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e7396c6078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e7396c6078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e7396c6078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e7396c6078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55500" y="77400"/>
            <a:ext cx="9088500" cy="492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2400"/>
              </a:spcBef>
              <a:spcAft>
                <a:spcPts val="600"/>
              </a:spcAft>
              <a:buNone/>
            </a:pPr>
            <a:r>
              <a:rPr b="1" lang="en" sz="2000" u="sng">
                <a:solidFill>
                  <a:schemeClr val="dk1"/>
                </a:solidFill>
              </a:rPr>
              <a:t>Oxford Athletic FC Youth Football Equality, Diversity and Inclusion Policy</a:t>
            </a:r>
            <a:endParaRPr sz="1100" u="sng"/>
          </a:p>
        </p:txBody>
      </p:sp>
      <p:sp>
        <p:nvSpPr>
          <p:cNvPr id="55" name="Google Shape;55;p13"/>
          <p:cNvSpPr txBox="1"/>
          <p:nvPr/>
        </p:nvSpPr>
        <p:spPr>
          <a:xfrm>
            <a:off x="55500" y="505500"/>
            <a:ext cx="2676900" cy="5019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800"/>
              </a:spcBef>
              <a:spcAft>
                <a:spcPts val="0"/>
              </a:spcAft>
              <a:buNone/>
            </a:pPr>
            <a:r>
              <a:rPr b="1" lang="en">
                <a:solidFill>
                  <a:schemeClr val="dk1"/>
                </a:solidFill>
              </a:rPr>
              <a:t>1. </a:t>
            </a:r>
            <a:r>
              <a:rPr b="1" lang="en" sz="900">
                <a:solidFill>
                  <a:schemeClr val="dk1"/>
                </a:solidFill>
              </a:rPr>
              <a:t>Policy Statement</a:t>
            </a:r>
            <a:endParaRPr b="1" sz="900">
              <a:solidFill>
                <a:schemeClr val="dk1"/>
              </a:solidFill>
            </a:endParaRPr>
          </a:p>
          <a:p>
            <a:pPr indent="0" lvl="0" marL="0" rtl="0" algn="l">
              <a:lnSpc>
                <a:spcPct val="115000"/>
              </a:lnSpc>
              <a:spcBef>
                <a:spcPts val="1200"/>
              </a:spcBef>
              <a:spcAft>
                <a:spcPts val="0"/>
              </a:spcAft>
              <a:buNone/>
            </a:pPr>
            <a:r>
              <a:rPr lang="en" sz="800">
                <a:solidFill>
                  <a:schemeClr val="dk1"/>
                </a:solidFill>
              </a:rPr>
              <a:t>Oxford Athletic FC is committed to providing a safe, welcoming, inclusive and positive football environment for all children and young people.We believe every child should have the opportunity to enjoy football, develop their skills, make friends and reach their potential regardless of their age, disability, ethnicity, race, religion or belief, sex, gender identity, sexual orientation, socio-economic background or family circumstances.The Club supports The Football Association's Equality, Diversity and Inclusion Strategy 2024–2028: "A Game Free From Discrimination" and is committed to:</a:t>
            </a:r>
            <a:endParaRPr sz="800">
              <a:solidFill>
                <a:schemeClr val="dk1"/>
              </a:solidFill>
            </a:endParaRPr>
          </a:p>
          <a:p>
            <a:pPr indent="-279400" lvl="0" marL="457200" rtl="0" algn="l">
              <a:lnSpc>
                <a:spcPct val="115000"/>
              </a:lnSpc>
              <a:spcBef>
                <a:spcPts val="1200"/>
              </a:spcBef>
              <a:spcAft>
                <a:spcPts val="0"/>
              </a:spcAft>
              <a:buClr>
                <a:schemeClr val="dk1"/>
              </a:buClr>
              <a:buSzPts val="800"/>
              <a:buChar char="●"/>
            </a:pPr>
            <a:r>
              <a:rPr lang="en" sz="800">
                <a:solidFill>
                  <a:schemeClr val="dk1"/>
                </a:solidFill>
              </a:rPr>
              <a:t>Boosting representation across our players, coaches, volunteers and leadership.</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Driving inclusion so every child feels valued, respected and part of the club.</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Tackling discrimination, bullying and abuse in all forms.</a:t>
            </a:r>
            <a:endParaRPr sz="800">
              <a:solidFill>
                <a:schemeClr val="dk1"/>
              </a:solidFill>
            </a:endParaRPr>
          </a:p>
          <a:p>
            <a:pPr indent="0" lvl="0" marL="0" rtl="0" algn="l">
              <a:lnSpc>
                <a:spcPct val="115000"/>
              </a:lnSpc>
              <a:spcBef>
                <a:spcPts val="1200"/>
              </a:spcBef>
              <a:spcAft>
                <a:spcPts val="0"/>
              </a:spcAft>
              <a:buNone/>
            </a:pPr>
            <a:r>
              <a:rPr lang="en" sz="800">
                <a:solidFill>
                  <a:schemeClr val="dk1"/>
                </a:solidFill>
              </a:rPr>
              <a:t>This policy applies to all players, coaches, volunteers, committee members, parents, carers, spectators and visitors involved with Oxford Athletic FC.</a:t>
            </a:r>
            <a:endParaRPr sz="800">
              <a:solidFill>
                <a:schemeClr val="dk1"/>
              </a:solidFill>
            </a:endParaRPr>
          </a:p>
          <a:p>
            <a:pPr indent="0" lvl="0" marL="0" rtl="0" algn="l">
              <a:lnSpc>
                <a:spcPct val="115000"/>
              </a:lnSpc>
              <a:spcBef>
                <a:spcPts val="2400"/>
              </a:spcBef>
              <a:spcAft>
                <a:spcPts val="0"/>
              </a:spcAft>
              <a:buNone/>
            </a:pPr>
            <a:r>
              <a:rPr b="1" lang="en">
                <a:solidFill>
                  <a:schemeClr val="dk1"/>
                </a:solidFill>
              </a:rPr>
              <a:t>2.</a:t>
            </a:r>
            <a:r>
              <a:rPr b="1" lang="en" sz="2300">
                <a:solidFill>
                  <a:schemeClr val="dk1"/>
                </a:solidFill>
              </a:rPr>
              <a:t> </a:t>
            </a:r>
            <a:r>
              <a:rPr b="1" lang="en" sz="900">
                <a:solidFill>
                  <a:schemeClr val="dk1"/>
                </a:solidFill>
              </a:rPr>
              <a:t>Our Commitment to Children and Young People</a:t>
            </a:r>
            <a:endParaRPr b="1" sz="900">
              <a:solidFill>
                <a:schemeClr val="dk1"/>
              </a:solidFill>
            </a:endParaRPr>
          </a:p>
          <a:p>
            <a:pPr indent="0" lvl="0" marL="0" rtl="0" algn="l">
              <a:lnSpc>
                <a:spcPct val="115000"/>
              </a:lnSpc>
              <a:spcBef>
                <a:spcPts val="1200"/>
              </a:spcBef>
              <a:spcAft>
                <a:spcPts val="1200"/>
              </a:spcAft>
              <a:buNone/>
            </a:pPr>
            <a:r>
              <a:t/>
            </a:r>
            <a:endParaRPr sz="800">
              <a:solidFill>
                <a:schemeClr val="dk1"/>
              </a:solidFill>
            </a:endParaRPr>
          </a:p>
        </p:txBody>
      </p:sp>
      <p:sp>
        <p:nvSpPr>
          <p:cNvPr id="56" name="Google Shape;56;p13"/>
          <p:cNvSpPr txBox="1"/>
          <p:nvPr/>
        </p:nvSpPr>
        <p:spPr>
          <a:xfrm>
            <a:off x="2732400" y="537750"/>
            <a:ext cx="3000000" cy="1890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lang="en" sz="800">
                <a:solidFill>
                  <a:schemeClr val="dk1"/>
                </a:solidFill>
              </a:rPr>
              <a:t>Oxford Athletic FC recognises that every child has the right to:</a:t>
            </a:r>
            <a:endParaRPr sz="800">
              <a:solidFill>
                <a:schemeClr val="dk1"/>
              </a:solidFill>
            </a:endParaRPr>
          </a:p>
          <a:p>
            <a:pPr indent="-279400" lvl="0" marL="457200" rtl="0" algn="l">
              <a:lnSpc>
                <a:spcPct val="115000"/>
              </a:lnSpc>
              <a:spcBef>
                <a:spcPts val="1200"/>
              </a:spcBef>
              <a:spcAft>
                <a:spcPts val="0"/>
              </a:spcAft>
              <a:buClr>
                <a:schemeClr val="dk1"/>
              </a:buClr>
              <a:buSzPts val="800"/>
              <a:buChar char="●"/>
            </a:pPr>
            <a:r>
              <a:rPr lang="en" sz="800">
                <a:solidFill>
                  <a:schemeClr val="dk1"/>
                </a:solidFill>
              </a:rPr>
              <a:t>Participate in football in a safe environment.</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Be treated with dignity and respect.</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Feel welcomed and included.</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Be free from discrimination, bullying, harassment and abuse.</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Be listened to and supported.</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Enjoy football regardless of ability or background.</a:t>
            </a:r>
            <a:endParaRPr sz="800">
              <a:solidFill>
                <a:schemeClr val="dk1"/>
              </a:solidFill>
            </a:endParaRPr>
          </a:p>
          <a:p>
            <a:pPr indent="0" lvl="0" marL="0" rtl="0" algn="l">
              <a:lnSpc>
                <a:spcPct val="115000"/>
              </a:lnSpc>
              <a:spcBef>
                <a:spcPts val="1200"/>
              </a:spcBef>
              <a:spcAft>
                <a:spcPts val="1200"/>
              </a:spcAft>
              <a:buNone/>
            </a:pPr>
            <a:r>
              <a:rPr lang="en" sz="800">
                <a:solidFill>
                  <a:schemeClr val="dk1"/>
                </a:solidFill>
              </a:rPr>
              <a:t>The welfare of children is always the Club's primary consideration.</a:t>
            </a:r>
            <a:endParaRPr sz="800"/>
          </a:p>
        </p:txBody>
      </p:sp>
      <p:sp>
        <p:nvSpPr>
          <p:cNvPr id="57" name="Google Shape;57;p13"/>
          <p:cNvSpPr txBox="1"/>
          <p:nvPr/>
        </p:nvSpPr>
        <p:spPr>
          <a:xfrm>
            <a:off x="2780163" y="2403300"/>
            <a:ext cx="3000000" cy="2664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2400"/>
              </a:spcBef>
              <a:spcAft>
                <a:spcPts val="0"/>
              </a:spcAft>
              <a:buNone/>
            </a:pPr>
            <a:r>
              <a:rPr b="1" lang="en">
                <a:solidFill>
                  <a:schemeClr val="dk1"/>
                </a:solidFill>
              </a:rPr>
              <a:t>3.</a:t>
            </a:r>
            <a:r>
              <a:rPr b="1" lang="en" sz="900">
                <a:solidFill>
                  <a:schemeClr val="dk1"/>
                </a:solidFill>
              </a:rPr>
              <a:t> Our Inclusion Commitments</a:t>
            </a:r>
            <a:endParaRPr b="1" sz="900">
              <a:solidFill>
                <a:schemeClr val="dk1"/>
              </a:solidFill>
            </a:endParaRPr>
          </a:p>
          <a:p>
            <a:pPr indent="0" lvl="0" marL="0" rtl="0" algn="l">
              <a:lnSpc>
                <a:spcPct val="115000"/>
              </a:lnSpc>
              <a:spcBef>
                <a:spcPts val="1800"/>
              </a:spcBef>
              <a:spcAft>
                <a:spcPts val="0"/>
              </a:spcAft>
              <a:buNone/>
            </a:pPr>
            <a:r>
              <a:rPr b="1" lang="en" sz="800">
                <a:solidFill>
                  <a:schemeClr val="dk1"/>
                </a:solidFill>
              </a:rPr>
              <a:t>Representation</a:t>
            </a:r>
            <a:endParaRPr b="1" sz="800">
              <a:solidFill>
                <a:schemeClr val="dk1"/>
              </a:solidFill>
            </a:endParaRPr>
          </a:p>
          <a:p>
            <a:pPr indent="0" lvl="0" marL="0" rtl="0" algn="l">
              <a:lnSpc>
                <a:spcPct val="115000"/>
              </a:lnSpc>
              <a:spcBef>
                <a:spcPts val="1200"/>
              </a:spcBef>
              <a:spcAft>
                <a:spcPts val="0"/>
              </a:spcAft>
              <a:buNone/>
            </a:pPr>
            <a:r>
              <a:rPr lang="en" sz="800">
                <a:solidFill>
                  <a:schemeClr val="dk1"/>
                </a:solidFill>
              </a:rPr>
              <a:t>The Club will actively encourage participation from children and families from all sections of the local community.</a:t>
            </a:r>
            <a:endParaRPr sz="800">
              <a:solidFill>
                <a:schemeClr val="dk1"/>
              </a:solidFill>
            </a:endParaRPr>
          </a:p>
          <a:p>
            <a:pPr indent="0" lvl="0" marL="0" rtl="0" algn="l">
              <a:lnSpc>
                <a:spcPct val="115000"/>
              </a:lnSpc>
              <a:spcBef>
                <a:spcPts val="1200"/>
              </a:spcBef>
              <a:spcAft>
                <a:spcPts val="0"/>
              </a:spcAft>
              <a:buNone/>
            </a:pPr>
            <a:r>
              <a:rPr lang="en" sz="800">
                <a:solidFill>
                  <a:schemeClr val="dk1"/>
                </a:solidFill>
              </a:rPr>
              <a:t>We will:</a:t>
            </a:r>
            <a:endParaRPr sz="800">
              <a:solidFill>
                <a:schemeClr val="dk1"/>
              </a:solidFill>
            </a:endParaRPr>
          </a:p>
          <a:p>
            <a:pPr indent="-279400" lvl="0" marL="457200" rtl="0" algn="l">
              <a:lnSpc>
                <a:spcPct val="115000"/>
              </a:lnSpc>
              <a:spcBef>
                <a:spcPts val="1200"/>
              </a:spcBef>
              <a:spcAft>
                <a:spcPts val="0"/>
              </a:spcAft>
              <a:buClr>
                <a:schemeClr val="dk1"/>
              </a:buClr>
              <a:buSzPts val="800"/>
              <a:buChar char="●"/>
            </a:pPr>
            <a:r>
              <a:rPr lang="en" sz="800">
                <a:solidFill>
                  <a:schemeClr val="dk1"/>
                </a:solidFill>
              </a:rPr>
              <a:t>Encourage participation from girls and boys.</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Promote opportunities for disabled children and young people.</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Welcome families from all ethnic, cultural and faith backgrounds.</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Work to remove barriers that prevent children from accessing football.</a:t>
            </a:r>
            <a:endParaRPr sz="800">
              <a:solidFill>
                <a:schemeClr val="dk1"/>
              </a:solidFill>
            </a:endParaRPr>
          </a:p>
        </p:txBody>
      </p:sp>
      <p:sp>
        <p:nvSpPr>
          <p:cNvPr id="58" name="Google Shape;58;p13"/>
          <p:cNvSpPr txBox="1"/>
          <p:nvPr/>
        </p:nvSpPr>
        <p:spPr>
          <a:xfrm>
            <a:off x="5827925" y="775450"/>
            <a:ext cx="3202500" cy="2841300"/>
          </a:xfrm>
          <a:prstGeom prst="rect">
            <a:avLst/>
          </a:prstGeom>
          <a:noFill/>
          <a:ln>
            <a:noFill/>
          </a:ln>
        </p:spPr>
        <p:txBody>
          <a:bodyPr anchorCtr="0" anchor="t" bIns="91425" lIns="91425" spcFirstLastPara="1" rIns="91425" wrap="square" tIns="91425">
            <a:spAutoFit/>
          </a:bodyPr>
          <a:lstStyle/>
          <a:p>
            <a:pPr indent="-279400" lvl="0" marL="457200" rtl="0" algn="l">
              <a:lnSpc>
                <a:spcPct val="115000"/>
              </a:lnSpc>
              <a:spcBef>
                <a:spcPts val="1200"/>
              </a:spcBef>
              <a:spcAft>
                <a:spcPts val="0"/>
              </a:spcAft>
              <a:buClr>
                <a:schemeClr val="dk1"/>
              </a:buClr>
              <a:buSzPts val="800"/>
              <a:buChar char="●"/>
            </a:pPr>
            <a:r>
              <a:rPr lang="en" sz="800">
                <a:solidFill>
                  <a:schemeClr val="dk1"/>
                </a:solidFill>
              </a:rPr>
              <a:t>Encourage diverse volunteers, coaches and committee members.</a:t>
            </a:r>
            <a:endParaRPr sz="800">
              <a:solidFill>
                <a:schemeClr val="dk1"/>
              </a:solidFill>
            </a:endParaRPr>
          </a:p>
          <a:p>
            <a:pPr indent="0" lvl="0" marL="0" rtl="0" algn="l">
              <a:lnSpc>
                <a:spcPct val="115000"/>
              </a:lnSpc>
              <a:spcBef>
                <a:spcPts val="1800"/>
              </a:spcBef>
              <a:spcAft>
                <a:spcPts val="0"/>
              </a:spcAft>
              <a:buNone/>
            </a:pPr>
            <a:r>
              <a:rPr b="1" lang="en" sz="800">
                <a:solidFill>
                  <a:schemeClr val="dk1"/>
                </a:solidFill>
              </a:rPr>
              <a:t>Inc</a:t>
            </a:r>
            <a:r>
              <a:rPr b="1" lang="en" sz="800">
                <a:solidFill>
                  <a:schemeClr val="dk1"/>
                </a:solidFill>
              </a:rPr>
              <a:t>lusion</a:t>
            </a:r>
            <a:endParaRPr b="1" sz="800">
              <a:solidFill>
                <a:schemeClr val="dk1"/>
              </a:solidFill>
            </a:endParaRPr>
          </a:p>
          <a:p>
            <a:pPr indent="0" lvl="0" marL="0" rtl="0" algn="l">
              <a:lnSpc>
                <a:spcPct val="115000"/>
              </a:lnSpc>
              <a:spcBef>
                <a:spcPts val="1200"/>
              </a:spcBef>
              <a:spcAft>
                <a:spcPts val="0"/>
              </a:spcAft>
              <a:buNone/>
            </a:pPr>
            <a:r>
              <a:rPr lang="en" sz="800">
                <a:solidFill>
                  <a:schemeClr val="dk1"/>
                </a:solidFill>
              </a:rPr>
              <a:t>Oxford Athletic FC will create an environment where every child feels they belong.</a:t>
            </a:r>
            <a:endParaRPr sz="800">
              <a:solidFill>
                <a:schemeClr val="dk1"/>
              </a:solidFill>
            </a:endParaRPr>
          </a:p>
          <a:p>
            <a:pPr indent="0" lvl="0" marL="0" rtl="0" algn="l">
              <a:lnSpc>
                <a:spcPct val="115000"/>
              </a:lnSpc>
              <a:spcBef>
                <a:spcPts val="1200"/>
              </a:spcBef>
              <a:spcAft>
                <a:spcPts val="0"/>
              </a:spcAft>
              <a:buNone/>
            </a:pPr>
            <a:r>
              <a:rPr lang="en" sz="800">
                <a:solidFill>
                  <a:schemeClr val="dk1"/>
                </a:solidFill>
              </a:rPr>
              <a:t>We will:</a:t>
            </a:r>
            <a:endParaRPr sz="800">
              <a:solidFill>
                <a:schemeClr val="dk1"/>
              </a:solidFill>
            </a:endParaRPr>
          </a:p>
          <a:p>
            <a:pPr indent="-279400" lvl="0" marL="457200" rtl="0" algn="l">
              <a:lnSpc>
                <a:spcPct val="115000"/>
              </a:lnSpc>
              <a:spcBef>
                <a:spcPts val="1200"/>
              </a:spcBef>
              <a:spcAft>
                <a:spcPts val="0"/>
              </a:spcAft>
              <a:buClr>
                <a:schemeClr val="dk1"/>
              </a:buClr>
              <a:buSzPts val="800"/>
              <a:buChar char="●"/>
            </a:pPr>
            <a:r>
              <a:rPr lang="en" sz="800">
                <a:solidFill>
                  <a:schemeClr val="dk1"/>
                </a:solidFill>
              </a:rPr>
              <a:t>Treat every player fairly and with respect.</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Provide positive encouragement and support.</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Promote friendship, teamwork and sportsmanship.</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Make reasonable adjustments where possible to support children with disabilities or additional needs.</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Ensure all children have opportunities to develop and participate.</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Challenge exclusionary behaviour and language.</a:t>
            </a:r>
            <a:endParaRPr sz="800">
              <a:solidFill>
                <a:schemeClr val="dk1"/>
              </a:solidFill>
            </a:endParaRPr>
          </a:p>
        </p:txBody>
      </p:sp>
      <p:sp>
        <p:nvSpPr>
          <p:cNvPr id="59" name="Google Shape;59;p13"/>
          <p:cNvSpPr txBox="1"/>
          <p:nvPr/>
        </p:nvSpPr>
        <p:spPr>
          <a:xfrm>
            <a:off x="2827925" y="3627000"/>
            <a:ext cx="30000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1200"/>
              </a:spcAft>
              <a:buNone/>
            </a:pPr>
            <a:r>
              <a:t/>
            </a:r>
            <a:endParaRPr/>
          </a:p>
        </p:txBody>
      </p:sp>
      <p:sp>
        <p:nvSpPr>
          <p:cNvPr id="60" name="Google Shape;60;p13"/>
          <p:cNvSpPr txBox="1"/>
          <p:nvPr/>
        </p:nvSpPr>
        <p:spPr>
          <a:xfrm>
            <a:off x="5827950" y="3544200"/>
            <a:ext cx="3202500" cy="160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800"/>
              </a:spcBef>
              <a:spcAft>
                <a:spcPts val="0"/>
              </a:spcAft>
              <a:buNone/>
            </a:pPr>
            <a:r>
              <a:rPr b="1" lang="en" sz="800">
                <a:solidFill>
                  <a:schemeClr val="dk1"/>
                </a:solidFill>
              </a:rPr>
              <a:t>Tackling Discrimination</a:t>
            </a:r>
            <a:endParaRPr b="1" sz="800">
              <a:solidFill>
                <a:schemeClr val="dk1"/>
              </a:solidFill>
            </a:endParaRPr>
          </a:p>
          <a:p>
            <a:pPr indent="0" lvl="0" marL="0" rtl="0" algn="l">
              <a:lnSpc>
                <a:spcPct val="115000"/>
              </a:lnSpc>
              <a:spcBef>
                <a:spcPts val="1200"/>
              </a:spcBef>
              <a:spcAft>
                <a:spcPts val="0"/>
              </a:spcAft>
              <a:buNone/>
            </a:pPr>
            <a:r>
              <a:rPr lang="en" sz="800">
                <a:solidFill>
                  <a:schemeClr val="dk1"/>
                </a:solidFill>
              </a:rPr>
              <a:t>The Club operates a zero-tolerance approach towards:</a:t>
            </a:r>
            <a:endParaRPr sz="800">
              <a:solidFill>
                <a:schemeClr val="dk1"/>
              </a:solidFill>
            </a:endParaRPr>
          </a:p>
          <a:p>
            <a:pPr indent="-279400" lvl="0" marL="457200" rtl="0" algn="l">
              <a:lnSpc>
                <a:spcPct val="115000"/>
              </a:lnSpc>
              <a:spcBef>
                <a:spcPts val="1200"/>
              </a:spcBef>
              <a:spcAft>
                <a:spcPts val="0"/>
              </a:spcAft>
              <a:buClr>
                <a:schemeClr val="dk1"/>
              </a:buClr>
              <a:buSzPts val="800"/>
              <a:buChar char="●"/>
            </a:pPr>
            <a:r>
              <a:rPr lang="en" sz="800">
                <a:solidFill>
                  <a:schemeClr val="dk1"/>
                </a:solidFill>
              </a:rPr>
              <a:t>Racism.</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Sexism.</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Homophobia, biphobia and transphobia.</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Disability discrimination.</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Religious discrimination.</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Bullying.</a:t>
            </a:r>
            <a:endParaRPr sz="800">
              <a:solidFill>
                <a:schemeClr val="dk1"/>
              </a:solidFill>
            </a:endParaRPr>
          </a:p>
        </p:txBody>
      </p:sp>
      <p:cxnSp>
        <p:nvCxnSpPr>
          <p:cNvPr id="61" name="Google Shape;61;p13"/>
          <p:cNvCxnSpPr/>
          <p:nvPr/>
        </p:nvCxnSpPr>
        <p:spPr>
          <a:xfrm>
            <a:off x="0" y="4462325"/>
            <a:ext cx="2974800" cy="16200"/>
          </a:xfrm>
          <a:prstGeom prst="straightConnector1">
            <a:avLst/>
          </a:prstGeom>
          <a:noFill/>
          <a:ln cap="flat" cmpd="sng" w="9525">
            <a:solidFill>
              <a:schemeClr val="dk2"/>
            </a:solidFill>
            <a:prstDash val="solid"/>
            <a:round/>
            <a:headEnd len="med" w="med" type="none"/>
            <a:tailEnd len="med" w="med" type="none"/>
          </a:ln>
        </p:spPr>
      </p:cxnSp>
      <p:cxnSp>
        <p:nvCxnSpPr>
          <p:cNvPr id="62" name="Google Shape;62;p13"/>
          <p:cNvCxnSpPr/>
          <p:nvPr/>
        </p:nvCxnSpPr>
        <p:spPr>
          <a:xfrm>
            <a:off x="2792763" y="2428050"/>
            <a:ext cx="2974800" cy="162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4"/>
          <p:cNvSpPr txBox="1"/>
          <p:nvPr/>
        </p:nvSpPr>
        <p:spPr>
          <a:xfrm>
            <a:off x="6184650" y="2292800"/>
            <a:ext cx="2868000" cy="1755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2400"/>
              </a:spcBef>
              <a:spcAft>
                <a:spcPts val="0"/>
              </a:spcAft>
              <a:buNone/>
            </a:pPr>
            <a:r>
              <a:rPr b="1" lang="en">
                <a:solidFill>
                  <a:schemeClr val="dk1"/>
                </a:solidFill>
              </a:rPr>
              <a:t>8.</a:t>
            </a:r>
            <a:r>
              <a:rPr b="1" lang="en" sz="2300">
                <a:solidFill>
                  <a:schemeClr val="dk1"/>
                </a:solidFill>
              </a:rPr>
              <a:t> </a:t>
            </a:r>
            <a:r>
              <a:rPr b="1" lang="en" sz="900">
                <a:solidFill>
                  <a:schemeClr val="dk1"/>
                </a:solidFill>
              </a:rPr>
              <a:t>Policy Approval</a:t>
            </a:r>
            <a:endParaRPr b="1" sz="900">
              <a:solidFill>
                <a:schemeClr val="dk1"/>
              </a:solidFill>
            </a:endParaRPr>
          </a:p>
          <a:p>
            <a:pPr indent="0" lvl="0" marL="0" rtl="0" algn="l">
              <a:lnSpc>
                <a:spcPct val="115000"/>
              </a:lnSpc>
              <a:spcBef>
                <a:spcPts val="1200"/>
              </a:spcBef>
              <a:spcAft>
                <a:spcPts val="0"/>
              </a:spcAft>
              <a:buNone/>
            </a:pPr>
            <a:r>
              <a:rPr lang="en" sz="800">
                <a:solidFill>
                  <a:schemeClr val="dk1"/>
                </a:solidFill>
              </a:rPr>
              <a:t>Approved by: Oxford Athletic FC Committee</a:t>
            </a:r>
            <a:endParaRPr sz="800">
              <a:solidFill>
                <a:schemeClr val="dk1"/>
              </a:solidFill>
            </a:endParaRPr>
          </a:p>
          <a:p>
            <a:pPr indent="0" lvl="0" marL="0" rtl="0" algn="l">
              <a:lnSpc>
                <a:spcPct val="115000"/>
              </a:lnSpc>
              <a:spcBef>
                <a:spcPts val="1200"/>
              </a:spcBef>
              <a:spcAft>
                <a:spcPts val="0"/>
              </a:spcAft>
              <a:buNone/>
            </a:pPr>
            <a:r>
              <a:rPr lang="en" sz="800">
                <a:solidFill>
                  <a:schemeClr val="dk1"/>
                </a:solidFill>
              </a:rPr>
              <a:t>Date Approved:</a:t>
            </a:r>
            <a:endParaRPr sz="800">
              <a:solidFill>
                <a:schemeClr val="dk1"/>
              </a:solidFill>
            </a:endParaRPr>
          </a:p>
          <a:p>
            <a:pPr indent="0" lvl="0" marL="0" rtl="0" algn="l">
              <a:lnSpc>
                <a:spcPct val="115000"/>
              </a:lnSpc>
              <a:spcBef>
                <a:spcPts val="1200"/>
              </a:spcBef>
              <a:spcAft>
                <a:spcPts val="0"/>
              </a:spcAft>
              <a:buNone/>
            </a:pPr>
            <a:r>
              <a:rPr lang="en" sz="800">
                <a:solidFill>
                  <a:schemeClr val="dk1"/>
                </a:solidFill>
              </a:rPr>
              <a:t>Review Date:</a:t>
            </a:r>
            <a:endParaRPr sz="800">
              <a:solidFill>
                <a:schemeClr val="dk1"/>
              </a:solidFill>
            </a:endParaRPr>
          </a:p>
          <a:p>
            <a:pPr indent="0" lvl="0" marL="0" rtl="0" algn="l">
              <a:lnSpc>
                <a:spcPct val="115000"/>
              </a:lnSpc>
              <a:spcBef>
                <a:spcPts val="1200"/>
              </a:spcBef>
              <a:spcAft>
                <a:spcPts val="1200"/>
              </a:spcAft>
              <a:buNone/>
            </a:pPr>
            <a:r>
              <a:rPr lang="en" sz="800">
                <a:solidFill>
                  <a:schemeClr val="dk1"/>
                </a:solidFill>
              </a:rPr>
              <a:t>Signature: </a:t>
            </a:r>
            <a:endParaRPr sz="1100">
              <a:solidFill>
                <a:schemeClr val="dk1"/>
              </a:solidFill>
            </a:endParaRPr>
          </a:p>
        </p:txBody>
      </p:sp>
      <p:sp>
        <p:nvSpPr>
          <p:cNvPr id="68" name="Google Shape;68;p14"/>
          <p:cNvSpPr txBox="1"/>
          <p:nvPr/>
        </p:nvSpPr>
        <p:spPr>
          <a:xfrm>
            <a:off x="168525" y="1240775"/>
            <a:ext cx="3000000" cy="274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2400"/>
              </a:spcBef>
              <a:spcAft>
                <a:spcPts val="0"/>
              </a:spcAft>
              <a:buNone/>
            </a:pPr>
            <a:r>
              <a:rPr b="1" lang="en">
                <a:solidFill>
                  <a:schemeClr val="dk1"/>
                </a:solidFill>
              </a:rPr>
              <a:t>4.</a:t>
            </a:r>
            <a:r>
              <a:rPr b="1" lang="en" sz="2300">
                <a:solidFill>
                  <a:schemeClr val="dk1"/>
                </a:solidFill>
              </a:rPr>
              <a:t> </a:t>
            </a:r>
            <a:r>
              <a:rPr b="1" lang="en" sz="900">
                <a:solidFill>
                  <a:schemeClr val="dk1"/>
                </a:solidFill>
              </a:rPr>
              <a:t>Anti-Bullying Commitment</a:t>
            </a:r>
            <a:endParaRPr b="1" sz="900">
              <a:solidFill>
                <a:schemeClr val="dk1"/>
              </a:solidFill>
            </a:endParaRPr>
          </a:p>
          <a:p>
            <a:pPr indent="0" lvl="0" marL="0" rtl="0" algn="l">
              <a:lnSpc>
                <a:spcPct val="115000"/>
              </a:lnSpc>
              <a:spcBef>
                <a:spcPts val="1200"/>
              </a:spcBef>
              <a:spcAft>
                <a:spcPts val="0"/>
              </a:spcAft>
              <a:buNone/>
            </a:pPr>
            <a:r>
              <a:rPr lang="en" sz="800">
                <a:solidFill>
                  <a:schemeClr val="dk1"/>
                </a:solidFill>
              </a:rPr>
              <a:t>Oxford Athletic FC recognises that bullying can have a significant impact on a child's wellbeing and enjoyment of football.</a:t>
            </a:r>
            <a:endParaRPr sz="800">
              <a:solidFill>
                <a:schemeClr val="dk1"/>
              </a:solidFill>
            </a:endParaRPr>
          </a:p>
          <a:p>
            <a:pPr indent="0" lvl="0" marL="0" rtl="0" algn="l">
              <a:lnSpc>
                <a:spcPct val="115000"/>
              </a:lnSpc>
              <a:spcBef>
                <a:spcPts val="1200"/>
              </a:spcBef>
              <a:spcAft>
                <a:spcPts val="0"/>
              </a:spcAft>
              <a:buNone/>
            </a:pPr>
            <a:r>
              <a:rPr lang="en" sz="800">
                <a:solidFill>
                  <a:schemeClr val="dk1"/>
                </a:solidFill>
              </a:rPr>
              <a:t>Bullying may include:</a:t>
            </a:r>
            <a:endParaRPr sz="800">
              <a:solidFill>
                <a:schemeClr val="dk1"/>
              </a:solidFill>
            </a:endParaRPr>
          </a:p>
          <a:p>
            <a:pPr indent="-279400" lvl="0" marL="457200" rtl="0" algn="l">
              <a:lnSpc>
                <a:spcPct val="115000"/>
              </a:lnSpc>
              <a:spcBef>
                <a:spcPts val="1200"/>
              </a:spcBef>
              <a:spcAft>
                <a:spcPts val="0"/>
              </a:spcAft>
              <a:buClr>
                <a:schemeClr val="dk1"/>
              </a:buClr>
              <a:buSzPts val="800"/>
              <a:buChar char="●"/>
            </a:pPr>
            <a:r>
              <a:rPr lang="en" sz="800">
                <a:solidFill>
                  <a:schemeClr val="dk1"/>
                </a:solidFill>
              </a:rPr>
              <a:t>Physical bullying.</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Verbal abuse.</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Social exclusion.</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Online or cyber bullying.</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Discriminatory bullying.</a:t>
            </a:r>
            <a:endParaRPr sz="800">
              <a:solidFill>
                <a:schemeClr val="dk1"/>
              </a:solidFill>
            </a:endParaRPr>
          </a:p>
          <a:p>
            <a:pPr indent="0" lvl="0" marL="0" rtl="0" algn="l">
              <a:lnSpc>
                <a:spcPct val="115000"/>
              </a:lnSpc>
              <a:spcBef>
                <a:spcPts val="1200"/>
              </a:spcBef>
              <a:spcAft>
                <a:spcPts val="1200"/>
              </a:spcAft>
              <a:buNone/>
            </a:pPr>
            <a:r>
              <a:rPr lang="en" sz="800">
                <a:solidFill>
                  <a:schemeClr val="dk1"/>
                </a:solidFill>
              </a:rPr>
              <a:t>All reports of bullying will be taken seriously and addressed promptly.</a:t>
            </a:r>
            <a:endParaRPr sz="800">
              <a:solidFill>
                <a:schemeClr val="dk1"/>
              </a:solidFill>
            </a:endParaRPr>
          </a:p>
        </p:txBody>
      </p:sp>
      <p:sp>
        <p:nvSpPr>
          <p:cNvPr id="69" name="Google Shape;69;p14"/>
          <p:cNvSpPr txBox="1"/>
          <p:nvPr/>
        </p:nvSpPr>
        <p:spPr>
          <a:xfrm>
            <a:off x="152400" y="3796425"/>
            <a:ext cx="3000000" cy="1305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2400"/>
              </a:spcBef>
              <a:spcAft>
                <a:spcPts val="0"/>
              </a:spcAft>
              <a:buNone/>
            </a:pPr>
            <a:r>
              <a:rPr b="1" lang="en">
                <a:solidFill>
                  <a:schemeClr val="dk1"/>
                </a:solidFill>
              </a:rPr>
              <a:t>5.</a:t>
            </a:r>
            <a:r>
              <a:rPr b="1" lang="en" sz="2300">
                <a:solidFill>
                  <a:schemeClr val="dk1"/>
                </a:solidFill>
              </a:rPr>
              <a:t> </a:t>
            </a:r>
            <a:r>
              <a:rPr b="1" lang="en" sz="900">
                <a:solidFill>
                  <a:schemeClr val="dk1"/>
                </a:solidFill>
              </a:rPr>
              <a:t>Expectations of Adults</a:t>
            </a:r>
            <a:endParaRPr b="1" sz="900">
              <a:solidFill>
                <a:schemeClr val="dk1"/>
              </a:solidFill>
            </a:endParaRPr>
          </a:p>
          <a:p>
            <a:pPr indent="0" lvl="0" marL="0" rtl="0" algn="l">
              <a:lnSpc>
                <a:spcPct val="115000"/>
              </a:lnSpc>
              <a:spcBef>
                <a:spcPts val="1200"/>
              </a:spcBef>
              <a:spcAft>
                <a:spcPts val="0"/>
              </a:spcAft>
              <a:buNone/>
            </a:pPr>
            <a:r>
              <a:rPr lang="en" sz="800">
                <a:solidFill>
                  <a:schemeClr val="dk1"/>
                </a:solidFill>
              </a:rPr>
              <a:t>Parents, carers, coaches, volunteers and spectators play a vital role in creating a positive environment.</a:t>
            </a:r>
            <a:endParaRPr sz="800">
              <a:solidFill>
                <a:schemeClr val="dk1"/>
              </a:solidFill>
            </a:endParaRPr>
          </a:p>
          <a:p>
            <a:pPr indent="0" lvl="0" marL="0" rtl="0" algn="l">
              <a:lnSpc>
                <a:spcPct val="115000"/>
              </a:lnSpc>
              <a:spcBef>
                <a:spcPts val="1200"/>
              </a:spcBef>
              <a:spcAft>
                <a:spcPts val="1200"/>
              </a:spcAft>
              <a:buNone/>
            </a:pPr>
            <a:r>
              <a:rPr lang="en" sz="800">
                <a:solidFill>
                  <a:schemeClr val="dk1"/>
                </a:solidFill>
              </a:rPr>
              <a:t>All adults involved with the Club are expected to:</a:t>
            </a:r>
            <a:endParaRPr sz="1100">
              <a:solidFill>
                <a:schemeClr val="dk1"/>
              </a:solidFill>
            </a:endParaRPr>
          </a:p>
        </p:txBody>
      </p:sp>
      <p:sp>
        <p:nvSpPr>
          <p:cNvPr id="70" name="Google Shape;70;p14"/>
          <p:cNvSpPr txBox="1"/>
          <p:nvPr/>
        </p:nvSpPr>
        <p:spPr>
          <a:xfrm>
            <a:off x="3152400" y="1353625"/>
            <a:ext cx="3000000" cy="449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1200"/>
              </a:spcAft>
              <a:buNone/>
            </a:pPr>
            <a:r>
              <a:rPr lang="en" sz="800">
                <a:solidFill>
                  <a:schemeClr val="dk1"/>
                </a:solidFill>
              </a:rPr>
              <a:t>The Club's Codes of Conduct apply at all training sessions, matches, tournaments, social events and online environments.</a:t>
            </a:r>
            <a:endParaRPr sz="800">
              <a:solidFill>
                <a:schemeClr val="dk1"/>
              </a:solidFill>
            </a:endParaRPr>
          </a:p>
        </p:txBody>
      </p:sp>
      <p:sp>
        <p:nvSpPr>
          <p:cNvPr id="71" name="Google Shape;71;p14"/>
          <p:cNvSpPr txBox="1"/>
          <p:nvPr/>
        </p:nvSpPr>
        <p:spPr>
          <a:xfrm>
            <a:off x="3168525" y="1706300"/>
            <a:ext cx="3000000" cy="3350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2400"/>
              </a:spcBef>
              <a:spcAft>
                <a:spcPts val="0"/>
              </a:spcAft>
              <a:buNone/>
            </a:pPr>
            <a:r>
              <a:rPr b="1" lang="en">
                <a:solidFill>
                  <a:schemeClr val="dk1"/>
                </a:solidFill>
              </a:rPr>
              <a:t>6.</a:t>
            </a:r>
            <a:r>
              <a:rPr b="1" lang="en" sz="2300">
                <a:solidFill>
                  <a:schemeClr val="dk1"/>
                </a:solidFill>
              </a:rPr>
              <a:t> </a:t>
            </a:r>
            <a:r>
              <a:rPr b="1" lang="en" sz="900">
                <a:solidFill>
                  <a:schemeClr val="dk1"/>
                </a:solidFill>
              </a:rPr>
              <a:t>Reporting Concerns</a:t>
            </a:r>
            <a:endParaRPr b="1" sz="900">
              <a:solidFill>
                <a:schemeClr val="dk1"/>
              </a:solidFill>
            </a:endParaRPr>
          </a:p>
          <a:p>
            <a:pPr indent="0" lvl="0" marL="0" rtl="0" algn="l">
              <a:lnSpc>
                <a:spcPct val="115000"/>
              </a:lnSpc>
              <a:spcBef>
                <a:spcPts val="1200"/>
              </a:spcBef>
              <a:spcAft>
                <a:spcPts val="0"/>
              </a:spcAft>
              <a:buNone/>
            </a:pPr>
            <a:r>
              <a:rPr lang="en" sz="800">
                <a:solidFill>
                  <a:schemeClr val="dk1"/>
                </a:solidFill>
              </a:rPr>
              <a:t>Any child, parent, volunteer or club member who experiences or witnesses discrimination, bullying or exclusion should report the matter to:</a:t>
            </a:r>
            <a:endParaRPr sz="800">
              <a:solidFill>
                <a:schemeClr val="dk1"/>
              </a:solidFill>
            </a:endParaRPr>
          </a:p>
          <a:p>
            <a:pPr indent="0" lvl="0" marL="0" rtl="0" algn="l">
              <a:lnSpc>
                <a:spcPct val="115000"/>
              </a:lnSpc>
              <a:spcBef>
                <a:spcPts val="1200"/>
              </a:spcBef>
              <a:spcAft>
                <a:spcPts val="0"/>
              </a:spcAft>
              <a:buNone/>
            </a:pPr>
            <a:r>
              <a:rPr lang="en" sz="800">
                <a:solidFill>
                  <a:schemeClr val="dk1"/>
                </a:solidFill>
              </a:rPr>
              <a:t>Club Welfare Officer: </a:t>
            </a:r>
            <a:r>
              <a:rPr b="1" lang="en" sz="800">
                <a:solidFill>
                  <a:schemeClr val="dk1"/>
                </a:solidFill>
              </a:rPr>
              <a:t>Lyon Theoharous</a:t>
            </a:r>
            <a:endParaRPr sz="800">
              <a:solidFill>
                <a:schemeClr val="dk1"/>
              </a:solidFill>
            </a:endParaRPr>
          </a:p>
          <a:p>
            <a:pPr indent="0" lvl="0" marL="0" rtl="0" algn="l">
              <a:lnSpc>
                <a:spcPct val="115000"/>
              </a:lnSpc>
              <a:spcBef>
                <a:spcPts val="1200"/>
              </a:spcBef>
              <a:spcAft>
                <a:spcPts val="0"/>
              </a:spcAft>
              <a:buNone/>
            </a:pPr>
            <a:r>
              <a:rPr lang="en" sz="800">
                <a:solidFill>
                  <a:schemeClr val="dk1"/>
                </a:solidFill>
              </a:rPr>
              <a:t>Contact Details: </a:t>
            </a:r>
            <a:r>
              <a:rPr b="1" lang="en" sz="800">
                <a:solidFill>
                  <a:schemeClr val="dk1"/>
                </a:solidFill>
              </a:rPr>
              <a:t>Mobile - 07423711776</a:t>
            </a:r>
            <a:endParaRPr b="1" sz="800">
              <a:solidFill>
                <a:schemeClr val="dk1"/>
              </a:solidFill>
            </a:endParaRPr>
          </a:p>
          <a:p>
            <a:pPr indent="0" lvl="0" marL="0" rtl="0" algn="l">
              <a:lnSpc>
                <a:spcPct val="115000"/>
              </a:lnSpc>
              <a:spcBef>
                <a:spcPts val="1200"/>
              </a:spcBef>
              <a:spcAft>
                <a:spcPts val="0"/>
              </a:spcAft>
              <a:buNone/>
            </a:pPr>
            <a:r>
              <a:rPr b="1" lang="en" sz="800">
                <a:solidFill>
                  <a:schemeClr val="dk1"/>
                </a:solidFill>
              </a:rPr>
              <a:t>                          Email: Club@athleticfootball.co.uk</a:t>
            </a:r>
            <a:endParaRPr b="1" sz="800">
              <a:solidFill>
                <a:schemeClr val="dk1"/>
              </a:solidFill>
            </a:endParaRPr>
          </a:p>
          <a:p>
            <a:pPr indent="0" lvl="0" marL="0" rtl="0" algn="l">
              <a:lnSpc>
                <a:spcPct val="115000"/>
              </a:lnSpc>
              <a:spcBef>
                <a:spcPts val="1200"/>
              </a:spcBef>
              <a:spcAft>
                <a:spcPts val="0"/>
              </a:spcAft>
              <a:buNone/>
            </a:pPr>
            <a:r>
              <a:rPr lang="en" sz="800">
                <a:solidFill>
                  <a:schemeClr val="dk1"/>
                </a:solidFill>
              </a:rPr>
              <a:t>Club Secretary: </a:t>
            </a:r>
            <a:r>
              <a:rPr b="1" lang="en" sz="800">
                <a:solidFill>
                  <a:schemeClr val="dk1"/>
                </a:solidFill>
              </a:rPr>
              <a:t>Lyon Theoharous</a:t>
            </a:r>
            <a:endParaRPr b="1" sz="800">
              <a:solidFill>
                <a:schemeClr val="dk1"/>
              </a:solidFill>
            </a:endParaRPr>
          </a:p>
          <a:p>
            <a:pPr indent="0" lvl="0" marL="0" rtl="0" algn="l">
              <a:lnSpc>
                <a:spcPct val="115000"/>
              </a:lnSpc>
              <a:spcBef>
                <a:spcPts val="1200"/>
              </a:spcBef>
              <a:spcAft>
                <a:spcPts val="0"/>
              </a:spcAft>
              <a:buNone/>
            </a:pPr>
            <a:r>
              <a:rPr lang="en" sz="800">
                <a:solidFill>
                  <a:schemeClr val="dk1"/>
                </a:solidFill>
              </a:rPr>
              <a:t>The Club will listen to concerns, take appropriate action and ensure that individuals raising genuine concerns are supported and treated fairly.</a:t>
            </a:r>
            <a:endParaRPr sz="800">
              <a:solidFill>
                <a:schemeClr val="dk1"/>
              </a:solidFill>
            </a:endParaRPr>
          </a:p>
          <a:p>
            <a:pPr indent="0" lvl="0" marL="0" rtl="0" algn="l">
              <a:lnSpc>
                <a:spcPct val="115000"/>
              </a:lnSpc>
              <a:spcBef>
                <a:spcPts val="1200"/>
              </a:spcBef>
              <a:spcAft>
                <a:spcPts val="1200"/>
              </a:spcAft>
              <a:buNone/>
            </a:pPr>
            <a:r>
              <a:rPr lang="en" sz="800">
                <a:solidFill>
                  <a:schemeClr val="dk1"/>
                </a:solidFill>
              </a:rPr>
              <a:t>Where necessary, concerns may be referred to the County FA, The FA or statutory agencies.</a:t>
            </a:r>
            <a:endParaRPr sz="800"/>
          </a:p>
        </p:txBody>
      </p:sp>
      <p:sp>
        <p:nvSpPr>
          <p:cNvPr id="72" name="Google Shape;72;p14"/>
          <p:cNvSpPr txBox="1"/>
          <p:nvPr/>
        </p:nvSpPr>
        <p:spPr>
          <a:xfrm>
            <a:off x="6184650" y="63725"/>
            <a:ext cx="2908500" cy="2309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2400"/>
              </a:spcBef>
              <a:spcAft>
                <a:spcPts val="0"/>
              </a:spcAft>
              <a:buNone/>
            </a:pPr>
            <a:r>
              <a:rPr b="1" lang="en">
                <a:solidFill>
                  <a:schemeClr val="dk1"/>
                </a:solidFill>
              </a:rPr>
              <a:t>7.</a:t>
            </a:r>
            <a:r>
              <a:rPr b="1" lang="en" sz="2300">
                <a:solidFill>
                  <a:schemeClr val="dk1"/>
                </a:solidFill>
              </a:rPr>
              <a:t> </a:t>
            </a:r>
            <a:r>
              <a:rPr b="1" lang="en" sz="900">
                <a:solidFill>
                  <a:schemeClr val="dk1"/>
                </a:solidFill>
              </a:rPr>
              <a:t>Monitoring and Review</a:t>
            </a:r>
            <a:endParaRPr b="1" sz="900">
              <a:solidFill>
                <a:schemeClr val="dk1"/>
              </a:solidFill>
            </a:endParaRPr>
          </a:p>
          <a:p>
            <a:pPr indent="0" lvl="0" marL="0" rtl="0" algn="l">
              <a:lnSpc>
                <a:spcPct val="115000"/>
              </a:lnSpc>
              <a:spcBef>
                <a:spcPts val="1200"/>
              </a:spcBef>
              <a:spcAft>
                <a:spcPts val="0"/>
              </a:spcAft>
              <a:buNone/>
            </a:pPr>
            <a:r>
              <a:rPr lang="en" sz="800">
                <a:solidFill>
                  <a:schemeClr val="dk1"/>
                </a:solidFill>
              </a:rPr>
              <a:t>The Committee will review this policy annually and consider:</a:t>
            </a:r>
            <a:endParaRPr sz="800">
              <a:solidFill>
                <a:schemeClr val="dk1"/>
              </a:solidFill>
            </a:endParaRPr>
          </a:p>
          <a:p>
            <a:pPr indent="-279400" lvl="0" marL="457200" rtl="0" algn="l">
              <a:lnSpc>
                <a:spcPct val="115000"/>
              </a:lnSpc>
              <a:spcBef>
                <a:spcPts val="1200"/>
              </a:spcBef>
              <a:spcAft>
                <a:spcPts val="0"/>
              </a:spcAft>
              <a:buClr>
                <a:schemeClr val="dk1"/>
              </a:buClr>
              <a:buSzPts val="800"/>
              <a:buChar char="●"/>
            </a:pPr>
            <a:r>
              <a:rPr lang="en" sz="800">
                <a:solidFill>
                  <a:schemeClr val="dk1"/>
                </a:solidFill>
              </a:rPr>
              <a:t>Participation levels across age groups.</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Accessibility and inclusion.</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Feedback from players and parents.</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Welfare and safeguarding concerns.</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Complaints relating to discrimination or exclusion.</a:t>
            </a:r>
            <a:endParaRPr sz="800">
              <a:solidFill>
                <a:schemeClr val="dk1"/>
              </a:solidFill>
            </a:endParaRPr>
          </a:p>
          <a:p>
            <a:pPr indent="0" lvl="0" marL="0" rtl="0" algn="l">
              <a:lnSpc>
                <a:spcPct val="115000"/>
              </a:lnSpc>
              <a:spcBef>
                <a:spcPts val="1200"/>
              </a:spcBef>
              <a:spcAft>
                <a:spcPts val="1200"/>
              </a:spcAft>
              <a:buNone/>
            </a:pPr>
            <a:r>
              <a:rPr lang="en" sz="800">
                <a:solidFill>
                  <a:schemeClr val="dk1"/>
                </a:solidFill>
              </a:rPr>
              <a:t>The Club is committed to continuous improvement and ensuring football remains accessible and enjoyable for all children and young people.</a:t>
            </a:r>
            <a:endParaRPr sz="800"/>
          </a:p>
        </p:txBody>
      </p:sp>
      <p:sp>
        <p:nvSpPr>
          <p:cNvPr id="73" name="Google Shape;73;p14"/>
          <p:cNvSpPr txBox="1"/>
          <p:nvPr/>
        </p:nvSpPr>
        <p:spPr>
          <a:xfrm>
            <a:off x="3168525" y="265275"/>
            <a:ext cx="3000000" cy="1157400"/>
          </a:xfrm>
          <a:prstGeom prst="rect">
            <a:avLst/>
          </a:prstGeom>
          <a:noFill/>
          <a:ln>
            <a:noFill/>
          </a:ln>
        </p:spPr>
        <p:txBody>
          <a:bodyPr anchorCtr="0" anchor="t" bIns="91425" lIns="91425" spcFirstLastPara="1" rIns="91425" wrap="square" tIns="91425">
            <a:spAutoFit/>
          </a:bodyPr>
          <a:lstStyle/>
          <a:p>
            <a:pPr indent="-279400" lvl="0" marL="457200" rtl="0" algn="l">
              <a:lnSpc>
                <a:spcPct val="115000"/>
              </a:lnSpc>
              <a:spcBef>
                <a:spcPts val="1200"/>
              </a:spcBef>
              <a:spcAft>
                <a:spcPts val="0"/>
              </a:spcAft>
              <a:buClr>
                <a:schemeClr val="dk1"/>
              </a:buClr>
              <a:buSzPts val="800"/>
              <a:buChar char="●"/>
            </a:pPr>
            <a:r>
              <a:rPr lang="en" sz="800">
                <a:solidFill>
                  <a:schemeClr val="dk1"/>
                </a:solidFill>
              </a:rPr>
              <a:t>Act as positive role models.</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Promote inclusion and respect.</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Encourage effort, enjoyment and development.</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Respect all players, coaches, officials and volunteers.</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Avoid discriminatory, intimidating or abusive behaviour.</a:t>
            </a:r>
            <a:endParaRPr/>
          </a:p>
        </p:txBody>
      </p:sp>
      <p:sp>
        <p:nvSpPr>
          <p:cNvPr id="74" name="Google Shape;74;p14"/>
          <p:cNvSpPr txBox="1"/>
          <p:nvPr/>
        </p:nvSpPr>
        <p:spPr>
          <a:xfrm>
            <a:off x="120150" y="217675"/>
            <a:ext cx="3000000" cy="1169700"/>
          </a:xfrm>
          <a:prstGeom prst="rect">
            <a:avLst/>
          </a:prstGeom>
          <a:noFill/>
          <a:ln>
            <a:noFill/>
          </a:ln>
        </p:spPr>
        <p:txBody>
          <a:bodyPr anchorCtr="0" anchor="t" bIns="91425" lIns="91425" spcFirstLastPara="1" rIns="91425" wrap="square" tIns="91425">
            <a:spAutoFit/>
          </a:bodyPr>
          <a:lstStyle/>
          <a:p>
            <a:pPr indent="-279400" lvl="0" marL="457200" rtl="0" algn="l">
              <a:lnSpc>
                <a:spcPct val="115000"/>
              </a:lnSpc>
              <a:spcBef>
                <a:spcPts val="1200"/>
              </a:spcBef>
              <a:spcAft>
                <a:spcPts val="0"/>
              </a:spcAft>
              <a:buClr>
                <a:schemeClr val="dk1"/>
              </a:buClr>
              <a:buSzPts val="800"/>
              <a:buChar char="●"/>
            </a:pPr>
            <a:r>
              <a:rPr lang="en" sz="800"/>
              <a:t>Harassment.</a:t>
            </a:r>
            <a:endParaRPr sz="800"/>
          </a:p>
          <a:p>
            <a:pPr indent="-279400" lvl="0" marL="457200" rtl="0" algn="l">
              <a:lnSpc>
                <a:spcPct val="115000"/>
              </a:lnSpc>
              <a:spcBef>
                <a:spcPts val="0"/>
              </a:spcBef>
              <a:spcAft>
                <a:spcPts val="0"/>
              </a:spcAft>
              <a:buClr>
                <a:schemeClr val="dk1"/>
              </a:buClr>
              <a:buSzPts val="800"/>
              <a:buChar char="●"/>
            </a:pPr>
            <a:r>
              <a:rPr lang="en" sz="800"/>
              <a:t>Online abuse.</a:t>
            </a:r>
            <a:endParaRPr sz="800"/>
          </a:p>
          <a:p>
            <a:pPr indent="-279400" lvl="0" marL="457200" rtl="0" algn="l">
              <a:lnSpc>
                <a:spcPct val="115000"/>
              </a:lnSpc>
              <a:spcBef>
                <a:spcPts val="0"/>
              </a:spcBef>
              <a:spcAft>
                <a:spcPts val="0"/>
              </a:spcAft>
              <a:buClr>
                <a:schemeClr val="dk1"/>
              </a:buClr>
              <a:buSzPts val="800"/>
              <a:buChar char="●"/>
            </a:pPr>
            <a:r>
              <a:rPr lang="en" sz="800"/>
              <a:t>Intimidating or abusive behaviour.</a:t>
            </a:r>
            <a:endParaRPr sz="800"/>
          </a:p>
          <a:p>
            <a:pPr indent="0" lvl="0" marL="0" rtl="0" algn="l">
              <a:lnSpc>
                <a:spcPct val="115000"/>
              </a:lnSpc>
              <a:spcBef>
                <a:spcPts val="1200"/>
              </a:spcBef>
              <a:spcAft>
                <a:spcPts val="1200"/>
              </a:spcAft>
              <a:buNone/>
            </a:pPr>
            <a:r>
              <a:rPr lang="en" sz="800"/>
              <a:t>Any individual involved with the Club who engages in discriminatory behaviour may face disciplinary action and referral to the relevant County FA where appropriate.</a:t>
            </a:r>
            <a:endParaRPr/>
          </a:p>
        </p:txBody>
      </p:sp>
      <p:cxnSp>
        <p:nvCxnSpPr>
          <p:cNvPr id="75" name="Google Shape;75;p14"/>
          <p:cNvCxnSpPr/>
          <p:nvPr/>
        </p:nvCxnSpPr>
        <p:spPr>
          <a:xfrm>
            <a:off x="55600" y="1391500"/>
            <a:ext cx="3007200" cy="16200"/>
          </a:xfrm>
          <a:prstGeom prst="straightConnector1">
            <a:avLst/>
          </a:prstGeom>
          <a:noFill/>
          <a:ln cap="flat" cmpd="sng" w="9525">
            <a:solidFill>
              <a:schemeClr val="dk2"/>
            </a:solidFill>
            <a:prstDash val="solid"/>
            <a:round/>
            <a:headEnd len="med" w="med" type="none"/>
            <a:tailEnd len="med" w="med" type="none"/>
          </a:ln>
        </p:spPr>
      </p:cxnSp>
      <p:cxnSp>
        <p:nvCxnSpPr>
          <p:cNvPr id="76" name="Google Shape;76;p14"/>
          <p:cNvCxnSpPr/>
          <p:nvPr/>
        </p:nvCxnSpPr>
        <p:spPr>
          <a:xfrm>
            <a:off x="55600" y="3930225"/>
            <a:ext cx="2974800" cy="16200"/>
          </a:xfrm>
          <a:prstGeom prst="straightConnector1">
            <a:avLst/>
          </a:prstGeom>
          <a:noFill/>
          <a:ln cap="flat" cmpd="sng" w="9525">
            <a:solidFill>
              <a:schemeClr val="dk2"/>
            </a:solidFill>
            <a:prstDash val="solid"/>
            <a:round/>
            <a:headEnd len="med" w="med" type="none"/>
            <a:tailEnd len="med" w="med" type="none"/>
          </a:ln>
        </p:spPr>
      </p:cxnSp>
      <p:cxnSp>
        <p:nvCxnSpPr>
          <p:cNvPr id="77" name="Google Shape;77;p14"/>
          <p:cNvCxnSpPr/>
          <p:nvPr/>
        </p:nvCxnSpPr>
        <p:spPr>
          <a:xfrm>
            <a:off x="3084600" y="1865600"/>
            <a:ext cx="2974800" cy="16200"/>
          </a:xfrm>
          <a:prstGeom prst="straightConnector1">
            <a:avLst/>
          </a:prstGeom>
          <a:noFill/>
          <a:ln cap="flat" cmpd="sng" w="9525">
            <a:solidFill>
              <a:schemeClr val="dk2"/>
            </a:solidFill>
            <a:prstDash val="solid"/>
            <a:round/>
            <a:headEnd len="med" w="med" type="none"/>
            <a:tailEnd len="med" w="med" type="none"/>
          </a:ln>
        </p:spPr>
      </p:cxnSp>
      <p:cxnSp>
        <p:nvCxnSpPr>
          <p:cNvPr id="78" name="Google Shape;78;p14"/>
          <p:cNvCxnSpPr/>
          <p:nvPr/>
        </p:nvCxnSpPr>
        <p:spPr>
          <a:xfrm>
            <a:off x="6151500" y="2373425"/>
            <a:ext cx="2974800" cy="1620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