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7" r:id="rId15"/>
    <p:sldId id="268" r:id="rId16"/>
    <p:sldId id="272" r:id="rId17"/>
    <p:sldId id="273" r:id="rId18"/>
    <p:sldId id="274" r:id="rId19"/>
    <p:sldId id="275" r:id="rId20"/>
    <p:sldId id="269" r:id="rId2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22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Preschool Friends location and general preschool description from Westminster Preschool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The website lists Level 4 Paths to Quality, Cognia accreditation, highly educated and trained staff, and Christian curriculum.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Graduation celebration message written for the Westminster Preschool Friends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Appreciation slide for Westminster Preschool Friends teachers and staff.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Pastoral blessing for the graduating children.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Final congratulations slide for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describes its preschool as a Christian atmosphere supporting children’s growth and development in a safe and caring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names natural wonder, curiosity, and child-centered learning as part of its philosophy.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lists “Play is my work” among statements for children and describes itself as play-based.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The website describes whole-child learning and areas of development including language, math, science, creative arts, physical growth, and spiritual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The preschool describes helping children become lifelong learners.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lists “I can do hard things” among statements for children.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lists “All my emotions are welcome” among statements for children and describes trust, belonging, and competence.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basis: Westminster says it is child-initiated and teacher-supported, and children develop at their own 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indoor_scene_of_a_small_graduation_or_schoo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62033">
              <a:alpha val="72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22960" y="1143000"/>
            <a:ext cx="1051560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5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Congratulations, Graduates!</a:t>
            </a:r>
            <a:endParaRPr lang="en-US" sz="5600" dirty="0"/>
          </a:p>
        </p:txBody>
      </p:sp>
      <p:sp>
        <p:nvSpPr>
          <p:cNvPr id="6" name="Text 3"/>
          <p:cNvSpPr/>
          <p:nvPr/>
        </p:nvSpPr>
        <p:spPr>
          <a:xfrm>
            <a:off x="822960" y="2468880"/>
            <a:ext cx="10515600" cy="10058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Westminster Preschool Friends</a:t>
            </a:r>
            <a:endParaRPr lang="en-US" sz="3100" dirty="0"/>
          </a:p>
          <a:p>
            <a:pPr marL="0" indent="0">
              <a:buNone/>
            </a:pPr>
            <a:r>
              <a:rPr lang="en-US" sz="31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Kindergarten is calling — and you are ready.</a:t>
            </a:r>
            <a:endParaRPr lang="en-US" sz="3100" dirty="0"/>
          </a:p>
        </p:txBody>
      </p:sp>
      <p:sp>
        <p:nvSpPr>
          <p:cNvPr id="8" name="Text 5"/>
          <p:cNvSpPr/>
          <p:nvPr/>
        </p:nvSpPr>
        <p:spPr>
          <a:xfrm>
            <a:off x="978408" y="726948"/>
            <a:ext cx="18379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Graduation Celebration</a:t>
            </a:r>
            <a:endParaRPr lang="en-US" sz="105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79DF3D-1DE3-B102-0D25-A706900365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56" t="20423" r="28937" b="45605"/>
          <a:stretch>
            <a:fillRect/>
          </a:stretch>
        </p:blipFill>
        <p:spPr>
          <a:xfrm>
            <a:off x="6035040" y="2025396"/>
            <a:ext cx="2988848" cy="183794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High Standards. Caring Hands.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Level 4 Paths to Quality • Cognia accredited • Trained staff • Christian curriculum</a:t>
            </a:r>
            <a:endParaRPr lang="en-US" sz="2500" dirty="0"/>
          </a:p>
        </p:txBody>
      </p:sp>
      <p:sp>
        <p:nvSpPr>
          <p:cNvPr id="7" name="Shape 4"/>
          <p:cNvSpPr/>
          <p:nvPr/>
        </p:nvSpPr>
        <p:spPr>
          <a:xfrm>
            <a:off x="658368" y="658368"/>
            <a:ext cx="1325880" cy="384048"/>
          </a:xfrm>
          <a:prstGeom prst="roundRect">
            <a:avLst>
              <a:gd name="adj" fmla="val 26190"/>
            </a:avLst>
          </a:prstGeom>
          <a:solidFill>
            <a:srgbClr val="BAE6FD"/>
          </a:solidFill>
          <a:ln w="12700">
            <a:solidFill>
              <a:srgbClr val="BAE6F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68096" y="726948"/>
            <a:ext cx="11064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Who We Are</a:t>
            </a:r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0281C-2CCB-B357-18E1-41E1850144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079" b="45973"/>
          <a:stretch>
            <a:fillRect/>
          </a:stretch>
        </p:blipFill>
        <p:spPr>
          <a:xfrm rot="16200000">
            <a:off x="8758812" y="853719"/>
            <a:ext cx="3702857" cy="2721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AF69B-CAC2-4983-055A-6B7E31D30D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54" t="33229" r="12130" b="38266"/>
          <a:stretch>
            <a:fillRect/>
          </a:stretch>
        </p:blipFill>
        <p:spPr>
          <a:xfrm>
            <a:off x="6260745" y="435769"/>
            <a:ext cx="2537438" cy="1278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095B4A-6BEC-91F5-076A-B43D93720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75" r="9542" b="55416"/>
          <a:stretch>
            <a:fillRect/>
          </a:stretch>
        </p:blipFill>
        <p:spPr>
          <a:xfrm>
            <a:off x="6156962" y="4268249"/>
            <a:ext cx="5887352" cy="2455735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indoor_scene_of_a_small_graduation_or_schoo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62033">
              <a:alpha val="72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14400" y="1097280"/>
            <a:ext cx="102412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5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Ready for Kindergarten</a:t>
            </a:r>
            <a:endParaRPr lang="en-US" sz="5800" dirty="0"/>
          </a:p>
        </p:txBody>
      </p:sp>
      <p:sp>
        <p:nvSpPr>
          <p:cNvPr id="6" name="Text 3"/>
          <p:cNvSpPr/>
          <p:nvPr/>
        </p:nvSpPr>
        <p:spPr>
          <a:xfrm>
            <a:off x="914400" y="2514600"/>
            <a:ext cx="10241280" cy="15087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You have learned.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You have grown.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You have blessed us.</a:t>
            </a:r>
            <a:endParaRPr lang="en-US" sz="340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F7C7B4-112E-4D9B-8E4C-C01C44A50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76" r="1" b="3775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4BC9B-CA61-EB95-D501-10762B2F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53" r="-3" b="31799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E7F04-BC62-A0B4-8235-7662BF6F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54" r="2" b="39556"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2042F-47B3-ABF8-755A-61A4614D99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188" r="1" b="44938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BB23A-D046-96D9-E27F-FC2FA33EBC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015" r="-4" b="31011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99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ADA9C7-8EE8-8961-EBC7-42E52529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26" r="1" b="4250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3040C-4E01-A788-0EEE-F0DBC95D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8" r="-4" b="-4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080F9-52ED-8E10-E212-818A326E6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04" r="2" b="34806"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33C9D-54E2-EA9B-ED4B-D2FE3DEFC0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13114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70B34-3ABB-F0E0-9A0C-59CFE794A6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65" r="-4" b="39262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ide_close_up_scene_of_children_painting_at_a_tabl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Thank You, Teachers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 every story read, tear wiped, prayer whispered, lesson taught, and child loved.</a:t>
            </a:r>
            <a:endParaRPr lang="en-US" sz="260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softly_lit_indoor_scene_in_a_classroom_or_batch_7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62033">
              <a:alpha val="72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68680" y="1234440"/>
            <a:ext cx="1042416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Blessing for the Children</a:t>
            </a:r>
            <a:endParaRPr lang="en-US" sz="5400" dirty="0"/>
          </a:p>
        </p:txBody>
      </p:sp>
      <p:sp>
        <p:nvSpPr>
          <p:cNvPr id="6" name="Text 3"/>
          <p:cNvSpPr/>
          <p:nvPr/>
        </p:nvSpPr>
        <p:spPr>
          <a:xfrm>
            <a:off x="868680" y="2560320"/>
            <a:ext cx="10424160" cy="11887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May Jesus bless your steps, strengthen your courage, and keep your hearts full of wonder.</a:t>
            </a:r>
            <a:endParaRPr lang="en-US" sz="320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1731-D2C6-91FC-D91D-109A7A5B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1" r="19664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83D57-EE4F-5552-136A-8A33FDF1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1" r="16665"/>
          <a:stretch>
            <a:fillRect/>
          </a:stretch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915F5-3B25-3379-FF17-6D115A61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64" r="5831"/>
          <a:stretch>
            <a:fillRect/>
          </a:stretch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6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F0146-EA4F-06CF-3DEC-7DDA49B78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8" r="18498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CC0AF-1759-A153-0D03-BAC0A50A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98" r="11497"/>
          <a:stretch>
            <a:fillRect/>
          </a:stretch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80E62-8CDB-5237-A2D9-8759C3D69B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65" r="6831"/>
          <a:stretch>
            <a:fillRect/>
          </a:stretch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B7832-0881-6C01-516E-2C137AD7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41" r="21290" b="-1"/>
          <a:stretch>
            <a:fillRect/>
          </a:stretch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A3845-2DB7-4EFC-5440-6B5BA95D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80" b="1"/>
          <a:stretch>
            <a:fillRect/>
          </a:stretch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A918D-E119-F5E1-5F24-2E8E85B93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11" r="16260" b="-1"/>
          <a:stretch>
            <a:fillRect/>
          </a:stretch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8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4E48C-08C0-9ACC-F49C-B39A28A8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30" b="43105"/>
          <a:stretch>
            <a:fillRect/>
          </a:stretch>
        </p:blipFill>
        <p:spPr>
          <a:xfrm>
            <a:off x="1141298" y="643466"/>
            <a:ext cx="99094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fontScale="925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Place of Welcome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Christian atmosphere where children are safe, cared for, and invited to grow.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CAABD-F5DC-53D8-9944-F834045EE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00" b="20000"/>
          <a:stretch>
            <a:fillRect/>
          </a:stretch>
        </p:blipFill>
        <p:spPr>
          <a:xfrm>
            <a:off x="6035041" y="73152"/>
            <a:ext cx="6156960" cy="6957040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CE6907-B40F-13B2-D788-82F14928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197"/>
          <a:stretch>
            <a:fillRect/>
          </a:stretch>
        </p:blipFill>
        <p:spPr>
          <a:xfrm>
            <a:off x="-1" y="1665298"/>
            <a:ext cx="12167254" cy="519270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05" y="36576"/>
            <a:ext cx="12191695" cy="6858000"/>
          </a:xfrm>
          <a:prstGeom prst="rect">
            <a:avLst/>
          </a:prstGeom>
          <a:solidFill>
            <a:srgbClr val="162033">
              <a:alpha val="87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2427911" y="296419"/>
            <a:ext cx="941690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5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We Are So Proud of You!</a:t>
            </a:r>
            <a:endParaRPr lang="en-US" sz="5800" dirty="0"/>
          </a:p>
        </p:txBody>
      </p:sp>
      <p:sp>
        <p:nvSpPr>
          <p:cNvPr id="6" name="Text 3"/>
          <p:cNvSpPr/>
          <p:nvPr/>
        </p:nvSpPr>
        <p:spPr>
          <a:xfrm>
            <a:off x="734386" y="2578608"/>
            <a:ext cx="10698480" cy="11887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Congratulations, Westminster Preschool Friends graduates.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 with joy. Grow in love. Shine bright.</a:t>
            </a:r>
            <a:endParaRPr lang="en-US" sz="320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Wonder Leads the Way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Curiosity, natural wonder, and discovery are part of the learning path.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393F90-F08E-1F73-D0FC-659F8A2744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463"/>
          <a:stretch>
            <a:fillRect/>
          </a:stretch>
        </p:blipFill>
        <p:spPr>
          <a:xfrm>
            <a:off x="8312727" y="4206596"/>
            <a:ext cx="3878968" cy="2651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1CBA2-466F-30A5-71DA-AFF9F28CF6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42" b="16200"/>
          <a:stretch>
            <a:fillRect/>
          </a:stretch>
        </p:blipFill>
        <p:spPr>
          <a:xfrm>
            <a:off x="8451257" y="120653"/>
            <a:ext cx="3685341" cy="2651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3A1441-EEC2-2E26-BAAF-0AF95926E7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81" r="15572"/>
          <a:stretch>
            <a:fillRect/>
          </a:stretch>
        </p:blipFill>
        <p:spPr>
          <a:xfrm>
            <a:off x="6115396" y="174094"/>
            <a:ext cx="2258060" cy="2344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93547-679D-9687-CC17-1880C5C55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806" y="4580787"/>
            <a:ext cx="1525237" cy="2033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E91D12-61A0-A8E3-6B41-9BA29A7F13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177"/>
          <a:stretch>
            <a:fillRect/>
          </a:stretch>
        </p:blipFill>
        <p:spPr>
          <a:xfrm>
            <a:off x="10153403" y="2853581"/>
            <a:ext cx="1656608" cy="1223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E0A049-76AC-7096-2CB4-6A01FA33AE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178" t="33275" r="34038" b="22251"/>
          <a:stretch>
            <a:fillRect/>
          </a:stretch>
        </p:blipFill>
        <p:spPr>
          <a:xfrm>
            <a:off x="6293218" y="2651404"/>
            <a:ext cx="1902415" cy="1725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0CC42B-0BE8-E5DD-AAA8-CFE932528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821" t="4502" r="33506" b="54459"/>
          <a:stretch>
            <a:fillRect/>
          </a:stretch>
        </p:blipFill>
        <p:spPr>
          <a:xfrm>
            <a:off x="8616900" y="2835788"/>
            <a:ext cx="1215869" cy="1250156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warm_preschool_or_kindergarten_classroom_batch_4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434840"/>
            <a:ext cx="12191695" cy="2423160"/>
          </a:xfrm>
          <a:prstGeom prst="rect">
            <a:avLst/>
          </a:prstGeom>
          <a:solidFill>
            <a:srgbClr val="162033">
              <a:alpha val="92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4160520"/>
            <a:ext cx="12191695" cy="411480"/>
          </a:xfrm>
          <a:prstGeom prst="rect">
            <a:avLst/>
          </a:prstGeom>
          <a:solidFill>
            <a:srgbClr val="162033">
              <a:alpha val="3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8368" y="4572000"/>
            <a:ext cx="10607040" cy="86868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“Play is my work.”</a:t>
            </a:r>
            <a:endParaRPr lang="en-US" sz="5000" dirty="0"/>
          </a:p>
        </p:txBody>
      </p:sp>
      <p:sp>
        <p:nvSpPr>
          <p:cNvPr id="7" name="Text 4"/>
          <p:cNvSpPr/>
          <p:nvPr/>
        </p:nvSpPr>
        <p:spPr>
          <a:xfrm>
            <a:off x="658368" y="5742432"/>
            <a:ext cx="10607040" cy="58521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Learning happens with hands, hearts, imagination, and friends.</a:t>
            </a:r>
            <a:endParaRPr lang="en-US" sz="280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ide_close_up_scene_of_children_painting_at_a_tabl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434840"/>
            <a:ext cx="12191695" cy="2423160"/>
          </a:xfrm>
          <a:prstGeom prst="rect">
            <a:avLst/>
          </a:prstGeom>
          <a:solidFill>
            <a:srgbClr val="162033">
              <a:alpha val="92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4160520"/>
            <a:ext cx="12191695" cy="411480"/>
          </a:xfrm>
          <a:prstGeom prst="rect">
            <a:avLst/>
          </a:prstGeom>
          <a:solidFill>
            <a:srgbClr val="162033">
              <a:alpha val="3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8368" y="4572000"/>
            <a:ext cx="10607040" cy="86868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Whole-Child Learning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658368" y="5742432"/>
            <a:ext cx="10607040" cy="5943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27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Creativity, language, math, science, movement, relationships, and spiritual growth.</a:t>
            </a:r>
            <a:endParaRPr lang="en-US" sz="2700" dirty="0"/>
          </a:p>
        </p:txBody>
      </p:sp>
    </p:spTree>
  </p:cSld>
  <p:clrMapOvr>
    <a:masterClrMapping/>
  </p:clrMapOvr>
  <p:transition spd="slow" advClick="0" advTm="75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Stories Shape Hearts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Books, words, listening, and love help children become lifelong learners.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214D7E-5474-9B01-EA8F-912A41EF8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354"/>
          <a:stretch>
            <a:fillRect/>
          </a:stretch>
        </p:blipFill>
        <p:spPr>
          <a:xfrm>
            <a:off x="6539028" y="184067"/>
            <a:ext cx="5354109" cy="6585672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16A8AE1-DC74-2C17-F358-57C9BD74F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122" y="184069"/>
            <a:ext cx="2834562" cy="377941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222206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“I can do hard things.”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Kindergarten readiness grows one small brave step at a time.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367E6-E6D7-BBA6-56D6-7324175B8A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" t="7013" r="-474"/>
          <a:stretch>
            <a:fillRect/>
          </a:stretch>
        </p:blipFill>
        <p:spPr>
          <a:xfrm>
            <a:off x="9217654" y="184069"/>
            <a:ext cx="2834563" cy="351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08A7FF-C413-9519-F330-1A082408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49" y="3174750"/>
            <a:ext cx="2837533" cy="3534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950E9-3E90-347C-3476-94711A5CA6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85" t="17798"/>
          <a:stretch>
            <a:fillRect/>
          </a:stretch>
        </p:blipFill>
        <p:spPr>
          <a:xfrm>
            <a:off x="9026153" y="3498410"/>
            <a:ext cx="3014746" cy="3175521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162033">
              <a:alpha val="9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38BD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68" y="1143000"/>
            <a:ext cx="4754880" cy="123444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Every Feeling Belongs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58368" y="2468880"/>
            <a:ext cx="47548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Children learn trust, belonging, competence, and care for one another.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E8EAB-7F26-B47B-A058-AA37A790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457" y="73282"/>
            <a:ext cx="6901238" cy="6784718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1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4434840"/>
            <a:ext cx="12191695" cy="2423160"/>
          </a:xfrm>
          <a:prstGeom prst="rect">
            <a:avLst/>
          </a:prstGeom>
          <a:solidFill>
            <a:srgbClr val="162033">
              <a:alpha val="92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4160520"/>
            <a:ext cx="12191695" cy="411480"/>
          </a:xfrm>
          <a:prstGeom prst="rect">
            <a:avLst/>
          </a:prstGeom>
          <a:solidFill>
            <a:srgbClr val="162033">
              <a:alpha val="35000"/>
            </a:srgbClr>
          </a:solidFill>
          <a:ln w="12700">
            <a:solidFill>
              <a:srgbClr val="1620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8368" y="4572000"/>
            <a:ext cx="10607040" cy="868680"/>
          </a:xfrm>
          <a:prstGeom prst="rect">
            <a:avLst/>
          </a:prstGeom>
          <a:noFill/>
          <a:ln/>
          <a:effectLst>
            <a:outerShdw blurRad="25400" dist="12700" dir="2700000" algn="bl" rotWithShape="0">
              <a:srgbClr val="000000">
                <a:alpha val="30000"/>
              </a:srgbClr>
            </a:outerShdw>
          </a:effectLst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4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Growing at Their Own Pace</a:t>
            </a:r>
            <a:endParaRPr lang="en-US" sz="4600" dirty="0"/>
          </a:p>
        </p:txBody>
      </p:sp>
      <p:sp>
        <p:nvSpPr>
          <p:cNvPr id="7" name="Text 4"/>
          <p:cNvSpPr/>
          <p:nvPr/>
        </p:nvSpPr>
        <p:spPr>
          <a:xfrm>
            <a:off x="658368" y="5742432"/>
            <a:ext cx="10943824" cy="60350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8FAF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Child-initiated. Teacher-supported. Safe enough to try. Loved enough to grow.</a:t>
            </a:r>
            <a:endParaRPr lang="en-US" sz="2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0603ED-22BB-C5BA-43F5-3792D10F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66" t="16363" r="34197" b="20036"/>
          <a:stretch>
            <a:fillRect/>
          </a:stretch>
        </p:blipFill>
        <p:spPr>
          <a:xfrm>
            <a:off x="9573186" y="210312"/>
            <a:ext cx="2537693" cy="4306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EB5EFB-7617-09B6-89D7-820A5964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10" b="19689"/>
          <a:stretch>
            <a:fillRect/>
          </a:stretch>
        </p:blipFill>
        <p:spPr>
          <a:xfrm>
            <a:off x="6465587" y="201040"/>
            <a:ext cx="2983803" cy="4328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DF733B-3D15-DB29-E789-D6010BFAC1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66" b="49061"/>
          <a:stretch>
            <a:fillRect/>
          </a:stretch>
        </p:blipFill>
        <p:spPr>
          <a:xfrm>
            <a:off x="154378" y="112061"/>
            <a:ext cx="6269643" cy="3160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51FE3D-AF6E-22B3-2397-F4A1F16E23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329" r="18270" b="40800"/>
          <a:stretch>
            <a:fillRect/>
          </a:stretch>
        </p:blipFill>
        <p:spPr>
          <a:xfrm>
            <a:off x="4130496" y="3303716"/>
            <a:ext cx="2133208" cy="12135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55E125-E56F-35ED-3785-A074FBB223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605" b="29689"/>
          <a:stretch>
            <a:fillRect/>
          </a:stretch>
        </p:blipFill>
        <p:spPr>
          <a:xfrm>
            <a:off x="213646" y="3303716"/>
            <a:ext cx="3746774" cy="1225424"/>
          </a:xfrm>
          <a:prstGeom prst="rect">
            <a:avLst/>
          </a:prstGeom>
        </p:spPr>
      </p:pic>
    </p:spTree>
  </p:cSld>
  <p:clrMapOvr>
    <a:masterClrMapping/>
  </p:clrMapOvr>
  <p:transition spd="slow" advClick="0" advTm="75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538</Words>
  <Application>Microsoft Office PowerPoint</Application>
  <PresentationFormat>Widescreen</PresentationFormat>
  <Paragraphs>62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Marion First Friends / Westminster Preschool Friends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Westminster Preschool Friends Graduation Loop</dc:title>
  <dc:subject>Graduation slideshow loop for Westminster Preschool Friends</dc:subject>
  <dc:creator>OpenAI</dc:creator>
  <cp:lastModifiedBy>Paul David Bravard</cp:lastModifiedBy>
  <cp:revision>9</cp:revision>
  <dcterms:created xsi:type="dcterms:W3CDTF">2026-05-18T12:49:11Z</dcterms:created>
  <dcterms:modified xsi:type="dcterms:W3CDTF">2026-05-19T05:37:33Z</dcterms:modified>
</cp:coreProperties>
</file>