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941" autoAdjust="0"/>
  </p:normalViewPr>
  <p:slideViewPr>
    <p:cSldViewPr snapToGrid="0">
      <p:cViewPr varScale="1">
        <p:scale>
          <a:sx n="80" d="100"/>
          <a:sy n="80" d="100"/>
        </p:scale>
        <p:origin x="112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Last week we asked whether the New Earth is replacement or renewal. Tonight we move from the renewed world to the One who makes that world Heaven. We may look forward to reunion. We may long for pain to end. We may imagine beauty, peace, work, music, or rest. Those are not small desires. But Revelation keeps taking us deeper. The throne is occupied. The Lamb is present. God comes to dwell with his people. The deepest hope is not merely a perfect place. It is life with the living God.</a:t>
            </a:r>
          </a:p>
          <a:p>
            <a:endParaRPr dirty="0"/>
          </a:p>
          <a:p>
            <a:r>
              <a:rPr dirty="0"/>
              <a:t>Source: Paul David Bravard, “God With Us: Seeing God and Worshiping Him,” Heaven Week Seven leader’s guide</a:t>
            </a:r>
            <a:r>
              <a:t>,  </a:t>
            </a:r>
            <a:r>
              <a:rPr dirty="0"/>
              <a:t>manuscript. Randy Alcorn, Heaven, chapters 17–19, as summarized in </a:t>
            </a:r>
            <a:r>
              <a:t>the  </a:t>
            </a:r>
            <a:r>
              <a:rPr dirty="0"/>
              <a:t>guide. Scripture quotations: New International Version (2011).</a:t>
            </a:r>
          </a:p>
          <a:p>
            <a:endParaRPr dirty="0"/>
          </a:p>
          <a:p>
            <a:r>
              <a:rPr dirty="0"/>
              <a:t>Image: Elizabeth Gottwald. “A Path in the Middle of a Lush Green Forest.” </a:t>
            </a:r>
            <a:r>
              <a:rPr dirty="0" err="1"/>
              <a:t>Unsplash</a:t>
            </a:r>
            <a:r>
              <a:rPr dirty="0"/>
              <a:t>. https://unsplash.com/photos/29bsekvyObc.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Last week we asked whether the New Earth is replacement or renewal. Tonight we move from the renewed world to the One who makes that world Heaven. We may look forward to reunion. We may long for pain to end. We may imagine beauty, peace, work, music, or rest. Those are not small desires. But Revelation keeps taking us deeper. The throne is occupied. The Lamb is present. God comes to dwell with his people. The deepest hope is not merely a perfect place. It is life with the living God.</a:t>
            </a:r>
          </a:p>
          <a:p>
            <a:endParaRPr dirty="0"/>
          </a:p>
          <a:p>
            <a:r>
              <a:rPr dirty="0"/>
              <a:t>Source: Paul David Bravard, “God With Us: Seeing God and Worshiping Him,” Heaven Week Seven leader’s guide, manuscript. Randy Alcorn, Heaven, chapters 17–19, as summarized in the  guide. Scripture quotations: New International Version (2011).</a:t>
            </a:r>
          </a:p>
          <a:p>
            <a:endParaRPr dirty="0"/>
          </a:p>
          <a:p>
            <a:r>
              <a:rPr dirty="0"/>
              <a:t>Image: Chr </a:t>
            </a:r>
            <a:r>
              <a:rPr dirty="0" err="1"/>
              <a:t>Appelsved</a:t>
            </a:r>
            <a:r>
              <a:rPr dirty="0"/>
              <a:t>. “The Sunlight Is Shining through the Windows in the Building.” </a:t>
            </a:r>
            <a:r>
              <a:rPr dirty="0" err="1"/>
              <a:t>Unsplash</a:t>
            </a:r>
            <a:r>
              <a:rPr dirty="0"/>
              <a:t>, April 19, 2022. https://unsplash.com/photos/Ngy0FJqPjOM.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Place the four cards - God, Loved Ones, Relief, and Beauty - where everyone can see them. Ask participants to choose silently which one they most often hear first when Christians talk about Heaven. Then invite a few observations without ranking anyone as more or less spiritual.</a:t>
            </a:r>
          </a:p>
          <a:p>
            <a:endParaRPr/>
          </a:p>
          <a:p>
            <a:r>
              <a:t>Source: Paul David Bravard, “God With Us: Seeing God and Worshiping Him,” Heaven Week Seven leader’s guide,  manuscript. Randy Alcorn, Heaven, chapters 17–19, as summarized in the  guide. Scripture quotations: New International Version (2011).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Invitation: Friends, become still before the living Christ. Do not try to manufacture an emotion. Simply become available to the One who is already present. Let every picture of Heaven grow quiet for a moment, and attend to God himself.</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Chr Appelsved. “The Sunlight Is Shining through the Windows in the Building.” Unsplash, April 19, 2022. https://unsplash.com/photos/Ngy0FJqPjOM.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slowly: 'Holy, holy, holy is the Lord God Almighty' (Revelation 4:8, NIV).</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Benjamin Voros. “Snow Mountain under Stars.” Unsplash, February 26, 2018. https://unsplash.com/photos/phIFdC6lA4E.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Then: 'Worthy is the Lamb, who was slain' (Revelation 5:12, NIV).</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Adriel Sand. “A Cross Is Silhouetted against a Sunset Sky.” Unsplash, January 22, 2024. https://unsplash.com/photos/BPGhU1gzWWU.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God is holy, eternal, sovereign, and worthy as Creator; worship begins with who God is and what God has made.</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Benjamin Voros. “Snow Mountain under Stars.” Unsplash, February 26, 2018. https://unsplash.com/photos/phIFdC6lA4E.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Lamb is worthy because he was slain and purchased a people for God; worship widens until all creation answers.</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Adriel Sand. “A Cross Is Silhouetted against a Sunset Sky.” Unsplash, January 22, 2024. https://unsplash.com/photos/BPGhU1gzWWU.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Distance, curse, and darkness are gone; God dwells with the redeemed, they see his face, bear his name, serve him, and reign.</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Elizabeth Gottwald. “A Path in the Middle of a Lush Green Forest.” Unsplash. https://unsplash.com/photos/29bsekvyObc.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Alcorn's chapters 17-19 make a necessary correction to the way many of us imagine Heaven. We naturally begin with the things we miss: people, health, beauty, safety, freedom from pain. Scripture does not mock those desires. Yet Revelation places something deeper beneath them. Heaven is Heaven because God is there. The final promise is not merely that we will receive God's gifts forever, but that God himself will dwell with us. </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Elizabeth Gottwald. “A Path in the Middle of a Lush Green Forest.” Unsplash. https://unsplash.com/photos/29bsekvyObc.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keeps the gospel at the center. We do not arrive in God's presence because we have cultivated spiritual taste or performed worship well enough. The Lamb who was slain has redeemed a people for God. The One we worship is the One who has acted in grace to bring sinners near. Eternal worship is therefore not flattery offered to a distant deity. It is the grateful life of a people who know they have been created, sought, purchased, cleansed, and brought home by Christ.</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Adriel Sand. “A Cross Is Silhouetted against a Sunset Sky.” Unsplash, January 22, 2024. https://unsplash.com/photos/BPGhU1gzWWU.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Revelation 4 praises God as Creator. Revelation 5 praises the Lamb as Redeemer. Creation and redemption belong together. The God who made all things does not abandon what he made, and the Lamb does not merely rescue souls from a failed creation. He purchases a people who will serve and reign in God's renewed world.</a:t>
            </a:r>
          </a:p>
          <a:p>
            <a:endParaRPr/>
          </a:p>
          <a:p>
            <a:r>
              <a:t>Source: Paul David Bravard, “God With Us: Seeing God and Worshiping Him,” Heaven Week Seven leader’s guide,  manuscript. Randy Alcorn, Heaven, chapters 17–19, as summarized in the  guide. Scripture quotations: New International Version (2011).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That means worship is rooted in truth. We do not worship because God needs affirmation. We worship because the mind and heart finally see reality clearly: all life is gift, all redemption is grace, and all glory belongs to the One from whom and through whom our life comes. Worship is the creature gladly becoming truthful before the Creator.</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Benjamin Voros. “Snow Mountain under Stars.” Unsplash, February 26, 2018. https://unsplash.com/photos/phIFdC6lA4E.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For centuries Christians have used the phrase beatific vision for the promise of seeing God - a sight that makes blessed because the redeemed delight in God without the distortions of sin, fear, shame, and distance. Alcorn rightly makes this the greatest joy of Heaven. The biblical language is concrete and personal, but we should not force it into a technical description of God's invisible essence. Scripture gives us enough to say that the communion we now know by faith will become open, direct, and unbroken in the world to come.</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Chr Appelsved. “The Sunlight Is Shining through the Windows in the Building.” Unsplash, April 19, 2022. https://unsplash.com/photos/Ngy0FJqPjOM.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Jesus Christ remains essential here. The invisible God has made himself known in the Son. The Lamb at the center of the throne is not a temporary bridge we leave behind when we reach eternity. The risen Christ is our Lord forever. To long to see God is therefore not to seek an abstract brightness. It is to long for the unveiled fellowship of the Father, through the Son, in the fullness of the Spirit.</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Adriel Sand. “A Cross Is Silhouetted against a Sunset Sky.” Unsplash, January 22, 2024. https://unsplash.com/photos/BPGhU1gzWWU.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Some Christians hear 'God should be enough' as though affection for family, friendship, beauty, food, music, work, or place were spiritually suspicious. That is not the biblical movement. God is the Giver of every good gift. Sin turns gifts into rivals and tries to make them carry what only God can carry. Redemption does not require us to love God's good creation less; it heals love so that every gift leads gratitude back to the Giver.</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Natalie Behn. “A Person Holding a Loaf of Bread in Their Hands.” Unsplash, August 22, 2023. https://unsplash.com/photos/K1n97Uih77A.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particularly important in grief. A widow who longs to see her husband is not failing to love Jesus. A parent who hopes for reunion with a child need not be corrected into a more 'spiritual' answer. Christian hope widens the longing: the love we cherish is gathered into a redeemed household where Christ is Lord, no good thing needs to be clutched in fear, and no relationship must bear the weight of being our god.</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Elizabeth Gottwald. “A Path in the Middle of a Lush Green Forest.” Unsplash. https://unsplash.com/photos/29bsekvyObc.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Alcorn resists the caricature of Heaven as an endless church service. Revelation certainly contains singing, proclamation, falling before God, and corporate praise. But Revelation 22 also says that God's servants will serve him and reign. Worship is not less than gathered praise; it is larger than gathered praise. It is life rightly ordered toward God.</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Natalie Behn. “A Person Holding a Loaf of Bread in Their Hands.” Unsplash, August 22, 2023. https://unsplash.com/photos/K1n97Uih77A.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Friends have long understood worship as attentiveness to the living Christ rather than performance alone. Waiting worship trains desire: we become quiet enough to notice who is at the center. Holiness grows from the same center. When God becomes our supreme good, gratitude loosens our grip, obedience becomes response rather than bargaining, and ordinary acts of service can become offerings of love. Eternal worship begins to tutor present holiness.</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Chr Appelsved. “The Sunlight Is Shining through the Windows in the Building.” Unsplash, April 19, 2022. https://unsplash.com/photos/Ngy0FJqPjOM.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What do Revelation 4-5 teach about who God is and why God is worthy?</a:t>
            </a:r>
          </a:p>
          <a:p>
            <a:endParaRPr/>
          </a:p>
          <a:p>
            <a:r>
              <a:t>Source: Paul David Bravard, “God With Us: Seeing God and Worshiping Him,” Heaven Week Seven leader’s guide,  manuscript. Randy Alcorn, Heaven, chapters 17–19, as summarized in the  guide. Scripture quotations: New International Version (2011).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How can every good gift deepen delight in the Giver rather than compete with God?</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Natalie Behn. “A Person Holding a Loaf of Bread in Their Hands.” Unsplash, August 22, 2023. https://unsplash.com/photos/K1n97Uih77A.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How might the hope of seeing God shape holiness, gratitude, and obedience now?</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Elizabeth Gottwald. “A Path in the Middle of a Lush Green Forest.” Unsplash. https://unsplash.com/photos/29bsekvyObc.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Distribute an index card. Invite each person to respond privately. The response is not a test of spiritual intensity; it is an invitation to let tonight's Scripture shape desire.</a:t>
            </a:r>
          </a:p>
          <a:p>
            <a:endParaRPr/>
          </a:p>
          <a:p>
            <a:r>
              <a:t>Source: Paul David Bravard, “God With Us: Seeing God and Worshiping Him,” Heaven Week Seven leader’s guide,  manuscript. Randy Alcorn, Heaven, chapters 17–19, as summarized in the  guide. Scripture quotations: New International Version (2011).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84-86 - Settle: Rest before the throne and the Lamb. 'They will see his face' (Revelation 22:4, NIV).</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Chr Appelsved. “The Sunlight Is Shining through the Windows in the Building.” Unsplash, April 19, 2022. https://unsplash.com/photos/Ngy0FJqPjOM.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89-90 - Close: Holy God, you made us for yourself and Christ has brought us near by his blood. Teach us to desire you without despising your gifts, to love your gifts without turning them into gods, and to let worship become holy life. Bring us to the day when your dwelling is with humanity and we see your face in joy. Amen.</a:t>
            </a:r>
          </a:p>
          <a:p>
            <a:endParaRPr/>
          </a:p>
          <a:p>
            <a:r>
              <a:t>Source: Paul David Bravard, “God With Us: Seeing God and Worshiping Him,” Heaven Week Seven leader’s guide,  manuscript. Randy Alcorn, Heaven, chapters 17–19, as summarized in the  guide. Scripture quotations: New International Version (2011).</a:t>
            </a:r>
          </a:p>
          <a:p>
            <a:endParaRPr/>
          </a:p>
          <a:p>
            <a:r>
              <a:t>Image: Elizabeth Gottwald. “A Path in the Middle of a Lush Green Forest.” Unsplash. https://unsplash.com/photos/29bsekvyObc. Accessed September 24, 2026. Used as a contemplative image; it does not depict the world to come.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t="10000" b="10000"/>
          <a:stretch>
            <a:fillRect/>
          </a:stretch>
        </p:blipFill>
        <p:spPr>
          <a:xfrm>
            <a:off x="6477000" y="0"/>
            <a:ext cx="5715000" cy="6858000"/>
          </a:xfrm>
          <a:prstGeom prst="rect">
            <a:avLst/>
          </a:prstGeom>
        </p:spPr>
      </p:pic>
      <p:sp>
        <p:nvSpPr>
          <p:cNvPr id="2" name="Rectangle 1">
            <a:extLst>
              <a:ext uri="{FF2B5EF4-FFF2-40B4-BE49-F238E27FC236}">
                <a16:creationId xmlns:a16="http://schemas.microsoft.com/office/drawing/2014/main" id="{D9BD974B-75C1-4C21-A241-DCAFC2C3C81F}"/>
              </a:ext>
            </a:extLst>
          </p:cNvPr>
          <p:cNvSpPr>
            <a:spLocks noGrp="1"/>
          </p:cNvSpPr>
          <p:nvPr/>
        </p:nvSpPr>
        <p:spPr>
          <a:xfrm>
            <a:off x="609600" y="1428750"/>
            <a:ext cx="5295900" cy="3619500"/>
          </a:xfrm>
          <a:prstGeom prst="rect">
            <a:avLst/>
          </a:prstGeom>
          <a:noFill/>
          <a:ln w="0">
            <a:noFill/>
          </a:ln>
        </p:spPr>
        <p:txBody>
          <a:bodyPr>
            <a:noAutofit/>
          </a:bodyPr>
          <a:lstStyle/>
          <a:p>
            <a:pPr>
              <a:defRPr sz="5700" b="1">
                <a:solidFill>
                  <a:srgbClr val="F5F1E6"/>
                </a:solidFill>
                <a:latin typeface="Aptos"/>
                <a:ea typeface="Aptos"/>
                <a:cs typeface="Aptos"/>
              </a:defRPr>
            </a:pPr>
            <a:r>
              <a:rPr sz="5700" b="1">
                <a:solidFill>
                  <a:srgbClr val="F5F1E6"/>
                </a:solidFill>
                <a:latin typeface="Aptos"/>
                <a:ea typeface="Aptos"/>
                <a:cs typeface="Aptos"/>
              </a:rPr>
              <a:t>God With Us</a:t>
            </a:r>
          </a:p>
        </p:txBody>
      </p:sp>
      <p:sp>
        <p:nvSpPr>
          <p:cNvPr id="3" name="Rectangle 2">
            <a:extLst>
              <a:ext uri="{FF2B5EF4-FFF2-40B4-BE49-F238E27FC236}">
                <a16:creationId xmlns:a16="http://schemas.microsoft.com/office/drawing/2014/main" id="{7ED2D3B3-28F8-410C-A327-9F5C4226029D}"/>
              </a:ext>
            </a:extLst>
          </p:cNvPr>
          <p:cNvSpPr>
            <a:spLocks noGrp="1"/>
          </p:cNvSpPr>
          <p:nvPr/>
        </p:nvSpPr>
        <p:spPr>
          <a:xfrm>
            <a:off x="609600" y="5143500"/>
            <a:ext cx="5295900" cy="1428750"/>
          </a:xfrm>
          <a:prstGeom prst="rect">
            <a:avLst/>
          </a:prstGeom>
          <a:noFill/>
          <a:ln w="0">
            <a:noFill/>
          </a:ln>
        </p:spPr>
        <p:txBody>
          <a:bodyPr>
            <a:noAutofit/>
          </a:bodyPr>
          <a:lstStyle/>
          <a:p>
            <a:pPr>
              <a:defRPr sz="3300" b="0">
                <a:solidFill>
                  <a:srgbClr val="E2C592"/>
                </a:solidFill>
                <a:latin typeface="Aptos"/>
                <a:ea typeface="Aptos"/>
                <a:cs typeface="Aptos"/>
              </a:defRPr>
            </a:pPr>
            <a:r>
              <a:rPr sz="3300" b="0">
                <a:solidFill>
                  <a:srgbClr val="E2C592"/>
                </a:solidFill>
                <a:latin typeface="Aptos"/>
                <a:ea typeface="Aptos"/>
                <a:cs typeface="Aptos"/>
              </a:rPr>
              <a:t>Seeing God and Worshiping Him</a:t>
            </a:r>
          </a:p>
        </p:txBody>
      </p:sp>
    </p:spTree>
    <p:extLst>
      <p:ext uri="{BB962C8B-B14F-4D97-AF65-F5344CB8AC3E}">
        <p14:creationId xmlns:p14="http://schemas.microsoft.com/office/powerpoint/2010/main" val="260821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3B0940-19BC-CBD3-D702-96267EFF992F}"/>
              </a:ext>
            </a:extLst>
          </p:cNvPr>
          <p:cNvPicPr>
            <a:picLocks noChangeAspect="1"/>
          </p:cNvPicPr>
          <p:nvPr/>
        </p:nvPicPr>
        <p:blipFill>
          <a:blip r:embed="rId3"/>
          <a:stretch>
            <a:fillRect/>
          </a:stretch>
        </p:blipFill>
        <p:spPr>
          <a:xfrm>
            <a:off x="0" y="-83489"/>
            <a:ext cx="12192000" cy="6941489"/>
          </a:xfrm>
          <a:prstGeom prst="rect">
            <a:avLst/>
          </a:prstGeom>
        </p:spPr>
      </p:pic>
      <p:sp>
        <p:nvSpPr>
          <p:cNvPr id="2" name="Rectangle 1">
            <a:extLst>
              <a:ext uri="{FF2B5EF4-FFF2-40B4-BE49-F238E27FC236}">
                <a16:creationId xmlns:a16="http://schemas.microsoft.com/office/drawing/2014/main" id="{A45E174A-D9C9-4EA5-8E7F-E916CDEDAA41}"/>
              </a:ext>
            </a:extLst>
          </p:cNvPr>
          <p:cNvSpPr>
            <a:spLocks noGrp="1"/>
          </p:cNvSpPr>
          <p:nvPr/>
        </p:nvSpPr>
        <p:spPr>
          <a:xfrm>
            <a:off x="140473" y="2891872"/>
            <a:ext cx="4670066" cy="3619500"/>
          </a:xfrm>
          <a:prstGeom prst="rect">
            <a:avLst/>
          </a:prstGeom>
          <a:noFill/>
          <a:ln w="0">
            <a:noFill/>
          </a:ln>
        </p:spPr>
        <p:txBody>
          <a:bodyPr>
            <a:noAutofit/>
          </a:bodyPr>
          <a:lstStyle/>
          <a:p>
            <a:pPr>
              <a:defRPr sz="4350" b="0">
                <a:solidFill>
                  <a:srgbClr val="F5F1E6"/>
                </a:solidFill>
                <a:latin typeface="Aptos"/>
                <a:ea typeface="Aptos"/>
                <a:cs typeface="Aptos"/>
              </a:defRPr>
            </a:pPr>
            <a:endParaRPr lang="en-US" sz="4350" b="1" dirty="0">
              <a:latin typeface="Aptos"/>
              <a:ea typeface="Aptos"/>
              <a:cs typeface="Aptos"/>
            </a:endParaRPr>
          </a:p>
        </p:txBody>
      </p:sp>
      <p:sp>
        <p:nvSpPr>
          <p:cNvPr id="8" name="TextBox 7">
            <a:extLst>
              <a:ext uri="{FF2B5EF4-FFF2-40B4-BE49-F238E27FC236}">
                <a16:creationId xmlns:a16="http://schemas.microsoft.com/office/drawing/2014/main" id="{F5811345-BCC2-9D66-17F9-28247C110CF0}"/>
              </a:ext>
            </a:extLst>
          </p:cNvPr>
          <p:cNvSpPr txBox="1"/>
          <p:nvPr/>
        </p:nvSpPr>
        <p:spPr>
          <a:xfrm>
            <a:off x="331304" y="3387255"/>
            <a:ext cx="4741628" cy="1938992"/>
          </a:xfrm>
          <a:prstGeom prst="rect">
            <a:avLst/>
          </a:prstGeom>
          <a:noFill/>
        </p:spPr>
        <p:txBody>
          <a:bodyPr wrap="square">
            <a:spAutoFit/>
          </a:bodyPr>
          <a:lstStyle/>
          <a:p>
            <a:r>
              <a:rPr lang="en-US" sz="4000" b="1" dirty="0"/>
              <a:t>The deepest hope is life with the living God.</a:t>
            </a:r>
          </a:p>
        </p:txBody>
      </p:sp>
    </p:spTree>
    <p:extLst>
      <p:ext uri="{BB962C8B-B14F-4D97-AF65-F5344CB8AC3E}">
        <p14:creationId xmlns:p14="http://schemas.microsoft.com/office/powerpoint/2010/main" val="1724811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936AB7B-6349-4A5E-B50B-BB3E68008AF3}"/>
              </a:ext>
            </a:extLst>
          </p:cNvPr>
          <p:cNvSpPr>
            <a:spLocks noGrp="1"/>
          </p:cNvSpPr>
          <p:nvPr/>
        </p:nvSpPr>
        <p:spPr>
          <a:xfrm>
            <a:off x="952500" y="904875"/>
            <a:ext cx="10287000" cy="1905000"/>
          </a:xfrm>
          <a:prstGeom prst="rect">
            <a:avLst/>
          </a:prstGeom>
          <a:noFill/>
          <a:ln w="0">
            <a:noFill/>
          </a:ln>
        </p:spPr>
        <p:txBody>
          <a:bodyPr>
            <a:noAutofit/>
          </a:bodyPr>
          <a:lstStyle/>
          <a:p>
            <a:pPr algn="ctr">
              <a:defRPr sz="4800" b="0">
                <a:solidFill>
                  <a:srgbClr val="F5F1E6"/>
                </a:solidFill>
                <a:latin typeface="Aptos"/>
                <a:ea typeface="Aptos"/>
                <a:cs typeface="Aptos"/>
              </a:defRPr>
            </a:pPr>
            <a:r>
              <a:rPr sz="4800" b="0" dirty="0">
                <a:solidFill>
                  <a:srgbClr val="F5F1E6"/>
                </a:solidFill>
                <a:latin typeface="Aptos"/>
                <a:ea typeface="Aptos"/>
                <a:cs typeface="Aptos"/>
              </a:rPr>
              <a:t>What comes first?</a:t>
            </a:r>
          </a:p>
        </p:txBody>
      </p:sp>
      <p:sp>
        <p:nvSpPr>
          <p:cNvPr id="2" name="Rectangle 1">
            <a:extLst>
              <a:ext uri="{FF2B5EF4-FFF2-40B4-BE49-F238E27FC236}">
                <a16:creationId xmlns:a16="http://schemas.microsoft.com/office/drawing/2014/main" id="{3C11FEA0-6AA2-47BC-A992-294191D7385D}"/>
              </a:ext>
            </a:extLst>
          </p:cNvPr>
          <p:cNvSpPr>
            <a:spLocks noGrp="1"/>
          </p:cNvSpPr>
          <p:nvPr/>
        </p:nvSpPr>
        <p:spPr>
          <a:xfrm>
            <a:off x="952500" y="3000375"/>
            <a:ext cx="10287000" cy="3143250"/>
          </a:xfrm>
          <a:prstGeom prst="rect">
            <a:avLst/>
          </a:prstGeom>
          <a:noFill/>
          <a:ln w="0">
            <a:noFill/>
          </a:ln>
        </p:spPr>
        <p:txBody>
          <a:bodyPr>
            <a:noAutofit/>
          </a:bodyPr>
          <a:lstStyle/>
          <a:p>
            <a:pPr algn="ctr">
              <a:defRPr sz="3600" b="0">
                <a:solidFill>
                  <a:srgbClr val="E2C592"/>
                </a:solidFill>
                <a:latin typeface="Aptos"/>
                <a:ea typeface="Aptos"/>
                <a:cs typeface="Aptos"/>
              </a:defRPr>
            </a:pPr>
            <a:r>
              <a:rPr sz="3600" b="0" dirty="0">
                <a:solidFill>
                  <a:srgbClr val="E2C592"/>
                </a:solidFill>
                <a:latin typeface="Aptos"/>
                <a:ea typeface="Aptos"/>
                <a:cs typeface="Aptos"/>
              </a:rPr>
              <a:t>God</a:t>
            </a:r>
          </a:p>
          <a:p>
            <a:pPr algn="ctr">
              <a:defRPr sz="3600" b="0">
                <a:solidFill>
                  <a:srgbClr val="E2C592"/>
                </a:solidFill>
                <a:latin typeface="Aptos"/>
                <a:ea typeface="Aptos"/>
                <a:cs typeface="Aptos"/>
              </a:defRPr>
            </a:pPr>
            <a:r>
              <a:rPr sz="3600" b="0" dirty="0">
                <a:solidFill>
                  <a:srgbClr val="E2C592"/>
                </a:solidFill>
                <a:latin typeface="Aptos"/>
                <a:ea typeface="Aptos"/>
                <a:cs typeface="Aptos"/>
              </a:rPr>
              <a:t>Loved ones</a:t>
            </a:r>
          </a:p>
          <a:p>
            <a:pPr algn="ctr">
              <a:defRPr sz="3600" b="0">
                <a:solidFill>
                  <a:srgbClr val="E2C592"/>
                </a:solidFill>
                <a:latin typeface="Aptos"/>
                <a:ea typeface="Aptos"/>
                <a:cs typeface="Aptos"/>
              </a:defRPr>
            </a:pPr>
            <a:r>
              <a:rPr sz="3600" b="0" dirty="0">
                <a:solidFill>
                  <a:srgbClr val="E2C592"/>
                </a:solidFill>
                <a:latin typeface="Aptos"/>
                <a:ea typeface="Aptos"/>
                <a:cs typeface="Aptos"/>
              </a:rPr>
              <a:t>Relief</a:t>
            </a:r>
          </a:p>
          <a:p>
            <a:pPr algn="ctr">
              <a:defRPr sz="3600" b="0">
                <a:solidFill>
                  <a:srgbClr val="E2C592"/>
                </a:solidFill>
                <a:latin typeface="Aptos"/>
                <a:ea typeface="Aptos"/>
                <a:cs typeface="Aptos"/>
              </a:defRPr>
            </a:pPr>
            <a:r>
              <a:rPr sz="3600" b="0" dirty="0">
                <a:solidFill>
                  <a:srgbClr val="E2C592"/>
                </a:solidFill>
                <a:latin typeface="Aptos"/>
                <a:ea typeface="Aptos"/>
                <a:cs typeface="Aptos"/>
              </a:rPr>
              <a:t>Beauty</a:t>
            </a:r>
          </a:p>
        </p:txBody>
      </p:sp>
    </p:spTree>
    <p:extLst>
      <p:ext uri="{BB962C8B-B14F-4D97-AF65-F5344CB8AC3E}">
        <p14:creationId xmlns:p14="http://schemas.microsoft.com/office/powerpoint/2010/main" val="1354563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C5F3C2-BCDD-4F13-A887-DDE0B13207FC}"/>
              </a:ext>
            </a:extLst>
          </p:cNvPr>
          <p:cNvSpPr>
            <a:spLocks noGrp="1"/>
          </p:cNvSpPr>
          <p:nvPr/>
        </p:nvSpPr>
        <p:spPr>
          <a:xfrm>
            <a:off x="212035" y="2406843"/>
            <a:ext cx="5295900" cy="3619500"/>
          </a:xfrm>
          <a:prstGeom prst="rect">
            <a:avLst/>
          </a:prstGeom>
          <a:noFill/>
          <a:ln w="0">
            <a:noFill/>
          </a:ln>
        </p:spPr>
        <p:txBody>
          <a:bodyPr>
            <a:noAutofit/>
          </a:bodyPr>
          <a:lstStyle/>
          <a:p>
            <a:pPr>
              <a:defRPr sz="4350" b="0">
                <a:solidFill>
                  <a:srgbClr val="F5F1E6"/>
                </a:solidFill>
                <a:latin typeface="Aptos"/>
                <a:ea typeface="Aptos"/>
                <a:cs typeface="Aptos"/>
              </a:defRPr>
            </a:pPr>
            <a:r>
              <a:rPr sz="4350" b="0" dirty="0">
                <a:solidFill>
                  <a:srgbClr val="F5F1E6"/>
                </a:solidFill>
                <a:latin typeface="Aptos"/>
                <a:ea typeface="Aptos"/>
                <a:cs typeface="Aptos"/>
              </a:rPr>
              <a:t>Become still before the living Christ.</a:t>
            </a:r>
          </a:p>
        </p:txBody>
      </p:sp>
      <p:pic>
        <p:nvPicPr>
          <p:cNvPr id="5" name="Picture 4">
            <a:extLst>
              <a:ext uri="{FF2B5EF4-FFF2-40B4-BE49-F238E27FC236}">
                <a16:creationId xmlns:a16="http://schemas.microsoft.com/office/drawing/2014/main" id="{75A5D970-76EE-B18E-7D87-0AA68CB3604C}"/>
              </a:ext>
            </a:extLst>
          </p:cNvPr>
          <p:cNvPicPr>
            <a:picLocks noChangeAspect="1"/>
          </p:cNvPicPr>
          <p:nvPr/>
        </p:nvPicPr>
        <p:blipFill>
          <a:blip r:embed="rId3"/>
          <a:stretch>
            <a:fillRect/>
          </a:stretch>
        </p:blipFill>
        <p:spPr>
          <a:xfrm>
            <a:off x="5258729" y="0"/>
            <a:ext cx="6933271" cy="6858000"/>
          </a:xfrm>
          <a:prstGeom prst="rect">
            <a:avLst/>
          </a:prstGeom>
        </p:spPr>
      </p:pic>
    </p:spTree>
    <p:extLst>
      <p:ext uri="{BB962C8B-B14F-4D97-AF65-F5344CB8AC3E}">
        <p14:creationId xmlns:p14="http://schemas.microsoft.com/office/powerpoint/2010/main" val="69261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CFB843-49D0-462F-95DB-9E5E12F83E78}"/>
              </a:ext>
            </a:extLst>
          </p:cNvPr>
          <p:cNvSpPr>
            <a:spLocks noGrp="1"/>
          </p:cNvSpPr>
          <p:nvPr/>
        </p:nvSpPr>
        <p:spPr>
          <a:xfrm>
            <a:off x="355158" y="1524000"/>
            <a:ext cx="3827228" cy="3619500"/>
          </a:xfrm>
          <a:prstGeom prst="rect">
            <a:avLst/>
          </a:prstGeom>
          <a:noFill/>
          <a:ln w="0">
            <a:noFill/>
          </a:ln>
        </p:spPr>
        <p:txBody>
          <a:bodyPr>
            <a:noAutofit/>
          </a:bodyPr>
          <a:lstStyle/>
          <a:p>
            <a:pPr>
              <a:defRPr sz="4350" b="0">
                <a:solidFill>
                  <a:srgbClr val="F5F1E6"/>
                </a:solidFill>
                <a:latin typeface="Aptos"/>
                <a:ea typeface="Aptos"/>
                <a:cs typeface="Aptos"/>
              </a:defRPr>
            </a:pPr>
            <a:r>
              <a:rPr sz="4350" b="0" dirty="0">
                <a:solidFill>
                  <a:srgbClr val="F5F1E6"/>
                </a:solidFill>
                <a:latin typeface="Aptos"/>
                <a:ea typeface="Aptos"/>
                <a:cs typeface="Aptos"/>
              </a:rPr>
              <a:t>“Holy, holy, holy is the Lord God Almighty”</a:t>
            </a:r>
          </a:p>
        </p:txBody>
      </p:sp>
      <p:sp>
        <p:nvSpPr>
          <p:cNvPr id="3" name="Rectangle 2">
            <a:extLst>
              <a:ext uri="{FF2B5EF4-FFF2-40B4-BE49-F238E27FC236}">
                <a16:creationId xmlns:a16="http://schemas.microsoft.com/office/drawing/2014/main" id="{592E7FA7-F93A-40F4-9DDD-8A9FE3C35651}"/>
              </a:ext>
            </a:extLst>
          </p:cNvPr>
          <p:cNvSpPr>
            <a:spLocks noGrp="1"/>
          </p:cNvSpPr>
          <p:nvPr/>
        </p:nvSpPr>
        <p:spPr>
          <a:xfrm>
            <a:off x="609600" y="5143500"/>
            <a:ext cx="5295900" cy="1428750"/>
          </a:xfrm>
          <a:prstGeom prst="rect">
            <a:avLst/>
          </a:prstGeom>
          <a:noFill/>
          <a:ln w="0">
            <a:noFill/>
          </a:ln>
        </p:spPr>
        <p:txBody>
          <a:bodyPr>
            <a:noAutofit/>
          </a:bodyPr>
          <a:lstStyle/>
          <a:p>
            <a:pPr>
              <a:defRPr sz="3300" b="0">
                <a:solidFill>
                  <a:srgbClr val="E2C592"/>
                </a:solidFill>
                <a:latin typeface="Aptos"/>
                <a:ea typeface="Aptos"/>
                <a:cs typeface="Aptos"/>
              </a:defRPr>
            </a:pPr>
            <a:r>
              <a:rPr sz="3300" b="0">
                <a:solidFill>
                  <a:srgbClr val="E2C592"/>
                </a:solidFill>
                <a:latin typeface="Aptos"/>
                <a:ea typeface="Aptos"/>
                <a:cs typeface="Aptos"/>
              </a:rPr>
              <a:t>Revelation 4:8, NIV</a:t>
            </a:r>
          </a:p>
        </p:txBody>
      </p:sp>
      <p:pic>
        <p:nvPicPr>
          <p:cNvPr id="6" name="Picture 5">
            <a:extLst>
              <a:ext uri="{FF2B5EF4-FFF2-40B4-BE49-F238E27FC236}">
                <a16:creationId xmlns:a16="http://schemas.microsoft.com/office/drawing/2014/main" id="{2E9E3A0B-4ED6-56E0-192D-C309E5C9FD7E}"/>
              </a:ext>
            </a:extLst>
          </p:cNvPr>
          <p:cNvPicPr>
            <a:picLocks noChangeAspect="1"/>
          </p:cNvPicPr>
          <p:nvPr/>
        </p:nvPicPr>
        <p:blipFill>
          <a:blip r:embed="rId3"/>
          <a:stretch>
            <a:fillRect/>
          </a:stretch>
        </p:blipFill>
        <p:spPr>
          <a:xfrm>
            <a:off x="4523507" y="0"/>
            <a:ext cx="7668493" cy="6858000"/>
          </a:xfrm>
          <a:prstGeom prst="rect">
            <a:avLst/>
          </a:prstGeom>
        </p:spPr>
      </p:pic>
    </p:spTree>
    <p:extLst>
      <p:ext uri="{BB962C8B-B14F-4D97-AF65-F5344CB8AC3E}">
        <p14:creationId xmlns:p14="http://schemas.microsoft.com/office/powerpoint/2010/main" val="1329044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9FCBDD-00EB-443B-A5BF-0B23B437F99F}"/>
              </a:ext>
            </a:extLst>
          </p:cNvPr>
          <p:cNvSpPr>
            <a:spLocks noGrp="1"/>
          </p:cNvSpPr>
          <p:nvPr/>
        </p:nvSpPr>
        <p:spPr>
          <a:xfrm>
            <a:off x="156376" y="1373174"/>
            <a:ext cx="3994205" cy="3619500"/>
          </a:xfrm>
          <a:prstGeom prst="rect">
            <a:avLst/>
          </a:prstGeom>
          <a:noFill/>
          <a:ln w="0">
            <a:noFill/>
          </a:ln>
        </p:spPr>
        <p:txBody>
          <a:bodyPr>
            <a:noAutofit/>
          </a:bodyPr>
          <a:lstStyle/>
          <a:p>
            <a:pPr>
              <a:defRPr sz="4350" b="0">
                <a:solidFill>
                  <a:srgbClr val="F5F1E6"/>
                </a:solidFill>
                <a:latin typeface="Aptos"/>
                <a:ea typeface="Aptos"/>
                <a:cs typeface="Aptos"/>
              </a:defRPr>
            </a:pPr>
            <a:r>
              <a:rPr sz="4350" b="0" dirty="0">
                <a:solidFill>
                  <a:srgbClr val="F5F1E6"/>
                </a:solidFill>
                <a:latin typeface="Aptos"/>
                <a:ea typeface="Aptos"/>
                <a:cs typeface="Aptos"/>
              </a:rPr>
              <a:t>“Worthy is the Lamb, who was slain”</a:t>
            </a:r>
          </a:p>
        </p:txBody>
      </p:sp>
      <p:sp>
        <p:nvSpPr>
          <p:cNvPr id="3" name="Rectangle 2">
            <a:extLst>
              <a:ext uri="{FF2B5EF4-FFF2-40B4-BE49-F238E27FC236}">
                <a16:creationId xmlns:a16="http://schemas.microsoft.com/office/drawing/2014/main" id="{A0A707B1-57A1-4D25-B234-2D2D8765F487}"/>
              </a:ext>
            </a:extLst>
          </p:cNvPr>
          <p:cNvSpPr>
            <a:spLocks noGrp="1"/>
          </p:cNvSpPr>
          <p:nvPr/>
        </p:nvSpPr>
        <p:spPr>
          <a:xfrm>
            <a:off x="609600" y="5143500"/>
            <a:ext cx="3429663" cy="1428750"/>
          </a:xfrm>
          <a:prstGeom prst="rect">
            <a:avLst/>
          </a:prstGeom>
          <a:noFill/>
          <a:ln w="0">
            <a:noFill/>
          </a:ln>
        </p:spPr>
        <p:txBody>
          <a:bodyPr>
            <a:noAutofit/>
          </a:bodyPr>
          <a:lstStyle/>
          <a:p>
            <a:pPr>
              <a:defRPr sz="3300" b="0">
                <a:solidFill>
                  <a:srgbClr val="E2C592"/>
                </a:solidFill>
                <a:latin typeface="Aptos"/>
                <a:ea typeface="Aptos"/>
                <a:cs typeface="Aptos"/>
              </a:defRPr>
            </a:pPr>
            <a:r>
              <a:rPr sz="3300" b="0" dirty="0">
                <a:solidFill>
                  <a:srgbClr val="E2C592"/>
                </a:solidFill>
                <a:latin typeface="Aptos"/>
                <a:ea typeface="Aptos"/>
                <a:cs typeface="Aptos"/>
              </a:rPr>
              <a:t>Revelation 5:12, NIV</a:t>
            </a:r>
          </a:p>
        </p:txBody>
      </p:sp>
      <p:pic>
        <p:nvPicPr>
          <p:cNvPr id="6" name="Picture 5">
            <a:extLst>
              <a:ext uri="{FF2B5EF4-FFF2-40B4-BE49-F238E27FC236}">
                <a16:creationId xmlns:a16="http://schemas.microsoft.com/office/drawing/2014/main" id="{66E78F38-E2B7-EC8D-73A7-879E584CA995}"/>
              </a:ext>
            </a:extLst>
          </p:cNvPr>
          <p:cNvPicPr>
            <a:picLocks noChangeAspect="1"/>
          </p:cNvPicPr>
          <p:nvPr/>
        </p:nvPicPr>
        <p:blipFill>
          <a:blip r:embed="rId3"/>
          <a:stretch>
            <a:fillRect/>
          </a:stretch>
        </p:blipFill>
        <p:spPr>
          <a:xfrm>
            <a:off x="4392611" y="0"/>
            <a:ext cx="8260565" cy="6858000"/>
          </a:xfrm>
          <a:prstGeom prst="rect">
            <a:avLst/>
          </a:prstGeom>
        </p:spPr>
      </p:pic>
    </p:spTree>
    <p:extLst>
      <p:ext uri="{BB962C8B-B14F-4D97-AF65-F5344CB8AC3E}">
        <p14:creationId xmlns:p14="http://schemas.microsoft.com/office/powerpoint/2010/main" val="1144466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11B19B-8F6B-4303-A483-DBF9A236093A}"/>
              </a:ext>
            </a:extLst>
          </p:cNvPr>
          <p:cNvSpPr>
            <a:spLocks noGrp="1"/>
          </p:cNvSpPr>
          <p:nvPr/>
        </p:nvSpPr>
        <p:spPr>
          <a:xfrm>
            <a:off x="609600" y="1381125"/>
            <a:ext cx="4057816" cy="3619500"/>
          </a:xfrm>
          <a:prstGeom prst="rect">
            <a:avLst/>
          </a:prstGeom>
          <a:noFill/>
          <a:ln w="0">
            <a:noFill/>
          </a:ln>
        </p:spPr>
        <p:txBody>
          <a:bodyPr>
            <a:noAutofit/>
          </a:bodyPr>
          <a:lstStyle/>
          <a:p>
            <a:pPr algn="ctr">
              <a:defRPr sz="4350" b="0">
                <a:solidFill>
                  <a:srgbClr val="F5F1E6"/>
                </a:solidFill>
                <a:latin typeface="Aptos"/>
                <a:ea typeface="Aptos"/>
                <a:cs typeface="Aptos"/>
              </a:defRPr>
            </a:pPr>
            <a:r>
              <a:rPr sz="4350" b="0" dirty="0">
                <a:solidFill>
                  <a:srgbClr val="F5F1E6"/>
                </a:solidFill>
                <a:latin typeface="Aptos"/>
                <a:ea typeface="Aptos"/>
                <a:cs typeface="Aptos"/>
              </a:rPr>
              <a:t>The Creator is worthy</a:t>
            </a:r>
          </a:p>
        </p:txBody>
      </p:sp>
      <p:sp>
        <p:nvSpPr>
          <p:cNvPr id="3" name="Rectangle 2">
            <a:extLst>
              <a:ext uri="{FF2B5EF4-FFF2-40B4-BE49-F238E27FC236}">
                <a16:creationId xmlns:a16="http://schemas.microsoft.com/office/drawing/2014/main" id="{05D6E5AF-697D-452D-ABCB-34619AC11FE6}"/>
              </a:ext>
            </a:extLst>
          </p:cNvPr>
          <p:cNvSpPr>
            <a:spLocks noGrp="1"/>
          </p:cNvSpPr>
          <p:nvPr/>
        </p:nvSpPr>
        <p:spPr>
          <a:xfrm>
            <a:off x="609600" y="5143500"/>
            <a:ext cx="4057816" cy="1428750"/>
          </a:xfrm>
          <a:prstGeom prst="rect">
            <a:avLst/>
          </a:prstGeom>
          <a:noFill/>
          <a:ln w="0">
            <a:noFill/>
          </a:ln>
        </p:spPr>
        <p:txBody>
          <a:bodyPr>
            <a:noAutofit/>
          </a:bodyPr>
          <a:lstStyle/>
          <a:p>
            <a:pPr algn="ctr">
              <a:defRPr sz="3300" b="0">
                <a:solidFill>
                  <a:srgbClr val="E2C592"/>
                </a:solidFill>
                <a:latin typeface="Aptos"/>
                <a:ea typeface="Aptos"/>
                <a:cs typeface="Aptos"/>
              </a:defRPr>
            </a:pPr>
            <a:r>
              <a:rPr sz="3300" b="0" dirty="0">
                <a:solidFill>
                  <a:srgbClr val="E2C592"/>
                </a:solidFill>
                <a:latin typeface="Aptos"/>
                <a:ea typeface="Aptos"/>
                <a:cs typeface="Aptos"/>
              </a:rPr>
              <a:t>Revelation 4:1–11</a:t>
            </a:r>
          </a:p>
        </p:txBody>
      </p:sp>
      <p:pic>
        <p:nvPicPr>
          <p:cNvPr id="6" name="Picture 5">
            <a:extLst>
              <a:ext uri="{FF2B5EF4-FFF2-40B4-BE49-F238E27FC236}">
                <a16:creationId xmlns:a16="http://schemas.microsoft.com/office/drawing/2014/main" id="{0DB4BEFD-8019-BDCF-1638-0CF1A9AE7AE9}"/>
              </a:ext>
            </a:extLst>
          </p:cNvPr>
          <p:cNvPicPr>
            <a:picLocks noChangeAspect="1"/>
          </p:cNvPicPr>
          <p:nvPr/>
        </p:nvPicPr>
        <p:blipFill>
          <a:blip r:embed="rId3"/>
          <a:stretch>
            <a:fillRect/>
          </a:stretch>
        </p:blipFill>
        <p:spPr>
          <a:xfrm>
            <a:off x="5732528" y="0"/>
            <a:ext cx="6459472" cy="6858000"/>
          </a:xfrm>
          <a:prstGeom prst="rect">
            <a:avLst/>
          </a:prstGeom>
        </p:spPr>
      </p:pic>
    </p:spTree>
    <p:extLst>
      <p:ext uri="{BB962C8B-B14F-4D97-AF65-F5344CB8AC3E}">
        <p14:creationId xmlns:p14="http://schemas.microsoft.com/office/powerpoint/2010/main" val="867244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t="9900" b="9900"/>
          <a:stretch>
            <a:fillRect/>
          </a:stretch>
        </p:blipFill>
        <p:spPr>
          <a:xfrm>
            <a:off x="6477000" y="0"/>
            <a:ext cx="5715000" cy="6858000"/>
          </a:xfrm>
          <a:prstGeom prst="rect">
            <a:avLst/>
          </a:prstGeom>
        </p:spPr>
      </p:pic>
      <p:sp>
        <p:nvSpPr>
          <p:cNvPr id="2" name="Rectangle 1">
            <a:extLst>
              <a:ext uri="{FF2B5EF4-FFF2-40B4-BE49-F238E27FC236}">
                <a16:creationId xmlns:a16="http://schemas.microsoft.com/office/drawing/2014/main" id="{88E11611-0405-4AD0-862A-D3835DEFFC83}"/>
              </a:ext>
            </a:extLst>
          </p:cNvPr>
          <p:cNvSpPr>
            <a:spLocks noGrp="1"/>
          </p:cNvSpPr>
          <p:nvPr/>
        </p:nvSpPr>
        <p:spPr>
          <a:xfrm>
            <a:off x="609600" y="1381125"/>
            <a:ext cx="5295900" cy="3619500"/>
          </a:xfrm>
          <a:prstGeom prst="rect">
            <a:avLst/>
          </a:prstGeom>
          <a:noFill/>
          <a:ln w="0">
            <a:noFill/>
          </a:ln>
        </p:spPr>
        <p:txBody>
          <a:bodyPr>
            <a:noAutofit/>
          </a:bodyPr>
          <a:lstStyle/>
          <a:p>
            <a:pPr>
              <a:defRPr sz="4350" b="0">
                <a:solidFill>
                  <a:srgbClr val="F5F1E6"/>
                </a:solidFill>
                <a:latin typeface="Aptos"/>
                <a:ea typeface="Aptos"/>
                <a:cs typeface="Aptos"/>
              </a:defRPr>
            </a:pPr>
            <a:r>
              <a:rPr sz="4350" b="0">
                <a:solidFill>
                  <a:srgbClr val="F5F1E6"/>
                </a:solidFill>
                <a:latin typeface="Aptos"/>
                <a:ea typeface="Aptos"/>
                <a:cs typeface="Aptos"/>
              </a:rPr>
              <a:t>The Lamb is worthy</a:t>
            </a:r>
          </a:p>
        </p:txBody>
      </p:sp>
      <p:sp>
        <p:nvSpPr>
          <p:cNvPr id="3" name="Rectangle 2">
            <a:extLst>
              <a:ext uri="{FF2B5EF4-FFF2-40B4-BE49-F238E27FC236}">
                <a16:creationId xmlns:a16="http://schemas.microsoft.com/office/drawing/2014/main" id="{F2740D03-5622-41B6-B37A-3EA95F15BFF1}"/>
              </a:ext>
            </a:extLst>
          </p:cNvPr>
          <p:cNvSpPr>
            <a:spLocks noGrp="1"/>
          </p:cNvSpPr>
          <p:nvPr/>
        </p:nvSpPr>
        <p:spPr>
          <a:xfrm>
            <a:off x="609600" y="5143500"/>
            <a:ext cx="5295900" cy="1428750"/>
          </a:xfrm>
          <a:prstGeom prst="rect">
            <a:avLst/>
          </a:prstGeom>
          <a:noFill/>
          <a:ln w="0">
            <a:noFill/>
          </a:ln>
        </p:spPr>
        <p:txBody>
          <a:bodyPr>
            <a:noAutofit/>
          </a:bodyPr>
          <a:lstStyle/>
          <a:p>
            <a:pPr>
              <a:defRPr sz="3300" b="0">
                <a:solidFill>
                  <a:srgbClr val="E2C592"/>
                </a:solidFill>
                <a:latin typeface="Aptos"/>
                <a:ea typeface="Aptos"/>
                <a:cs typeface="Aptos"/>
              </a:defRPr>
            </a:pPr>
            <a:r>
              <a:rPr sz="3300" b="0">
                <a:solidFill>
                  <a:srgbClr val="E2C592"/>
                </a:solidFill>
                <a:latin typeface="Aptos"/>
                <a:ea typeface="Aptos"/>
                <a:cs typeface="Aptos"/>
              </a:rPr>
              <a:t>Revelation 5:1–14</a:t>
            </a:r>
          </a:p>
        </p:txBody>
      </p:sp>
    </p:spTree>
    <p:extLst>
      <p:ext uri="{BB962C8B-B14F-4D97-AF65-F5344CB8AC3E}">
        <p14:creationId xmlns:p14="http://schemas.microsoft.com/office/powerpoint/2010/main" val="400106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t="10000" b="10000"/>
          <a:stretch>
            <a:fillRect/>
          </a:stretch>
        </p:blipFill>
        <p:spPr>
          <a:xfrm>
            <a:off x="6477000" y="0"/>
            <a:ext cx="5715000" cy="6858000"/>
          </a:xfrm>
          <a:prstGeom prst="rect">
            <a:avLst/>
          </a:prstGeom>
        </p:spPr>
      </p:pic>
      <p:sp>
        <p:nvSpPr>
          <p:cNvPr id="2" name="Rectangle 1">
            <a:extLst>
              <a:ext uri="{FF2B5EF4-FFF2-40B4-BE49-F238E27FC236}">
                <a16:creationId xmlns:a16="http://schemas.microsoft.com/office/drawing/2014/main" id="{60B82317-335A-4890-A975-96A027156BEC}"/>
              </a:ext>
            </a:extLst>
          </p:cNvPr>
          <p:cNvSpPr>
            <a:spLocks noGrp="1"/>
          </p:cNvSpPr>
          <p:nvPr/>
        </p:nvSpPr>
        <p:spPr>
          <a:xfrm>
            <a:off x="609600" y="1381125"/>
            <a:ext cx="5295900" cy="3619500"/>
          </a:xfrm>
          <a:prstGeom prst="rect">
            <a:avLst/>
          </a:prstGeom>
          <a:noFill/>
          <a:ln w="0">
            <a:noFill/>
          </a:ln>
        </p:spPr>
        <p:txBody>
          <a:bodyPr>
            <a:noAutofit/>
          </a:bodyPr>
          <a:lstStyle/>
          <a:p>
            <a:pPr>
              <a:defRPr sz="4350" b="0">
                <a:solidFill>
                  <a:srgbClr val="F5F1E6"/>
                </a:solidFill>
                <a:latin typeface="Aptos"/>
                <a:ea typeface="Aptos"/>
                <a:cs typeface="Aptos"/>
              </a:defRPr>
            </a:pPr>
            <a:r>
              <a:rPr sz="4350" b="0">
                <a:solidFill>
                  <a:srgbClr val="F5F1E6"/>
                </a:solidFill>
                <a:latin typeface="Aptos"/>
                <a:ea typeface="Aptos"/>
                <a:cs typeface="Aptos"/>
              </a:rPr>
              <a:t>God with us</a:t>
            </a:r>
          </a:p>
        </p:txBody>
      </p:sp>
      <p:sp>
        <p:nvSpPr>
          <p:cNvPr id="3" name="Rectangle 2">
            <a:extLst>
              <a:ext uri="{FF2B5EF4-FFF2-40B4-BE49-F238E27FC236}">
                <a16:creationId xmlns:a16="http://schemas.microsoft.com/office/drawing/2014/main" id="{4A31A35E-A737-4F8A-85C3-B48484AE96E8}"/>
              </a:ext>
            </a:extLst>
          </p:cNvPr>
          <p:cNvSpPr>
            <a:spLocks noGrp="1"/>
          </p:cNvSpPr>
          <p:nvPr/>
        </p:nvSpPr>
        <p:spPr>
          <a:xfrm>
            <a:off x="609600" y="5143500"/>
            <a:ext cx="5295900" cy="1428750"/>
          </a:xfrm>
          <a:prstGeom prst="rect">
            <a:avLst/>
          </a:prstGeom>
          <a:noFill/>
          <a:ln w="0">
            <a:noFill/>
          </a:ln>
        </p:spPr>
        <p:txBody>
          <a:bodyPr>
            <a:noAutofit/>
          </a:bodyPr>
          <a:lstStyle/>
          <a:p>
            <a:pPr>
              <a:defRPr sz="3300" b="0">
                <a:solidFill>
                  <a:srgbClr val="E2C592"/>
                </a:solidFill>
                <a:latin typeface="Aptos"/>
                <a:ea typeface="Aptos"/>
                <a:cs typeface="Aptos"/>
              </a:defRPr>
            </a:pPr>
            <a:r>
              <a:rPr sz="3300" b="0">
                <a:solidFill>
                  <a:srgbClr val="E2C592"/>
                </a:solidFill>
                <a:latin typeface="Aptos"/>
                <a:ea typeface="Aptos"/>
                <a:cs typeface="Aptos"/>
              </a:rPr>
              <a:t>Revelation 21:3</a:t>
            </a:r>
          </a:p>
          <a:p>
            <a:pPr>
              <a:defRPr sz="3300" b="0">
                <a:solidFill>
                  <a:srgbClr val="E2C592"/>
                </a:solidFill>
                <a:latin typeface="Aptos"/>
                <a:ea typeface="Aptos"/>
                <a:cs typeface="Aptos"/>
              </a:defRPr>
            </a:pPr>
            <a:r>
              <a:rPr sz="3300" b="0">
                <a:solidFill>
                  <a:srgbClr val="E2C592"/>
                </a:solidFill>
                <a:latin typeface="Aptos"/>
                <a:ea typeface="Aptos"/>
                <a:cs typeface="Aptos"/>
              </a:rPr>
              <a:t>Revelation 22:3–5</a:t>
            </a:r>
          </a:p>
        </p:txBody>
      </p:sp>
    </p:spTree>
    <p:extLst>
      <p:ext uri="{BB962C8B-B14F-4D97-AF65-F5344CB8AC3E}">
        <p14:creationId xmlns:p14="http://schemas.microsoft.com/office/powerpoint/2010/main" val="454453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rcRect t="10000" b="10000"/>
          <a:stretch>
            <a:fillRect/>
          </a:stretch>
        </p:blipFill>
        <p:spPr>
          <a:xfrm>
            <a:off x="6477000" y="0"/>
            <a:ext cx="5715000" cy="6858000"/>
          </a:xfrm>
          <a:prstGeom prst="rect">
            <a:avLst/>
          </a:prstGeom>
        </p:spPr>
      </p:pic>
      <p:sp>
        <p:nvSpPr>
          <p:cNvPr id="2" name="Rectangle 1">
            <a:extLst>
              <a:ext uri="{FF2B5EF4-FFF2-40B4-BE49-F238E27FC236}">
                <a16:creationId xmlns:a16="http://schemas.microsoft.com/office/drawing/2014/main" id="{033AA676-CCCB-4B69-83C6-5D75224187C2}"/>
              </a:ext>
            </a:extLst>
          </p:cNvPr>
          <p:cNvSpPr>
            <a:spLocks noGrp="1"/>
          </p:cNvSpPr>
          <p:nvPr/>
        </p:nvSpPr>
        <p:spPr>
          <a:xfrm>
            <a:off x="609600" y="1381125"/>
            <a:ext cx="5295900" cy="3619500"/>
          </a:xfrm>
          <a:prstGeom prst="rect">
            <a:avLst/>
          </a:prstGeom>
          <a:noFill/>
          <a:ln w="0">
            <a:noFill/>
          </a:ln>
        </p:spPr>
        <p:txBody>
          <a:bodyPr>
            <a:noAutofit/>
          </a:bodyPr>
          <a:lstStyle/>
          <a:p>
            <a:pPr>
              <a:defRPr sz="4350" b="0">
                <a:solidFill>
                  <a:srgbClr val="F5F1E6"/>
                </a:solidFill>
                <a:latin typeface="Aptos"/>
                <a:ea typeface="Aptos"/>
                <a:cs typeface="Aptos"/>
              </a:defRPr>
            </a:pPr>
            <a:r>
              <a:rPr sz="4350" b="0">
                <a:solidFill>
                  <a:srgbClr val="F5F1E6"/>
                </a:solidFill>
                <a:latin typeface="Aptos"/>
                <a:ea typeface="Aptos"/>
                <a:cs typeface="Aptos"/>
              </a:rPr>
              <a:t>Heaven is Heaven because God is there.</a:t>
            </a:r>
          </a:p>
        </p:txBody>
      </p:sp>
    </p:spTree>
    <p:extLst>
      <p:ext uri="{BB962C8B-B14F-4D97-AF65-F5344CB8AC3E}">
        <p14:creationId xmlns:p14="http://schemas.microsoft.com/office/powerpoint/2010/main" val="1608457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637A09-4103-4F5D-B883-5E674F0A5A5C}"/>
              </a:ext>
            </a:extLst>
          </p:cNvPr>
          <p:cNvSpPr>
            <a:spLocks noGrp="1"/>
          </p:cNvSpPr>
          <p:nvPr/>
        </p:nvSpPr>
        <p:spPr>
          <a:xfrm>
            <a:off x="402866" y="1508346"/>
            <a:ext cx="5295900" cy="3619500"/>
          </a:xfrm>
          <a:prstGeom prst="rect">
            <a:avLst/>
          </a:prstGeom>
          <a:noFill/>
          <a:ln w="0">
            <a:noFill/>
          </a:ln>
        </p:spPr>
        <p:txBody>
          <a:bodyPr>
            <a:noAutofit/>
          </a:bodyPr>
          <a:lstStyle/>
          <a:p>
            <a:pPr algn="ctr">
              <a:defRPr sz="4350" b="0">
                <a:solidFill>
                  <a:srgbClr val="F5F1E6"/>
                </a:solidFill>
                <a:latin typeface="Aptos"/>
                <a:ea typeface="Aptos"/>
                <a:cs typeface="Aptos"/>
              </a:defRPr>
            </a:pPr>
            <a:r>
              <a:rPr sz="4350" b="0" dirty="0">
                <a:solidFill>
                  <a:srgbClr val="F5F1E6"/>
                </a:solidFill>
                <a:latin typeface="Aptos"/>
                <a:ea typeface="Aptos"/>
                <a:cs typeface="Aptos"/>
              </a:rPr>
              <a:t>Christ has brought us home by grace.</a:t>
            </a:r>
          </a:p>
        </p:txBody>
      </p:sp>
      <p:pic>
        <p:nvPicPr>
          <p:cNvPr id="5" name="Picture 4">
            <a:extLst>
              <a:ext uri="{FF2B5EF4-FFF2-40B4-BE49-F238E27FC236}">
                <a16:creationId xmlns:a16="http://schemas.microsoft.com/office/drawing/2014/main" id="{D0B58CD8-FFC4-0953-5C3A-87AA63DA2264}"/>
              </a:ext>
            </a:extLst>
          </p:cNvPr>
          <p:cNvPicPr>
            <a:picLocks noChangeAspect="1"/>
          </p:cNvPicPr>
          <p:nvPr/>
        </p:nvPicPr>
        <p:blipFill>
          <a:blip r:embed="rId3"/>
          <a:stretch>
            <a:fillRect/>
          </a:stretch>
        </p:blipFill>
        <p:spPr>
          <a:xfrm>
            <a:off x="6039346" y="0"/>
            <a:ext cx="6152654" cy="6858000"/>
          </a:xfrm>
          <a:prstGeom prst="rect">
            <a:avLst/>
          </a:prstGeom>
        </p:spPr>
      </p:pic>
    </p:spTree>
    <p:extLst>
      <p:ext uri="{BB962C8B-B14F-4D97-AF65-F5344CB8AC3E}">
        <p14:creationId xmlns:p14="http://schemas.microsoft.com/office/powerpoint/2010/main" val="1754033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B97E7D-2D91-40DF-8134-25CC3993ABB9}"/>
              </a:ext>
            </a:extLst>
          </p:cNvPr>
          <p:cNvSpPr>
            <a:spLocks noGrp="1"/>
          </p:cNvSpPr>
          <p:nvPr/>
        </p:nvSpPr>
        <p:spPr>
          <a:xfrm>
            <a:off x="952500" y="904875"/>
            <a:ext cx="10287000" cy="1905000"/>
          </a:xfrm>
          <a:prstGeom prst="rect">
            <a:avLst/>
          </a:prstGeom>
          <a:noFill/>
          <a:ln w="0">
            <a:noFill/>
          </a:ln>
        </p:spPr>
        <p:txBody>
          <a:bodyPr>
            <a:noAutofit/>
          </a:bodyPr>
          <a:lstStyle/>
          <a:p>
            <a:pPr>
              <a:defRPr sz="4800" b="0">
                <a:solidFill>
                  <a:srgbClr val="F5F1E6"/>
                </a:solidFill>
                <a:latin typeface="Aptos"/>
                <a:ea typeface="Aptos"/>
                <a:cs typeface="Aptos"/>
              </a:defRPr>
            </a:pPr>
            <a:r>
              <a:rPr sz="4800" b="0">
                <a:solidFill>
                  <a:srgbClr val="F5F1E6"/>
                </a:solidFill>
                <a:latin typeface="Aptos"/>
                <a:ea typeface="Aptos"/>
                <a:cs typeface="Aptos"/>
              </a:rPr>
              <a:t>God made us.</a:t>
            </a:r>
          </a:p>
          <a:p>
            <a:pPr>
              <a:defRPr sz="4800" b="0">
                <a:solidFill>
                  <a:srgbClr val="F5F1E6"/>
                </a:solidFill>
                <a:latin typeface="Aptos"/>
                <a:ea typeface="Aptos"/>
                <a:cs typeface="Aptos"/>
              </a:defRPr>
            </a:pPr>
            <a:r>
              <a:rPr sz="4800" b="0">
                <a:solidFill>
                  <a:srgbClr val="F5F1E6"/>
                </a:solidFill>
                <a:latin typeface="Aptos"/>
                <a:ea typeface="Aptos"/>
                <a:cs typeface="Aptos"/>
              </a:rPr>
              <a:t>The Lamb redeemed us.</a:t>
            </a:r>
          </a:p>
        </p:txBody>
      </p:sp>
      <p:sp>
        <p:nvSpPr>
          <p:cNvPr id="2" name="Rectangle 1">
            <a:extLst>
              <a:ext uri="{FF2B5EF4-FFF2-40B4-BE49-F238E27FC236}">
                <a16:creationId xmlns:a16="http://schemas.microsoft.com/office/drawing/2014/main" id="{AF138A46-BC67-4559-B927-688A6D7AFDB5}"/>
              </a:ext>
            </a:extLst>
          </p:cNvPr>
          <p:cNvSpPr>
            <a:spLocks noGrp="1"/>
          </p:cNvSpPr>
          <p:nvPr/>
        </p:nvSpPr>
        <p:spPr>
          <a:xfrm>
            <a:off x="952500" y="3000375"/>
            <a:ext cx="10287000" cy="3143250"/>
          </a:xfrm>
          <a:prstGeom prst="rect">
            <a:avLst/>
          </a:prstGeom>
          <a:noFill/>
          <a:ln w="0">
            <a:noFill/>
          </a:ln>
        </p:spPr>
        <p:txBody>
          <a:bodyPr>
            <a:noAutofit/>
          </a:bodyPr>
          <a:lstStyle/>
          <a:p>
            <a:pPr>
              <a:defRPr sz="3600" b="0">
                <a:solidFill>
                  <a:srgbClr val="E2C592"/>
                </a:solidFill>
                <a:latin typeface="Aptos"/>
                <a:ea typeface="Aptos"/>
                <a:cs typeface="Aptos"/>
              </a:defRPr>
            </a:pPr>
            <a:r>
              <a:rPr sz="3600" b="0">
                <a:solidFill>
                  <a:srgbClr val="E2C592"/>
                </a:solidFill>
                <a:latin typeface="Aptos"/>
                <a:ea typeface="Aptos"/>
                <a:cs typeface="Aptos"/>
              </a:rPr>
              <a:t>Revelation 4–5</a:t>
            </a:r>
          </a:p>
        </p:txBody>
      </p:sp>
    </p:spTree>
    <p:extLst>
      <p:ext uri="{BB962C8B-B14F-4D97-AF65-F5344CB8AC3E}">
        <p14:creationId xmlns:p14="http://schemas.microsoft.com/office/powerpoint/2010/main" val="919428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CB9291-7DF7-4288-BFEE-D7F93D7F79A4}"/>
              </a:ext>
            </a:extLst>
          </p:cNvPr>
          <p:cNvSpPr>
            <a:spLocks noGrp="1"/>
          </p:cNvSpPr>
          <p:nvPr/>
        </p:nvSpPr>
        <p:spPr>
          <a:xfrm>
            <a:off x="-90114" y="1619250"/>
            <a:ext cx="5295900" cy="3619500"/>
          </a:xfrm>
          <a:prstGeom prst="rect">
            <a:avLst/>
          </a:prstGeom>
          <a:noFill/>
          <a:ln w="0">
            <a:noFill/>
          </a:ln>
        </p:spPr>
        <p:txBody>
          <a:bodyPr>
            <a:noAutofit/>
          </a:bodyPr>
          <a:lstStyle/>
          <a:p>
            <a:pPr algn="ctr">
              <a:defRPr sz="4350" b="0">
                <a:solidFill>
                  <a:srgbClr val="F5F1E6"/>
                </a:solidFill>
                <a:latin typeface="Aptos"/>
                <a:ea typeface="Aptos"/>
                <a:cs typeface="Aptos"/>
              </a:defRPr>
            </a:pPr>
            <a:r>
              <a:rPr sz="4350" b="0" dirty="0">
                <a:solidFill>
                  <a:srgbClr val="F5F1E6"/>
                </a:solidFill>
                <a:latin typeface="Aptos"/>
                <a:ea typeface="Aptos"/>
                <a:cs typeface="Aptos"/>
              </a:rPr>
              <a:t>All life is gift.</a:t>
            </a:r>
          </a:p>
          <a:p>
            <a:pPr algn="ctr">
              <a:defRPr sz="4350" b="0">
                <a:solidFill>
                  <a:srgbClr val="F5F1E6"/>
                </a:solidFill>
                <a:latin typeface="Aptos"/>
                <a:ea typeface="Aptos"/>
                <a:cs typeface="Aptos"/>
              </a:defRPr>
            </a:pPr>
            <a:r>
              <a:rPr sz="4350" b="0" dirty="0">
                <a:solidFill>
                  <a:srgbClr val="F5F1E6"/>
                </a:solidFill>
                <a:latin typeface="Aptos"/>
                <a:ea typeface="Aptos"/>
                <a:cs typeface="Aptos"/>
              </a:rPr>
              <a:t>All redemption is grace.</a:t>
            </a:r>
          </a:p>
        </p:txBody>
      </p:sp>
      <p:pic>
        <p:nvPicPr>
          <p:cNvPr id="5" name="Picture 4">
            <a:extLst>
              <a:ext uri="{FF2B5EF4-FFF2-40B4-BE49-F238E27FC236}">
                <a16:creationId xmlns:a16="http://schemas.microsoft.com/office/drawing/2014/main" id="{04C25EFC-3400-765C-9696-54D9D08CED62}"/>
              </a:ext>
            </a:extLst>
          </p:cNvPr>
          <p:cNvPicPr>
            <a:picLocks noChangeAspect="1"/>
          </p:cNvPicPr>
          <p:nvPr/>
        </p:nvPicPr>
        <p:blipFill>
          <a:blip r:embed="rId3"/>
          <a:stretch>
            <a:fillRect/>
          </a:stretch>
        </p:blipFill>
        <p:spPr>
          <a:xfrm>
            <a:off x="4877465" y="1988"/>
            <a:ext cx="7314536" cy="6856012"/>
          </a:xfrm>
          <a:prstGeom prst="rect">
            <a:avLst/>
          </a:prstGeom>
        </p:spPr>
      </p:pic>
    </p:spTree>
    <p:extLst>
      <p:ext uri="{BB962C8B-B14F-4D97-AF65-F5344CB8AC3E}">
        <p14:creationId xmlns:p14="http://schemas.microsoft.com/office/powerpoint/2010/main" val="450635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2C25DB-7C1C-40B2-9C64-89E106332FB2}"/>
              </a:ext>
            </a:extLst>
          </p:cNvPr>
          <p:cNvSpPr>
            <a:spLocks noGrp="1"/>
          </p:cNvSpPr>
          <p:nvPr/>
        </p:nvSpPr>
        <p:spPr>
          <a:xfrm>
            <a:off x="609600" y="1381125"/>
            <a:ext cx="5295900" cy="3619500"/>
          </a:xfrm>
          <a:prstGeom prst="rect">
            <a:avLst/>
          </a:prstGeom>
          <a:noFill/>
          <a:ln w="0">
            <a:noFill/>
          </a:ln>
        </p:spPr>
        <p:txBody>
          <a:bodyPr>
            <a:noAutofit/>
          </a:bodyPr>
          <a:lstStyle/>
          <a:p>
            <a:pPr algn="ctr">
              <a:defRPr sz="4350" b="0">
                <a:solidFill>
                  <a:srgbClr val="F5F1E6"/>
                </a:solidFill>
                <a:latin typeface="Aptos"/>
                <a:ea typeface="Aptos"/>
                <a:cs typeface="Aptos"/>
              </a:defRPr>
            </a:pPr>
            <a:r>
              <a:rPr sz="4350" b="0" dirty="0">
                <a:solidFill>
                  <a:srgbClr val="F5F1E6"/>
                </a:solidFill>
                <a:latin typeface="Aptos"/>
                <a:ea typeface="Aptos"/>
                <a:cs typeface="Aptos"/>
              </a:rPr>
              <a:t>“They will see his face”</a:t>
            </a:r>
          </a:p>
        </p:txBody>
      </p:sp>
      <p:sp>
        <p:nvSpPr>
          <p:cNvPr id="3" name="Rectangle 2">
            <a:extLst>
              <a:ext uri="{FF2B5EF4-FFF2-40B4-BE49-F238E27FC236}">
                <a16:creationId xmlns:a16="http://schemas.microsoft.com/office/drawing/2014/main" id="{14B3724B-6EC5-4E3C-8F6A-0AD402C90528}"/>
              </a:ext>
            </a:extLst>
          </p:cNvPr>
          <p:cNvSpPr>
            <a:spLocks noGrp="1"/>
          </p:cNvSpPr>
          <p:nvPr/>
        </p:nvSpPr>
        <p:spPr>
          <a:xfrm>
            <a:off x="609600" y="5143500"/>
            <a:ext cx="5295900" cy="1428750"/>
          </a:xfrm>
          <a:prstGeom prst="rect">
            <a:avLst/>
          </a:prstGeom>
          <a:noFill/>
          <a:ln w="0">
            <a:noFill/>
          </a:ln>
        </p:spPr>
        <p:txBody>
          <a:bodyPr>
            <a:noAutofit/>
          </a:bodyPr>
          <a:lstStyle/>
          <a:p>
            <a:pPr algn="ctr">
              <a:defRPr sz="3300" b="0">
                <a:solidFill>
                  <a:srgbClr val="E2C592"/>
                </a:solidFill>
                <a:latin typeface="Aptos"/>
                <a:ea typeface="Aptos"/>
                <a:cs typeface="Aptos"/>
              </a:defRPr>
            </a:pPr>
            <a:r>
              <a:rPr sz="3300" b="0" dirty="0">
                <a:solidFill>
                  <a:srgbClr val="E2C592"/>
                </a:solidFill>
                <a:latin typeface="Aptos"/>
                <a:ea typeface="Aptos"/>
                <a:cs typeface="Aptos"/>
              </a:rPr>
              <a:t>Revelation 22:4, NIV</a:t>
            </a:r>
          </a:p>
        </p:txBody>
      </p:sp>
      <p:pic>
        <p:nvPicPr>
          <p:cNvPr id="6" name="Picture 5">
            <a:extLst>
              <a:ext uri="{FF2B5EF4-FFF2-40B4-BE49-F238E27FC236}">
                <a16:creationId xmlns:a16="http://schemas.microsoft.com/office/drawing/2014/main" id="{9C5111F9-83A3-D56F-A9EC-14FA19932E23}"/>
              </a:ext>
            </a:extLst>
          </p:cNvPr>
          <p:cNvPicPr>
            <a:picLocks noChangeAspect="1"/>
          </p:cNvPicPr>
          <p:nvPr/>
        </p:nvPicPr>
        <p:blipFill>
          <a:blip r:embed="rId3"/>
          <a:stretch>
            <a:fillRect/>
          </a:stretch>
        </p:blipFill>
        <p:spPr>
          <a:xfrm>
            <a:off x="6297592" y="0"/>
            <a:ext cx="5894408" cy="6858000"/>
          </a:xfrm>
          <a:prstGeom prst="rect">
            <a:avLst/>
          </a:prstGeom>
        </p:spPr>
      </p:pic>
    </p:spTree>
    <p:extLst>
      <p:ext uri="{BB962C8B-B14F-4D97-AF65-F5344CB8AC3E}">
        <p14:creationId xmlns:p14="http://schemas.microsoft.com/office/powerpoint/2010/main" val="1857283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F9870F-10AA-481B-BB2C-255079186A8A}"/>
              </a:ext>
            </a:extLst>
          </p:cNvPr>
          <p:cNvSpPr>
            <a:spLocks noGrp="1"/>
          </p:cNvSpPr>
          <p:nvPr/>
        </p:nvSpPr>
        <p:spPr>
          <a:xfrm>
            <a:off x="609600" y="1381125"/>
            <a:ext cx="5295900" cy="3619500"/>
          </a:xfrm>
          <a:prstGeom prst="rect">
            <a:avLst/>
          </a:prstGeom>
          <a:noFill/>
          <a:ln w="0">
            <a:noFill/>
          </a:ln>
        </p:spPr>
        <p:txBody>
          <a:bodyPr>
            <a:noAutofit/>
          </a:bodyPr>
          <a:lstStyle/>
          <a:p>
            <a:pPr>
              <a:defRPr sz="4350" b="0">
                <a:solidFill>
                  <a:srgbClr val="F5F1E6"/>
                </a:solidFill>
                <a:latin typeface="Aptos"/>
                <a:ea typeface="Aptos"/>
                <a:cs typeface="Aptos"/>
              </a:defRPr>
            </a:pPr>
            <a:r>
              <a:rPr sz="4350" b="0" dirty="0">
                <a:solidFill>
                  <a:srgbClr val="F5F1E6"/>
                </a:solidFill>
                <a:latin typeface="Aptos"/>
                <a:ea typeface="Aptos"/>
                <a:cs typeface="Aptos"/>
              </a:rPr>
              <a:t>The risen Christ is our Lord forever.</a:t>
            </a:r>
          </a:p>
        </p:txBody>
      </p:sp>
      <p:pic>
        <p:nvPicPr>
          <p:cNvPr id="5" name="Picture 4">
            <a:extLst>
              <a:ext uri="{FF2B5EF4-FFF2-40B4-BE49-F238E27FC236}">
                <a16:creationId xmlns:a16="http://schemas.microsoft.com/office/drawing/2014/main" id="{E1A5033B-1DF1-C809-22E9-920C96080637}"/>
              </a:ext>
            </a:extLst>
          </p:cNvPr>
          <p:cNvPicPr>
            <a:picLocks noChangeAspect="1"/>
          </p:cNvPicPr>
          <p:nvPr/>
        </p:nvPicPr>
        <p:blipFill>
          <a:blip r:embed="rId3"/>
          <a:stretch>
            <a:fillRect/>
          </a:stretch>
        </p:blipFill>
        <p:spPr>
          <a:xfrm>
            <a:off x="5894684" y="0"/>
            <a:ext cx="6297316" cy="6734755"/>
          </a:xfrm>
          <a:prstGeom prst="rect">
            <a:avLst/>
          </a:prstGeom>
        </p:spPr>
      </p:pic>
    </p:spTree>
    <p:extLst>
      <p:ext uri="{BB962C8B-B14F-4D97-AF65-F5344CB8AC3E}">
        <p14:creationId xmlns:p14="http://schemas.microsoft.com/office/powerpoint/2010/main" val="1452564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7A7956-99E3-43E0-A237-256824F7B310}"/>
              </a:ext>
            </a:extLst>
          </p:cNvPr>
          <p:cNvSpPr>
            <a:spLocks noGrp="1"/>
          </p:cNvSpPr>
          <p:nvPr/>
        </p:nvSpPr>
        <p:spPr>
          <a:xfrm>
            <a:off x="609600" y="1381125"/>
            <a:ext cx="5295900" cy="3619500"/>
          </a:xfrm>
          <a:prstGeom prst="rect">
            <a:avLst/>
          </a:prstGeom>
          <a:noFill/>
          <a:ln w="0">
            <a:noFill/>
          </a:ln>
        </p:spPr>
        <p:txBody>
          <a:bodyPr>
            <a:noAutofit/>
          </a:bodyPr>
          <a:lstStyle/>
          <a:p>
            <a:pPr algn="ctr">
              <a:defRPr sz="4350" b="0">
                <a:solidFill>
                  <a:srgbClr val="F5F1E6"/>
                </a:solidFill>
                <a:latin typeface="Aptos"/>
                <a:ea typeface="Aptos"/>
                <a:cs typeface="Aptos"/>
              </a:defRPr>
            </a:pPr>
            <a:r>
              <a:rPr sz="4350" b="0" dirty="0">
                <a:solidFill>
                  <a:srgbClr val="F5F1E6"/>
                </a:solidFill>
                <a:latin typeface="Aptos"/>
                <a:ea typeface="Aptos"/>
                <a:cs typeface="Aptos"/>
              </a:rPr>
              <a:t>Every good gift can lead us back to the Giver.</a:t>
            </a:r>
          </a:p>
        </p:txBody>
      </p:sp>
      <p:pic>
        <p:nvPicPr>
          <p:cNvPr id="5" name="Picture 4">
            <a:extLst>
              <a:ext uri="{FF2B5EF4-FFF2-40B4-BE49-F238E27FC236}">
                <a16:creationId xmlns:a16="http://schemas.microsoft.com/office/drawing/2014/main" id="{3C660934-3AF5-D4C8-B57D-25C3EE995426}"/>
              </a:ext>
            </a:extLst>
          </p:cNvPr>
          <p:cNvPicPr>
            <a:picLocks noChangeAspect="1"/>
          </p:cNvPicPr>
          <p:nvPr/>
        </p:nvPicPr>
        <p:blipFill>
          <a:blip r:embed="rId3"/>
          <a:stretch>
            <a:fillRect/>
          </a:stretch>
        </p:blipFill>
        <p:spPr>
          <a:xfrm>
            <a:off x="5905500" y="0"/>
            <a:ext cx="6286500" cy="6897190"/>
          </a:xfrm>
          <a:prstGeom prst="rect">
            <a:avLst/>
          </a:prstGeom>
        </p:spPr>
      </p:pic>
    </p:spTree>
    <p:extLst>
      <p:ext uri="{BB962C8B-B14F-4D97-AF65-F5344CB8AC3E}">
        <p14:creationId xmlns:p14="http://schemas.microsoft.com/office/powerpoint/2010/main" val="1400825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F56939-19A8-44F7-8515-8AA1F3D74CB1}"/>
              </a:ext>
            </a:extLst>
          </p:cNvPr>
          <p:cNvSpPr>
            <a:spLocks noGrp="1"/>
          </p:cNvSpPr>
          <p:nvPr/>
        </p:nvSpPr>
        <p:spPr>
          <a:xfrm>
            <a:off x="609600" y="1381125"/>
            <a:ext cx="5295900" cy="3619500"/>
          </a:xfrm>
          <a:prstGeom prst="rect">
            <a:avLst/>
          </a:prstGeom>
          <a:noFill/>
          <a:ln w="0">
            <a:noFill/>
          </a:ln>
        </p:spPr>
        <p:txBody>
          <a:bodyPr>
            <a:noAutofit/>
          </a:bodyPr>
          <a:lstStyle/>
          <a:p>
            <a:pPr>
              <a:defRPr sz="4350" b="0">
                <a:solidFill>
                  <a:srgbClr val="F5F1E6"/>
                </a:solidFill>
                <a:latin typeface="Aptos"/>
                <a:ea typeface="Aptos"/>
                <a:cs typeface="Aptos"/>
              </a:defRPr>
            </a:pPr>
            <a:r>
              <a:rPr sz="4350" b="0" dirty="0">
                <a:solidFill>
                  <a:srgbClr val="F5F1E6"/>
                </a:solidFill>
                <a:latin typeface="Aptos"/>
                <a:ea typeface="Aptos"/>
                <a:cs typeface="Aptos"/>
              </a:rPr>
              <a:t>Love healed.</a:t>
            </a:r>
          </a:p>
          <a:p>
            <a:pPr>
              <a:defRPr sz="4350" b="0">
                <a:solidFill>
                  <a:srgbClr val="F5F1E6"/>
                </a:solidFill>
                <a:latin typeface="Aptos"/>
                <a:ea typeface="Aptos"/>
                <a:cs typeface="Aptos"/>
              </a:defRPr>
            </a:pPr>
            <a:r>
              <a:rPr sz="4350" b="0" dirty="0">
                <a:solidFill>
                  <a:srgbClr val="F5F1E6"/>
                </a:solidFill>
                <a:latin typeface="Aptos"/>
                <a:ea typeface="Aptos"/>
                <a:cs typeface="Aptos"/>
              </a:rPr>
              <a:t>Love freed from fear.</a:t>
            </a:r>
          </a:p>
        </p:txBody>
      </p:sp>
      <p:pic>
        <p:nvPicPr>
          <p:cNvPr id="5" name="Picture 4">
            <a:extLst>
              <a:ext uri="{FF2B5EF4-FFF2-40B4-BE49-F238E27FC236}">
                <a16:creationId xmlns:a16="http://schemas.microsoft.com/office/drawing/2014/main" id="{27E3ACFA-D86F-2DD1-ABE9-F6BA93E73AF1}"/>
              </a:ext>
            </a:extLst>
          </p:cNvPr>
          <p:cNvPicPr>
            <a:picLocks noChangeAspect="1"/>
          </p:cNvPicPr>
          <p:nvPr/>
        </p:nvPicPr>
        <p:blipFill>
          <a:blip r:embed="rId3"/>
          <a:stretch>
            <a:fillRect/>
          </a:stretch>
        </p:blipFill>
        <p:spPr>
          <a:xfrm>
            <a:off x="6096000" y="-1"/>
            <a:ext cx="6096000" cy="6877765"/>
          </a:xfrm>
          <a:prstGeom prst="rect">
            <a:avLst/>
          </a:prstGeom>
        </p:spPr>
      </p:pic>
    </p:spTree>
    <p:extLst>
      <p:ext uri="{BB962C8B-B14F-4D97-AF65-F5344CB8AC3E}">
        <p14:creationId xmlns:p14="http://schemas.microsoft.com/office/powerpoint/2010/main" val="1601326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E407D1-DDAA-4E97-8562-F8C33A5ACF44}"/>
              </a:ext>
            </a:extLst>
          </p:cNvPr>
          <p:cNvSpPr>
            <a:spLocks noGrp="1"/>
          </p:cNvSpPr>
          <p:nvPr/>
        </p:nvSpPr>
        <p:spPr>
          <a:xfrm>
            <a:off x="466477" y="762000"/>
            <a:ext cx="3930595" cy="3619500"/>
          </a:xfrm>
          <a:prstGeom prst="rect">
            <a:avLst/>
          </a:prstGeom>
          <a:noFill/>
          <a:ln w="0">
            <a:noFill/>
          </a:ln>
        </p:spPr>
        <p:txBody>
          <a:bodyPr>
            <a:noAutofit/>
          </a:bodyPr>
          <a:lstStyle/>
          <a:p>
            <a:pPr algn="ctr">
              <a:defRPr sz="4350" b="0">
                <a:solidFill>
                  <a:srgbClr val="F5F1E6"/>
                </a:solidFill>
                <a:latin typeface="Aptos"/>
                <a:ea typeface="Aptos"/>
                <a:cs typeface="Aptos"/>
              </a:defRPr>
            </a:pPr>
            <a:r>
              <a:rPr sz="4350" b="0" dirty="0">
                <a:solidFill>
                  <a:srgbClr val="F5F1E6"/>
                </a:solidFill>
                <a:latin typeface="Aptos"/>
                <a:ea typeface="Aptos"/>
                <a:cs typeface="Aptos"/>
              </a:rPr>
              <a:t>Worship is a whole life joyfully offered to God.</a:t>
            </a:r>
          </a:p>
        </p:txBody>
      </p:sp>
      <p:sp>
        <p:nvSpPr>
          <p:cNvPr id="3" name="Rectangle 2">
            <a:extLst>
              <a:ext uri="{FF2B5EF4-FFF2-40B4-BE49-F238E27FC236}">
                <a16:creationId xmlns:a16="http://schemas.microsoft.com/office/drawing/2014/main" id="{B7564884-5509-4884-849A-DD5A94DC79E9}"/>
              </a:ext>
            </a:extLst>
          </p:cNvPr>
          <p:cNvSpPr>
            <a:spLocks noGrp="1"/>
          </p:cNvSpPr>
          <p:nvPr/>
        </p:nvSpPr>
        <p:spPr>
          <a:xfrm>
            <a:off x="751067" y="3998512"/>
            <a:ext cx="5295900" cy="1428750"/>
          </a:xfrm>
          <a:prstGeom prst="rect">
            <a:avLst/>
          </a:prstGeom>
          <a:noFill/>
          <a:ln w="0">
            <a:noFill/>
          </a:ln>
        </p:spPr>
        <p:txBody>
          <a:bodyPr>
            <a:noAutofit/>
          </a:bodyPr>
          <a:lstStyle/>
          <a:p>
            <a:pPr>
              <a:defRPr sz="3300" b="0">
                <a:solidFill>
                  <a:srgbClr val="E2C592"/>
                </a:solidFill>
                <a:latin typeface="Aptos"/>
                <a:ea typeface="Aptos"/>
                <a:cs typeface="Aptos"/>
              </a:defRPr>
            </a:pPr>
            <a:r>
              <a:rPr sz="3300" b="0">
                <a:solidFill>
                  <a:srgbClr val="E2C592"/>
                </a:solidFill>
                <a:latin typeface="Aptos"/>
                <a:ea typeface="Aptos"/>
                <a:cs typeface="Aptos"/>
              </a:rPr>
              <a:t>Revelation 22:3–5</a:t>
            </a:r>
          </a:p>
        </p:txBody>
      </p:sp>
      <p:pic>
        <p:nvPicPr>
          <p:cNvPr id="6" name="Picture 5">
            <a:extLst>
              <a:ext uri="{FF2B5EF4-FFF2-40B4-BE49-F238E27FC236}">
                <a16:creationId xmlns:a16="http://schemas.microsoft.com/office/drawing/2014/main" id="{9D2DEEB6-9FE8-751C-7EBD-8944634923C5}"/>
              </a:ext>
            </a:extLst>
          </p:cNvPr>
          <p:cNvPicPr>
            <a:picLocks noChangeAspect="1"/>
          </p:cNvPicPr>
          <p:nvPr/>
        </p:nvPicPr>
        <p:blipFill>
          <a:blip r:embed="rId3"/>
          <a:stretch>
            <a:fillRect/>
          </a:stretch>
        </p:blipFill>
        <p:spPr>
          <a:xfrm>
            <a:off x="4692163" y="0"/>
            <a:ext cx="7499837" cy="6858000"/>
          </a:xfrm>
          <a:prstGeom prst="rect">
            <a:avLst/>
          </a:prstGeom>
        </p:spPr>
      </p:pic>
    </p:spTree>
    <p:extLst>
      <p:ext uri="{BB962C8B-B14F-4D97-AF65-F5344CB8AC3E}">
        <p14:creationId xmlns:p14="http://schemas.microsoft.com/office/powerpoint/2010/main" val="1083235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E88A5C-D9A9-4296-B409-EC6977AEB2BE}"/>
              </a:ext>
            </a:extLst>
          </p:cNvPr>
          <p:cNvSpPr>
            <a:spLocks noGrp="1"/>
          </p:cNvSpPr>
          <p:nvPr/>
        </p:nvSpPr>
        <p:spPr>
          <a:xfrm>
            <a:off x="609600" y="1381125"/>
            <a:ext cx="5295900" cy="3619500"/>
          </a:xfrm>
          <a:prstGeom prst="rect">
            <a:avLst/>
          </a:prstGeom>
          <a:noFill/>
          <a:ln w="0">
            <a:noFill/>
          </a:ln>
        </p:spPr>
        <p:txBody>
          <a:bodyPr>
            <a:noAutofit/>
          </a:bodyPr>
          <a:lstStyle/>
          <a:p>
            <a:pPr algn="ctr">
              <a:defRPr sz="4350" b="0">
                <a:solidFill>
                  <a:srgbClr val="F5F1E6"/>
                </a:solidFill>
                <a:latin typeface="Aptos"/>
                <a:ea typeface="Aptos"/>
                <a:cs typeface="Aptos"/>
              </a:defRPr>
            </a:pPr>
            <a:r>
              <a:rPr sz="4350" b="0" dirty="0">
                <a:solidFill>
                  <a:srgbClr val="F5F1E6"/>
                </a:solidFill>
                <a:latin typeface="Aptos"/>
                <a:ea typeface="Aptos"/>
                <a:cs typeface="Aptos"/>
              </a:rPr>
              <a:t>Let worship become holy life.</a:t>
            </a:r>
          </a:p>
        </p:txBody>
      </p:sp>
      <p:pic>
        <p:nvPicPr>
          <p:cNvPr id="5" name="Picture 4">
            <a:extLst>
              <a:ext uri="{FF2B5EF4-FFF2-40B4-BE49-F238E27FC236}">
                <a16:creationId xmlns:a16="http://schemas.microsoft.com/office/drawing/2014/main" id="{1FD80688-2635-9276-B007-B35A43EA2C2E}"/>
              </a:ext>
            </a:extLst>
          </p:cNvPr>
          <p:cNvPicPr>
            <a:picLocks noChangeAspect="1"/>
          </p:cNvPicPr>
          <p:nvPr/>
        </p:nvPicPr>
        <p:blipFill>
          <a:blip r:embed="rId3"/>
          <a:stretch>
            <a:fillRect/>
          </a:stretch>
        </p:blipFill>
        <p:spPr>
          <a:xfrm>
            <a:off x="6687047" y="-1"/>
            <a:ext cx="5504953" cy="6915141"/>
          </a:xfrm>
          <a:prstGeom prst="rect">
            <a:avLst/>
          </a:prstGeom>
        </p:spPr>
      </p:pic>
    </p:spTree>
    <p:extLst>
      <p:ext uri="{BB962C8B-B14F-4D97-AF65-F5344CB8AC3E}">
        <p14:creationId xmlns:p14="http://schemas.microsoft.com/office/powerpoint/2010/main" val="1065762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73D8BF-3209-43EB-AFF3-1D8340CBEFF1}"/>
              </a:ext>
            </a:extLst>
          </p:cNvPr>
          <p:cNvSpPr>
            <a:spLocks noGrp="1"/>
          </p:cNvSpPr>
          <p:nvPr/>
        </p:nvSpPr>
        <p:spPr>
          <a:xfrm>
            <a:off x="952500" y="904875"/>
            <a:ext cx="10287000" cy="1905000"/>
          </a:xfrm>
          <a:prstGeom prst="rect">
            <a:avLst/>
          </a:prstGeom>
          <a:noFill/>
          <a:ln w="0">
            <a:noFill/>
          </a:ln>
        </p:spPr>
        <p:txBody>
          <a:bodyPr>
            <a:noAutofit/>
          </a:bodyPr>
          <a:lstStyle/>
          <a:p>
            <a:pPr>
              <a:defRPr sz="4800" b="0">
                <a:solidFill>
                  <a:srgbClr val="F5F1E6"/>
                </a:solidFill>
                <a:latin typeface="Aptos"/>
                <a:ea typeface="Aptos"/>
                <a:cs typeface="Aptos"/>
              </a:defRPr>
            </a:pPr>
            <a:r>
              <a:rPr sz="4800" b="0" dirty="0">
                <a:solidFill>
                  <a:srgbClr val="F5F1E6"/>
                </a:solidFill>
                <a:latin typeface="Aptos"/>
                <a:ea typeface="Aptos"/>
                <a:cs typeface="Aptos"/>
              </a:rPr>
              <a:t>Who is worthy?</a:t>
            </a:r>
          </a:p>
          <a:p>
            <a:pPr>
              <a:defRPr sz="4800" b="0">
                <a:solidFill>
                  <a:srgbClr val="F5F1E6"/>
                </a:solidFill>
                <a:latin typeface="Aptos"/>
                <a:ea typeface="Aptos"/>
                <a:cs typeface="Aptos"/>
              </a:defRPr>
            </a:pPr>
            <a:r>
              <a:rPr sz="4800" b="0" dirty="0">
                <a:solidFill>
                  <a:srgbClr val="F5F1E6"/>
                </a:solidFill>
                <a:latin typeface="Aptos"/>
                <a:ea typeface="Aptos"/>
                <a:cs typeface="Aptos"/>
              </a:rPr>
              <a:t>Why?</a:t>
            </a:r>
          </a:p>
        </p:txBody>
      </p:sp>
      <p:sp>
        <p:nvSpPr>
          <p:cNvPr id="2" name="Rectangle 1">
            <a:extLst>
              <a:ext uri="{FF2B5EF4-FFF2-40B4-BE49-F238E27FC236}">
                <a16:creationId xmlns:a16="http://schemas.microsoft.com/office/drawing/2014/main" id="{A7295AA7-7050-477F-A1E0-2F8C9E177EDD}"/>
              </a:ext>
            </a:extLst>
          </p:cNvPr>
          <p:cNvSpPr>
            <a:spLocks noGrp="1"/>
          </p:cNvSpPr>
          <p:nvPr/>
        </p:nvSpPr>
        <p:spPr>
          <a:xfrm>
            <a:off x="952500" y="3000375"/>
            <a:ext cx="10287000" cy="3143250"/>
          </a:xfrm>
          <a:prstGeom prst="rect">
            <a:avLst/>
          </a:prstGeom>
          <a:noFill/>
          <a:ln w="0">
            <a:noFill/>
          </a:ln>
        </p:spPr>
        <p:txBody>
          <a:bodyPr>
            <a:noAutofit/>
          </a:bodyPr>
          <a:lstStyle/>
          <a:p>
            <a:pPr>
              <a:defRPr sz="3600" b="0">
                <a:solidFill>
                  <a:srgbClr val="E2C592"/>
                </a:solidFill>
                <a:latin typeface="Aptos"/>
                <a:ea typeface="Aptos"/>
                <a:cs typeface="Aptos"/>
              </a:defRPr>
            </a:pPr>
            <a:r>
              <a:rPr sz="3600" b="0" dirty="0">
                <a:solidFill>
                  <a:srgbClr val="E2C592"/>
                </a:solidFill>
                <a:latin typeface="Aptos"/>
                <a:ea typeface="Aptos"/>
                <a:cs typeface="Aptos"/>
              </a:rPr>
              <a:t>Revelation 4–5</a:t>
            </a:r>
          </a:p>
        </p:txBody>
      </p:sp>
      <p:pic>
        <p:nvPicPr>
          <p:cNvPr id="5" name="Picture 4">
            <a:extLst>
              <a:ext uri="{FF2B5EF4-FFF2-40B4-BE49-F238E27FC236}">
                <a16:creationId xmlns:a16="http://schemas.microsoft.com/office/drawing/2014/main" id="{36CC04B7-F53C-916E-F2E4-27225F5AD6B1}"/>
              </a:ext>
            </a:extLst>
          </p:cNvPr>
          <p:cNvPicPr>
            <a:picLocks noChangeAspect="1"/>
          </p:cNvPicPr>
          <p:nvPr/>
        </p:nvPicPr>
        <p:blipFill>
          <a:blip r:embed="rId3"/>
          <a:stretch>
            <a:fillRect/>
          </a:stretch>
        </p:blipFill>
        <p:spPr>
          <a:xfrm>
            <a:off x="6034186" y="0"/>
            <a:ext cx="6157814" cy="6858000"/>
          </a:xfrm>
          <a:prstGeom prst="rect">
            <a:avLst/>
          </a:prstGeom>
        </p:spPr>
      </p:pic>
    </p:spTree>
    <p:extLst>
      <p:ext uri="{BB962C8B-B14F-4D97-AF65-F5344CB8AC3E}">
        <p14:creationId xmlns:p14="http://schemas.microsoft.com/office/powerpoint/2010/main" val="521493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6A3754-691D-4F2C-934C-73B719EC1D25}"/>
              </a:ext>
            </a:extLst>
          </p:cNvPr>
          <p:cNvSpPr>
            <a:spLocks noGrp="1"/>
          </p:cNvSpPr>
          <p:nvPr/>
        </p:nvSpPr>
        <p:spPr>
          <a:xfrm>
            <a:off x="609600" y="1381125"/>
            <a:ext cx="4336111" cy="3619500"/>
          </a:xfrm>
          <a:prstGeom prst="rect">
            <a:avLst/>
          </a:prstGeom>
          <a:noFill/>
          <a:ln w="0">
            <a:noFill/>
          </a:ln>
        </p:spPr>
        <p:txBody>
          <a:bodyPr>
            <a:noAutofit/>
          </a:bodyPr>
          <a:lstStyle/>
          <a:p>
            <a:pPr algn="ctr">
              <a:defRPr sz="4350" b="0">
                <a:solidFill>
                  <a:srgbClr val="F5F1E6"/>
                </a:solidFill>
                <a:latin typeface="Aptos"/>
                <a:ea typeface="Aptos"/>
                <a:cs typeface="Aptos"/>
              </a:defRPr>
            </a:pPr>
            <a:r>
              <a:rPr sz="4350" b="0" dirty="0">
                <a:solidFill>
                  <a:srgbClr val="F5F1E6"/>
                </a:solidFill>
                <a:latin typeface="Aptos"/>
                <a:ea typeface="Aptos"/>
                <a:cs typeface="Aptos"/>
              </a:rPr>
              <a:t>Which good gift awakens gratitude in you?</a:t>
            </a:r>
          </a:p>
        </p:txBody>
      </p:sp>
      <p:pic>
        <p:nvPicPr>
          <p:cNvPr id="5" name="Picture 4">
            <a:extLst>
              <a:ext uri="{FF2B5EF4-FFF2-40B4-BE49-F238E27FC236}">
                <a16:creationId xmlns:a16="http://schemas.microsoft.com/office/drawing/2014/main" id="{357C944E-66ED-A22A-AA35-EBAC45C303FC}"/>
              </a:ext>
            </a:extLst>
          </p:cNvPr>
          <p:cNvPicPr>
            <a:picLocks noChangeAspect="1"/>
          </p:cNvPicPr>
          <p:nvPr/>
        </p:nvPicPr>
        <p:blipFill>
          <a:blip r:embed="rId3"/>
          <a:stretch>
            <a:fillRect/>
          </a:stretch>
        </p:blipFill>
        <p:spPr>
          <a:xfrm>
            <a:off x="5586614" y="0"/>
            <a:ext cx="6605386" cy="6858000"/>
          </a:xfrm>
          <a:prstGeom prst="rect">
            <a:avLst/>
          </a:prstGeom>
        </p:spPr>
      </p:pic>
    </p:spTree>
    <p:extLst>
      <p:ext uri="{BB962C8B-B14F-4D97-AF65-F5344CB8AC3E}">
        <p14:creationId xmlns:p14="http://schemas.microsoft.com/office/powerpoint/2010/main" val="1297009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80A955-AD12-4601-BF7E-23F1606D18F7}"/>
              </a:ext>
            </a:extLst>
          </p:cNvPr>
          <p:cNvSpPr>
            <a:spLocks noGrp="1"/>
          </p:cNvSpPr>
          <p:nvPr/>
        </p:nvSpPr>
        <p:spPr>
          <a:xfrm>
            <a:off x="609600" y="1381125"/>
            <a:ext cx="3366052" cy="3619500"/>
          </a:xfrm>
          <a:prstGeom prst="rect">
            <a:avLst/>
          </a:prstGeom>
          <a:noFill/>
          <a:ln w="0">
            <a:noFill/>
          </a:ln>
        </p:spPr>
        <p:txBody>
          <a:bodyPr>
            <a:noAutofit/>
          </a:bodyPr>
          <a:lstStyle/>
          <a:p>
            <a:pPr algn="ctr">
              <a:defRPr sz="4350" b="0">
                <a:solidFill>
                  <a:srgbClr val="F5F1E6"/>
                </a:solidFill>
                <a:latin typeface="Aptos"/>
                <a:ea typeface="Aptos"/>
                <a:cs typeface="Aptos"/>
              </a:defRPr>
            </a:pPr>
            <a:r>
              <a:rPr sz="4350" b="0" dirty="0">
                <a:solidFill>
                  <a:srgbClr val="F5F1E6"/>
                </a:solidFill>
                <a:latin typeface="Aptos"/>
                <a:ea typeface="Aptos"/>
                <a:cs typeface="Aptos"/>
              </a:rPr>
              <a:t>How might seeing God shape holiness now?</a:t>
            </a:r>
          </a:p>
        </p:txBody>
      </p:sp>
      <p:pic>
        <p:nvPicPr>
          <p:cNvPr id="5" name="Picture 4">
            <a:extLst>
              <a:ext uri="{FF2B5EF4-FFF2-40B4-BE49-F238E27FC236}">
                <a16:creationId xmlns:a16="http://schemas.microsoft.com/office/drawing/2014/main" id="{0BF5A8B1-1C2B-DCA0-376C-012A4755AC00}"/>
              </a:ext>
            </a:extLst>
          </p:cNvPr>
          <p:cNvPicPr>
            <a:picLocks noChangeAspect="1"/>
          </p:cNvPicPr>
          <p:nvPr/>
        </p:nvPicPr>
        <p:blipFill>
          <a:blip r:embed="rId3"/>
          <a:stretch>
            <a:fillRect/>
          </a:stretch>
        </p:blipFill>
        <p:spPr>
          <a:xfrm>
            <a:off x="4169435" y="0"/>
            <a:ext cx="8022565" cy="6858000"/>
          </a:xfrm>
          <a:prstGeom prst="rect">
            <a:avLst/>
          </a:prstGeom>
        </p:spPr>
      </p:pic>
    </p:spTree>
    <p:extLst>
      <p:ext uri="{BB962C8B-B14F-4D97-AF65-F5344CB8AC3E}">
        <p14:creationId xmlns:p14="http://schemas.microsoft.com/office/powerpoint/2010/main" val="524949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99CA680-0D89-483B-A65E-29E3BB280701}"/>
              </a:ext>
            </a:extLst>
          </p:cNvPr>
          <p:cNvSpPr>
            <a:spLocks noGrp="1"/>
          </p:cNvSpPr>
          <p:nvPr/>
        </p:nvSpPr>
        <p:spPr>
          <a:xfrm>
            <a:off x="952500" y="904875"/>
            <a:ext cx="10287000" cy="1905000"/>
          </a:xfrm>
          <a:prstGeom prst="rect">
            <a:avLst/>
          </a:prstGeom>
          <a:noFill/>
          <a:ln w="0">
            <a:noFill/>
          </a:ln>
        </p:spPr>
        <p:txBody>
          <a:bodyPr>
            <a:noAutofit/>
          </a:bodyPr>
          <a:lstStyle/>
          <a:p>
            <a:pPr>
              <a:defRPr sz="4800" b="0">
                <a:solidFill>
                  <a:srgbClr val="F5F1E6"/>
                </a:solidFill>
                <a:latin typeface="Aptos"/>
                <a:ea typeface="Aptos"/>
                <a:cs typeface="Aptos"/>
              </a:defRPr>
            </a:pPr>
            <a:r>
              <a:rPr sz="4800" b="0">
                <a:solidFill>
                  <a:srgbClr val="F5F1E6"/>
                </a:solidFill>
                <a:latin typeface="Aptos"/>
                <a:ea typeface="Aptos"/>
                <a:cs typeface="Aptos"/>
              </a:rPr>
              <a:t>My response</a:t>
            </a:r>
          </a:p>
        </p:txBody>
      </p:sp>
      <p:sp>
        <p:nvSpPr>
          <p:cNvPr id="2" name="Rectangle 1">
            <a:extLst>
              <a:ext uri="{FF2B5EF4-FFF2-40B4-BE49-F238E27FC236}">
                <a16:creationId xmlns:a16="http://schemas.microsoft.com/office/drawing/2014/main" id="{47198B96-EBE7-4CC1-8EB8-557E5DE8DF92}"/>
              </a:ext>
            </a:extLst>
          </p:cNvPr>
          <p:cNvSpPr>
            <a:spLocks noGrp="1"/>
          </p:cNvSpPr>
          <p:nvPr/>
        </p:nvSpPr>
        <p:spPr>
          <a:xfrm>
            <a:off x="952500" y="3000375"/>
            <a:ext cx="10287000" cy="3143250"/>
          </a:xfrm>
          <a:prstGeom prst="rect">
            <a:avLst/>
          </a:prstGeom>
          <a:noFill/>
          <a:ln w="0">
            <a:noFill/>
          </a:ln>
        </p:spPr>
        <p:txBody>
          <a:bodyPr>
            <a:noAutofit/>
          </a:bodyPr>
          <a:lstStyle/>
          <a:p>
            <a:pPr>
              <a:defRPr sz="3600" b="0">
                <a:solidFill>
                  <a:srgbClr val="E2C592"/>
                </a:solidFill>
                <a:latin typeface="Aptos"/>
                <a:ea typeface="Aptos"/>
                <a:cs typeface="Aptos"/>
              </a:defRPr>
            </a:pPr>
            <a:r>
              <a:rPr sz="3600" b="0">
                <a:solidFill>
                  <a:srgbClr val="E2C592"/>
                </a:solidFill>
                <a:latin typeface="Aptos"/>
                <a:ea typeface="Aptos"/>
                <a:cs typeface="Aptos"/>
              </a:rPr>
              <a:t>One truth about God</a:t>
            </a:r>
          </a:p>
          <a:p>
            <a:pPr>
              <a:defRPr sz="3600" b="0">
                <a:solidFill>
                  <a:srgbClr val="E2C592"/>
                </a:solidFill>
                <a:latin typeface="Aptos"/>
                <a:ea typeface="Aptos"/>
                <a:cs typeface="Aptos"/>
              </a:defRPr>
            </a:pPr>
            <a:r>
              <a:rPr sz="3600" b="0">
                <a:solidFill>
                  <a:srgbClr val="E2C592"/>
                </a:solidFill>
                <a:latin typeface="Aptos"/>
                <a:ea typeface="Aptos"/>
                <a:cs typeface="Aptos"/>
              </a:rPr>
              <a:t>One gift received with gratitude</a:t>
            </a:r>
          </a:p>
          <a:p>
            <a:pPr>
              <a:defRPr sz="3600" b="0">
                <a:solidFill>
                  <a:srgbClr val="E2C592"/>
                </a:solidFill>
                <a:latin typeface="Aptos"/>
                <a:ea typeface="Aptos"/>
                <a:cs typeface="Aptos"/>
              </a:defRPr>
            </a:pPr>
            <a:r>
              <a:rPr sz="3600" b="0">
                <a:solidFill>
                  <a:srgbClr val="E2C592"/>
                </a:solidFill>
                <a:latin typeface="Aptos"/>
                <a:ea typeface="Aptos"/>
                <a:cs typeface="Aptos"/>
              </a:rPr>
              <a:t>One ordinary act of worship</a:t>
            </a:r>
          </a:p>
        </p:txBody>
      </p:sp>
    </p:spTree>
    <p:extLst>
      <p:ext uri="{BB962C8B-B14F-4D97-AF65-F5344CB8AC3E}">
        <p14:creationId xmlns:p14="http://schemas.microsoft.com/office/powerpoint/2010/main" val="1252218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l="22188" r="22188"/>
          <a:stretch>
            <a:fillRect/>
          </a:stretch>
        </p:blipFill>
        <p:spPr>
          <a:xfrm>
            <a:off x="6477000" y="0"/>
            <a:ext cx="5715000" cy="6858000"/>
          </a:xfrm>
          <a:prstGeom prst="rect">
            <a:avLst/>
          </a:prstGeom>
        </p:spPr>
      </p:pic>
      <p:sp>
        <p:nvSpPr>
          <p:cNvPr id="2" name="Rectangle 1">
            <a:extLst>
              <a:ext uri="{FF2B5EF4-FFF2-40B4-BE49-F238E27FC236}">
                <a16:creationId xmlns:a16="http://schemas.microsoft.com/office/drawing/2014/main" id="{491C8133-FD22-40D5-AE6C-D3751029E0C0}"/>
              </a:ext>
            </a:extLst>
          </p:cNvPr>
          <p:cNvSpPr>
            <a:spLocks noGrp="1"/>
          </p:cNvSpPr>
          <p:nvPr/>
        </p:nvSpPr>
        <p:spPr>
          <a:xfrm>
            <a:off x="609600" y="1381125"/>
            <a:ext cx="5295900" cy="3619500"/>
          </a:xfrm>
          <a:prstGeom prst="rect">
            <a:avLst/>
          </a:prstGeom>
          <a:noFill/>
          <a:ln w="0">
            <a:noFill/>
          </a:ln>
        </p:spPr>
        <p:txBody>
          <a:bodyPr>
            <a:noAutofit/>
          </a:bodyPr>
          <a:lstStyle/>
          <a:p>
            <a:pPr>
              <a:defRPr sz="4350" b="0">
                <a:solidFill>
                  <a:srgbClr val="F5F1E6"/>
                </a:solidFill>
                <a:latin typeface="Aptos"/>
                <a:ea typeface="Aptos"/>
                <a:cs typeface="Aptos"/>
              </a:defRPr>
            </a:pPr>
            <a:r>
              <a:rPr sz="4350" b="0">
                <a:solidFill>
                  <a:srgbClr val="F5F1E6"/>
                </a:solidFill>
                <a:latin typeface="Aptos"/>
                <a:ea typeface="Aptos"/>
                <a:cs typeface="Aptos"/>
              </a:rPr>
              <a:t>“They will see his face”</a:t>
            </a:r>
          </a:p>
        </p:txBody>
      </p:sp>
      <p:sp>
        <p:nvSpPr>
          <p:cNvPr id="3" name="Rectangle 2">
            <a:extLst>
              <a:ext uri="{FF2B5EF4-FFF2-40B4-BE49-F238E27FC236}">
                <a16:creationId xmlns:a16="http://schemas.microsoft.com/office/drawing/2014/main" id="{611E1B9D-8E29-4A2F-9371-D2CD0F0AEAD6}"/>
              </a:ext>
            </a:extLst>
          </p:cNvPr>
          <p:cNvSpPr>
            <a:spLocks noGrp="1"/>
          </p:cNvSpPr>
          <p:nvPr/>
        </p:nvSpPr>
        <p:spPr>
          <a:xfrm>
            <a:off x="609600" y="5143500"/>
            <a:ext cx="5295900" cy="1428750"/>
          </a:xfrm>
          <a:prstGeom prst="rect">
            <a:avLst/>
          </a:prstGeom>
          <a:noFill/>
          <a:ln w="0">
            <a:noFill/>
          </a:ln>
        </p:spPr>
        <p:txBody>
          <a:bodyPr>
            <a:noAutofit/>
          </a:bodyPr>
          <a:lstStyle/>
          <a:p>
            <a:pPr>
              <a:defRPr sz="3300" b="0">
                <a:solidFill>
                  <a:srgbClr val="E2C592"/>
                </a:solidFill>
                <a:latin typeface="Aptos"/>
                <a:ea typeface="Aptos"/>
                <a:cs typeface="Aptos"/>
              </a:defRPr>
            </a:pPr>
            <a:r>
              <a:rPr sz="3300" b="0">
                <a:solidFill>
                  <a:srgbClr val="E2C592"/>
                </a:solidFill>
                <a:latin typeface="Aptos"/>
                <a:ea typeface="Aptos"/>
                <a:cs typeface="Aptos"/>
              </a:rPr>
              <a:t>Revelation 22:4, NIV</a:t>
            </a:r>
          </a:p>
        </p:txBody>
      </p:sp>
    </p:spTree>
    <p:extLst>
      <p:ext uri="{BB962C8B-B14F-4D97-AF65-F5344CB8AC3E}">
        <p14:creationId xmlns:p14="http://schemas.microsoft.com/office/powerpoint/2010/main" val="1803524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32D3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rcRect t="10000" b="10000"/>
          <a:stretch>
            <a:fillRect/>
          </a:stretch>
        </p:blipFill>
        <p:spPr>
          <a:xfrm>
            <a:off x="6477000" y="0"/>
            <a:ext cx="5715000" cy="6858000"/>
          </a:xfrm>
          <a:prstGeom prst="rect">
            <a:avLst/>
          </a:prstGeom>
        </p:spPr>
      </p:pic>
      <p:sp>
        <p:nvSpPr>
          <p:cNvPr id="2" name="Rectangle 1">
            <a:extLst>
              <a:ext uri="{FF2B5EF4-FFF2-40B4-BE49-F238E27FC236}">
                <a16:creationId xmlns:a16="http://schemas.microsoft.com/office/drawing/2014/main" id="{51181996-0129-4FB7-ABC4-ADAC4380CB29}"/>
              </a:ext>
            </a:extLst>
          </p:cNvPr>
          <p:cNvSpPr>
            <a:spLocks noGrp="1"/>
          </p:cNvSpPr>
          <p:nvPr/>
        </p:nvSpPr>
        <p:spPr>
          <a:xfrm>
            <a:off x="609600" y="1381125"/>
            <a:ext cx="5295900" cy="3619500"/>
          </a:xfrm>
          <a:prstGeom prst="rect">
            <a:avLst/>
          </a:prstGeom>
          <a:noFill/>
          <a:ln w="0">
            <a:noFill/>
          </a:ln>
        </p:spPr>
        <p:txBody>
          <a:bodyPr>
            <a:noAutofit/>
          </a:bodyPr>
          <a:lstStyle/>
          <a:p>
            <a:pPr>
              <a:defRPr sz="4350" b="0">
                <a:solidFill>
                  <a:srgbClr val="F5F1E6"/>
                </a:solidFill>
                <a:latin typeface="Aptos"/>
                <a:ea typeface="Aptos"/>
                <a:cs typeface="Aptos"/>
              </a:defRPr>
            </a:pPr>
            <a:r>
              <a:rPr sz="4350" b="0">
                <a:solidFill>
                  <a:srgbClr val="F5F1E6"/>
                </a:solidFill>
                <a:latin typeface="Aptos"/>
                <a:ea typeface="Aptos"/>
                <a:cs typeface="Aptos"/>
              </a:rPr>
              <a:t>Receive every good gift with gratitude.</a:t>
            </a:r>
          </a:p>
          <a:p>
            <a:pPr>
              <a:defRPr sz="4350" b="0">
                <a:solidFill>
                  <a:srgbClr val="F5F1E6"/>
                </a:solidFill>
                <a:latin typeface="Aptos"/>
                <a:ea typeface="Aptos"/>
                <a:cs typeface="Aptos"/>
              </a:defRPr>
            </a:pPr>
            <a:r>
              <a:rPr sz="4350" b="0">
                <a:solidFill>
                  <a:srgbClr val="F5F1E6"/>
                </a:solidFill>
                <a:latin typeface="Aptos"/>
                <a:ea typeface="Aptos"/>
                <a:cs typeface="Aptos"/>
              </a:rPr>
              <a:t>Let your whole life become worship.</a:t>
            </a:r>
          </a:p>
        </p:txBody>
      </p:sp>
    </p:spTree>
    <p:extLst>
      <p:ext uri="{BB962C8B-B14F-4D97-AF65-F5344CB8AC3E}">
        <p14:creationId xmlns:p14="http://schemas.microsoft.com/office/powerpoint/2010/main" val="1116057798"/>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3948</Words>
  <Application>Microsoft Office PowerPoint</Application>
  <DocSecurity>0</DocSecurity>
  <PresentationFormat>Widescreen</PresentationFormat>
  <Paragraphs>166</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Aptos</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bravard</dc:creator>
  <cp:lastModifiedBy>Paul David Bravard</cp:lastModifiedBy>
  <cp:revision>12</cp:revision>
  <dcterms:created xsi:type="dcterms:W3CDTF">2026-09-24T00:33:17Z</dcterms:created>
  <dcterms:modified xsi:type="dcterms:W3CDTF">2026-09-29T21:08:03Z</dcterms:modified>
</cp:coreProperties>
</file>