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16" y="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0858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Display as people arrive. The three-part landscape previews the session: original creation, fallen creation, and renewed creation.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central truth before introducing the activity. Let the language of judgment and restoration remain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Pause on the sprout in the wounded landscape. This is the sentence to return to throughout the evening.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transition exactly as written in the guide. Let the question open the session rather than immediately answering every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for the Three Eras Wall activity. Ask participants where they instinctively place words and images of continuity or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 two minutes of silence after reading the invitation. The image intentionally carries both woundedness and a living sprout.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slowly, then move into silence. This is the session’s central biblical refrain.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can remain up while giving the reading method. Then advance through the four Scripture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What does God call good? What changes after rebellion? Keep the goodness of creation and the seriousness of the fall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Which ordinary human goods continue? Which forms of futility and violence recede?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What does the fire expose and destroy? What kind of people should hope produce? Avoid forcing a single mechanical interpretation of the imagery.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Who comes to dwell with whom? What is finally removed? Let the direction of Revelation 21 be noticed: God comes to dwell with humanity.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movement 1. Emphasize continuity across the one story without denying judgment and transformation.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movement 2. The future is recognizably created and human, yet not the present order carried forward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movement 3. Do not soften the fire into a harmless metaphor. Judgment is part of good news because evil and death will not be immortalized.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to reduce anxiety around end-times systems. Distinguish clear teaching from reasonable inference and faithful imagination.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movement 4. We do not build the New Earth, but the promised future gives direction to present stewardship, peace, truth, generosity, and neighbor love.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minutes silence; eight minutes in groups of three; then whole-group sharing. Participants may answer one query, pass, or name an unresolved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Distribute index cards. Do not turn the responses into debate about end-times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after the closing prayer. This is the takeaway line to send home with participants.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Display as people leave. Preview Week Seven without beginning its teaching.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171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20256"/>
            <a:ext cx="12191695" cy="237744"/>
          </a:xfrm>
          <a:prstGeom prst="rect">
            <a:avLst/>
          </a:prstGeom>
          <a:solidFill>
            <a:srgbClr val="171A1C"/>
          </a:solidFill>
          <a:ln w="12700">
            <a:solidFill>
              <a:srgbClr val="171A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6638544"/>
            <a:ext cx="32004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7D0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HEAVEN | WEEK SIX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966960" y="6638544"/>
            <a:ext cx="1783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7D0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Sept. 23,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highly_detailed_landscape_scene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62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640080" y="548640"/>
            <a:ext cx="6629400" cy="4892040"/>
          </a:xfrm>
          <a:prstGeom prst="roundRect">
            <a:avLst>
              <a:gd name="adj" fmla="val 3364"/>
            </a:avLst>
          </a:prstGeom>
          <a:solidFill>
            <a:srgbClr val="0A0B0C">
              <a:alpha val="82000"/>
            </a:srgbClr>
          </a:solidFill>
          <a:ln w="12700">
            <a:solidFill>
              <a:srgbClr val="0A0B0C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914400" y="86868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HEAVEN | WEEK SIX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14400" y="1307592"/>
            <a:ext cx="59436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New Earth:</a:t>
            </a:r>
            <a:endParaRPr lang="en-US" sz="4300" dirty="0"/>
          </a:p>
          <a:p>
            <a:pPr marL="0" indent="0">
              <a:buNone/>
            </a:pPr>
            <a:r>
              <a:rPr lang="en-US" sz="43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Destroyed or Renewed?</a:t>
            </a:r>
            <a:endParaRPr lang="en-US" sz="4300" dirty="0"/>
          </a:p>
        </p:txBody>
      </p:sp>
      <p:sp>
        <p:nvSpPr>
          <p:cNvPr id="7" name="Text 4"/>
          <p:cNvSpPr/>
          <p:nvPr/>
        </p:nvSpPr>
        <p:spPr>
          <a:xfrm>
            <a:off x="914400" y="3703320"/>
            <a:ext cx="5715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Genesis 1–3  •  Isaiah 65  •  2 Peter 3  •  Revelation 21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914400" y="4608576"/>
            <a:ext cx="4297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D8D2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Wednesday, Sept. 23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sweeping_cinematic_ultra_detailed_landscape_sc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48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31520" y="5486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CENTRAL TRUTH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0005" y="4014788"/>
            <a:ext cx="12141689" cy="2755468"/>
          </a:xfrm>
          <a:prstGeom prst="roundRect">
            <a:avLst>
              <a:gd name="adj" fmla="val 3636"/>
            </a:avLst>
          </a:prstGeom>
          <a:solidFill>
            <a:srgbClr val="111315">
              <a:alpha val="29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>
              <a:solidFill>
                <a:schemeClr val="tx1">
                  <a:alpha val="48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0" y="4486274"/>
            <a:ext cx="12192000" cy="2371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 will judge and radically purify what sin has corrupted, yet Scripture’s story moves toward creation restored and God dwelling with resurrected humanity on a renewed Earth.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dramatic_landscape_scene_at_dusk_or_a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72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5532120" y="804672"/>
            <a:ext cx="5897880" cy="4462272"/>
          </a:xfrm>
          <a:prstGeom prst="roundRect">
            <a:avLst>
              <a:gd name="adj" fmla="val 3689"/>
            </a:avLst>
          </a:prstGeom>
          <a:solidFill>
            <a:srgbClr val="0A0B0C">
              <a:alpha val="81000"/>
            </a:srgbClr>
          </a:solidFill>
          <a:ln w="12700">
            <a:solidFill>
              <a:srgbClr val="0A0B0C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852160" y="114300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PULSE SENTENCE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852160" y="1645920"/>
            <a:ext cx="513892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does not give up on his creation.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5852160" y="3337560"/>
            <a:ext cx="4983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1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removes the curse</a:t>
            </a:r>
            <a:endParaRPr lang="en-US" sz="3100" dirty="0"/>
          </a:p>
          <a:p>
            <a:pPr marL="0" indent="0" algn="l">
              <a:buNone/>
            </a:pPr>
            <a:r>
              <a:rPr lang="en-US" sz="31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and makes everything new.</a:t>
            </a:r>
            <a:endParaRPr lang="en-US" sz="3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sweeping_cinematic_ultra_detailed_landscape_sc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55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9436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RESURRECTION TO NEW CREATION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143000"/>
            <a:ext cx="10698480" cy="3886200"/>
          </a:xfrm>
          <a:prstGeom prst="roundRect">
            <a:avLst>
              <a:gd name="adj" fmla="val 4235"/>
            </a:avLst>
          </a:prstGeom>
          <a:solidFill>
            <a:srgbClr val="111315">
              <a:alpha val="82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097280" y="15544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Last week: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97280" y="1938528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7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Christian hope has a body.</a:t>
            </a:r>
            <a:endParaRPr lang="en-US" sz="3700" dirty="0"/>
          </a:p>
        </p:txBody>
      </p:sp>
      <p:sp>
        <p:nvSpPr>
          <p:cNvPr id="8" name="Text 5"/>
          <p:cNvSpPr/>
          <p:nvPr/>
        </p:nvSpPr>
        <p:spPr>
          <a:xfrm>
            <a:off x="1097280" y="2926080"/>
            <a:ext cx="5303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D8D2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week asks the next question: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097280" y="3401568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will resurrected people live?</a:t>
            </a:r>
            <a:endParaRPr lang="en-US" sz="3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highly_detailed_landscape_scene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78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66928" y="43891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THREE ERAS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02920" y="4910328"/>
            <a:ext cx="3246120" cy="1170432"/>
          </a:xfrm>
          <a:prstGeom prst="roundRect">
            <a:avLst>
              <a:gd name="adj" fmla="val 14063"/>
            </a:avLst>
          </a:prstGeom>
          <a:solidFill>
            <a:srgbClr val="111315">
              <a:alpha val="80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67512" y="510235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9FBE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ORIGINAL CREATION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67512" y="5449824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Good • embodied • fruitful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4160520" y="4910328"/>
            <a:ext cx="3246120" cy="1170432"/>
          </a:xfrm>
          <a:prstGeom prst="roundRect">
            <a:avLst>
              <a:gd name="adj" fmla="val 14063"/>
            </a:avLst>
          </a:prstGeom>
          <a:solidFill>
            <a:srgbClr val="111315">
              <a:alpha val="80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325112" y="510235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C57A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FALLEN CREATION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325112" y="5449824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Wounded • futile • dying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818120" y="4910328"/>
            <a:ext cx="3246120" cy="1170432"/>
          </a:xfrm>
          <a:prstGeom prst="roundRect">
            <a:avLst>
              <a:gd name="adj" fmla="val 14063"/>
            </a:avLst>
          </a:prstGeom>
          <a:solidFill>
            <a:srgbClr val="111315">
              <a:alpha val="80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982712" y="510235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RESURRECTED CREATION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982712" y="5449824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Judged • renewed • dwelling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dramatic_landscape_scene_at_dusk_or_a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53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31520" y="566928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WAITING WORSHIP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13232" y="1078992"/>
            <a:ext cx="10698480" cy="4434840"/>
          </a:xfrm>
          <a:prstGeom prst="roundRect">
            <a:avLst>
              <a:gd name="adj" fmla="val 3711"/>
            </a:avLst>
          </a:prstGeom>
          <a:solidFill>
            <a:srgbClr val="0D0F10">
              <a:alpha val="85000"/>
            </a:srgbClr>
          </a:solidFill>
          <a:ln w="12700">
            <a:solidFill>
              <a:srgbClr val="0D0F10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078992" y="149047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Hold before Christ…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1051560" y="2212848"/>
            <a:ext cx="9966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good part of creation you love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1051560" y="2907792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D8D2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and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51560" y="3438144"/>
            <a:ext cx="9966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wound in creation you long to see removed.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1051560" y="4599432"/>
            <a:ext cx="9966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 gratitude and grief remain together.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pic_fantasy_sci_fi_utopian_landscape_scene_a_gol_batch_7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56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822960" y="658368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ONE ON THE THRONE SAYS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49808" y="1481328"/>
            <a:ext cx="10661904" cy="3364992"/>
          </a:xfrm>
          <a:prstGeom prst="roundRect">
            <a:avLst>
              <a:gd name="adj" fmla="val 4891"/>
            </a:avLst>
          </a:prstGeom>
          <a:solidFill>
            <a:srgbClr val="0E1011">
              <a:alpha val="80000"/>
            </a:srgbClr>
          </a:solidFill>
          <a:ln w="12700">
            <a:solidFill>
              <a:srgbClr val="0E1011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14400" y="1645920"/>
            <a:ext cx="10332720" cy="2706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900" i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 am making everything new!”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1097280" y="4370832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(Revelation 21:5, NIV).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highly_detailed_landscape_scene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33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3035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SCRIPTURE ENCOUNTER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713232" y="987552"/>
            <a:ext cx="10698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5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 the texts as one movement.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676656" y="2139696"/>
            <a:ext cx="2514600" cy="2432304"/>
          </a:xfrm>
          <a:prstGeom prst="roundRect">
            <a:avLst>
              <a:gd name="adj" fmla="val 6767"/>
            </a:avLst>
          </a:prstGeom>
          <a:solidFill>
            <a:srgbClr val="101213">
              <a:alpha val="84000"/>
            </a:srgbClr>
          </a:solidFill>
          <a:ln w="12700">
            <a:solidFill>
              <a:srgbClr val="101213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41248" y="242316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FBE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GENESIS 1–3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59536" y="3035808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Good creation → curse</a:t>
            </a:r>
            <a:endParaRPr lang="en-US" sz="2600" dirty="0"/>
          </a:p>
        </p:txBody>
      </p:sp>
      <p:sp>
        <p:nvSpPr>
          <p:cNvPr id="9" name="Shape 6"/>
          <p:cNvSpPr/>
          <p:nvPr/>
        </p:nvSpPr>
        <p:spPr>
          <a:xfrm>
            <a:off x="3493008" y="2139696"/>
            <a:ext cx="2514600" cy="2432304"/>
          </a:xfrm>
          <a:prstGeom prst="roundRect">
            <a:avLst>
              <a:gd name="adj" fmla="val 6767"/>
            </a:avLst>
          </a:prstGeom>
          <a:solidFill>
            <a:srgbClr val="101213">
              <a:alpha val="84000"/>
            </a:srgbClr>
          </a:solidFill>
          <a:ln w="12700">
            <a:solidFill>
              <a:srgbClr val="101213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657600" y="242316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A8C6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ISAIAH 65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3675888" y="3035808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Homes → work → peace</a:t>
            </a:r>
            <a:endParaRPr lang="en-US" sz="2600" dirty="0"/>
          </a:p>
        </p:txBody>
      </p:sp>
      <p:sp>
        <p:nvSpPr>
          <p:cNvPr id="12" name="Shape 9"/>
          <p:cNvSpPr/>
          <p:nvPr/>
        </p:nvSpPr>
        <p:spPr>
          <a:xfrm>
            <a:off x="6309360" y="2139696"/>
            <a:ext cx="2514600" cy="2432304"/>
          </a:xfrm>
          <a:prstGeom prst="roundRect">
            <a:avLst>
              <a:gd name="adj" fmla="val 6767"/>
            </a:avLst>
          </a:prstGeom>
          <a:solidFill>
            <a:srgbClr val="101213">
              <a:alpha val="84000"/>
            </a:srgbClr>
          </a:solidFill>
          <a:ln w="12700">
            <a:solidFill>
              <a:srgbClr val="101213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473952" y="242316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C57A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PETER 3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6492240" y="3035808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Judgment → holy living</a:t>
            </a:r>
            <a:endParaRPr lang="en-US" sz="2600" dirty="0"/>
          </a:p>
        </p:txBody>
      </p:sp>
      <p:sp>
        <p:nvSpPr>
          <p:cNvPr id="15" name="Shape 12"/>
          <p:cNvSpPr/>
          <p:nvPr/>
        </p:nvSpPr>
        <p:spPr>
          <a:xfrm>
            <a:off x="9125712" y="2139696"/>
            <a:ext cx="2514600" cy="2432304"/>
          </a:xfrm>
          <a:prstGeom prst="roundRect">
            <a:avLst>
              <a:gd name="adj" fmla="val 6767"/>
            </a:avLst>
          </a:prstGeom>
          <a:solidFill>
            <a:srgbClr val="101213">
              <a:alpha val="84000"/>
            </a:srgbClr>
          </a:solidFill>
          <a:ln w="12700">
            <a:solidFill>
              <a:srgbClr val="101213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9290304" y="242316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REVELATION 21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9308592" y="3035808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 dwells → death removed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914400" y="5047488"/>
            <a:ext cx="10287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Circle what continues.  Underline what God confronts or removes.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golden_hour_landscape_scene_a_se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64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66928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9FBE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GENESIS 1–3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685800" y="1097280"/>
            <a:ext cx="5577840" cy="4462272"/>
          </a:xfrm>
          <a:prstGeom prst="roundRect">
            <a:avLst>
              <a:gd name="adj" fmla="val 3689"/>
            </a:avLst>
          </a:prstGeom>
          <a:solidFill>
            <a:srgbClr val="101213">
              <a:alpha val="82000"/>
            </a:srgbClr>
          </a:solidFill>
          <a:ln w="12700">
            <a:solidFill>
              <a:srgbClr val="101213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87552" y="141732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7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called creation good.</a:t>
            </a:r>
            <a:endParaRPr lang="en-US" sz="3700" dirty="0"/>
          </a:p>
        </p:txBody>
      </p:sp>
      <p:sp>
        <p:nvSpPr>
          <p:cNvPr id="7" name="Text 4"/>
          <p:cNvSpPr/>
          <p:nvPr/>
        </p:nvSpPr>
        <p:spPr>
          <a:xfrm>
            <a:off x="1005840" y="2523744"/>
            <a:ext cx="45720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Embodied life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Fruitfulness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Communion with God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987552" y="4855464"/>
            <a:ext cx="4892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Sin brings alienation, cursed ground, toil, conflict, and death.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panoramic_golden_hour_landscape_scene_of_a_se_batch_6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64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66928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A8C6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ISAIAH 65:17–25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658368" y="1152144"/>
            <a:ext cx="5715000" cy="4370832"/>
          </a:xfrm>
          <a:prstGeom prst="roundRect">
            <a:avLst>
              <a:gd name="adj" fmla="val 3766"/>
            </a:avLst>
          </a:prstGeom>
          <a:solidFill>
            <a:srgbClr val="101213">
              <a:alpha val="83000"/>
            </a:srgbClr>
          </a:solidFill>
          <a:ln w="12700">
            <a:solidFill>
              <a:srgbClr val="101213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50976" y="1435608"/>
            <a:ext cx="50749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7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restored human world.</a:t>
            </a:r>
            <a:endParaRPr lang="en-US" sz="3700" dirty="0"/>
          </a:p>
        </p:txBody>
      </p:sp>
      <p:sp>
        <p:nvSpPr>
          <p:cNvPr id="7" name="Text 4"/>
          <p:cNvSpPr/>
          <p:nvPr/>
        </p:nvSpPr>
        <p:spPr>
          <a:xfrm>
            <a:off x="987552" y="2395728"/>
            <a:ext cx="475488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1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Homes.</a:t>
            </a:r>
            <a:endParaRPr lang="en-US" sz="3100" dirty="0"/>
          </a:p>
          <a:p>
            <a:pPr marL="0" indent="0" algn="l">
              <a:buNone/>
            </a:pPr>
            <a:r>
              <a:rPr lang="en-US" sz="31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Work.</a:t>
            </a:r>
            <a:endParaRPr lang="en-US" sz="3100" dirty="0"/>
          </a:p>
          <a:p>
            <a:pPr marL="0" indent="0" algn="l">
              <a:buNone/>
            </a:pPr>
            <a:r>
              <a:rPr lang="en-US" sz="31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Fruitfulness.</a:t>
            </a:r>
            <a:endParaRPr lang="en-US" sz="3100" dirty="0"/>
          </a:p>
          <a:p>
            <a:pPr marL="0" indent="0" algn="l">
              <a:buNone/>
            </a:pPr>
            <a:r>
              <a:rPr lang="en-US" sz="31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Joy.</a:t>
            </a:r>
            <a:endParaRPr lang="en-US" sz="3100" dirty="0"/>
          </a:p>
          <a:p>
            <a:pPr marL="0" indent="0" algn="l">
              <a:buNone/>
            </a:pPr>
            <a:r>
              <a:rPr lang="en-US" sz="31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Creaturely peace.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987552" y="4892040"/>
            <a:ext cx="5074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Continuity — without pretending Isaiah gives a technical map.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cinematic_landscape_scene_a_wide_pan_batch_5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58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6692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C57A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PETER 3:7–14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658368" y="1115568"/>
            <a:ext cx="5852160" cy="4443984"/>
          </a:xfrm>
          <a:prstGeom prst="roundRect">
            <a:avLst>
              <a:gd name="adj" fmla="val 3704"/>
            </a:avLst>
          </a:prstGeom>
          <a:solidFill>
            <a:srgbClr val="0E1011">
              <a:alpha val="84000"/>
            </a:srgbClr>
          </a:solidFill>
          <a:ln w="12700">
            <a:solidFill>
              <a:srgbClr val="0E1011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50976" y="143560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9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Judgment is real.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960120" y="2331720"/>
            <a:ext cx="51389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1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old order cannot pass untouched into God’s future.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960120" y="360273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Peter’s pastoral question: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960120" y="4041648"/>
            <a:ext cx="51663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1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kind of people ought we to be?</a:t>
            </a:r>
            <a:endParaRPr lang="en-US" sz="3100" dirty="0"/>
          </a:p>
        </p:txBody>
      </p:sp>
      <p:sp>
        <p:nvSpPr>
          <p:cNvPr id="10" name="Text 7"/>
          <p:cNvSpPr/>
          <p:nvPr/>
        </p:nvSpPr>
        <p:spPr>
          <a:xfrm>
            <a:off x="960120" y="498348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Holy • godly • peaceable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pic_fantasy_sci_fi_utopian_landscape_scene_a_gol_batch_7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59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6692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REVELATION 21:1–5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685800" y="1115568"/>
            <a:ext cx="5989320" cy="4462272"/>
          </a:xfrm>
          <a:prstGeom prst="roundRect">
            <a:avLst>
              <a:gd name="adj" fmla="val 3689"/>
            </a:avLst>
          </a:prstGeom>
          <a:solidFill>
            <a:srgbClr val="101213">
              <a:alpha val="83000"/>
            </a:srgbClr>
          </a:solidFill>
          <a:ln w="12700">
            <a:solidFill>
              <a:srgbClr val="101213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78408" y="1426464"/>
            <a:ext cx="53492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God’s dwelling is with humanity.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987552" y="2615184"/>
            <a:ext cx="5074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Death — gone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Mourning — gone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Crying — gone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Pain — gone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987552" y="4718304"/>
            <a:ext cx="5230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Creator comes to dwell with the redeemed in new creation.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highly_detailed_landscape_scene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47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3035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| THE THREE ERAS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713232" y="98755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creation story.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475488" y="2212848"/>
            <a:ext cx="1965960" cy="1188720"/>
          </a:xfrm>
          <a:prstGeom prst="roundRect">
            <a:avLst>
              <a:gd name="adj" fmla="val 13846"/>
            </a:avLst>
          </a:prstGeom>
          <a:solidFill>
            <a:srgbClr val="111315">
              <a:alpha val="86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48640" y="2569464"/>
            <a:ext cx="18196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9FBE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CREATION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2432304" y="2542032"/>
            <a:ext cx="384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2816352" y="2212848"/>
            <a:ext cx="1965960" cy="1188720"/>
          </a:xfrm>
          <a:prstGeom prst="roundRect">
            <a:avLst>
              <a:gd name="adj" fmla="val 13846"/>
            </a:avLst>
          </a:prstGeom>
          <a:solidFill>
            <a:srgbClr val="111315">
              <a:alpha val="86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2889504" y="2569464"/>
            <a:ext cx="18196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57A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FALL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773168" y="2542032"/>
            <a:ext cx="384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800" dirty="0"/>
          </a:p>
        </p:txBody>
      </p:sp>
      <p:sp>
        <p:nvSpPr>
          <p:cNvPr id="12" name="Shape 9"/>
          <p:cNvSpPr/>
          <p:nvPr/>
        </p:nvSpPr>
        <p:spPr>
          <a:xfrm>
            <a:off x="5157216" y="2212848"/>
            <a:ext cx="1965960" cy="1188720"/>
          </a:xfrm>
          <a:prstGeom prst="roundRect">
            <a:avLst>
              <a:gd name="adj" fmla="val 13846"/>
            </a:avLst>
          </a:prstGeom>
          <a:solidFill>
            <a:srgbClr val="111315">
              <a:alpha val="86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230368" y="2569464"/>
            <a:ext cx="18196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57A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JUDGMENT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7114032" y="2542032"/>
            <a:ext cx="384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800" dirty="0"/>
          </a:p>
        </p:txBody>
      </p:sp>
      <p:sp>
        <p:nvSpPr>
          <p:cNvPr id="15" name="Shape 12"/>
          <p:cNvSpPr/>
          <p:nvPr/>
        </p:nvSpPr>
        <p:spPr>
          <a:xfrm>
            <a:off x="7498080" y="2212848"/>
            <a:ext cx="1965960" cy="1188720"/>
          </a:xfrm>
          <a:prstGeom prst="roundRect">
            <a:avLst>
              <a:gd name="adj" fmla="val 13846"/>
            </a:avLst>
          </a:prstGeom>
          <a:solidFill>
            <a:srgbClr val="111315">
              <a:alpha val="86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571232" y="2569464"/>
            <a:ext cx="18196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A8C6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RESURRECTION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9454896" y="2542032"/>
            <a:ext cx="384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800" dirty="0"/>
          </a:p>
        </p:txBody>
      </p:sp>
      <p:sp>
        <p:nvSpPr>
          <p:cNvPr id="18" name="Shape 15"/>
          <p:cNvSpPr/>
          <p:nvPr/>
        </p:nvSpPr>
        <p:spPr>
          <a:xfrm>
            <a:off x="9838944" y="2212848"/>
            <a:ext cx="1965960" cy="1188720"/>
          </a:xfrm>
          <a:prstGeom prst="roundRect">
            <a:avLst>
              <a:gd name="adj" fmla="val 13846"/>
            </a:avLst>
          </a:prstGeom>
          <a:solidFill>
            <a:srgbClr val="111315">
              <a:alpha val="86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9912096" y="2569464"/>
            <a:ext cx="18196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RESTORATION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822960" y="4133088"/>
            <a:ext cx="105613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three unrelated divine projects — one biblical movement toward consummation in Christ.</a:t>
            </a:r>
            <a:endParaRPr lang="en-US" sz="2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panoramic_golden_hour_landscape_scene_of_a_se_batch_6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43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30352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CONTINUITY + RADICAL REMOVAL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713232" y="987552"/>
            <a:ext cx="10424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carries forward? What is removed?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76656" y="1938528"/>
            <a:ext cx="5349240" cy="3401568"/>
          </a:xfrm>
          <a:prstGeom prst="roundRect">
            <a:avLst>
              <a:gd name="adj" fmla="val 4839"/>
            </a:avLst>
          </a:prstGeom>
          <a:solidFill>
            <a:srgbClr val="111315">
              <a:alpha val="86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190488" y="1938528"/>
            <a:ext cx="5349240" cy="3401568"/>
          </a:xfrm>
          <a:prstGeom prst="roundRect">
            <a:avLst>
              <a:gd name="adj" fmla="val 4839"/>
            </a:avLst>
          </a:prstGeom>
          <a:solidFill>
            <a:srgbClr val="111315">
              <a:alpha val="86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32688" y="2212848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9FBE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CARRIED FORWARD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05840" y="2779776"/>
            <a:ext cx="4617720" cy="2130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People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Nations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Homes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Worship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Communion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6446520" y="2212848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57A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REMOVED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6528816" y="2779776"/>
            <a:ext cx="4617720" cy="2130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Curse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Futility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Violence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Death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Mourning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Pain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cinematic_landscape_scene_a_wide_pan_batch_5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50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669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C57A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HOLY JUDGMENT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685800" y="1170432"/>
            <a:ext cx="5852160" cy="4206240"/>
          </a:xfrm>
          <a:prstGeom prst="roundRect">
            <a:avLst>
              <a:gd name="adj" fmla="val 3913"/>
            </a:avLst>
          </a:prstGeom>
          <a:solidFill>
            <a:srgbClr val="0D0F10">
              <a:alpha val="84000"/>
            </a:srgbClr>
          </a:solidFill>
          <a:ln w="12700">
            <a:solidFill>
              <a:srgbClr val="0D0F10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50976" y="1517904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5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does not cosmetically improve evil.</a:t>
            </a:r>
            <a:endParaRPr lang="en-US" sz="3500" dirty="0"/>
          </a:p>
        </p:txBody>
      </p:sp>
      <p:sp>
        <p:nvSpPr>
          <p:cNvPr id="7" name="Text 4"/>
          <p:cNvSpPr/>
          <p:nvPr/>
        </p:nvSpPr>
        <p:spPr>
          <a:xfrm>
            <a:off x="969264" y="3017520"/>
            <a:ext cx="5230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Cruelty. Exploitation. Idolatry. Death.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969264" y="3794760"/>
            <a:ext cx="5102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1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face the judgment of God.</a:t>
            </a:r>
            <a:endParaRPr lang="en-US" sz="3100" dirty="0"/>
          </a:p>
        </p:txBody>
      </p:sp>
      <p:sp>
        <p:nvSpPr>
          <p:cNvPr id="9" name="Text 6"/>
          <p:cNvSpPr/>
          <p:nvPr/>
        </p:nvSpPr>
        <p:spPr>
          <a:xfrm>
            <a:off x="969264" y="4645152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old order cannot continue unchanged.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cinematic_landscape_scene_a_wide_pan_batch_5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34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66928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PROMISE AND THE PROCESS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49808" y="1207008"/>
            <a:ext cx="10643616" cy="4315968"/>
          </a:xfrm>
          <a:prstGeom prst="roundRect">
            <a:avLst>
              <a:gd name="adj" fmla="val 3814"/>
            </a:avLst>
          </a:prstGeom>
          <a:solidFill>
            <a:srgbClr val="101213">
              <a:alpha val="85000"/>
            </a:srgbClr>
          </a:solidFill>
          <a:ln w="12700">
            <a:solidFill>
              <a:srgbClr val="101213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115568" y="158191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dirty="0">
                <a:solidFill>
                  <a:srgbClr val="D8D2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Faithful teaching should be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1051560" y="2084832"/>
            <a:ext cx="1004011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700" b="1" dirty="0">
                <a:solidFill>
                  <a:srgbClr val="E8BE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confident as the promise</a:t>
            </a:r>
            <a:endParaRPr lang="en-US" sz="3700" dirty="0"/>
          </a:p>
        </p:txBody>
      </p:sp>
      <p:sp>
        <p:nvSpPr>
          <p:cNvPr id="8" name="Text 5"/>
          <p:cNvSpPr/>
          <p:nvPr/>
        </p:nvSpPr>
        <p:spPr>
          <a:xfrm>
            <a:off x="1051560" y="3017520"/>
            <a:ext cx="100401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dirty="0">
                <a:solidFill>
                  <a:srgbClr val="D8D2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and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051560" y="3511296"/>
            <a:ext cx="1004011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7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modest as the imagery.</a:t>
            </a:r>
            <a:endParaRPr lang="en-US" sz="3700" dirty="0"/>
          </a:p>
        </p:txBody>
      </p:sp>
      <p:sp>
        <p:nvSpPr>
          <p:cNvPr id="10" name="Text 7"/>
          <p:cNvSpPr/>
          <p:nvPr/>
        </p:nvSpPr>
        <p:spPr>
          <a:xfrm>
            <a:off x="1051560" y="4681728"/>
            <a:ext cx="100401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promise is clearer than the precise mechanics.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85800" y="6272784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i="1" dirty="0">
                <a:solidFill>
                  <a:srgbClr val="D6D0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 Richard J. Bauckham, Jude, 2 Peter, Word Biblical Commentary 50.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outdoor_sunrise_landscape_scene_batch_8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66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30352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9FBE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HOLY WITNESS NOW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486400" y="896112"/>
            <a:ext cx="5943600" cy="4617720"/>
          </a:xfrm>
          <a:prstGeom prst="roundRect">
            <a:avLst>
              <a:gd name="adj" fmla="val 3564"/>
            </a:avLst>
          </a:prstGeom>
          <a:solidFill>
            <a:srgbClr val="0E1011">
              <a:alpha val="82000"/>
            </a:srgbClr>
          </a:solidFill>
          <a:ln w="12700">
            <a:solidFill>
              <a:srgbClr val="0E1011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806440" y="1243584"/>
            <a:ext cx="523036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5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Future hope forms present faithfulness.</a:t>
            </a:r>
            <a:endParaRPr lang="en-US" sz="3500" dirty="0"/>
          </a:p>
        </p:txBody>
      </p:sp>
      <p:sp>
        <p:nvSpPr>
          <p:cNvPr id="7" name="Text 4"/>
          <p:cNvSpPr/>
          <p:nvPr/>
        </p:nvSpPr>
        <p:spPr>
          <a:xfrm>
            <a:off x="5824728" y="2679192"/>
            <a:ext cx="48006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Receive gratefully.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Resist evil.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 repair.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peaceably.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5824728" y="4937760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Holiness is hopeful participation.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highly_detailed_landscape_scene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31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3035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CONVERSATION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713232" y="978408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queries for the room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804672" y="1874520"/>
            <a:ext cx="10561320" cy="987552"/>
          </a:xfrm>
          <a:prstGeom prst="roundRect">
            <a:avLst>
              <a:gd name="adj" fmla="val 16667"/>
            </a:avLst>
          </a:prstGeom>
          <a:solidFill>
            <a:srgbClr val="111315">
              <a:alpha val="87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005840" y="2157984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9FBE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627632" y="2002536"/>
            <a:ext cx="9235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carried forward — and what is removed — in Isaiah 65 and Revelation 21?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804672" y="3099816"/>
            <a:ext cx="10561320" cy="987552"/>
          </a:xfrm>
          <a:prstGeom prst="roundRect">
            <a:avLst>
              <a:gd name="adj" fmla="val 16667"/>
            </a:avLst>
          </a:prstGeom>
          <a:solidFill>
            <a:srgbClr val="111315">
              <a:alpha val="87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005840" y="3383280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C57A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1627632" y="3227832"/>
            <a:ext cx="9235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should we understand the fire language of 2 Peter 3 without forcing precision?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804672" y="4325112"/>
            <a:ext cx="10561320" cy="987552"/>
          </a:xfrm>
          <a:prstGeom prst="roundRect">
            <a:avLst>
              <a:gd name="adj" fmla="val 16667"/>
            </a:avLst>
          </a:prstGeom>
          <a:solidFill>
            <a:srgbClr val="111315">
              <a:alpha val="87000"/>
            </a:srgbClr>
          </a:solidFill>
          <a:ln w="12700">
            <a:solidFill>
              <a:srgbClr val="111315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005840" y="4608576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1627632" y="4453128"/>
            <a:ext cx="9235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does Peter connect the promise of a new Earth to holy and godly living now?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outdoor_sunrise_landscape_scene_batch_8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45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6692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9FBE9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 RESPONSE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097280"/>
            <a:ext cx="10744200" cy="4526280"/>
          </a:xfrm>
          <a:prstGeom prst="roundRect">
            <a:avLst>
              <a:gd name="adj" fmla="val 3636"/>
            </a:avLst>
          </a:prstGeom>
          <a:solidFill>
            <a:srgbClr val="101213">
              <a:alpha val="85000"/>
            </a:srgbClr>
          </a:solidFill>
          <a:ln w="12700">
            <a:solidFill>
              <a:srgbClr val="101213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051560" y="1417320"/>
            <a:ext cx="100401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one sentence slowly and personally: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1024128" y="2240280"/>
            <a:ext cx="10058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promise of a renewed Earth changes my hope by …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024128" y="3127248"/>
            <a:ext cx="10058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part of God’s character I see more clearly is …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1024128" y="4014216"/>
            <a:ext cx="10058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present act shaped by this future will be …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024128" y="5001768"/>
            <a:ext cx="10058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Hold three minutes of silence.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sweeping_cinematic_ultra_detailed_landscape_sc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51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3035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SENDING WORD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13232" y="1042416"/>
            <a:ext cx="10789920" cy="4498848"/>
          </a:xfrm>
          <a:prstGeom prst="roundRect">
            <a:avLst>
              <a:gd name="adj" fmla="val 3659"/>
            </a:avLst>
          </a:prstGeom>
          <a:solidFill>
            <a:srgbClr val="101213">
              <a:alpha val="86000"/>
            </a:srgbClr>
          </a:solidFill>
          <a:ln w="12700">
            <a:solidFill>
              <a:srgbClr val="101213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060704" y="1417320"/>
            <a:ext cx="10058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Creator has not abandoned his world.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1078992" y="2267712"/>
            <a:ext cx="10040112" cy="158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1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 will judge what destroys,</a:t>
            </a:r>
            <a:endParaRPr lang="en-US" sz="3100" dirty="0"/>
          </a:p>
          <a:p>
            <a:pPr marL="0" indent="0" algn="ctr">
              <a:buNone/>
            </a:pPr>
            <a:r>
              <a:rPr lang="en-US" sz="31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remove death and pain,</a:t>
            </a:r>
            <a:endParaRPr lang="en-US" sz="3100" dirty="0"/>
          </a:p>
          <a:p>
            <a:pPr marL="0" indent="0" algn="ctr">
              <a:buNone/>
            </a:pPr>
            <a:r>
              <a:rPr lang="en-US" sz="31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and make everything new.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1060704" y="416052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8BE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Live holy, peaceable, and faithful lives while you wait.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pic_fantasy_sci_fi_utopian_landscape_scene_a_gol_batch_7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E0F">
              <a:alpha val="45000"/>
            </a:srgbClr>
          </a:solidFill>
          <a:ln w="12700">
            <a:solidFill>
              <a:srgbClr val="0C0E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3232" y="56692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50" dirty="0">
                <a:solidFill>
                  <a:srgbClr val="E8BE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WEDNESDAY | WEEK SEVEN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13232" y="1143000"/>
            <a:ext cx="10744200" cy="4370832"/>
          </a:xfrm>
          <a:prstGeom prst="roundRect">
            <a:avLst>
              <a:gd name="adj" fmla="val 3766"/>
            </a:avLst>
          </a:prstGeom>
          <a:solidFill>
            <a:srgbClr val="101213">
              <a:alpha val="85000"/>
            </a:srgbClr>
          </a:solidFill>
          <a:ln w="12700">
            <a:solidFill>
              <a:srgbClr val="101213">
                <a:alpha val="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024128" y="1517904"/>
            <a:ext cx="1001268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With Us: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7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Seeing God and Worshiping Him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42416" y="3328416"/>
            <a:ext cx="9921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dirty="0">
                <a:solidFill>
                  <a:srgbClr val="F1E4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Revelation 4–5  •  Revelation 21:3  •  Revelation 22:3–5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1042416" y="4160520"/>
            <a:ext cx="9921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7F3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Heaven, chapters 17–19.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1042416" y="4882896"/>
            <a:ext cx="9921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D8D2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one aspect of God’s character that makes eternal life with God desirable.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62025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D7D0C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1193</Words>
  <Application>Microsoft Office PowerPoint</Application>
  <PresentationFormat>Widescreen</PresentationFormat>
  <Paragraphs>207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First Friends and Temple Congregational Bible Study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Earth: Destroyed or Renewed?</dc:title>
  <dc:subject>Heaven Bible Study Week Six</dc:subject>
  <cp:lastModifiedBy>Paul David Bravard</cp:lastModifiedBy>
  <cp:revision>2</cp:revision>
  <dcterms:created xsi:type="dcterms:W3CDTF">2026-09-09T19:32:34Z</dcterms:created>
  <dcterms:modified xsi:type="dcterms:W3CDTF">2026-09-09T19:38:37Z</dcterms:modified>
</cp:coreProperties>
</file>