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049" autoAdjust="0"/>
  </p:normalViewPr>
  <p:slideViewPr>
    <p:cSldViewPr snapToGrid="0">
      <p:cViewPr varScale="1">
        <p:scale>
          <a:sx n="74" d="100"/>
          <a:sy n="74" d="100"/>
        </p:scale>
        <p:origin x="6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Opening</a:t>
            </a:r>
          </a:p>
          <a:p>
            <a:r>
              <a:t>Welcome the group. Tonight widens the hope of Week Three: bodies await redemption, creation awaits liberation, and Christ is Lord of both.</a:t>
            </a:r>
          </a:p>
          <a:p>
            <a:endParaRPr/>
          </a:p>
          <a:p>
            <a:r>
              <a:t>[Sources]</a:t>
            </a:r>
          </a:p>
          <a:p>
            <a:r>
              <a:t>- Heaven Week 4 Working Guide ; Scripture quotations identified as NIV (2011).</a:t>
            </a:r>
          </a:p>
          <a:p>
            <a:r>
              <a:t>- Romans 8:18-25; Colossians 1:15-20; Acts 3:19-21.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1-3 minutes</a:t>
            </a:r>
          </a:p>
          <a:p>
            <a:r>
              <a:t>Read the central truth in the guide. God will liberate creation from decay, raise his children, and restore all things under Christ’s reconciling lordship.</a:t>
            </a:r>
          </a:p>
          <a:p>
            <a:endParaRPr/>
          </a:p>
          <a:p>
            <a:r>
              <a:t>[Sources]</a:t>
            </a:r>
          </a:p>
          <a:p>
            <a:r>
              <a:t>- Heaven Week 4 Working Guide ; Scripture quotations identified as NIV (2011).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3-7 minutes</a:t>
            </a:r>
          </a:p>
          <a:p>
            <a:r>
              <a:rPr dirty="0"/>
              <a:t>Invite observation before explanation. The image holds beauty and damage in one scene. Use the guide’s local word pictures: river, field, neighborhood, animal, and body. Do not imply the image depicts a local place.</a:t>
            </a:r>
          </a:p>
          <a:p>
            <a:endParaRPr dirty="0"/>
          </a:p>
          <a:p>
            <a:r>
              <a:rPr dirty="0"/>
              <a:t>[Sources]</a:t>
            </a:r>
          </a:p>
          <a:p>
            <a:r>
              <a:rPr dirty="0"/>
              <a:t>- Heaven Week 4 Working Guide; Scripture quotations identified as NIV (2011).</a:t>
            </a:r>
          </a:p>
          <a:p>
            <a:r>
              <a:rPr dirty="0"/>
              <a:t>- Ishan @seefromthesky, Clear plastic bottle beside beach, </a:t>
            </a:r>
            <a:r>
              <a:rPr dirty="0" err="1"/>
              <a:t>Unsplash</a:t>
            </a:r>
            <a:r>
              <a:rPr dirty="0"/>
              <a:t>. https://unsplash.com/photos/clear-plastic-bottle-beside-beach-4xmgrNUbyNA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7-12 minutes</a:t>
            </a:r>
          </a:p>
          <a:p>
            <a:r>
              <a:rPr dirty="0"/>
              <a:t>Give each person one sticky note of each color. Place responses under Beauty and Groaning. Ask whether the same place, creature, body, or community appears on both sides.</a:t>
            </a:r>
          </a:p>
          <a:p>
            <a:endParaRPr dirty="0"/>
          </a:p>
          <a:p>
            <a:r>
              <a:rPr dirty="0"/>
              <a:t>[Sources]</a:t>
            </a:r>
          </a:p>
          <a:p>
            <a:r>
              <a:rPr dirty="0"/>
              <a:t>- Heaven Week 4 Working Guide ; Scripture quotations identified as NIV (2011).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 12-17 minutes</a:t>
            </a:r>
          </a:p>
          <a:p>
            <a:r>
              <a:rPr dirty="0"/>
              <a:t>Bring to mind one beloved place, creature, body, or community. Receive its beauty and do not turn away from its wounds. Read Romans 8:22, hold two minutes, and pray the guide’s prayer.</a:t>
            </a:r>
          </a:p>
          <a:p>
            <a:endParaRPr dirty="0"/>
          </a:p>
          <a:p>
            <a:r>
              <a:rPr dirty="0"/>
              <a:t>[Sources]</a:t>
            </a:r>
          </a:p>
          <a:p>
            <a:r>
              <a:rPr dirty="0"/>
              <a:t>- Heaven Week 4 Working </a:t>
            </a:r>
            <a:r>
              <a:t>Guide ; </a:t>
            </a:r>
            <a:r>
              <a:rPr dirty="0"/>
              <a:t>Scripture quotations identified as NIV (2011).</a:t>
            </a:r>
          </a:p>
          <a:p>
            <a:r>
              <a:rPr dirty="0"/>
              <a:t>- Romans 8:22.</a:t>
            </a:r>
          </a:p>
          <a:p>
            <a:r>
              <a:rPr dirty="0"/>
              <a:t>- Sebastian Unrau, Trees on forest with sun rays, </a:t>
            </a:r>
            <a:r>
              <a:rPr dirty="0" err="1"/>
              <a:t>Unsplash</a:t>
            </a:r>
            <a:r>
              <a:rPr dirty="0"/>
              <a:t>. https://unsplash.com/photos/trees-on-forest-with-sun-rays-sp-p7uuT0tw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17-19 minutes</a:t>
            </a:r>
          </a:p>
          <a:p>
            <a:r>
              <a:t>Read each passage aloud twice. First circle creation, all things, and everything. Then underline waits, groans, created, holds together, reconcile, repent, and restore.</a:t>
            </a:r>
          </a:p>
          <a:p>
            <a:endParaRPr/>
          </a:p>
          <a:p>
            <a:r>
              <a:t>[Sources]</a:t>
            </a:r>
          </a:p>
          <a:p>
            <a:r>
              <a:t>- Heaven Week 4 Working Guide ; Scripture quotations identified as NIV (2011).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19-23 minutes</a:t>
            </a:r>
          </a:p>
          <a:p>
            <a:r>
              <a:t>Romans uses childbirth, not extinction, as its image. Real anguish is joined to a promised future. The photograph supports the metaphor; it does not explain away present pain.</a:t>
            </a:r>
          </a:p>
          <a:p>
            <a:endParaRPr/>
          </a:p>
          <a:p>
            <a:r>
              <a:t>[Sources]</a:t>
            </a:r>
          </a:p>
          <a:p>
            <a:r>
              <a:t>- Heaven Week 4 Working Guide ; Scripture quotations identified as NIV (2011).</a:t>
            </a:r>
          </a:p>
          <a:p>
            <a:r>
              <a:t>- Romans 8:18-22.</a:t>
            </a:r>
          </a:p>
          <a:p>
            <a:r>
              <a:t>- Liv Bruce, Photo of baby holding person’s fingers, Unsplash. https://unsplash.com/photos/photo-of-baby-holding-persons-fingers-M0oVPGsWk1E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23-27 minutes</a:t>
            </a:r>
          </a:p>
          <a:p>
            <a:r>
              <a:t>Creation waits for God’s children to be revealed. Verse 23 connects its liberation to the redemption of our bodies. Do not separate humanity’s resurrection from creation’s promised freedom.</a:t>
            </a:r>
          </a:p>
          <a:p>
            <a:endParaRPr/>
          </a:p>
          <a:p>
            <a:r>
              <a:t>[Sources]</a:t>
            </a:r>
          </a:p>
          <a:p>
            <a:r>
              <a:t>- Heaven Week 4 Working Guide ; Scripture quotations identified as NIV (2011).</a:t>
            </a:r>
          </a:p>
          <a:p>
            <a:r>
              <a:t>- Romans 8:21-23.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27-31 minutes</a:t>
            </a:r>
          </a:p>
          <a:p>
            <a:r>
              <a:t>Begin with Christ, not anxiety about the world. The Son is the source, goal, and sustaining center of all creation. Invite the group to see the image as received gift rather than spiritual escape.</a:t>
            </a:r>
          </a:p>
          <a:p>
            <a:endParaRPr/>
          </a:p>
          <a:p>
            <a:r>
              <a:t>[Sources]</a:t>
            </a:r>
          </a:p>
          <a:p>
            <a:r>
              <a:t>- Heaven Week 4 Working Guide ; Scripture quotations identified as NIV (2011).</a:t>
            </a:r>
          </a:p>
          <a:p>
            <a:r>
              <a:t>- Colossians 1:15-17.</a:t>
            </a:r>
          </a:p>
          <a:p>
            <a:r>
              <a:t>- Czesława Grabowska, Sunlit forest river with reflections on water, Unsplash. https://unsplash.com/photos/sunlit-forest-river-with-reflections-on-water-WoVRhgpk7XU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31-35 minutes</a:t>
            </a:r>
          </a:p>
          <a:p>
            <a:r>
              <a:t>The cross is not a private spiritual rescue detached from creation. It is the Creator’s decisive peace-making act. Preserve the guide’s guardrail: cosmic reconciliation does not erase the call to repentance and faith.</a:t>
            </a:r>
          </a:p>
          <a:p>
            <a:endParaRPr/>
          </a:p>
          <a:p>
            <a:r>
              <a:t>[Sources]</a:t>
            </a:r>
          </a:p>
          <a:p>
            <a:r>
              <a:t>- Heaven Week 4 Working Guide ; Scripture quotations identified as NIV (2011).</a:t>
            </a:r>
          </a:p>
          <a:p>
            <a:r>
              <a:t>- Colossians 1:18-20.</a:t>
            </a:r>
          </a:p>
          <a:p>
            <a:r>
              <a:t>- Aaron Burden, Silhouette of cross under blue sky, Unsplash. https://unsplash.com/photos/silhouette-of-cross-under-blue-sky-I57ErM93uZQ</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35-42 minutes</a:t>
            </a:r>
          </a:p>
          <a:p>
            <a:r>
              <a:t>Peter speaks after the healing of a man who could not walk. Personal turning, forgiven sins, refreshed lives, healed bodies, Christ’s return, and promised restoration belong within one gospel. The slide condenses the passage rather than presenting a verbatim quotation.</a:t>
            </a:r>
          </a:p>
          <a:p>
            <a:endParaRPr/>
          </a:p>
          <a:p>
            <a:r>
              <a:t>[Sources]</a:t>
            </a:r>
          </a:p>
          <a:p>
            <a:r>
              <a:t>- Heaven Week 4 Working Guide ; Scripture quotations identified as NIV (2011).</a:t>
            </a:r>
          </a:p>
          <a:p>
            <a:r>
              <a:t>- Acts 3:1-21.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42-43 minutes</a:t>
            </a:r>
          </a:p>
          <a:p>
            <a:r>
              <a:t>Introduce the guide’s teaching manuscript. The four movements keep Christ at the center and move hope toward concrete, faithful care.</a:t>
            </a:r>
          </a:p>
          <a:p>
            <a:endParaRPr/>
          </a:p>
          <a:p>
            <a:r>
              <a:t>[Sources]</a:t>
            </a:r>
          </a:p>
          <a:p>
            <a:r>
              <a:t>- Heaven Week 4 Working Guide ; Scripture quotations identified as NIV (2011).</a:t>
            </a:r>
          </a:p>
          <a:p>
            <a:r>
              <a:t>- Teaching synthesis in the user-supplied guide, engaging Randy Alcorn, Heaven, chapters 8-10.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43-46 minutes</a:t>
            </a:r>
          </a:p>
          <a:p>
            <a:r>
              <a:t>Explain “This world is not our home” as the guide’s half-truth. The world disfigured by rebellion is not our lasting home, yet humanity was made for embodied life with God. Do not speculate here about the destiny of individual animals.</a:t>
            </a:r>
          </a:p>
          <a:p>
            <a:endParaRPr/>
          </a:p>
          <a:p>
            <a:r>
              <a:t>[Sources]</a:t>
            </a:r>
          </a:p>
          <a:p>
            <a:r>
              <a:t>- Heaven Week 4 Working Guide ; Scripture quotations identified as NIV (2011).</a:t>
            </a:r>
          </a:p>
          <a:p>
            <a:r>
              <a:t>- Teaching movement 1 in the user-supplied guide.</a:t>
            </a:r>
          </a:p>
          <a:p>
            <a:r>
              <a:t>- Boris Dobretsov, A hand pets an old dog’s head, Unsplash. https://unsplash.com/photos/a-hand-pets-an-old-dogs-head-RwPTtBjLLtQ</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46-48 minutes</a:t>
            </a:r>
          </a:p>
          <a:p>
            <a:r>
              <a:t>Contempt is a poor form of hope. Rivers, soil, creatures, neighborhoods, bodies, work, music, gardens, and shared life still carry signs of their intended goodness. Honor bodies as part of creation, not as an exception to it.</a:t>
            </a:r>
          </a:p>
          <a:p>
            <a:endParaRPr/>
          </a:p>
          <a:p>
            <a:r>
              <a:t>[Sources]</a:t>
            </a:r>
          </a:p>
          <a:p>
            <a:r>
              <a:t>- Heaven Week 4 Working Guide ; Scripture quotations identified as NIV (2011).</a:t>
            </a:r>
          </a:p>
          <a:p>
            <a:r>
              <a:t>- Luigi Ritchie, Elderly hands, Unsplash. https://unsplash.com/photos/close-up-of-elderly-hands-clasped-together-EljMmcGmeGA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48-51 minutes</a:t>
            </a:r>
          </a:p>
          <a:p>
            <a:r>
              <a:t>Speak of the fall’s reach humbly. Do not claim the exact spiritual cause of each storm, disease, drought, accident, or loss. Romans teaches shared bondage and promised freedom.</a:t>
            </a:r>
          </a:p>
          <a:p>
            <a:endParaRPr/>
          </a:p>
          <a:p>
            <a:r>
              <a:t>[Sources]</a:t>
            </a:r>
          </a:p>
          <a:p>
            <a:r>
              <a:t>- Heaven Week 4 Working Guide ; Scripture quotations identified as NIV (2011).</a:t>
            </a:r>
          </a:p>
          <a:p>
            <a:r>
              <a:t>- Romans 8:18-25; teaching movement 2 in the guide.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51-53 minutes</a:t>
            </a:r>
          </a:p>
          <a:p>
            <a:r>
              <a:t>Pause and look. What is wounded? What is alive? The ecological photograph is a contemplative analogy, not proof of resurrection or a reason to minimize loss. Read the guide’s line: groaning is not evidence that God has forgotten his world.</a:t>
            </a:r>
          </a:p>
          <a:p>
            <a:endParaRPr/>
          </a:p>
          <a:p>
            <a:r>
              <a:t>[Sources]</a:t>
            </a:r>
          </a:p>
          <a:p>
            <a:r>
              <a:t>- Heaven Week 4 Working Guide ; Scripture quotations identified as NIV (2011).</a:t>
            </a:r>
          </a:p>
          <a:p>
            <a:r>
              <a:t>- Romans 8:22.</a:t>
            </a:r>
          </a:p>
          <a:p>
            <a:r>
              <a:t>- Phyllis Cooper / U.S. Fish and Wildlife Service, Forest recovery, Kenai National Wildlife Refuge (2001), public domain. https://commons.wikimedia.org/wiki/File:Forest_recovery.jpg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53-55 minutes</a:t>
            </a:r>
          </a:p>
          <a:p>
            <a:r>
              <a:t>All things come through Christ, exist for him, and hold together in him. Through his cross God makes peace. Use the guide’s distinction: redemption is victory over what twists, corrupts, enslaves, and destroys.</a:t>
            </a:r>
          </a:p>
          <a:p>
            <a:endParaRPr/>
          </a:p>
          <a:p>
            <a:r>
              <a:t>[Sources]</a:t>
            </a:r>
          </a:p>
          <a:p>
            <a:r>
              <a:t>- Heaven Week 4 Working Guide ; Scripture quotations identified as NIV (2011).</a:t>
            </a:r>
          </a:p>
          <a:p>
            <a:r>
              <a:t>- Colossians 1:15-20; Acts 3:21.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55-57 minutes</a:t>
            </a:r>
          </a:p>
          <a:p>
            <a:r>
              <a:t>Our labor cannot build the kingdom by human power. Yet the coming kingdom makes faithful work meaningful now. Keep the distinction between participating in God’s purpose and imagining ourselves to be creation’s savior.</a:t>
            </a:r>
          </a:p>
          <a:p>
            <a:endParaRPr/>
          </a:p>
          <a:p>
            <a:r>
              <a:t>[Sources]</a:t>
            </a:r>
          </a:p>
          <a:p>
            <a:r>
              <a:t>- Heaven Week 4 Working Guide ; Scripture quotations identified as NIV (2011).</a:t>
            </a:r>
          </a:p>
          <a:p>
            <a:r>
              <a:t>- The user-supplied guide’s synthesis of N. T. Wright’s resurrection theology.</a:t>
            </a:r>
          </a:p>
          <a:p>
            <a:r>
              <a:t>- Haberdoedas, People gathering in a community garden, Unsplash. https://unsplash.com/photos/people-gathering-in-a-community-garden-with-trees-in-background-c9xGzxR8ego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57-58 minutes</a:t>
            </a:r>
          </a:p>
          <a:p>
            <a:r>
              <a:t>We care because creation belongs to Christ, not because we can save it apart from Christ. Hope makes faithfulness possible; anxiety cannot make total control possible.</a:t>
            </a:r>
          </a:p>
          <a:p>
            <a:endParaRPr/>
          </a:p>
          <a:p>
            <a:r>
              <a:t>[Sources]</a:t>
            </a:r>
          </a:p>
          <a:p>
            <a:r>
              <a:t>- Heaven Week 4 Working Guide ; Scripture quotations identified as NIV (2011).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58-60 minutes</a:t>
            </a:r>
          </a:p>
          <a:p>
            <a:r>
              <a:t>Name the guide’s possibilities: neighbor care, local cleanup, church-property stewardship, reducing waste, protecting water or habitat, animal care, a community garden, or shared repair. Mercy received becomes mercy made visible.</a:t>
            </a:r>
          </a:p>
          <a:p>
            <a:endParaRPr/>
          </a:p>
          <a:p>
            <a:r>
              <a:t>[Sources]</a:t>
            </a:r>
          </a:p>
          <a:p>
            <a:r>
              <a:t>- Heaven Week 4 Working Guide ; Scripture quotations identified as NIV (2011).</a:t>
            </a:r>
          </a:p>
          <a:p>
            <a:r>
              <a:t>- Jonathan Kemper, Hands planting a seedling, Unsplash. https://unsplash.com/photos/hands-planting-seedling-in-garden-4z3lnwEvZQw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60-77 minutes</a:t>
            </a:r>
          </a:p>
          <a:p>
            <a:r>
              <a:t>Two minutes of silence, eight in groups of three, five in whole-group sharing, and two in synthesis. Participants may pass. The aim is faithful listening, not forced consensus. Keep speculative questions and policy disagreements from displacing the Word.</a:t>
            </a:r>
          </a:p>
          <a:p>
            <a:endParaRPr/>
          </a:p>
          <a:p>
            <a:r>
              <a:t>[Sources]</a:t>
            </a:r>
          </a:p>
          <a:p>
            <a:r>
              <a:t>- Heaven Week 4 Working Guide ; Scripture quotations identified as NIV (2011).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77-84 minutes</a:t>
            </a:r>
          </a:p>
          <a:p>
            <a:r>
              <a:t>Give each person an index card. Invite one local, proportionate, repeatable act and a person who can help them remain steady. Hold three minutes; do not turn responses into public pledges. Christ is the Savior; our calling is faithful participation.</a:t>
            </a:r>
          </a:p>
          <a:p>
            <a:endParaRPr/>
          </a:p>
          <a:p>
            <a:r>
              <a:t>[Sources]</a:t>
            </a:r>
          </a:p>
          <a:p>
            <a:r>
              <a:t>- Heaven Week 4 Working Guide ; Scripture quotations identified as NIV (2011).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84-90 minutes</a:t>
            </a:r>
          </a:p>
          <a:p>
            <a:r>
              <a:t>Pray the guide’s sequence: settle, lament, rejoice, ask, and close. Leave this image and sending word on screen through the final silence. Christ is Lord of creation, and God will restore all things.</a:t>
            </a:r>
          </a:p>
          <a:p>
            <a:endParaRPr/>
          </a:p>
          <a:p>
            <a:r>
              <a:t>[Sources]</a:t>
            </a:r>
          </a:p>
          <a:p>
            <a:r>
              <a:t>- Heaven Week 4 Working Guide ; Scripture quotations identified as NIV (2011).</a:t>
            </a:r>
          </a:p>
          <a:p>
            <a:r>
              <a:t>- Acts 3:21; the guide’s sending word.</a:t>
            </a:r>
          </a:p>
          <a:p>
            <a:r>
              <a:t>- Study-series landscape artwork supplied in the user’s earlier Heaven working guide; reused as the series closing background.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1B2D"/>
        </a:solidFill>
        <a:effectLst/>
      </p:bgPr>
    </p:bg>
    <p:spTree>
      <p:nvGrpSpPr>
        <p:cNvPr id="1" name=""/>
        <p:cNvGrpSpPr/>
        <p:nvPr/>
      </p:nvGrpSpPr>
      <p:grpSpPr>
        <a:xfrm>
          <a:off x="0" y="0"/>
          <a:ext cx="0" cy="0"/>
          <a:chOff x="0" y="0"/>
          <a:chExt cx="0" cy="0"/>
        </a:xfrm>
      </p:grpSpPr>
      <p:sp>
        <p:nvSpPr>
          <p:cNvPr id="8" name="footer-1">
            <a:extLst>
              <a:ext uri="{FF2B5EF4-FFF2-40B4-BE49-F238E27FC236}">
                <a16:creationId xmlns:a16="http://schemas.microsoft.com/office/drawing/2014/main" id="{35ECD15F-5158-4B40-B895-8D0ED391C51E}"/>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B7C6D6"/>
                </a:solidFill>
                <a:latin typeface="Aptos"/>
                <a:ea typeface="Aptos"/>
                <a:cs typeface="Aptos"/>
              </a:defRPr>
            </a:pPr>
            <a:r>
              <a:rPr sz="1350" b="1" i="0">
                <a:solidFill>
                  <a:srgbClr val="B7C6D6"/>
                </a:solidFill>
                <a:latin typeface="Aptos"/>
                <a:ea typeface="Aptos"/>
                <a:cs typeface="Aptos"/>
              </a:rPr>
              <a:t>HEAVEN | WEEK FOUR</a:t>
            </a:r>
          </a:p>
        </p:txBody>
      </p:sp>
      <p:sp>
        <p:nvSpPr>
          <p:cNvPr id="2" name="slide-number-1">
            <a:extLst>
              <a:ext uri="{FF2B5EF4-FFF2-40B4-BE49-F238E27FC236}">
                <a16:creationId xmlns:a16="http://schemas.microsoft.com/office/drawing/2014/main" id="{A99CF9B1-6DE8-4C7F-87B0-A320FF3C8454}"/>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B7C6D6"/>
                </a:solidFill>
                <a:latin typeface="Aptos"/>
                <a:ea typeface="Aptos"/>
                <a:cs typeface="Aptos"/>
              </a:defRPr>
            </a:pPr>
            <a:r>
              <a:rPr sz="1650" b="1" i="0">
                <a:solidFill>
                  <a:srgbClr val="B7C6D6"/>
                </a:solidFill>
                <a:latin typeface="Aptos"/>
                <a:ea typeface="Aptos"/>
                <a:cs typeface="Aptos"/>
              </a:rPr>
              <a:t>1</a:t>
            </a:r>
          </a:p>
        </p:txBody>
      </p:sp>
      <p:sp>
        <p:nvSpPr>
          <p:cNvPr id="3" name="title-accent">
            <a:extLst>
              <a:ext uri="{FF2B5EF4-FFF2-40B4-BE49-F238E27FC236}">
                <a16:creationId xmlns:a16="http://schemas.microsoft.com/office/drawing/2014/main" id="{BDABCCC7-F86A-4C47-BB1A-0C58094A0D97}"/>
              </a:ext>
            </a:extLst>
          </p:cNvPr>
          <p:cNvSpPr>
            <a:spLocks noGrp="1"/>
          </p:cNvSpPr>
          <p:nvPr/>
        </p:nvSpPr>
        <p:spPr>
          <a:xfrm>
            <a:off x="685800" y="1066800"/>
            <a:ext cx="85725" cy="3981450"/>
          </a:xfrm>
          <a:prstGeom prst="rect">
            <a:avLst/>
          </a:prstGeom>
          <a:solidFill>
            <a:srgbClr val="D4A72C"/>
          </a:solidFill>
          <a:ln w="0">
            <a:noFill/>
          </a:ln>
        </p:spPr>
        <p:txBody>
          <a:bodyPr/>
          <a:lstStyle/>
          <a:p>
            <a:endParaRPr lang="en-US"/>
          </a:p>
        </p:txBody>
      </p:sp>
      <p:sp>
        <p:nvSpPr>
          <p:cNvPr id="4" name="text">
            <a:extLst>
              <a:ext uri="{FF2B5EF4-FFF2-40B4-BE49-F238E27FC236}">
                <a16:creationId xmlns:a16="http://schemas.microsoft.com/office/drawing/2014/main" id="{3AEA9190-F865-4D81-BF17-84F11A55C548}"/>
              </a:ext>
            </a:extLst>
          </p:cNvPr>
          <p:cNvSpPr>
            <a:spLocks noGrp="1"/>
          </p:cNvSpPr>
          <p:nvPr/>
        </p:nvSpPr>
        <p:spPr>
          <a:xfrm>
            <a:off x="1066800" y="1009650"/>
            <a:ext cx="9906000" cy="381000"/>
          </a:xfrm>
          <a:prstGeom prst="rect">
            <a:avLst/>
          </a:prstGeom>
          <a:noFill/>
          <a:ln w="0">
            <a:noFill/>
          </a:ln>
        </p:spPr>
        <p:txBody>
          <a:bodyPr lIns="0" tIns="0" rIns="0" bIns="0" anchor="t">
            <a:noAutofit/>
          </a:bodyPr>
          <a:lstStyle/>
          <a:p>
            <a:pPr algn="l">
              <a:lnSpc>
                <a:spcPct val="106000"/>
              </a:lnSpc>
              <a:buNone/>
              <a:defRPr sz="2025" b="1" i="0">
                <a:solidFill>
                  <a:srgbClr val="F5E8B8"/>
                </a:solidFill>
                <a:latin typeface="Aptos"/>
                <a:ea typeface="Aptos"/>
                <a:cs typeface="Aptos"/>
              </a:defRPr>
            </a:pPr>
            <a:r>
              <a:rPr sz="2025" b="1" i="0">
                <a:solidFill>
                  <a:srgbClr val="F5E8B8"/>
                </a:solidFill>
                <a:latin typeface="Aptos"/>
                <a:ea typeface="Aptos"/>
                <a:cs typeface="Aptos"/>
              </a:rPr>
              <a:t>HEAVEN BIBLE STUDY | WEEK FOUR</a:t>
            </a:r>
          </a:p>
        </p:txBody>
      </p:sp>
      <p:sp>
        <p:nvSpPr>
          <p:cNvPr id="5" name="text">
            <a:extLst>
              <a:ext uri="{FF2B5EF4-FFF2-40B4-BE49-F238E27FC236}">
                <a16:creationId xmlns:a16="http://schemas.microsoft.com/office/drawing/2014/main" id="{32446516-B2B3-4ED3-801B-FE58E275F47D}"/>
              </a:ext>
            </a:extLst>
          </p:cNvPr>
          <p:cNvSpPr>
            <a:spLocks noGrp="1"/>
          </p:cNvSpPr>
          <p:nvPr/>
        </p:nvSpPr>
        <p:spPr>
          <a:xfrm>
            <a:off x="1066800" y="1762125"/>
            <a:ext cx="10001250" cy="1666875"/>
          </a:xfrm>
          <a:prstGeom prst="rect">
            <a:avLst/>
          </a:prstGeom>
          <a:noFill/>
          <a:ln w="0">
            <a:noFill/>
          </a:ln>
        </p:spPr>
        <p:txBody>
          <a:bodyPr lIns="0" tIns="0" rIns="0" bIns="0" anchor="t">
            <a:noAutofit/>
          </a:bodyPr>
          <a:lstStyle/>
          <a:p>
            <a:pPr algn="l">
              <a:lnSpc>
                <a:spcPct val="101000"/>
              </a:lnSpc>
              <a:buNone/>
              <a:defRPr sz="4950" b="1" i="0">
                <a:solidFill>
                  <a:srgbClr val="FFFFFF"/>
                </a:solidFill>
                <a:latin typeface="Aptos"/>
                <a:ea typeface="Aptos"/>
                <a:cs typeface="Aptos"/>
              </a:defRPr>
            </a:pPr>
            <a:r>
              <a:rPr sz="4950" b="1" i="0">
                <a:solidFill>
                  <a:srgbClr val="FFFFFF"/>
                </a:solidFill>
                <a:latin typeface="Aptos"/>
                <a:ea typeface="Aptos"/>
                <a:cs typeface="Aptos"/>
              </a:rPr>
              <a:t>Creation Groans—</a:t>
            </a:r>
          </a:p>
          <a:p>
            <a:pPr algn="l">
              <a:lnSpc>
                <a:spcPct val="101000"/>
              </a:lnSpc>
              <a:buNone/>
              <a:defRPr sz="4950" b="1" i="0">
                <a:solidFill>
                  <a:srgbClr val="FFFFFF"/>
                </a:solidFill>
                <a:latin typeface="Aptos"/>
                <a:ea typeface="Aptos"/>
                <a:cs typeface="Aptos"/>
              </a:defRPr>
            </a:pPr>
            <a:r>
              <a:rPr sz="4950" b="1" i="0">
                <a:solidFill>
                  <a:srgbClr val="FFFFFF"/>
                </a:solidFill>
                <a:latin typeface="Aptos"/>
                <a:ea typeface="Aptos"/>
                <a:cs typeface="Aptos"/>
              </a:rPr>
              <a:t>and God Will Redeem It</a:t>
            </a:r>
          </a:p>
        </p:txBody>
      </p:sp>
      <p:sp>
        <p:nvSpPr>
          <p:cNvPr id="6" name="text">
            <a:extLst>
              <a:ext uri="{FF2B5EF4-FFF2-40B4-BE49-F238E27FC236}">
                <a16:creationId xmlns:a16="http://schemas.microsoft.com/office/drawing/2014/main" id="{2C36EC05-0ED6-4BD5-80BD-E891853481A0}"/>
              </a:ext>
            </a:extLst>
          </p:cNvPr>
          <p:cNvSpPr>
            <a:spLocks noGrp="1"/>
          </p:cNvSpPr>
          <p:nvPr/>
        </p:nvSpPr>
        <p:spPr>
          <a:xfrm>
            <a:off x="1066800" y="3895725"/>
            <a:ext cx="9715500" cy="495300"/>
          </a:xfrm>
          <a:prstGeom prst="rect">
            <a:avLst/>
          </a:prstGeom>
          <a:noFill/>
          <a:ln w="0">
            <a:noFill/>
          </a:ln>
        </p:spPr>
        <p:txBody>
          <a:bodyPr lIns="0" tIns="0" rIns="0" bIns="0" anchor="t">
            <a:noAutofit/>
          </a:bodyPr>
          <a:lstStyle/>
          <a:p>
            <a:pPr algn="l">
              <a:lnSpc>
                <a:spcPct val="106000"/>
              </a:lnSpc>
              <a:buNone/>
              <a:defRPr sz="2550" b="0" i="0">
                <a:solidFill>
                  <a:srgbClr val="B7C6D6"/>
                </a:solidFill>
                <a:latin typeface="Aptos"/>
                <a:ea typeface="Aptos"/>
                <a:cs typeface="Aptos"/>
              </a:defRPr>
            </a:pPr>
            <a:r>
              <a:rPr sz="2550" b="0" i="0">
                <a:solidFill>
                  <a:srgbClr val="B7C6D6"/>
                </a:solidFill>
                <a:latin typeface="Aptos"/>
                <a:ea typeface="Aptos"/>
                <a:cs typeface="Aptos"/>
              </a:rPr>
              <a:t>Romans 8  |  Colossians 1  |  Acts 3</a:t>
            </a:r>
          </a:p>
        </p:txBody>
      </p:sp>
      <p:sp>
        <p:nvSpPr>
          <p:cNvPr id="7" name="text">
            <a:extLst>
              <a:ext uri="{FF2B5EF4-FFF2-40B4-BE49-F238E27FC236}">
                <a16:creationId xmlns:a16="http://schemas.microsoft.com/office/drawing/2014/main" id="{23A2B374-A310-4B39-A0DB-0FF09E51064A}"/>
              </a:ext>
            </a:extLst>
          </p:cNvPr>
          <p:cNvSpPr>
            <a:spLocks noGrp="1"/>
          </p:cNvSpPr>
          <p:nvPr/>
        </p:nvSpPr>
        <p:spPr>
          <a:xfrm>
            <a:off x="1066800" y="4791075"/>
            <a:ext cx="6667500" cy="361950"/>
          </a:xfrm>
          <a:prstGeom prst="rect">
            <a:avLst/>
          </a:prstGeom>
          <a:noFill/>
          <a:ln w="0">
            <a:noFill/>
          </a:ln>
        </p:spPr>
        <p:txBody>
          <a:bodyPr lIns="0" tIns="0" rIns="0" bIns="0" anchor="t">
            <a:noAutofit/>
          </a:bodyPr>
          <a:lstStyle/>
          <a:p>
            <a:pPr algn="l">
              <a:lnSpc>
                <a:spcPct val="106000"/>
              </a:lnSpc>
              <a:buNone/>
              <a:defRPr sz="2100" b="0" i="0">
                <a:solidFill>
                  <a:srgbClr val="F5E8B8"/>
                </a:solidFill>
                <a:latin typeface="Aptos"/>
                <a:ea typeface="Aptos"/>
                <a:cs typeface="Aptos"/>
              </a:defRPr>
            </a:pPr>
            <a:r>
              <a:rPr sz="2100" b="0" i="0">
                <a:solidFill>
                  <a:srgbClr val="F5E8B8"/>
                </a:solidFill>
                <a:latin typeface="Aptos"/>
                <a:ea typeface="Aptos"/>
                <a:cs typeface="Aptos"/>
              </a:rPr>
              <a:t>Wednesday, September 9</a:t>
            </a:r>
          </a:p>
        </p:txBody>
      </p:sp>
    </p:spTree>
    <p:extLst>
      <p:ext uri="{BB962C8B-B14F-4D97-AF65-F5344CB8AC3E}">
        <p14:creationId xmlns:p14="http://schemas.microsoft.com/office/powerpoint/2010/main" val="1970381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1E3"/>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37B34D7-9E10-FDDE-0035-FF06B92EE575}"/>
              </a:ext>
            </a:extLst>
          </p:cNvPr>
          <p:cNvPicPr>
            <a:picLocks noChangeAspect="1"/>
          </p:cNvPicPr>
          <p:nvPr/>
        </p:nvPicPr>
        <p:blipFill>
          <a:blip r:embed="rId3">
            <a:alphaModFix amt="33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7" name="footer-2">
            <a:extLst>
              <a:ext uri="{FF2B5EF4-FFF2-40B4-BE49-F238E27FC236}">
                <a16:creationId xmlns:a16="http://schemas.microsoft.com/office/drawing/2014/main" id="{52A2C226-FE66-43D7-9AB3-DC844F501B89}"/>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5C7085"/>
                </a:solidFill>
                <a:latin typeface="Aptos"/>
                <a:ea typeface="Aptos"/>
                <a:cs typeface="Aptos"/>
              </a:defRPr>
            </a:pPr>
            <a:r>
              <a:rPr sz="1350" b="1" i="0">
                <a:solidFill>
                  <a:srgbClr val="5C7085"/>
                </a:solidFill>
                <a:latin typeface="Aptos"/>
                <a:ea typeface="Aptos"/>
                <a:cs typeface="Aptos"/>
              </a:rPr>
              <a:t>HEAVEN | WEEK FOUR</a:t>
            </a:r>
          </a:p>
        </p:txBody>
      </p:sp>
      <p:sp>
        <p:nvSpPr>
          <p:cNvPr id="2" name="slide-number-2">
            <a:extLst>
              <a:ext uri="{FF2B5EF4-FFF2-40B4-BE49-F238E27FC236}">
                <a16:creationId xmlns:a16="http://schemas.microsoft.com/office/drawing/2014/main" id="{258E35C0-3B66-4477-B11A-031E84866A46}"/>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5C7085"/>
                </a:solidFill>
                <a:latin typeface="Aptos"/>
                <a:ea typeface="Aptos"/>
                <a:cs typeface="Aptos"/>
              </a:defRPr>
            </a:pPr>
            <a:r>
              <a:rPr sz="1650" b="1" i="0">
                <a:solidFill>
                  <a:srgbClr val="5C7085"/>
                </a:solidFill>
                <a:latin typeface="Aptos"/>
                <a:ea typeface="Aptos"/>
                <a:cs typeface="Aptos"/>
              </a:rPr>
              <a:t>2</a:t>
            </a:r>
          </a:p>
        </p:txBody>
      </p:sp>
      <p:sp>
        <p:nvSpPr>
          <p:cNvPr id="3" name="eyebrow">
            <a:extLst>
              <a:ext uri="{FF2B5EF4-FFF2-40B4-BE49-F238E27FC236}">
                <a16:creationId xmlns:a16="http://schemas.microsoft.com/office/drawing/2014/main" id="{1BF1A1E9-257B-42AB-95EF-EC17E327C0B4}"/>
              </a:ext>
            </a:extLst>
          </p:cNvPr>
          <p:cNvSpPr>
            <a:spLocks noGrp="1"/>
          </p:cNvSpPr>
          <p:nvPr/>
        </p:nvSpPr>
        <p:spPr>
          <a:xfrm>
            <a:off x="685800" y="457200"/>
            <a:ext cx="10477500" cy="323850"/>
          </a:xfrm>
          <a:prstGeom prst="rect">
            <a:avLst/>
          </a:prstGeom>
          <a:noFill/>
          <a:ln w="0">
            <a:noFill/>
          </a:ln>
        </p:spPr>
        <p:txBody>
          <a:bodyPr lIns="0" tIns="0" rIns="0" bIns="0" anchor="t">
            <a:noAutofit/>
          </a:bodyPr>
          <a:lstStyle/>
          <a:p>
            <a:pPr algn="l">
              <a:lnSpc>
                <a:spcPct val="106000"/>
              </a:lnSpc>
              <a:buNone/>
              <a:defRPr sz="1800" b="1" i="0">
                <a:solidFill>
                  <a:srgbClr val="2D6A9F"/>
                </a:solidFill>
                <a:latin typeface="Aptos"/>
                <a:ea typeface="Aptos"/>
                <a:cs typeface="Aptos"/>
              </a:defRPr>
            </a:pPr>
            <a:r>
              <a:rPr sz="1800" b="1" i="0">
                <a:solidFill>
                  <a:srgbClr val="2D6A9F"/>
                </a:solidFill>
                <a:latin typeface="Aptos"/>
                <a:ea typeface="Aptos"/>
                <a:cs typeface="Aptos"/>
              </a:rPr>
              <a:t>CENTRAL TRUTH</a:t>
            </a:r>
          </a:p>
        </p:txBody>
      </p:sp>
      <p:sp>
        <p:nvSpPr>
          <p:cNvPr id="4" name="gold-rule">
            <a:extLst>
              <a:ext uri="{FF2B5EF4-FFF2-40B4-BE49-F238E27FC236}">
                <a16:creationId xmlns:a16="http://schemas.microsoft.com/office/drawing/2014/main" id="{681598EA-A484-42BC-942F-01AFC2E469DD}"/>
              </a:ext>
            </a:extLst>
          </p:cNvPr>
          <p:cNvSpPr>
            <a:spLocks noGrp="1"/>
          </p:cNvSpPr>
          <p:nvPr/>
        </p:nvSpPr>
        <p:spPr>
          <a:xfrm>
            <a:off x="685800" y="952500"/>
            <a:ext cx="1428750" cy="47625"/>
          </a:xfrm>
          <a:prstGeom prst="rect">
            <a:avLst/>
          </a:prstGeom>
          <a:solidFill>
            <a:srgbClr val="D4A72C"/>
          </a:solidFill>
          <a:ln w="0">
            <a:noFill/>
          </a:ln>
        </p:spPr>
        <p:txBody>
          <a:bodyPr/>
          <a:lstStyle/>
          <a:p>
            <a:endParaRPr lang="en-US"/>
          </a:p>
        </p:txBody>
      </p:sp>
      <p:sp>
        <p:nvSpPr>
          <p:cNvPr id="5" name="text">
            <a:extLst>
              <a:ext uri="{FF2B5EF4-FFF2-40B4-BE49-F238E27FC236}">
                <a16:creationId xmlns:a16="http://schemas.microsoft.com/office/drawing/2014/main" id="{1ACD36AA-B200-45E5-BA43-B13431407C21}"/>
              </a:ext>
            </a:extLst>
          </p:cNvPr>
          <p:cNvSpPr>
            <a:spLocks noGrp="1"/>
          </p:cNvSpPr>
          <p:nvPr/>
        </p:nvSpPr>
        <p:spPr>
          <a:xfrm>
            <a:off x="1066800" y="1590675"/>
            <a:ext cx="10058400" cy="1809750"/>
          </a:xfrm>
          <a:prstGeom prst="rect">
            <a:avLst/>
          </a:prstGeom>
          <a:noFill/>
          <a:ln w="0">
            <a:noFill/>
          </a:ln>
        </p:spPr>
        <p:txBody>
          <a:bodyPr lIns="0" tIns="0" rIns="0" bIns="0" anchor="t">
            <a:noAutofit/>
          </a:bodyPr>
          <a:lstStyle/>
          <a:p>
            <a:pPr algn="ctr">
              <a:lnSpc>
                <a:spcPct val="100000"/>
              </a:lnSpc>
              <a:buNone/>
              <a:defRPr sz="5700" b="1" i="0">
                <a:solidFill>
                  <a:srgbClr val="102A43"/>
                </a:solidFill>
                <a:latin typeface="Aptos"/>
                <a:ea typeface="Aptos"/>
                <a:cs typeface="Aptos"/>
              </a:defRPr>
            </a:pPr>
            <a:r>
              <a:rPr sz="5700" b="1" i="0" dirty="0">
                <a:solidFill>
                  <a:srgbClr val="102A43"/>
                </a:solidFill>
                <a:latin typeface="Aptos"/>
                <a:ea typeface="Aptos"/>
                <a:cs typeface="Aptos"/>
              </a:rPr>
              <a:t>What groans</a:t>
            </a:r>
          </a:p>
          <a:p>
            <a:pPr algn="ctr">
              <a:lnSpc>
                <a:spcPct val="100000"/>
              </a:lnSpc>
              <a:buNone/>
              <a:defRPr sz="5700" b="1" i="0">
                <a:solidFill>
                  <a:srgbClr val="102A43"/>
                </a:solidFill>
                <a:latin typeface="Aptos"/>
                <a:ea typeface="Aptos"/>
                <a:cs typeface="Aptos"/>
              </a:defRPr>
            </a:pPr>
            <a:r>
              <a:rPr sz="5700" b="1" i="0" dirty="0">
                <a:solidFill>
                  <a:srgbClr val="102A43"/>
                </a:solidFill>
                <a:latin typeface="Aptos"/>
                <a:ea typeface="Aptos"/>
                <a:cs typeface="Aptos"/>
              </a:rPr>
              <a:t>is not abandoned.</a:t>
            </a:r>
          </a:p>
        </p:txBody>
      </p:sp>
      <p:sp>
        <p:nvSpPr>
          <p:cNvPr id="6" name="text">
            <a:extLst>
              <a:ext uri="{FF2B5EF4-FFF2-40B4-BE49-F238E27FC236}">
                <a16:creationId xmlns:a16="http://schemas.microsoft.com/office/drawing/2014/main" id="{F9DCCA01-A6D3-4D01-A4FA-9AB3F4AA8AAA}"/>
              </a:ext>
            </a:extLst>
          </p:cNvPr>
          <p:cNvSpPr>
            <a:spLocks noGrp="1"/>
          </p:cNvSpPr>
          <p:nvPr/>
        </p:nvSpPr>
        <p:spPr>
          <a:xfrm>
            <a:off x="1714500" y="4048125"/>
            <a:ext cx="8763000" cy="1143000"/>
          </a:xfrm>
          <a:prstGeom prst="rect">
            <a:avLst/>
          </a:prstGeom>
          <a:noFill/>
          <a:ln w="0">
            <a:noFill/>
          </a:ln>
        </p:spPr>
        <p:txBody>
          <a:bodyPr lIns="0" tIns="0" rIns="0" bIns="0" anchor="t">
            <a:noAutofit/>
          </a:bodyPr>
          <a:lstStyle/>
          <a:p>
            <a:pPr algn="ctr">
              <a:lnSpc>
                <a:spcPct val="112000"/>
              </a:lnSpc>
              <a:buNone/>
              <a:defRPr sz="3600" b="1" i="0">
                <a:solidFill>
                  <a:srgbClr val="2D6A9F"/>
                </a:solidFill>
                <a:latin typeface="Aptos"/>
                <a:ea typeface="Aptos"/>
                <a:cs typeface="Aptos"/>
              </a:defRPr>
            </a:pPr>
            <a:r>
              <a:rPr sz="3600" b="1" i="0">
                <a:solidFill>
                  <a:srgbClr val="2D6A9F"/>
                </a:solidFill>
                <a:latin typeface="Aptos"/>
                <a:ea typeface="Aptos"/>
                <a:cs typeface="Aptos"/>
              </a:rPr>
              <a:t>Christ holds creation together.</a:t>
            </a:r>
          </a:p>
          <a:p>
            <a:pPr algn="ctr">
              <a:lnSpc>
                <a:spcPct val="112000"/>
              </a:lnSpc>
              <a:buNone/>
              <a:defRPr sz="3600" b="1" i="0">
                <a:solidFill>
                  <a:srgbClr val="2D6A9F"/>
                </a:solidFill>
                <a:latin typeface="Aptos"/>
                <a:ea typeface="Aptos"/>
                <a:cs typeface="Aptos"/>
              </a:defRPr>
            </a:pPr>
            <a:r>
              <a:rPr sz="3600" b="1" i="0">
                <a:solidFill>
                  <a:srgbClr val="2D6A9F"/>
                </a:solidFill>
                <a:latin typeface="Aptos"/>
                <a:ea typeface="Aptos"/>
                <a:cs typeface="Aptos"/>
              </a:rPr>
              <a:t>God will redeem it.</a:t>
            </a:r>
          </a:p>
        </p:txBody>
      </p:sp>
    </p:spTree>
    <p:extLst>
      <p:ext uri="{BB962C8B-B14F-4D97-AF65-F5344CB8AC3E}">
        <p14:creationId xmlns:p14="http://schemas.microsoft.com/office/powerpoint/2010/main" val="383995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footer-3">
            <a:extLst>
              <a:ext uri="{FF2B5EF4-FFF2-40B4-BE49-F238E27FC236}">
                <a16:creationId xmlns:a16="http://schemas.microsoft.com/office/drawing/2014/main" id="{B91B8FE2-B04D-46A2-9A01-D6655C7449C2}"/>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5C7085"/>
                </a:solidFill>
                <a:latin typeface="Aptos"/>
                <a:ea typeface="Aptos"/>
                <a:cs typeface="Aptos"/>
              </a:defRPr>
            </a:pPr>
            <a:r>
              <a:rPr sz="1350" b="1" i="0">
                <a:solidFill>
                  <a:srgbClr val="5C7085"/>
                </a:solidFill>
                <a:latin typeface="Aptos"/>
                <a:ea typeface="Aptos"/>
                <a:cs typeface="Aptos"/>
              </a:rPr>
              <a:t>HEAVEN | WEEK FOUR</a:t>
            </a:r>
          </a:p>
        </p:txBody>
      </p:sp>
      <p:sp>
        <p:nvSpPr>
          <p:cNvPr id="2" name="slide-number-3">
            <a:extLst>
              <a:ext uri="{FF2B5EF4-FFF2-40B4-BE49-F238E27FC236}">
                <a16:creationId xmlns:a16="http://schemas.microsoft.com/office/drawing/2014/main" id="{FBD0FCDB-9997-4F33-AB6C-540D99C84AD2}"/>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5C7085"/>
                </a:solidFill>
                <a:latin typeface="Aptos"/>
                <a:ea typeface="Aptos"/>
                <a:cs typeface="Aptos"/>
              </a:defRPr>
            </a:pPr>
            <a:r>
              <a:rPr sz="1650" b="1" i="0">
                <a:solidFill>
                  <a:srgbClr val="5C7085"/>
                </a:solidFill>
                <a:latin typeface="Aptos"/>
                <a:ea typeface="Aptos"/>
                <a:cs typeface="Aptos"/>
              </a:rPr>
              <a:t>3</a:t>
            </a:r>
          </a:p>
        </p:txBody>
      </p:sp>
      <p:pic>
        <p:nvPicPr>
          <p:cNvPr id="8" name="Picture 7"/>
          <p:cNvPicPr>
            <a:picLocks noChangeAspect="1"/>
          </p:cNvPicPr>
          <p:nvPr/>
        </p:nvPicPr>
        <p:blipFill>
          <a:blip r:embed="rId3"/>
          <a:stretch/>
        </p:blipFill>
        <p:spPr>
          <a:xfrm>
            <a:off x="0" y="0"/>
            <a:ext cx="5905500" cy="6191250"/>
          </a:xfrm>
          <a:prstGeom prst="rect">
            <a:avLst/>
          </a:prstGeom>
        </p:spPr>
      </p:pic>
      <p:sp>
        <p:nvSpPr>
          <p:cNvPr id="4" name="text">
            <a:extLst>
              <a:ext uri="{FF2B5EF4-FFF2-40B4-BE49-F238E27FC236}">
                <a16:creationId xmlns:a16="http://schemas.microsoft.com/office/drawing/2014/main" id="{79C1CC9A-8462-4B20-BC0F-7914DCCC13F8}"/>
              </a:ext>
            </a:extLst>
          </p:cNvPr>
          <p:cNvSpPr>
            <a:spLocks noGrp="1"/>
          </p:cNvSpPr>
          <p:nvPr/>
        </p:nvSpPr>
        <p:spPr>
          <a:xfrm>
            <a:off x="6496050" y="1381125"/>
            <a:ext cx="5000625" cy="1952625"/>
          </a:xfrm>
          <a:prstGeom prst="rect">
            <a:avLst/>
          </a:prstGeom>
          <a:noFill/>
          <a:ln w="0">
            <a:noFill/>
          </a:ln>
        </p:spPr>
        <p:txBody>
          <a:bodyPr lIns="0" tIns="0" rIns="0" bIns="0" anchor="t">
            <a:noAutofit/>
          </a:bodyPr>
          <a:lstStyle/>
          <a:p>
            <a:pPr algn="l">
              <a:lnSpc>
                <a:spcPct val="106000"/>
              </a:lnSpc>
              <a:buNone/>
              <a:defRPr sz="3600" b="1" i="0">
                <a:solidFill>
                  <a:srgbClr val="102A43"/>
                </a:solidFill>
                <a:latin typeface="Aptos"/>
                <a:ea typeface="Aptos"/>
                <a:cs typeface="Aptos"/>
              </a:defRPr>
            </a:pPr>
            <a:r>
              <a:rPr sz="3600" b="1" i="0">
                <a:solidFill>
                  <a:srgbClr val="102A43"/>
                </a:solidFill>
                <a:latin typeface="Aptos"/>
                <a:ea typeface="Aptos"/>
                <a:cs typeface="Aptos"/>
              </a:rPr>
              <a:t>Beauty and groaning</a:t>
            </a:r>
          </a:p>
          <a:p>
            <a:pPr algn="l">
              <a:lnSpc>
                <a:spcPct val="106000"/>
              </a:lnSpc>
              <a:buNone/>
              <a:defRPr sz="3600" b="1" i="0">
                <a:solidFill>
                  <a:srgbClr val="102A43"/>
                </a:solidFill>
                <a:latin typeface="Aptos"/>
                <a:ea typeface="Aptos"/>
                <a:cs typeface="Aptos"/>
              </a:defRPr>
            </a:pPr>
            <a:r>
              <a:rPr sz="3600" b="1" i="0">
                <a:solidFill>
                  <a:srgbClr val="102A43"/>
                </a:solidFill>
                <a:latin typeface="Aptos"/>
                <a:ea typeface="Aptos"/>
                <a:cs typeface="Aptos"/>
              </a:rPr>
              <a:t>share the same</a:t>
            </a:r>
          </a:p>
          <a:p>
            <a:pPr algn="l">
              <a:lnSpc>
                <a:spcPct val="106000"/>
              </a:lnSpc>
              <a:buNone/>
              <a:defRPr sz="3600" b="1" i="0">
                <a:solidFill>
                  <a:srgbClr val="102A43"/>
                </a:solidFill>
                <a:latin typeface="Aptos"/>
                <a:ea typeface="Aptos"/>
                <a:cs typeface="Aptos"/>
              </a:defRPr>
            </a:pPr>
            <a:r>
              <a:rPr sz="3600" b="1" i="0">
                <a:solidFill>
                  <a:srgbClr val="102A43"/>
                </a:solidFill>
                <a:latin typeface="Aptos"/>
                <a:ea typeface="Aptos"/>
                <a:cs typeface="Aptos"/>
              </a:rPr>
              <a:t>world.</a:t>
            </a:r>
          </a:p>
        </p:txBody>
      </p:sp>
      <p:sp>
        <p:nvSpPr>
          <p:cNvPr id="5" name="text">
            <a:extLst>
              <a:ext uri="{FF2B5EF4-FFF2-40B4-BE49-F238E27FC236}">
                <a16:creationId xmlns:a16="http://schemas.microsoft.com/office/drawing/2014/main" id="{C6DD5308-4789-4721-B7C8-72C027C266CD}"/>
              </a:ext>
            </a:extLst>
          </p:cNvPr>
          <p:cNvSpPr>
            <a:spLocks noGrp="1"/>
          </p:cNvSpPr>
          <p:nvPr/>
        </p:nvSpPr>
        <p:spPr>
          <a:xfrm>
            <a:off x="6496050" y="4095750"/>
            <a:ext cx="5000625" cy="1238250"/>
          </a:xfrm>
          <a:prstGeom prst="rect">
            <a:avLst/>
          </a:prstGeom>
          <a:noFill/>
          <a:ln w="0">
            <a:noFill/>
          </a:ln>
        </p:spPr>
        <p:txBody>
          <a:bodyPr lIns="0" tIns="0" rIns="0" bIns="0" anchor="t">
            <a:noAutofit/>
          </a:bodyPr>
          <a:lstStyle/>
          <a:p>
            <a:pPr algn="l">
              <a:lnSpc>
                <a:spcPct val="106000"/>
              </a:lnSpc>
              <a:buNone/>
              <a:defRPr sz="3450" b="0" i="1">
                <a:solidFill>
                  <a:srgbClr val="2D6A9F"/>
                </a:solidFill>
                <a:latin typeface="Aptos"/>
                <a:ea typeface="Aptos"/>
                <a:cs typeface="Aptos"/>
              </a:defRPr>
            </a:pPr>
            <a:r>
              <a:rPr sz="3450" b="0" i="1">
                <a:solidFill>
                  <a:srgbClr val="2D6A9F"/>
                </a:solidFill>
                <a:latin typeface="Aptos"/>
                <a:ea typeface="Aptos"/>
                <a:cs typeface="Aptos"/>
              </a:rPr>
              <a:t>Where do you see</a:t>
            </a:r>
          </a:p>
          <a:p>
            <a:pPr algn="l">
              <a:lnSpc>
                <a:spcPct val="106000"/>
              </a:lnSpc>
              <a:buNone/>
              <a:defRPr sz="3450" b="0" i="1">
                <a:solidFill>
                  <a:srgbClr val="2D6A9F"/>
                </a:solidFill>
                <a:latin typeface="Aptos"/>
                <a:ea typeface="Aptos"/>
                <a:cs typeface="Aptos"/>
              </a:defRPr>
            </a:pPr>
            <a:r>
              <a:rPr sz="3450" b="0" i="1">
                <a:solidFill>
                  <a:srgbClr val="2D6A9F"/>
                </a:solidFill>
                <a:latin typeface="Aptos"/>
                <a:ea typeface="Aptos"/>
                <a:cs typeface="Aptos"/>
              </a:rPr>
              <a:t>both at once?</a:t>
            </a:r>
          </a:p>
        </p:txBody>
      </p:sp>
    </p:spTree>
    <p:extLst>
      <p:ext uri="{BB962C8B-B14F-4D97-AF65-F5344CB8AC3E}">
        <p14:creationId xmlns:p14="http://schemas.microsoft.com/office/powerpoint/2010/main" val="1581176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1E3"/>
        </a:solidFill>
        <a:effectLst/>
      </p:bgPr>
    </p:bg>
    <p:spTree>
      <p:nvGrpSpPr>
        <p:cNvPr id="1" name=""/>
        <p:cNvGrpSpPr/>
        <p:nvPr/>
      </p:nvGrpSpPr>
      <p:grpSpPr>
        <a:xfrm>
          <a:off x="0" y="0"/>
          <a:ext cx="0" cy="0"/>
          <a:chOff x="0" y="0"/>
          <a:chExt cx="0" cy="0"/>
        </a:xfrm>
      </p:grpSpPr>
      <p:sp>
        <p:nvSpPr>
          <p:cNvPr id="11" name="footer-4">
            <a:extLst>
              <a:ext uri="{FF2B5EF4-FFF2-40B4-BE49-F238E27FC236}">
                <a16:creationId xmlns:a16="http://schemas.microsoft.com/office/drawing/2014/main" id="{2A5330A5-29C3-4FB4-93A0-508D4639BAB8}"/>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5C7085"/>
                </a:solidFill>
                <a:latin typeface="Aptos"/>
                <a:ea typeface="Aptos"/>
                <a:cs typeface="Aptos"/>
              </a:defRPr>
            </a:pPr>
            <a:r>
              <a:rPr sz="1350" b="1" i="0">
                <a:solidFill>
                  <a:srgbClr val="5C7085"/>
                </a:solidFill>
                <a:latin typeface="Aptos"/>
                <a:ea typeface="Aptos"/>
                <a:cs typeface="Aptos"/>
              </a:rPr>
              <a:t>HEAVEN | WEEK FOUR</a:t>
            </a:r>
          </a:p>
        </p:txBody>
      </p:sp>
      <p:sp>
        <p:nvSpPr>
          <p:cNvPr id="2" name="slide-number-4">
            <a:extLst>
              <a:ext uri="{FF2B5EF4-FFF2-40B4-BE49-F238E27FC236}">
                <a16:creationId xmlns:a16="http://schemas.microsoft.com/office/drawing/2014/main" id="{8D38B9F5-D86D-49E1-B9C0-931696155A97}"/>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5C7085"/>
                </a:solidFill>
                <a:latin typeface="Aptos"/>
                <a:ea typeface="Aptos"/>
                <a:cs typeface="Aptos"/>
              </a:defRPr>
            </a:pPr>
            <a:r>
              <a:rPr sz="1650" b="1" i="0">
                <a:solidFill>
                  <a:srgbClr val="5C7085"/>
                </a:solidFill>
                <a:latin typeface="Aptos"/>
                <a:ea typeface="Aptos"/>
                <a:cs typeface="Aptos"/>
              </a:rPr>
              <a:t>4</a:t>
            </a:r>
          </a:p>
        </p:txBody>
      </p:sp>
      <p:sp>
        <p:nvSpPr>
          <p:cNvPr id="3" name="eyebrow">
            <a:extLst>
              <a:ext uri="{FF2B5EF4-FFF2-40B4-BE49-F238E27FC236}">
                <a16:creationId xmlns:a16="http://schemas.microsoft.com/office/drawing/2014/main" id="{72CA4F67-563F-42B6-8063-5F176FA7D476}"/>
              </a:ext>
            </a:extLst>
          </p:cNvPr>
          <p:cNvSpPr>
            <a:spLocks noGrp="1"/>
          </p:cNvSpPr>
          <p:nvPr/>
        </p:nvSpPr>
        <p:spPr>
          <a:xfrm>
            <a:off x="685800" y="457200"/>
            <a:ext cx="10477500" cy="323850"/>
          </a:xfrm>
          <a:prstGeom prst="rect">
            <a:avLst/>
          </a:prstGeom>
          <a:noFill/>
          <a:ln w="0">
            <a:noFill/>
          </a:ln>
        </p:spPr>
        <p:txBody>
          <a:bodyPr lIns="0" tIns="0" rIns="0" bIns="0" anchor="t">
            <a:noAutofit/>
          </a:bodyPr>
          <a:lstStyle/>
          <a:p>
            <a:pPr algn="l">
              <a:lnSpc>
                <a:spcPct val="106000"/>
              </a:lnSpc>
              <a:buNone/>
              <a:defRPr sz="1800" b="1" i="0">
                <a:solidFill>
                  <a:srgbClr val="2D6A9F"/>
                </a:solidFill>
                <a:latin typeface="Aptos"/>
                <a:ea typeface="Aptos"/>
                <a:cs typeface="Aptos"/>
              </a:defRPr>
            </a:pPr>
            <a:r>
              <a:rPr sz="1800" b="1" i="0">
                <a:solidFill>
                  <a:srgbClr val="2D6A9F"/>
                </a:solidFill>
                <a:latin typeface="Aptos"/>
                <a:ea typeface="Aptos"/>
                <a:cs typeface="Aptos"/>
              </a:rPr>
              <a:t>LOOK HONESTLY</a:t>
            </a:r>
          </a:p>
        </p:txBody>
      </p:sp>
      <p:sp>
        <p:nvSpPr>
          <p:cNvPr id="4" name="gold-rule">
            <a:extLst>
              <a:ext uri="{FF2B5EF4-FFF2-40B4-BE49-F238E27FC236}">
                <a16:creationId xmlns:a16="http://schemas.microsoft.com/office/drawing/2014/main" id="{FE9EA8AE-25EF-48B8-8E14-52F9B4CD21ED}"/>
              </a:ext>
            </a:extLst>
          </p:cNvPr>
          <p:cNvSpPr>
            <a:spLocks noGrp="1"/>
          </p:cNvSpPr>
          <p:nvPr/>
        </p:nvSpPr>
        <p:spPr>
          <a:xfrm>
            <a:off x="685800" y="952500"/>
            <a:ext cx="1428750" cy="47625"/>
          </a:xfrm>
          <a:prstGeom prst="rect">
            <a:avLst/>
          </a:prstGeom>
          <a:solidFill>
            <a:srgbClr val="D4A72C"/>
          </a:solidFill>
          <a:ln w="0">
            <a:noFill/>
          </a:ln>
        </p:spPr>
        <p:txBody>
          <a:bodyPr/>
          <a:lstStyle/>
          <a:p>
            <a:endParaRPr lang="en-US"/>
          </a:p>
        </p:txBody>
      </p:sp>
      <p:sp>
        <p:nvSpPr>
          <p:cNvPr id="5" name="text">
            <a:extLst>
              <a:ext uri="{FF2B5EF4-FFF2-40B4-BE49-F238E27FC236}">
                <a16:creationId xmlns:a16="http://schemas.microsoft.com/office/drawing/2014/main" id="{EA3BE91D-43DD-4738-8242-0AD8700C4EBB}"/>
              </a:ext>
            </a:extLst>
          </p:cNvPr>
          <p:cNvSpPr>
            <a:spLocks noGrp="1"/>
          </p:cNvSpPr>
          <p:nvPr/>
        </p:nvSpPr>
        <p:spPr>
          <a:xfrm>
            <a:off x="876300" y="1647825"/>
            <a:ext cx="4762500" cy="809625"/>
          </a:xfrm>
          <a:prstGeom prst="rect">
            <a:avLst/>
          </a:prstGeom>
          <a:noFill/>
          <a:ln w="0">
            <a:noFill/>
          </a:ln>
        </p:spPr>
        <p:txBody>
          <a:bodyPr lIns="0" tIns="0" rIns="0" bIns="0" anchor="t">
            <a:noAutofit/>
          </a:bodyPr>
          <a:lstStyle/>
          <a:p>
            <a:pPr algn="l">
              <a:lnSpc>
                <a:spcPct val="106000"/>
              </a:lnSpc>
              <a:buNone/>
              <a:defRPr sz="4950" b="1" i="0">
                <a:solidFill>
                  <a:srgbClr val="102A43"/>
                </a:solidFill>
                <a:latin typeface="Aptos"/>
                <a:ea typeface="Aptos"/>
                <a:cs typeface="Aptos"/>
              </a:defRPr>
            </a:pPr>
            <a:r>
              <a:rPr sz="4950" b="1" i="0">
                <a:solidFill>
                  <a:srgbClr val="102A43"/>
                </a:solidFill>
                <a:latin typeface="Aptos"/>
                <a:ea typeface="Aptos"/>
                <a:cs typeface="Aptos"/>
              </a:rPr>
              <a:t>Beauty</a:t>
            </a:r>
          </a:p>
        </p:txBody>
      </p:sp>
      <p:sp>
        <p:nvSpPr>
          <p:cNvPr id="6" name="text">
            <a:extLst>
              <a:ext uri="{FF2B5EF4-FFF2-40B4-BE49-F238E27FC236}">
                <a16:creationId xmlns:a16="http://schemas.microsoft.com/office/drawing/2014/main" id="{933C6624-A0C0-4ABE-A2C0-E4BF44D00481}"/>
              </a:ext>
            </a:extLst>
          </p:cNvPr>
          <p:cNvSpPr>
            <a:spLocks noGrp="1"/>
          </p:cNvSpPr>
          <p:nvPr/>
        </p:nvSpPr>
        <p:spPr>
          <a:xfrm>
            <a:off x="6724650" y="1647825"/>
            <a:ext cx="4572000" cy="809625"/>
          </a:xfrm>
          <a:prstGeom prst="rect">
            <a:avLst/>
          </a:prstGeom>
          <a:noFill/>
          <a:ln w="0">
            <a:noFill/>
          </a:ln>
        </p:spPr>
        <p:txBody>
          <a:bodyPr lIns="0" tIns="0" rIns="0" bIns="0" anchor="t">
            <a:noAutofit/>
          </a:bodyPr>
          <a:lstStyle/>
          <a:p>
            <a:pPr algn="l">
              <a:lnSpc>
                <a:spcPct val="106000"/>
              </a:lnSpc>
              <a:buNone/>
              <a:defRPr sz="4950" b="1" i="0">
                <a:solidFill>
                  <a:srgbClr val="102A43"/>
                </a:solidFill>
                <a:latin typeface="Aptos"/>
                <a:ea typeface="Aptos"/>
                <a:cs typeface="Aptos"/>
              </a:defRPr>
            </a:pPr>
            <a:r>
              <a:rPr sz="4950" b="1" i="0">
                <a:solidFill>
                  <a:srgbClr val="102A43"/>
                </a:solidFill>
                <a:latin typeface="Aptos"/>
                <a:ea typeface="Aptos"/>
                <a:cs typeface="Aptos"/>
              </a:rPr>
              <a:t>Groaning</a:t>
            </a:r>
          </a:p>
        </p:txBody>
      </p:sp>
      <p:sp>
        <p:nvSpPr>
          <p:cNvPr id="7" name="comparison-rule">
            <a:extLst>
              <a:ext uri="{FF2B5EF4-FFF2-40B4-BE49-F238E27FC236}">
                <a16:creationId xmlns:a16="http://schemas.microsoft.com/office/drawing/2014/main" id="{36FE9305-2DD2-46B4-9A29-9B7EA423E8A7}"/>
              </a:ext>
            </a:extLst>
          </p:cNvPr>
          <p:cNvSpPr>
            <a:spLocks noGrp="1"/>
          </p:cNvSpPr>
          <p:nvPr/>
        </p:nvSpPr>
        <p:spPr>
          <a:xfrm>
            <a:off x="6000750" y="1628775"/>
            <a:ext cx="38100" cy="3200400"/>
          </a:xfrm>
          <a:prstGeom prst="rect">
            <a:avLst/>
          </a:prstGeom>
          <a:solidFill>
            <a:srgbClr val="D4A72C"/>
          </a:solidFill>
          <a:ln w="0">
            <a:noFill/>
          </a:ln>
        </p:spPr>
        <p:txBody>
          <a:bodyPr/>
          <a:lstStyle/>
          <a:p>
            <a:endParaRPr lang="en-US"/>
          </a:p>
        </p:txBody>
      </p:sp>
      <p:sp>
        <p:nvSpPr>
          <p:cNvPr id="8" name="text">
            <a:extLst>
              <a:ext uri="{FF2B5EF4-FFF2-40B4-BE49-F238E27FC236}">
                <a16:creationId xmlns:a16="http://schemas.microsoft.com/office/drawing/2014/main" id="{022701CE-A36C-4D8C-925E-253D23C95909}"/>
              </a:ext>
            </a:extLst>
          </p:cNvPr>
          <p:cNvSpPr>
            <a:spLocks noGrp="1"/>
          </p:cNvSpPr>
          <p:nvPr/>
        </p:nvSpPr>
        <p:spPr>
          <a:xfrm>
            <a:off x="876300" y="2847975"/>
            <a:ext cx="4714875" cy="1571625"/>
          </a:xfrm>
          <a:prstGeom prst="rect">
            <a:avLst/>
          </a:prstGeom>
          <a:noFill/>
          <a:ln w="0">
            <a:noFill/>
          </a:ln>
        </p:spPr>
        <p:txBody>
          <a:bodyPr lIns="0" tIns="0" rIns="0" bIns="0" anchor="t">
            <a:noAutofit/>
          </a:bodyPr>
          <a:lstStyle/>
          <a:p>
            <a:pPr algn="l">
              <a:lnSpc>
                <a:spcPct val="106000"/>
              </a:lnSpc>
              <a:buNone/>
              <a:defRPr sz="3300" b="0" i="0">
                <a:solidFill>
                  <a:srgbClr val="2D6A9F"/>
                </a:solidFill>
                <a:latin typeface="Aptos"/>
                <a:ea typeface="Aptos"/>
                <a:cs typeface="Aptos"/>
              </a:defRPr>
            </a:pPr>
            <a:r>
              <a:rPr sz="3300" b="0" i="0">
                <a:solidFill>
                  <a:srgbClr val="2D6A9F"/>
                </a:solidFill>
                <a:latin typeface="Aptos"/>
                <a:ea typeface="Aptos"/>
                <a:cs typeface="Aptos"/>
              </a:rPr>
              <a:t>Where do you receive</a:t>
            </a:r>
          </a:p>
          <a:p>
            <a:pPr algn="l">
              <a:lnSpc>
                <a:spcPct val="106000"/>
              </a:lnSpc>
              <a:buNone/>
              <a:defRPr sz="3300" b="0" i="0">
                <a:solidFill>
                  <a:srgbClr val="2D6A9F"/>
                </a:solidFill>
                <a:latin typeface="Aptos"/>
                <a:ea typeface="Aptos"/>
                <a:cs typeface="Aptos"/>
              </a:defRPr>
            </a:pPr>
            <a:r>
              <a:rPr sz="3300" b="0" i="0">
                <a:solidFill>
                  <a:srgbClr val="2D6A9F"/>
                </a:solidFill>
                <a:latin typeface="Aptos"/>
                <a:ea typeface="Aptos"/>
                <a:cs typeface="Aptos"/>
              </a:rPr>
              <a:t>creation as gift?</a:t>
            </a:r>
          </a:p>
        </p:txBody>
      </p:sp>
      <p:sp>
        <p:nvSpPr>
          <p:cNvPr id="9" name="text">
            <a:extLst>
              <a:ext uri="{FF2B5EF4-FFF2-40B4-BE49-F238E27FC236}">
                <a16:creationId xmlns:a16="http://schemas.microsoft.com/office/drawing/2014/main" id="{D3AF56D8-4660-451A-9CED-D6385A79FDDA}"/>
              </a:ext>
            </a:extLst>
          </p:cNvPr>
          <p:cNvSpPr>
            <a:spLocks noGrp="1"/>
          </p:cNvSpPr>
          <p:nvPr/>
        </p:nvSpPr>
        <p:spPr>
          <a:xfrm>
            <a:off x="6724650" y="2847975"/>
            <a:ext cx="4572000" cy="1571625"/>
          </a:xfrm>
          <a:prstGeom prst="rect">
            <a:avLst/>
          </a:prstGeom>
          <a:noFill/>
          <a:ln w="0">
            <a:noFill/>
          </a:ln>
        </p:spPr>
        <p:txBody>
          <a:bodyPr lIns="0" tIns="0" rIns="0" bIns="0" anchor="t">
            <a:noAutofit/>
          </a:bodyPr>
          <a:lstStyle/>
          <a:p>
            <a:pPr algn="l">
              <a:lnSpc>
                <a:spcPct val="106000"/>
              </a:lnSpc>
              <a:buNone/>
              <a:defRPr sz="3300" b="0" i="0">
                <a:solidFill>
                  <a:srgbClr val="2D6A9F"/>
                </a:solidFill>
                <a:latin typeface="Aptos"/>
                <a:ea typeface="Aptos"/>
                <a:cs typeface="Aptos"/>
              </a:defRPr>
            </a:pPr>
            <a:r>
              <a:rPr sz="3300" b="0" i="0">
                <a:solidFill>
                  <a:srgbClr val="2D6A9F"/>
                </a:solidFill>
                <a:latin typeface="Aptos"/>
                <a:ea typeface="Aptos"/>
                <a:cs typeface="Aptos"/>
              </a:rPr>
              <a:t>Where do you see</a:t>
            </a:r>
          </a:p>
          <a:p>
            <a:pPr algn="l">
              <a:lnSpc>
                <a:spcPct val="106000"/>
              </a:lnSpc>
              <a:buNone/>
              <a:defRPr sz="3300" b="0" i="0">
                <a:solidFill>
                  <a:srgbClr val="2D6A9F"/>
                </a:solidFill>
                <a:latin typeface="Aptos"/>
                <a:ea typeface="Aptos"/>
                <a:cs typeface="Aptos"/>
              </a:defRPr>
            </a:pPr>
            <a:r>
              <a:rPr sz="3300" b="0" i="0">
                <a:solidFill>
                  <a:srgbClr val="2D6A9F"/>
                </a:solidFill>
                <a:latin typeface="Aptos"/>
                <a:ea typeface="Aptos"/>
                <a:cs typeface="Aptos"/>
              </a:rPr>
              <a:t>damage or loss?</a:t>
            </a:r>
          </a:p>
        </p:txBody>
      </p:sp>
      <p:sp>
        <p:nvSpPr>
          <p:cNvPr id="10" name="text">
            <a:extLst>
              <a:ext uri="{FF2B5EF4-FFF2-40B4-BE49-F238E27FC236}">
                <a16:creationId xmlns:a16="http://schemas.microsoft.com/office/drawing/2014/main" id="{5E47E8A2-25A4-41F1-AB02-0C111754BED3}"/>
              </a:ext>
            </a:extLst>
          </p:cNvPr>
          <p:cNvSpPr>
            <a:spLocks noGrp="1"/>
          </p:cNvSpPr>
          <p:nvPr/>
        </p:nvSpPr>
        <p:spPr>
          <a:xfrm>
            <a:off x="1524000" y="5238750"/>
            <a:ext cx="9144000" cy="609600"/>
          </a:xfrm>
          <a:prstGeom prst="rect">
            <a:avLst/>
          </a:prstGeom>
          <a:noFill/>
          <a:ln w="0">
            <a:noFill/>
          </a:ln>
        </p:spPr>
        <p:txBody>
          <a:bodyPr lIns="0" tIns="0" rIns="0" bIns="0" anchor="t">
            <a:noAutofit/>
          </a:bodyPr>
          <a:lstStyle/>
          <a:p>
            <a:pPr algn="ctr">
              <a:lnSpc>
                <a:spcPct val="106000"/>
              </a:lnSpc>
              <a:buNone/>
              <a:defRPr sz="3300" b="0" i="1">
                <a:solidFill>
                  <a:srgbClr val="102A43"/>
                </a:solidFill>
                <a:latin typeface="Aptos"/>
                <a:ea typeface="Aptos"/>
                <a:cs typeface="Aptos"/>
              </a:defRPr>
            </a:pPr>
            <a:r>
              <a:rPr sz="3300" b="0" i="1">
                <a:solidFill>
                  <a:srgbClr val="102A43"/>
                </a:solidFill>
                <a:latin typeface="Aptos"/>
                <a:ea typeface="Aptos"/>
                <a:cs typeface="Aptos"/>
              </a:rPr>
              <a:t>Keep both on the same map.</a:t>
            </a:r>
          </a:p>
        </p:txBody>
      </p:sp>
    </p:spTree>
    <p:extLst>
      <p:ext uri="{BB962C8B-B14F-4D97-AF65-F5344CB8AC3E}">
        <p14:creationId xmlns:p14="http://schemas.microsoft.com/office/powerpoint/2010/main" val="215695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71B2D"/>
        </a:solidFill>
        <a:effectLst/>
      </p:bgPr>
    </p:bg>
    <p:spTree>
      <p:nvGrpSpPr>
        <p:cNvPr id="1" name=""/>
        <p:cNvGrpSpPr/>
        <p:nvPr/>
      </p:nvGrpSpPr>
      <p:grpSpPr>
        <a:xfrm>
          <a:off x="0" y="0"/>
          <a:ext cx="0" cy="0"/>
          <a:chOff x="0" y="0"/>
          <a:chExt cx="0" cy="0"/>
        </a:xfrm>
      </p:grpSpPr>
      <p:sp>
        <p:nvSpPr>
          <p:cNvPr id="6" name="footer-5">
            <a:extLst>
              <a:ext uri="{FF2B5EF4-FFF2-40B4-BE49-F238E27FC236}">
                <a16:creationId xmlns:a16="http://schemas.microsoft.com/office/drawing/2014/main" id="{0CEAD336-9CFE-46DA-A380-BDF385756E65}"/>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B7C6D6"/>
                </a:solidFill>
                <a:latin typeface="Aptos"/>
                <a:ea typeface="Aptos"/>
                <a:cs typeface="Aptos"/>
              </a:defRPr>
            </a:pPr>
            <a:r>
              <a:rPr sz="1350" b="1" i="0">
                <a:solidFill>
                  <a:srgbClr val="B7C6D6"/>
                </a:solidFill>
                <a:latin typeface="Aptos"/>
                <a:ea typeface="Aptos"/>
                <a:cs typeface="Aptos"/>
              </a:rPr>
              <a:t>HEAVEN | WEEK FOUR</a:t>
            </a:r>
          </a:p>
        </p:txBody>
      </p:sp>
      <p:sp>
        <p:nvSpPr>
          <p:cNvPr id="2" name="slide-number-5">
            <a:extLst>
              <a:ext uri="{FF2B5EF4-FFF2-40B4-BE49-F238E27FC236}">
                <a16:creationId xmlns:a16="http://schemas.microsoft.com/office/drawing/2014/main" id="{1225B238-BDD5-49DD-A7ED-18DA75CCE2F4}"/>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B7C6D6"/>
                </a:solidFill>
                <a:latin typeface="Aptos"/>
                <a:ea typeface="Aptos"/>
                <a:cs typeface="Aptos"/>
              </a:defRPr>
            </a:pPr>
            <a:r>
              <a:rPr sz="1650" b="1" i="0">
                <a:solidFill>
                  <a:srgbClr val="B7C6D6"/>
                </a:solidFill>
                <a:latin typeface="Aptos"/>
                <a:ea typeface="Aptos"/>
                <a:cs typeface="Aptos"/>
              </a:rPr>
              <a:t>5</a:t>
            </a:r>
          </a:p>
        </p:txBody>
      </p:sp>
      <p:pic>
        <p:nvPicPr>
          <p:cNvPr id="8" name="Picture 7"/>
          <p:cNvPicPr>
            <a:picLocks noChangeAspect="1"/>
          </p:cNvPicPr>
          <p:nvPr/>
        </p:nvPicPr>
        <p:blipFill>
          <a:blip r:embed="rId3"/>
          <a:stretch/>
        </p:blipFill>
        <p:spPr>
          <a:xfrm>
            <a:off x="0" y="0"/>
            <a:ext cx="12192000" cy="4572000"/>
          </a:xfrm>
          <a:prstGeom prst="rect">
            <a:avLst/>
          </a:prstGeom>
        </p:spPr>
      </p:pic>
      <p:sp>
        <p:nvSpPr>
          <p:cNvPr id="4" name="panel">
            <a:extLst>
              <a:ext uri="{FF2B5EF4-FFF2-40B4-BE49-F238E27FC236}">
                <a16:creationId xmlns:a16="http://schemas.microsoft.com/office/drawing/2014/main" id="{F057B628-9FBC-4262-9FEA-FF86DC0F660C}"/>
              </a:ext>
            </a:extLst>
          </p:cNvPr>
          <p:cNvSpPr>
            <a:spLocks noGrp="1"/>
          </p:cNvSpPr>
          <p:nvPr/>
        </p:nvSpPr>
        <p:spPr>
          <a:xfrm>
            <a:off x="0" y="4572000"/>
            <a:ext cx="12192000" cy="1619250"/>
          </a:xfrm>
          <a:prstGeom prst="rect">
            <a:avLst/>
          </a:prstGeom>
          <a:solidFill>
            <a:srgbClr val="071B2D"/>
          </a:solidFill>
          <a:ln w="0">
            <a:noFill/>
          </a:ln>
        </p:spPr>
        <p:txBody>
          <a:bodyPr/>
          <a:lstStyle/>
          <a:p>
            <a:endParaRPr lang="en-US"/>
          </a:p>
        </p:txBody>
      </p:sp>
      <p:sp>
        <p:nvSpPr>
          <p:cNvPr id="5" name="text">
            <a:extLst>
              <a:ext uri="{FF2B5EF4-FFF2-40B4-BE49-F238E27FC236}">
                <a16:creationId xmlns:a16="http://schemas.microsoft.com/office/drawing/2014/main" id="{85FC6714-8DB6-4783-B364-229AE5D2344D}"/>
              </a:ext>
            </a:extLst>
          </p:cNvPr>
          <p:cNvSpPr>
            <a:spLocks noGrp="1"/>
          </p:cNvSpPr>
          <p:nvPr/>
        </p:nvSpPr>
        <p:spPr>
          <a:xfrm>
            <a:off x="800100" y="4772025"/>
            <a:ext cx="10591800" cy="1238250"/>
          </a:xfrm>
          <a:prstGeom prst="rect">
            <a:avLst/>
          </a:prstGeom>
          <a:noFill/>
          <a:ln w="0">
            <a:noFill/>
          </a:ln>
        </p:spPr>
        <p:txBody>
          <a:bodyPr lIns="0" tIns="0" rIns="0" bIns="0" anchor="t">
            <a:noAutofit/>
          </a:bodyPr>
          <a:lstStyle/>
          <a:p>
            <a:pPr algn="ctr">
              <a:lnSpc>
                <a:spcPct val="108000"/>
              </a:lnSpc>
              <a:buNone/>
              <a:defRPr sz="3675" b="1" i="0">
                <a:solidFill>
                  <a:srgbClr val="FFFFFF"/>
                </a:solidFill>
                <a:latin typeface="Aptos"/>
                <a:ea typeface="Aptos"/>
                <a:cs typeface="Aptos"/>
              </a:defRPr>
            </a:pPr>
            <a:r>
              <a:rPr sz="3675" b="1" i="0">
                <a:solidFill>
                  <a:srgbClr val="FFFFFF"/>
                </a:solidFill>
                <a:latin typeface="Aptos"/>
                <a:ea typeface="Aptos"/>
                <a:cs typeface="Aptos"/>
              </a:rPr>
              <a:t>Hold the gift and the groaning</a:t>
            </a:r>
          </a:p>
          <a:p>
            <a:pPr algn="ctr">
              <a:lnSpc>
                <a:spcPct val="108000"/>
              </a:lnSpc>
              <a:buNone/>
              <a:defRPr sz="3675" b="1" i="0">
                <a:solidFill>
                  <a:srgbClr val="FFFFFF"/>
                </a:solidFill>
                <a:latin typeface="Aptos"/>
                <a:ea typeface="Aptos"/>
                <a:cs typeface="Aptos"/>
              </a:defRPr>
            </a:pPr>
            <a:r>
              <a:rPr sz="3675" b="1" i="0">
                <a:solidFill>
                  <a:srgbClr val="FFFFFF"/>
                </a:solidFill>
                <a:latin typeface="Aptos"/>
                <a:ea typeface="Aptos"/>
                <a:cs typeface="Aptos"/>
              </a:rPr>
              <a:t>in the Light of Christ.</a:t>
            </a:r>
          </a:p>
        </p:txBody>
      </p:sp>
    </p:spTree>
    <p:extLst>
      <p:ext uri="{BB962C8B-B14F-4D97-AF65-F5344CB8AC3E}">
        <p14:creationId xmlns:p14="http://schemas.microsoft.com/office/powerpoint/2010/main" val="1091487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1E3"/>
        </a:solidFill>
        <a:effectLst/>
      </p:bgPr>
    </p:bg>
    <p:spTree>
      <p:nvGrpSpPr>
        <p:cNvPr id="1" name=""/>
        <p:cNvGrpSpPr/>
        <p:nvPr/>
      </p:nvGrpSpPr>
      <p:grpSpPr>
        <a:xfrm>
          <a:off x="0" y="0"/>
          <a:ext cx="0" cy="0"/>
          <a:chOff x="0" y="0"/>
          <a:chExt cx="0" cy="0"/>
        </a:xfrm>
      </p:grpSpPr>
      <p:sp>
        <p:nvSpPr>
          <p:cNvPr id="11" name="footer-6">
            <a:extLst>
              <a:ext uri="{FF2B5EF4-FFF2-40B4-BE49-F238E27FC236}">
                <a16:creationId xmlns:a16="http://schemas.microsoft.com/office/drawing/2014/main" id="{7987EB2F-6365-493D-89B0-89DA87C22326}"/>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5C7085"/>
                </a:solidFill>
                <a:latin typeface="Aptos"/>
                <a:ea typeface="Aptos"/>
                <a:cs typeface="Aptos"/>
              </a:defRPr>
            </a:pPr>
            <a:r>
              <a:rPr sz="1350" b="1" i="0">
                <a:solidFill>
                  <a:srgbClr val="5C7085"/>
                </a:solidFill>
                <a:latin typeface="Aptos"/>
                <a:ea typeface="Aptos"/>
                <a:cs typeface="Aptos"/>
              </a:rPr>
              <a:t>HEAVEN | WEEK FOUR</a:t>
            </a:r>
          </a:p>
        </p:txBody>
      </p:sp>
      <p:sp>
        <p:nvSpPr>
          <p:cNvPr id="2" name="slide-number-6">
            <a:extLst>
              <a:ext uri="{FF2B5EF4-FFF2-40B4-BE49-F238E27FC236}">
                <a16:creationId xmlns:a16="http://schemas.microsoft.com/office/drawing/2014/main" id="{47C30499-E88D-472E-8979-180154764445}"/>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5C7085"/>
                </a:solidFill>
                <a:latin typeface="Aptos"/>
                <a:ea typeface="Aptos"/>
                <a:cs typeface="Aptos"/>
              </a:defRPr>
            </a:pPr>
            <a:r>
              <a:rPr sz="1650" b="1" i="0">
                <a:solidFill>
                  <a:srgbClr val="5C7085"/>
                </a:solidFill>
                <a:latin typeface="Aptos"/>
                <a:ea typeface="Aptos"/>
                <a:cs typeface="Aptos"/>
              </a:rPr>
              <a:t>6</a:t>
            </a:r>
          </a:p>
        </p:txBody>
      </p:sp>
      <p:sp>
        <p:nvSpPr>
          <p:cNvPr id="3" name="eyebrow">
            <a:extLst>
              <a:ext uri="{FF2B5EF4-FFF2-40B4-BE49-F238E27FC236}">
                <a16:creationId xmlns:a16="http://schemas.microsoft.com/office/drawing/2014/main" id="{541A4A8E-0975-4CF9-99F4-8F308A2E60B2}"/>
              </a:ext>
            </a:extLst>
          </p:cNvPr>
          <p:cNvSpPr>
            <a:spLocks noGrp="1"/>
          </p:cNvSpPr>
          <p:nvPr/>
        </p:nvSpPr>
        <p:spPr>
          <a:xfrm>
            <a:off x="685800" y="457200"/>
            <a:ext cx="10477500" cy="323850"/>
          </a:xfrm>
          <a:prstGeom prst="rect">
            <a:avLst/>
          </a:prstGeom>
          <a:noFill/>
          <a:ln w="0">
            <a:noFill/>
          </a:ln>
        </p:spPr>
        <p:txBody>
          <a:bodyPr lIns="0" tIns="0" rIns="0" bIns="0" anchor="t">
            <a:noAutofit/>
          </a:bodyPr>
          <a:lstStyle/>
          <a:p>
            <a:pPr algn="l">
              <a:lnSpc>
                <a:spcPct val="106000"/>
              </a:lnSpc>
              <a:buNone/>
              <a:defRPr sz="1800" b="1" i="0">
                <a:solidFill>
                  <a:srgbClr val="2D6A9F"/>
                </a:solidFill>
                <a:latin typeface="Aptos"/>
                <a:ea typeface="Aptos"/>
                <a:cs typeface="Aptos"/>
              </a:defRPr>
            </a:pPr>
            <a:r>
              <a:rPr sz="1800" b="1" i="0">
                <a:solidFill>
                  <a:srgbClr val="2D6A9F"/>
                </a:solidFill>
                <a:latin typeface="Aptos"/>
                <a:ea typeface="Aptos"/>
                <a:cs typeface="Aptos"/>
              </a:rPr>
              <a:t>SCRIPTURE READINGS</a:t>
            </a:r>
          </a:p>
        </p:txBody>
      </p:sp>
      <p:sp>
        <p:nvSpPr>
          <p:cNvPr id="4" name="gold-rule">
            <a:extLst>
              <a:ext uri="{FF2B5EF4-FFF2-40B4-BE49-F238E27FC236}">
                <a16:creationId xmlns:a16="http://schemas.microsoft.com/office/drawing/2014/main" id="{3414C31A-1346-449F-B096-3A396455551A}"/>
              </a:ext>
            </a:extLst>
          </p:cNvPr>
          <p:cNvSpPr>
            <a:spLocks noGrp="1"/>
          </p:cNvSpPr>
          <p:nvPr/>
        </p:nvSpPr>
        <p:spPr>
          <a:xfrm>
            <a:off x="685800" y="952500"/>
            <a:ext cx="1428750" cy="47625"/>
          </a:xfrm>
          <a:prstGeom prst="rect">
            <a:avLst/>
          </a:prstGeom>
          <a:solidFill>
            <a:srgbClr val="D4A72C"/>
          </a:solidFill>
          <a:ln w="0">
            <a:noFill/>
          </a:ln>
        </p:spPr>
        <p:txBody>
          <a:bodyPr/>
          <a:lstStyle/>
          <a:p>
            <a:endParaRPr lang="en-US"/>
          </a:p>
        </p:txBody>
      </p:sp>
      <p:sp>
        <p:nvSpPr>
          <p:cNvPr id="5" name="text">
            <a:extLst>
              <a:ext uri="{FF2B5EF4-FFF2-40B4-BE49-F238E27FC236}">
                <a16:creationId xmlns:a16="http://schemas.microsoft.com/office/drawing/2014/main" id="{F8E8D461-5C68-4A6D-B9DA-21B8F4E3F12D}"/>
              </a:ext>
            </a:extLst>
          </p:cNvPr>
          <p:cNvSpPr>
            <a:spLocks noGrp="1"/>
          </p:cNvSpPr>
          <p:nvPr/>
        </p:nvSpPr>
        <p:spPr>
          <a:xfrm>
            <a:off x="876300" y="1524000"/>
            <a:ext cx="10248900" cy="628650"/>
          </a:xfrm>
          <a:prstGeom prst="rect">
            <a:avLst/>
          </a:prstGeom>
          <a:noFill/>
          <a:ln w="0">
            <a:noFill/>
          </a:ln>
        </p:spPr>
        <p:txBody>
          <a:bodyPr lIns="0" tIns="0" rIns="0" bIns="0" anchor="t">
            <a:noAutofit/>
          </a:bodyPr>
          <a:lstStyle/>
          <a:p>
            <a:pPr algn="l">
              <a:lnSpc>
                <a:spcPct val="106000"/>
              </a:lnSpc>
              <a:buNone/>
              <a:defRPr sz="3900" b="1" i="0">
                <a:solidFill>
                  <a:srgbClr val="102A43"/>
                </a:solidFill>
                <a:latin typeface="Aptos"/>
                <a:ea typeface="Aptos"/>
                <a:cs typeface="Aptos"/>
              </a:defRPr>
            </a:pPr>
            <a:r>
              <a:rPr sz="3900" b="1" i="0">
                <a:solidFill>
                  <a:srgbClr val="102A43"/>
                </a:solidFill>
                <a:latin typeface="Aptos"/>
                <a:ea typeface="Aptos"/>
                <a:cs typeface="Aptos"/>
              </a:rPr>
              <a:t>Romans 8:18–25</a:t>
            </a:r>
          </a:p>
        </p:txBody>
      </p:sp>
      <p:sp>
        <p:nvSpPr>
          <p:cNvPr id="6" name="text">
            <a:extLst>
              <a:ext uri="{FF2B5EF4-FFF2-40B4-BE49-F238E27FC236}">
                <a16:creationId xmlns:a16="http://schemas.microsoft.com/office/drawing/2014/main" id="{260FD238-A2E7-4A41-8E6B-E2B0C4C30B64}"/>
              </a:ext>
            </a:extLst>
          </p:cNvPr>
          <p:cNvSpPr>
            <a:spLocks noGrp="1"/>
          </p:cNvSpPr>
          <p:nvPr/>
        </p:nvSpPr>
        <p:spPr>
          <a:xfrm>
            <a:off x="876300" y="2266950"/>
            <a:ext cx="10248900" cy="590550"/>
          </a:xfrm>
          <a:prstGeom prst="rect">
            <a:avLst/>
          </a:prstGeom>
          <a:noFill/>
          <a:ln w="0">
            <a:noFill/>
          </a:ln>
        </p:spPr>
        <p:txBody>
          <a:bodyPr lIns="0" tIns="0" rIns="0" bIns="0" anchor="t">
            <a:noAutofit/>
          </a:bodyPr>
          <a:lstStyle/>
          <a:p>
            <a:pPr algn="l">
              <a:lnSpc>
                <a:spcPct val="106000"/>
              </a:lnSpc>
              <a:buNone/>
              <a:defRPr sz="3300" b="0" i="0">
                <a:solidFill>
                  <a:srgbClr val="2D6A9F"/>
                </a:solidFill>
                <a:latin typeface="Aptos"/>
                <a:ea typeface="Aptos"/>
                <a:cs typeface="Aptos"/>
              </a:defRPr>
            </a:pPr>
            <a:r>
              <a:rPr sz="3300" b="0" i="0">
                <a:solidFill>
                  <a:srgbClr val="2D6A9F"/>
                </a:solidFill>
                <a:latin typeface="Aptos"/>
                <a:ea typeface="Aptos"/>
                <a:cs typeface="Aptos"/>
              </a:rPr>
              <a:t>Creation waits, groans, and hopes.</a:t>
            </a:r>
          </a:p>
        </p:txBody>
      </p:sp>
      <p:sp>
        <p:nvSpPr>
          <p:cNvPr id="7" name="text">
            <a:extLst>
              <a:ext uri="{FF2B5EF4-FFF2-40B4-BE49-F238E27FC236}">
                <a16:creationId xmlns:a16="http://schemas.microsoft.com/office/drawing/2014/main" id="{843040F4-E001-4F04-BF58-60CFD1A95220}"/>
              </a:ext>
            </a:extLst>
          </p:cNvPr>
          <p:cNvSpPr>
            <a:spLocks noGrp="1"/>
          </p:cNvSpPr>
          <p:nvPr/>
        </p:nvSpPr>
        <p:spPr>
          <a:xfrm>
            <a:off x="876300" y="3181350"/>
            <a:ext cx="10248900" cy="628650"/>
          </a:xfrm>
          <a:prstGeom prst="rect">
            <a:avLst/>
          </a:prstGeom>
          <a:noFill/>
          <a:ln w="0">
            <a:noFill/>
          </a:ln>
        </p:spPr>
        <p:txBody>
          <a:bodyPr lIns="0" tIns="0" rIns="0" bIns="0" anchor="t">
            <a:noAutofit/>
          </a:bodyPr>
          <a:lstStyle/>
          <a:p>
            <a:pPr algn="l">
              <a:lnSpc>
                <a:spcPct val="106000"/>
              </a:lnSpc>
              <a:buNone/>
              <a:defRPr sz="3900" b="1" i="0">
                <a:solidFill>
                  <a:srgbClr val="102A43"/>
                </a:solidFill>
                <a:latin typeface="Aptos"/>
                <a:ea typeface="Aptos"/>
                <a:cs typeface="Aptos"/>
              </a:defRPr>
            </a:pPr>
            <a:r>
              <a:rPr sz="3900" b="1" i="0">
                <a:solidFill>
                  <a:srgbClr val="102A43"/>
                </a:solidFill>
                <a:latin typeface="Aptos"/>
                <a:ea typeface="Aptos"/>
                <a:cs typeface="Aptos"/>
              </a:rPr>
              <a:t>Colossians 1:15–20</a:t>
            </a:r>
          </a:p>
        </p:txBody>
      </p:sp>
      <p:sp>
        <p:nvSpPr>
          <p:cNvPr id="8" name="text">
            <a:extLst>
              <a:ext uri="{FF2B5EF4-FFF2-40B4-BE49-F238E27FC236}">
                <a16:creationId xmlns:a16="http://schemas.microsoft.com/office/drawing/2014/main" id="{F73FA6F6-70C8-4D2F-837A-567B4D849E74}"/>
              </a:ext>
            </a:extLst>
          </p:cNvPr>
          <p:cNvSpPr>
            <a:spLocks noGrp="1"/>
          </p:cNvSpPr>
          <p:nvPr/>
        </p:nvSpPr>
        <p:spPr>
          <a:xfrm>
            <a:off x="876300" y="3924300"/>
            <a:ext cx="10248900" cy="590550"/>
          </a:xfrm>
          <a:prstGeom prst="rect">
            <a:avLst/>
          </a:prstGeom>
          <a:noFill/>
          <a:ln w="0">
            <a:noFill/>
          </a:ln>
        </p:spPr>
        <p:txBody>
          <a:bodyPr lIns="0" tIns="0" rIns="0" bIns="0" anchor="t">
            <a:noAutofit/>
          </a:bodyPr>
          <a:lstStyle/>
          <a:p>
            <a:pPr algn="l">
              <a:lnSpc>
                <a:spcPct val="106000"/>
              </a:lnSpc>
              <a:buNone/>
              <a:defRPr sz="3300" b="0" i="0">
                <a:solidFill>
                  <a:srgbClr val="2D6A9F"/>
                </a:solidFill>
                <a:latin typeface="Aptos"/>
                <a:ea typeface="Aptos"/>
                <a:cs typeface="Aptos"/>
              </a:defRPr>
            </a:pPr>
            <a:r>
              <a:rPr sz="3300" b="0" i="0">
                <a:solidFill>
                  <a:srgbClr val="2D6A9F"/>
                </a:solidFill>
                <a:latin typeface="Aptos"/>
                <a:ea typeface="Aptos"/>
                <a:cs typeface="Aptos"/>
              </a:rPr>
              <a:t>Christ creates, sustains, and reconciles.</a:t>
            </a:r>
          </a:p>
        </p:txBody>
      </p:sp>
      <p:sp>
        <p:nvSpPr>
          <p:cNvPr id="9" name="text">
            <a:extLst>
              <a:ext uri="{FF2B5EF4-FFF2-40B4-BE49-F238E27FC236}">
                <a16:creationId xmlns:a16="http://schemas.microsoft.com/office/drawing/2014/main" id="{462C0288-8767-4C43-A943-FF281B76ED44}"/>
              </a:ext>
            </a:extLst>
          </p:cNvPr>
          <p:cNvSpPr>
            <a:spLocks noGrp="1"/>
          </p:cNvSpPr>
          <p:nvPr/>
        </p:nvSpPr>
        <p:spPr>
          <a:xfrm>
            <a:off x="876300" y="4857750"/>
            <a:ext cx="10248900" cy="628650"/>
          </a:xfrm>
          <a:prstGeom prst="rect">
            <a:avLst/>
          </a:prstGeom>
          <a:noFill/>
          <a:ln w="0">
            <a:noFill/>
          </a:ln>
        </p:spPr>
        <p:txBody>
          <a:bodyPr lIns="0" tIns="0" rIns="0" bIns="0" anchor="t">
            <a:noAutofit/>
          </a:bodyPr>
          <a:lstStyle/>
          <a:p>
            <a:pPr algn="l">
              <a:lnSpc>
                <a:spcPct val="106000"/>
              </a:lnSpc>
              <a:buNone/>
              <a:defRPr sz="3900" b="1" i="0">
                <a:solidFill>
                  <a:srgbClr val="102A43"/>
                </a:solidFill>
                <a:latin typeface="Aptos"/>
                <a:ea typeface="Aptos"/>
                <a:cs typeface="Aptos"/>
              </a:defRPr>
            </a:pPr>
            <a:r>
              <a:rPr sz="3900" b="1" i="0">
                <a:solidFill>
                  <a:srgbClr val="102A43"/>
                </a:solidFill>
                <a:latin typeface="Aptos"/>
                <a:ea typeface="Aptos"/>
                <a:cs typeface="Aptos"/>
              </a:rPr>
              <a:t>Acts 3:19–21</a:t>
            </a:r>
          </a:p>
        </p:txBody>
      </p:sp>
      <p:sp>
        <p:nvSpPr>
          <p:cNvPr id="10" name="text">
            <a:extLst>
              <a:ext uri="{FF2B5EF4-FFF2-40B4-BE49-F238E27FC236}">
                <a16:creationId xmlns:a16="http://schemas.microsoft.com/office/drawing/2014/main" id="{27ED19CC-A7F6-48E2-9B3E-448E336DAE6C}"/>
              </a:ext>
            </a:extLst>
          </p:cNvPr>
          <p:cNvSpPr>
            <a:spLocks noGrp="1"/>
          </p:cNvSpPr>
          <p:nvPr/>
        </p:nvSpPr>
        <p:spPr>
          <a:xfrm>
            <a:off x="876300" y="5581650"/>
            <a:ext cx="10248900" cy="533400"/>
          </a:xfrm>
          <a:prstGeom prst="rect">
            <a:avLst/>
          </a:prstGeom>
          <a:noFill/>
          <a:ln w="0">
            <a:noFill/>
          </a:ln>
        </p:spPr>
        <p:txBody>
          <a:bodyPr lIns="0" tIns="0" rIns="0" bIns="0" anchor="t">
            <a:noAutofit/>
          </a:bodyPr>
          <a:lstStyle/>
          <a:p>
            <a:pPr algn="l">
              <a:lnSpc>
                <a:spcPct val="106000"/>
              </a:lnSpc>
              <a:buNone/>
              <a:defRPr sz="3300" b="0" i="0">
                <a:solidFill>
                  <a:srgbClr val="2D6A9F"/>
                </a:solidFill>
                <a:latin typeface="Aptos"/>
                <a:ea typeface="Aptos"/>
                <a:cs typeface="Aptos"/>
              </a:defRPr>
            </a:pPr>
            <a:r>
              <a:rPr sz="3300" b="0" i="0">
                <a:solidFill>
                  <a:srgbClr val="2D6A9F"/>
                </a:solidFill>
                <a:latin typeface="Aptos"/>
                <a:ea typeface="Aptos"/>
                <a:cs typeface="Aptos"/>
              </a:rPr>
              <a:t>Turn to God; await his restoration.</a:t>
            </a:r>
          </a:p>
        </p:txBody>
      </p:sp>
    </p:spTree>
    <p:extLst>
      <p:ext uri="{BB962C8B-B14F-4D97-AF65-F5344CB8AC3E}">
        <p14:creationId xmlns:p14="http://schemas.microsoft.com/office/powerpoint/2010/main" val="560158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71B2D"/>
        </a:solidFill>
        <a:effectLst/>
      </p:bgPr>
    </p:bg>
    <p:spTree>
      <p:nvGrpSpPr>
        <p:cNvPr id="1" name=""/>
        <p:cNvGrpSpPr/>
        <p:nvPr/>
      </p:nvGrpSpPr>
      <p:grpSpPr>
        <a:xfrm>
          <a:off x="0" y="0"/>
          <a:ext cx="0" cy="0"/>
          <a:chOff x="0" y="0"/>
          <a:chExt cx="0" cy="0"/>
        </a:xfrm>
      </p:grpSpPr>
      <p:sp>
        <p:nvSpPr>
          <p:cNvPr id="6" name="footer-7">
            <a:extLst>
              <a:ext uri="{FF2B5EF4-FFF2-40B4-BE49-F238E27FC236}">
                <a16:creationId xmlns:a16="http://schemas.microsoft.com/office/drawing/2014/main" id="{4492383D-CEF6-434C-B223-A81AB1E23635}"/>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B7C6D6"/>
                </a:solidFill>
                <a:latin typeface="Aptos"/>
                <a:ea typeface="Aptos"/>
                <a:cs typeface="Aptos"/>
              </a:defRPr>
            </a:pPr>
            <a:r>
              <a:rPr sz="1350" b="1" i="0">
                <a:solidFill>
                  <a:srgbClr val="B7C6D6"/>
                </a:solidFill>
                <a:latin typeface="Aptos"/>
                <a:ea typeface="Aptos"/>
                <a:cs typeface="Aptos"/>
              </a:rPr>
              <a:t>HEAVEN | WEEK FOUR</a:t>
            </a:r>
          </a:p>
        </p:txBody>
      </p:sp>
      <p:sp>
        <p:nvSpPr>
          <p:cNvPr id="2" name="slide-number-7">
            <a:extLst>
              <a:ext uri="{FF2B5EF4-FFF2-40B4-BE49-F238E27FC236}">
                <a16:creationId xmlns:a16="http://schemas.microsoft.com/office/drawing/2014/main" id="{3C1A62A7-C31D-469F-98F1-A720669DC3ED}"/>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B7C6D6"/>
                </a:solidFill>
                <a:latin typeface="Aptos"/>
                <a:ea typeface="Aptos"/>
                <a:cs typeface="Aptos"/>
              </a:defRPr>
            </a:pPr>
            <a:r>
              <a:rPr sz="1650" b="1" i="0">
                <a:solidFill>
                  <a:srgbClr val="B7C6D6"/>
                </a:solidFill>
                <a:latin typeface="Aptos"/>
                <a:ea typeface="Aptos"/>
                <a:cs typeface="Aptos"/>
              </a:rPr>
              <a:t>7</a:t>
            </a:r>
          </a:p>
        </p:txBody>
      </p:sp>
      <p:pic>
        <p:nvPicPr>
          <p:cNvPr id="8" name="Picture 7"/>
          <p:cNvPicPr>
            <a:picLocks noChangeAspect="1"/>
          </p:cNvPicPr>
          <p:nvPr/>
        </p:nvPicPr>
        <p:blipFill>
          <a:blip r:embed="rId3"/>
          <a:stretch/>
        </p:blipFill>
        <p:spPr>
          <a:xfrm>
            <a:off x="0" y="0"/>
            <a:ext cx="6096000" cy="6191250"/>
          </a:xfrm>
          <a:prstGeom prst="rect">
            <a:avLst/>
          </a:prstGeom>
        </p:spPr>
      </p:pic>
      <p:sp>
        <p:nvSpPr>
          <p:cNvPr id="4" name="text">
            <a:extLst>
              <a:ext uri="{FF2B5EF4-FFF2-40B4-BE49-F238E27FC236}">
                <a16:creationId xmlns:a16="http://schemas.microsoft.com/office/drawing/2014/main" id="{3B98E6B0-FA7B-4788-AB94-559444DC6209}"/>
              </a:ext>
            </a:extLst>
          </p:cNvPr>
          <p:cNvSpPr>
            <a:spLocks noGrp="1"/>
          </p:cNvSpPr>
          <p:nvPr/>
        </p:nvSpPr>
        <p:spPr>
          <a:xfrm>
            <a:off x="6686550" y="1476375"/>
            <a:ext cx="4762500" cy="2438400"/>
          </a:xfrm>
          <a:prstGeom prst="rect">
            <a:avLst/>
          </a:prstGeom>
          <a:noFill/>
          <a:ln w="0">
            <a:noFill/>
          </a:ln>
        </p:spPr>
        <p:txBody>
          <a:bodyPr lIns="0" tIns="0" rIns="0" bIns="0" anchor="t">
            <a:noAutofit/>
          </a:bodyPr>
          <a:lstStyle/>
          <a:p>
            <a:pPr algn="l">
              <a:lnSpc>
                <a:spcPct val="108000"/>
              </a:lnSpc>
              <a:buNone/>
              <a:defRPr sz="3825" b="1" i="0">
                <a:solidFill>
                  <a:srgbClr val="FFFFFF"/>
                </a:solidFill>
                <a:latin typeface="Aptos"/>
                <a:ea typeface="Aptos"/>
                <a:cs typeface="Aptos"/>
              </a:defRPr>
            </a:pPr>
            <a:r>
              <a:rPr sz="3825" b="1" i="0">
                <a:solidFill>
                  <a:srgbClr val="FFFFFF"/>
                </a:solidFill>
                <a:latin typeface="Aptos"/>
                <a:ea typeface="Aptos"/>
                <a:cs typeface="Aptos"/>
              </a:rPr>
              <a:t>“has been groaning</a:t>
            </a:r>
          </a:p>
          <a:p>
            <a:pPr algn="l">
              <a:lnSpc>
                <a:spcPct val="108000"/>
              </a:lnSpc>
              <a:buNone/>
              <a:defRPr sz="3825" b="1" i="0">
                <a:solidFill>
                  <a:srgbClr val="FFFFFF"/>
                </a:solidFill>
                <a:latin typeface="Aptos"/>
                <a:ea typeface="Aptos"/>
                <a:cs typeface="Aptos"/>
              </a:defRPr>
            </a:pPr>
            <a:r>
              <a:rPr sz="3825" b="1" i="0">
                <a:solidFill>
                  <a:srgbClr val="FFFFFF"/>
                </a:solidFill>
                <a:latin typeface="Aptos"/>
                <a:ea typeface="Aptos"/>
                <a:cs typeface="Aptos"/>
              </a:rPr>
              <a:t>as in the pains</a:t>
            </a:r>
          </a:p>
          <a:p>
            <a:pPr algn="l">
              <a:lnSpc>
                <a:spcPct val="108000"/>
              </a:lnSpc>
              <a:buNone/>
              <a:defRPr sz="3825" b="1" i="0">
                <a:solidFill>
                  <a:srgbClr val="FFFFFF"/>
                </a:solidFill>
                <a:latin typeface="Aptos"/>
                <a:ea typeface="Aptos"/>
                <a:cs typeface="Aptos"/>
              </a:defRPr>
            </a:pPr>
            <a:r>
              <a:rPr sz="3825" b="1" i="0">
                <a:solidFill>
                  <a:srgbClr val="FFFFFF"/>
                </a:solidFill>
                <a:latin typeface="Aptos"/>
                <a:ea typeface="Aptos"/>
                <a:cs typeface="Aptos"/>
              </a:rPr>
              <a:t>of childbirth”</a:t>
            </a:r>
          </a:p>
        </p:txBody>
      </p:sp>
      <p:sp>
        <p:nvSpPr>
          <p:cNvPr id="5" name="text">
            <a:extLst>
              <a:ext uri="{FF2B5EF4-FFF2-40B4-BE49-F238E27FC236}">
                <a16:creationId xmlns:a16="http://schemas.microsoft.com/office/drawing/2014/main" id="{0F3A6978-A470-43EA-A24C-632FB54B634D}"/>
              </a:ext>
            </a:extLst>
          </p:cNvPr>
          <p:cNvSpPr>
            <a:spLocks noGrp="1"/>
          </p:cNvSpPr>
          <p:nvPr/>
        </p:nvSpPr>
        <p:spPr>
          <a:xfrm>
            <a:off x="6686550" y="4438650"/>
            <a:ext cx="4762500" cy="409575"/>
          </a:xfrm>
          <a:prstGeom prst="rect">
            <a:avLst/>
          </a:prstGeom>
          <a:noFill/>
          <a:ln w="0">
            <a:noFill/>
          </a:ln>
        </p:spPr>
        <p:txBody>
          <a:bodyPr lIns="0" tIns="0" rIns="0" bIns="0" anchor="t">
            <a:noAutofit/>
          </a:bodyPr>
          <a:lstStyle/>
          <a:p>
            <a:pPr algn="l">
              <a:lnSpc>
                <a:spcPct val="106000"/>
              </a:lnSpc>
              <a:buNone/>
              <a:defRPr sz="2250" b="0" i="0">
                <a:solidFill>
                  <a:srgbClr val="F5E8B8"/>
                </a:solidFill>
                <a:latin typeface="Aptos"/>
                <a:ea typeface="Aptos"/>
                <a:cs typeface="Aptos"/>
              </a:defRPr>
            </a:pPr>
            <a:r>
              <a:rPr sz="2250" b="0" i="0">
                <a:solidFill>
                  <a:srgbClr val="F5E8B8"/>
                </a:solidFill>
                <a:latin typeface="Aptos"/>
                <a:ea typeface="Aptos"/>
                <a:cs typeface="Aptos"/>
              </a:rPr>
              <a:t>Romans 8:22 · NIV</a:t>
            </a:r>
          </a:p>
        </p:txBody>
      </p:sp>
    </p:spTree>
    <p:extLst>
      <p:ext uri="{BB962C8B-B14F-4D97-AF65-F5344CB8AC3E}">
        <p14:creationId xmlns:p14="http://schemas.microsoft.com/office/powerpoint/2010/main" val="2130736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1E3"/>
        </a:solidFill>
        <a:effectLst/>
      </p:bgPr>
    </p:bg>
    <p:spTree>
      <p:nvGrpSpPr>
        <p:cNvPr id="1" name=""/>
        <p:cNvGrpSpPr/>
        <p:nvPr/>
      </p:nvGrpSpPr>
      <p:grpSpPr>
        <a:xfrm>
          <a:off x="0" y="0"/>
          <a:ext cx="0" cy="0"/>
          <a:chOff x="0" y="0"/>
          <a:chExt cx="0" cy="0"/>
        </a:xfrm>
      </p:grpSpPr>
      <p:sp>
        <p:nvSpPr>
          <p:cNvPr id="7" name="footer-8">
            <a:extLst>
              <a:ext uri="{FF2B5EF4-FFF2-40B4-BE49-F238E27FC236}">
                <a16:creationId xmlns:a16="http://schemas.microsoft.com/office/drawing/2014/main" id="{F6BA2216-5F2C-40E1-81D7-7D9CBE92FDBE}"/>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5C7085"/>
                </a:solidFill>
                <a:latin typeface="Aptos"/>
                <a:ea typeface="Aptos"/>
                <a:cs typeface="Aptos"/>
              </a:defRPr>
            </a:pPr>
            <a:r>
              <a:rPr sz="1350" b="1" i="0">
                <a:solidFill>
                  <a:srgbClr val="5C7085"/>
                </a:solidFill>
                <a:latin typeface="Aptos"/>
                <a:ea typeface="Aptos"/>
                <a:cs typeface="Aptos"/>
              </a:rPr>
              <a:t>HEAVEN | WEEK FOUR</a:t>
            </a:r>
          </a:p>
        </p:txBody>
      </p:sp>
      <p:sp>
        <p:nvSpPr>
          <p:cNvPr id="2" name="slide-number-8">
            <a:extLst>
              <a:ext uri="{FF2B5EF4-FFF2-40B4-BE49-F238E27FC236}">
                <a16:creationId xmlns:a16="http://schemas.microsoft.com/office/drawing/2014/main" id="{83B2D3A3-A074-4132-AECD-8BE49896366A}"/>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5C7085"/>
                </a:solidFill>
                <a:latin typeface="Aptos"/>
                <a:ea typeface="Aptos"/>
                <a:cs typeface="Aptos"/>
              </a:defRPr>
            </a:pPr>
            <a:r>
              <a:rPr sz="1650" b="1" i="0">
                <a:solidFill>
                  <a:srgbClr val="5C7085"/>
                </a:solidFill>
                <a:latin typeface="Aptos"/>
                <a:ea typeface="Aptos"/>
                <a:cs typeface="Aptos"/>
              </a:rPr>
              <a:t>8</a:t>
            </a:r>
          </a:p>
        </p:txBody>
      </p:sp>
      <p:sp>
        <p:nvSpPr>
          <p:cNvPr id="3" name="eyebrow">
            <a:extLst>
              <a:ext uri="{FF2B5EF4-FFF2-40B4-BE49-F238E27FC236}">
                <a16:creationId xmlns:a16="http://schemas.microsoft.com/office/drawing/2014/main" id="{055C29C9-D3B0-4585-9146-3015B3471BC6}"/>
              </a:ext>
            </a:extLst>
          </p:cNvPr>
          <p:cNvSpPr>
            <a:spLocks noGrp="1"/>
          </p:cNvSpPr>
          <p:nvPr/>
        </p:nvSpPr>
        <p:spPr>
          <a:xfrm>
            <a:off x="685800" y="457200"/>
            <a:ext cx="10477500" cy="323850"/>
          </a:xfrm>
          <a:prstGeom prst="rect">
            <a:avLst/>
          </a:prstGeom>
          <a:noFill/>
          <a:ln w="0">
            <a:noFill/>
          </a:ln>
        </p:spPr>
        <p:txBody>
          <a:bodyPr lIns="0" tIns="0" rIns="0" bIns="0" anchor="t">
            <a:noAutofit/>
          </a:bodyPr>
          <a:lstStyle/>
          <a:p>
            <a:pPr algn="l">
              <a:lnSpc>
                <a:spcPct val="106000"/>
              </a:lnSpc>
              <a:buNone/>
              <a:defRPr sz="1800" b="1" i="0">
                <a:solidFill>
                  <a:srgbClr val="2D6A9F"/>
                </a:solidFill>
                <a:latin typeface="Aptos"/>
                <a:ea typeface="Aptos"/>
                <a:cs typeface="Aptos"/>
              </a:defRPr>
            </a:pPr>
            <a:r>
              <a:rPr sz="1800" b="1" i="0">
                <a:solidFill>
                  <a:srgbClr val="2D6A9F"/>
                </a:solidFill>
                <a:latin typeface="Aptos"/>
                <a:ea typeface="Aptos"/>
                <a:cs typeface="Aptos"/>
              </a:rPr>
              <a:t>ROMANS 8:21–23</a:t>
            </a:r>
          </a:p>
        </p:txBody>
      </p:sp>
      <p:sp>
        <p:nvSpPr>
          <p:cNvPr id="4" name="gold-rule">
            <a:extLst>
              <a:ext uri="{FF2B5EF4-FFF2-40B4-BE49-F238E27FC236}">
                <a16:creationId xmlns:a16="http://schemas.microsoft.com/office/drawing/2014/main" id="{0CEE0F97-0D24-459E-8266-C7D179D97B94}"/>
              </a:ext>
            </a:extLst>
          </p:cNvPr>
          <p:cNvSpPr>
            <a:spLocks noGrp="1"/>
          </p:cNvSpPr>
          <p:nvPr/>
        </p:nvSpPr>
        <p:spPr>
          <a:xfrm>
            <a:off x="685800" y="952500"/>
            <a:ext cx="1428750" cy="47625"/>
          </a:xfrm>
          <a:prstGeom prst="rect">
            <a:avLst/>
          </a:prstGeom>
          <a:solidFill>
            <a:srgbClr val="D4A72C"/>
          </a:solidFill>
          <a:ln w="0">
            <a:noFill/>
          </a:ln>
        </p:spPr>
        <p:txBody>
          <a:bodyPr/>
          <a:lstStyle/>
          <a:p>
            <a:endParaRPr lang="en-US"/>
          </a:p>
        </p:txBody>
      </p:sp>
      <p:sp>
        <p:nvSpPr>
          <p:cNvPr id="5" name="text">
            <a:extLst>
              <a:ext uri="{FF2B5EF4-FFF2-40B4-BE49-F238E27FC236}">
                <a16:creationId xmlns:a16="http://schemas.microsoft.com/office/drawing/2014/main" id="{089E5E61-4165-4BC4-A96A-68356579209D}"/>
              </a:ext>
            </a:extLst>
          </p:cNvPr>
          <p:cNvSpPr>
            <a:spLocks noGrp="1"/>
          </p:cNvSpPr>
          <p:nvPr/>
        </p:nvSpPr>
        <p:spPr>
          <a:xfrm>
            <a:off x="933450" y="1628775"/>
            <a:ext cx="10325100" cy="2381250"/>
          </a:xfrm>
          <a:prstGeom prst="rect">
            <a:avLst/>
          </a:prstGeom>
          <a:noFill/>
          <a:ln w="0">
            <a:noFill/>
          </a:ln>
        </p:spPr>
        <p:txBody>
          <a:bodyPr lIns="0" tIns="0" rIns="0" bIns="0" anchor="t">
            <a:noAutofit/>
          </a:bodyPr>
          <a:lstStyle/>
          <a:p>
            <a:pPr algn="ctr">
              <a:lnSpc>
                <a:spcPct val="108000"/>
              </a:lnSpc>
              <a:buNone/>
              <a:defRPr sz="4425" b="1" i="0">
                <a:solidFill>
                  <a:srgbClr val="102A43"/>
                </a:solidFill>
                <a:latin typeface="Aptos"/>
                <a:ea typeface="Aptos"/>
                <a:cs typeface="Aptos"/>
              </a:defRPr>
            </a:pPr>
            <a:r>
              <a:rPr sz="4425" b="1" i="0">
                <a:solidFill>
                  <a:srgbClr val="102A43"/>
                </a:solidFill>
                <a:latin typeface="Aptos"/>
                <a:ea typeface="Aptos"/>
                <a:cs typeface="Aptos"/>
              </a:rPr>
              <a:t>Creation waits for freedom.</a:t>
            </a:r>
          </a:p>
          <a:p>
            <a:pPr algn="ctr">
              <a:lnSpc>
                <a:spcPct val="108000"/>
              </a:lnSpc>
              <a:buNone/>
              <a:defRPr sz="4425" b="1" i="0">
                <a:solidFill>
                  <a:srgbClr val="102A43"/>
                </a:solidFill>
                <a:latin typeface="Aptos"/>
                <a:ea typeface="Aptos"/>
                <a:cs typeface="Aptos"/>
              </a:defRPr>
            </a:pPr>
            <a:r>
              <a:rPr sz="4425" b="1" i="0">
                <a:solidFill>
                  <a:srgbClr val="102A43"/>
                </a:solidFill>
                <a:latin typeface="Aptos"/>
                <a:ea typeface="Aptos"/>
                <a:cs typeface="Aptos"/>
              </a:rPr>
              <a:t>We wait for the redemption</a:t>
            </a:r>
          </a:p>
          <a:p>
            <a:pPr algn="ctr">
              <a:lnSpc>
                <a:spcPct val="108000"/>
              </a:lnSpc>
              <a:buNone/>
              <a:defRPr sz="4425" b="1" i="0">
                <a:solidFill>
                  <a:srgbClr val="102A43"/>
                </a:solidFill>
                <a:latin typeface="Aptos"/>
                <a:ea typeface="Aptos"/>
                <a:cs typeface="Aptos"/>
              </a:defRPr>
            </a:pPr>
            <a:r>
              <a:rPr sz="4425" b="1" i="0">
                <a:solidFill>
                  <a:srgbClr val="102A43"/>
                </a:solidFill>
                <a:latin typeface="Aptos"/>
                <a:ea typeface="Aptos"/>
                <a:cs typeface="Aptos"/>
              </a:rPr>
              <a:t>of our bodies.</a:t>
            </a:r>
          </a:p>
        </p:txBody>
      </p:sp>
      <p:sp>
        <p:nvSpPr>
          <p:cNvPr id="6" name="text">
            <a:extLst>
              <a:ext uri="{FF2B5EF4-FFF2-40B4-BE49-F238E27FC236}">
                <a16:creationId xmlns:a16="http://schemas.microsoft.com/office/drawing/2014/main" id="{6DCAE8D9-C550-44DB-BEB6-EAA5BBEBDE3D}"/>
              </a:ext>
            </a:extLst>
          </p:cNvPr>
          <p:cNvSpPr>
            <a:spLocks noGrp="1"/>
          </p:cNvSpPr>
          <p:nvPr/>
        </p:nvSpPr>
        <p:spPr>
          <a:xfrm>
            <a:off x="1714500" y="4791075"/>
            <a:ext cx="8763000" cy="742950"/>
          </a:xfrm>
          <a:prstGeom prst="rect">
            <a:avLst/>
          </a:prstGeom>
          <a:noFill/>
          <a:ln w="0">
            <a:noFill/>
          </a:ln>
        </p:spPr>
        <p:txBody>
          <a:bodyPr lIns="0" tIns="0" rIns="0" bIns="0" anchor="t">
            <a:noAutofit/>
          </a:bodyPr>
          <a:lstStyle/>
          <a:p>
            <a:pPr algn="ctr">
              <a:lnSpc>
                <a:spcPct val="106000"/>
              </a:lnSpc>
              <a:buNone/>
              <a:defRPr sz="3675" b="1" i="0">
                <a:solidFill>
                  <a:srgbClr val="2D6A9F"/>
                </a:solidFill>
                <a:latin typeface="Aptos"/>
                <a:ea typeface="Aptos"/>
                <a:cs typeface="Aptos"/>
              </a:defRPr>
            </a:pPr>
            <a:r>
              <a:rPr sz="3675" b="1" i="0">
                <a:solidFill>
                  <a:srgbClr val="2D6A9F"/>
                </a:solidFill>
                <a:latin typeface="Aptos"/>
                <a:ea typeface="Aptos"/>
                <a:cs typeface="Aptos"/>
              </a:rPr>
              <a:t>One redemptive horizon.</a:t>
            </a:r>
          </a:p>
        </p:txBody>
      </p:sp>
    </p:spTree>
    <p:extLst>
      <p:ext uri="{BB962C8B-B14F-4D97-AF65-F5344CB8AC3E}">
        <p14:creationId xmlns:p14="http://schemas.microsoft.com/office/powerpoint/2010/main" val="1847063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footer-9">
            <a:extLst>
              <a:ext uri="{FF2B5EF4-FFF2-40B4-BE49-F238E27FC236}">
                <a16:creationId xmlns:a16="http://schemas.microsoft.com/office/drawing/2014/main" id="{521034EB-B6BA-42EC-B894-C88D604B9EDD}"/>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5C7085"/>
                </a:solidFill>
                <a:latin typeface="Aptos"/>
                <a:ea typeface="Aptos"/>
                <a:cs typeface="Aptos"/>
              </a:defRPr>
            </a:pPr>
            <a:r>
              <a:rPr sz="1350" b="1" i="0">
                <a:solidFill>
                  <a:srgbClr val="5C7085"/>
                </a:solidFill>
                <a:latin typeface="Aptos"/>
                <a:ea typeface="Aptos"/>
                <a:cs typeface="Aptos"/>
              </a:rPr>
              <a:t>HEAVEN | WEEK FOUR</a:t>
            </a:r>
          </a:p>
        </p:txBody>
      </p:sp>
      <p:sp>
        <p:nvSpPr>
          <p:cNvPr id="2" name="slide-number-9">
            <a:extLst>
              <a:ext uri="{FF2B5EF4-FFF2-40B4-BE49-F238E27FC236}">
                <a16:creationId xmlns:a16="http://schemas.microsoft.com/office/drawing/2014/main" id="{632E6A91-4828-42CE-9F37-F059DB39D571}"/>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5C7085"/>
                </a:solidFill>
                <a:latin typeface="Aptos"/>
                <a:ea typeface="Aptos"/>
                <a:cs typeface="Aptos"/>
              </a:defRPr>
            </a:pPr>
            <a:r>
              <a:rPr sz="1650" b="1" i="0">
                <a:solidFill>
                  <a:srgbClr val="5C7085"/>
                </a:solidFill>
                <a:latin typeface="Aptos"/>
                <a:ea typeface="Aptos"/>
                <a:cs typeface="Aptos"/>
              </a:rPr>
              <a:t>9</a:t>
            </a:r>
          </a:p>
        </p:txBody>
      </p:sp>
      <p:pic>
        <p:nvPicPr>
          <p:cNvPr id="8" name="Picture 7"/>
          <p:cNvPicPr>
            <a:picLocks noChangeAspect="1"/>
          </p:cNvPicPr>
          <p:nvPr/>
        </p:nvPicPr>
        <p:blipFill>
          <a:blip r:embed="rId3"/>
          <a:stretch/>
        </p:blipFill>
        <p:spPr>
          <a:xfrm>
            <a:off x="0" y="0"/>
            <a:ext cx="6191250" cy="6191250"/>
          </a:xfrm>
          <a:prstGeom prst="rect">
            <a:avLst/>
          </a:prstGeom>
        </p:spPr>
      </p:pic>
      <p:sp>
        <p:nvSpPr>
          <p:cNvPr id="4" name="text">
            <a:extLst>
              <a:ext uri="{FF2B5EF4-FFF2-40B4-BE49-F238E27FC236}">
                <a16:creationId xmlns:a16="http://schemas.microsoft.com/office/drawing/2014/main" id="{3C915068-B58A-4D38-858D-B3CA4957FBCF}"/>
              </a:ext>
            </a:extLst>
          </p:cNvPr>
          <p:cNvSpPr>
            <a:spLocks noGrp="1"/>
          </p:cNvSpPr>
          <p:nvPr/>
        </p:nvSpPr>
        <p:spPr>
          <a:xfrm>
            <a:off x="6810375" y="1333500"/>
            <a:ext cx="4695825" cy="3048000"/>
          </a:xfrm>
          <a:prstGeom prst="rect">
            <a:avLst/>
          </a:prstGeom>
          <a:noFill/>
          <a:ln w="0">
            <a:noFill/>
          </a:ln>
        </p:spPr>
        <p:txBody>
          <a:bodyPr lIns="0" tIns="0" rIns="0" bIns="0" anchor="t">
            <a:noAutofit/>
          </a:bodyPr>
          <a:lstStyle/>
          <a:p>
            <a:pPr algn="l">
              <a:lnSpc>
                <a:spcPct val="118000"/>
              </a:lnSpc>
              <a:buNone/>
              <a:defRPr sz="4050" b="1" i="0">
                <a:solidFill>
                  <a:srgbClr val="102A43"/>
                </a:solidFill>
                <a:latin typeface="Aptos"/>
                <a:ea typeface="Aptos"/>
                <a:cs typeface="Aptos"/>
              </a:defRPr>
            </a:pPr>
            <a:r>
              <a:rPr sz="4050" b="1" i="0">
                <a:solidFill>
                  <a:srgbClr val="102A43"/>
                </a:solidFill>
                <a:latin typeface="Aptos"/>
                <a:ea typeface="Aptos"/>
                <a:cs typeface="Aptos"/>
              </a:rPr>
              <a:t>Through Christ.</a:t>
            </a:r>
          </a:p>
          <a:p>
            <a:pPr algn="l">
              <a:lnSpc>
                <a:spcPct val="118000"/>
              </a:lnSpc>
              <a:buNone/>
              <a:defRPr sz="4050" b="1" i="0">
                <a:solidFill>
                  <a:srgbClr val="102A43"/>
                </a:solidFill>
                <a:latin typeface="Aptos"/>
                <a:ea typeface="Aptos"/>
                <a:cs typeface="Aptos"/>
              </a:defRPr>
            </a:pPr>
            <a:r>
              <a:rPr sz="4050" b="1" i="0">
                <a:solidFill>
                  <a:srgbClr val="102A43"/>
                </a:solidFill>
                <a:latin typeface="Aptos"/>
                <a:ea typeface="Aptos"/>
                <a:cs typeface="Aptos"/>
              </a:rPr>
              <a:t>For Christ.</a:t>
            </a:r>
          </a:p>
          <a:p>
            <a:pPr algn="l">
              <a:lnSpc>
                <a:spcPct val="118000"/>
              </a:lnSpc>
              <a:buNone/>
              <a:defRPr sz="4050" b="1" i="0">
                <a:solidFill>
                  <a:srgbClr val="102A43"/>
                </a:solidFill>
                <a:latin typeface="Aptos"/>
                <a:ea typeface="Aptos"/>
                <a:cs typeface="Aptos"/>
              </a:defRPr>
            </a:pPr>
            <a:r>
              <a:rPr sz="4050" b="1" i="0">
                <a:solidFill>
                  <a:srgbClr val="102A43"/>
                </a:solidFill>
                <a:latin typeface="Aptos"/>
                <a:ea typeface="Aptos"/>
                <a:cs typeface="Aptos"/>
              </a:rPr>
              <a:t>Held together</a:t>
            </a:r>
          </a:p>
          <a:p>
            <a:pPr algn="l">
              <a:lnSpc>
                <a:spcPct val="118000"/>
              </a:lnSpc>
              <a:buNone/>
              <a:defRPr sz="4050" b="1" i="0">
                <a:solidFill>
                  <a:srgbClr val="102A43"/>
                </a:solidFill>
                <a:latin typeface="Aptos"/>
                <a:ea typeface="Aptos"/>
                <a:cs typeface="Aptos"/>
              </a:defRPr>
            </a:pPr>
            <a:r>
              <a:rPr sz="4050" b="1" i="0">
                <a:solidFill>
                  <a:srgbClr val="102A43"/>
                </a:solidFill>
                <a:latin typeface="Aptos"/>
                <a:ea typeface="Aptos"/>
                <a:cs typeface="Aptos"/>
              </a:rPr>
              <a:t>in Christ.</a:t>
            </a:r>
          </a:p>
        </p:txBody>
      </p:sp>
      <p:sp>
        <p:nvSpPr>
          <p:cNvPr id="5" name="text">
            <a:extLst>
              <a:ext uri="{FF2B5EF4-FFF2-40B4-BE49-F238E27FC236}">
                <a16:creationId xmlns:a16="http://schemas.microsoft.com/office/drawing/2014/main" id="{2238A2FF-8983-426B-AB80-758CA42034C6}"/>
              </a:ext>
            </a:extLst>
          </p:cNvPr>
          <p:cNvSpPr>
            <a:spLocks noGrp="1"/>
          </p:cNvSpPr>
          <p:nvPr/>
        </p:nvSpPr>
        <p:spPr>
          <a:xfrm>
            <a:off x="6810375" y="4953000"/>
            <a:ext cx="4572000" cy="409575"/>
          </a:xfrm>
          <a:prstGeom prst="rect">
            <a:avLst/>
          </a:prstGeom>
          <a:noFill/>
          <a:ln w="0">
            <a:noFill/>
          </a:ln>
        </p:spPr>
        <p:txBody>
          <a:bodyPr lIns="0" tIns="0" rIns="0" bIns="0" anchor="t">
            <a:noAutofit/>
          </a:bodyPr>
          <a:lstStyle/>
          <a:p>
            <a:pPr algn="l">
              <a:lnSpc>
                <a:spcPct val="106000"/>
              </a:lnSpc>
              <a:buNone/>
              <a:defRPr sz="2250" b="0" i="0">
                <a:solidFill>
                  <a:srgbClr val="2D6A9F"/>
                </a:solidFill>
                <a:latin typeface="Aptos"/>
                <a:ea typeface="Aptos"/>
                <a:cs typeface="Aptos"/>
              </a:defRPr>
            </a:pPr>
            <a:r>
              <a:rPr sz="2250" b="0" i="0">
                <a:solidFill>
                  <a:srgbClr val="2D6A9F"/>
                </a:solidFill>
                <a:latin typeface="Aptos"/>
                <a:ea typeface="Aptos"/>
                <a:cs typeface="Aptos"/>
              </a:rPr>
              <a:t>Colossians 1:15–17</a:t>
            </a:r>
          </a:p>
        </p:txBody>
      </p:sp>
    </p:spTree>
    <p:extLst>
      <p:ext uri="{BB962C8B-B14F-4D97-AF65-F5344CB8AC3E}">
        <p14:creationId xmlns:p14="http://schemas.microsoft.com/office/powerpoint/2010/main" val="633367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71B2D"/>
        </a:solidFill>
        <a:effectLst/>
      </p:bgPr>
    </p:bg>
    <p:spTree>
      <p:nvGrpSpPr>
        <p:cNvPr id="1" name=""/>
        <p:cNvGrpSpPr/>
        <p:nvPr/>
      </p:nvGrpSpPr>
      <p:grpSpPr>
        <a:xfrm>
          <a:off x="0" y="0"/>
          <a:ext cx="0" cy="0"/>
          <a:chOff x="0" y="0"/>
          <a:chExt cx="0" cy="0"/>
        </a:xfrm>
      </p:grpSpPr>
      <p:sp>
        <p:nvSpPr>
          <p:cNvPr id="7" name="footer-10">
            <a:extLst>
              <a:ext uri="{FF2B5EF4-FFF2-40B4-BE49-F238E27FC236}">
                <a16:creationId xmlns:a16="http://schemas.microsoft.com/office/drawing/2014/main" id="{3C1521BB-0181-4B0B-A9C8-2C873A9B0013}"/>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B7C6D6"/>
                </a:solidFill>
                <a:latin typeface="Aptos"/>
                <a:ea typeface="Aptos"/>
                <a:cs typeface="Aptos"/>
              </a:defRPr>
            </a:pPr>
            <a:r>
              <a:rPr sz="1350" b="1" i="0">
                <a:solidFill>
                  <a:srgbClr val="B7C6D6"/>
                </a:solidFill>
                <a:latin typeface="Aptos"/>
                <a:ea typeface="Aptos"/>
                <a:cs typeface="Aptos"/>
              </a:rPr>
              <a:t>HEAVEN | WEEK FOUR</a:t>
            </a:r>
          </a:p>
        </p:txBody>
      </p:sp>
      <p:sp>
        <p:nvSpPr>
          <p:cNvPr id="2" name="slide-number-10">
            <a:extLst>
              <a:ext uri="{FF2B5EF4-FFF2-40B4-BE49-F238E27FC236}">
                <a16:creationId xmlns:a16="http://schemas.microsoft.com/office/drawing/2014/main" id="{6D99142D-99EE-4D3E-A399-785E88648280}"/>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B7C6D6"/>
                </a:solidFill>
                <a:latin typeface="Aptos"/>
                <a:ea typeface="Aptos"/>
                <a:cs typeface="Aptos"/>
              </a:defRPr>
            </a:pPr>
            <a:r>
              <a:rPr sz="1650" b="1" i="0">
                <a:solidFill>
                  <a:srgbClr val="B7C6D6"/>
                </a:solidFill>
                <a:latin typeface="Aptos"/>
                <a:ea typeface="Aptos"/>
                <a:cs typeface="Aptos"/>
              </a:rPr>
              <a:t>10</a:t>
            </a:r>
          </a:p>
        </p:txBody>
      </p:sp>
      <p:pic>
        <p:nvPicPr>
          <p:cNvPr id="9" name="Picture 8"/>
          <p:cNvPicPr>
            <a:picLocks noChangeAspect="1"/>
          </p:cNvPicPr>
          <p:nvPr/>
        </p:nvPicPr>
        <p:blipFill>
          <a:blip r:embed="rId3"/>
          <a:stretch/>
        </p:blipFill>
        <p:spPr>
          <a:xfrm>
            <a:off x="6286500" y="0"/>
            <a:ext cx="5905500" cy="6191250"/>
          </a:xfrm>
          <a:prstGeom prst="rect">
            <a:avLst/>
          </a:prstGeom>
        </p:spPr>
      </p:pic>
      <p:sp>
        <p:nvSpPr>
          <p:cNvPr id="4" name="text">
            <a:extLst>
              <a:ext uri="{FF2B5EF4-FFF2-40B4-BE49-F238E27FC236}">
                <a16:creationId xmlns:a16="http://schemas.microsoft.com/office/drawing/2014/main" id="{4DFDBA57-BA26-422C-9D74-FC543DE562E1}"/>
              </a:ext>
            </a:extLst>
          </p:cNvPr>
          <p:cNvSpPr>
            <a:spLocks noGrp="1"/>
          </p:cNvSpPr>
          <p:nvPr/>
        </p:nvSpPr>
        <p:spPr>
          <a:xfrm>
            <a:off x="685800" y="1133475"/>
            <a:ext cx="4857750" cy="1362075"/>
          </a:xfrm>
          <a:prstGeom prst="rect">
            <a:avLst/>
          </a:prstGeom>
          <a:noFill/>
          <a:ln w="0">
            <a:noFill/>
          </a:ln>
        </p:spPr>
        <p:txBody>
          <a:bodyPr lIns="0" tIns="0" rIns="0" bIns="0" anchor="t">
            <a:noAutofit/>
          </a:bodyPr>
          <a:lstStyle/>
          <a:p>
            <a:pPr algn="l">
              <a:lnSpc>
                <a:spcPct val="106000"/>
              </a:lnSpc>
              <a:buNone/>
              <a:defRPr sz="4500" b="1" i="0">
                <a:solidFill>
                  <a:srgbClr val="FFFFFF"/>
                </a:solidFill>
                <a:latin typeface="Aptos"/>
                <a:ea typeface="Aptos"/>
                <a:cs typeface="Aptos"/>
              </a:defRPr>
            </a:pPr>
            <a:r>
              <a:rPr sz="4500" b="1" i="0">
                <a:solidFill>
                  <a:srgbClr val="FFFFFF"/>
                </a:solidFill>
                <a:latin typeface="Aptos"/>
                <a:ea typeface="Aptos"/>
                <a:cs typeface="Aptos"/>
              </a:rPr>
              <a:t>Peace through</a:t>
            </a:r>
          </a:p>
          <a:p>
            <a:pPr algn="l">
              <a:lnSpc>
                <a:spcPct val="106000"/>
              </a:lnSpc>
              <a:buNone/>
              <a:defRPr sz="4500" b="1" i="0">
                <a:solidFill>
                  <a:srgbClr val="FFFFFF"/>
                </a:solidFill>
                <a:latin typeface="Aptos"/>
                <a:ea typeface="Aptos"/>
                <a:cs typeface="Aptos"/>
              </a:defRPr>
            </a:pPr>
            <a:r>
              <a:rPr sz="4500" b="1" i="0">
                <a:solidFill>
                  <a:srgbClr val="FFFFFF"/>
                </a:solidFill>
                <a:latin typeface="Aptos"/>
                <a:ea typeface="Aptos"/>
                <a:cs typeface="Aptos"/>
              </a:rPr>
              <a:t>the cross.</a:t>
            </a:r>
          </a:p>
        </p:txBody>
      </p:sp>
      <p:sp>
        <p:nvSpPr>
          <p:cNvPr id="5" name="text">
            <a:extLst>
              <a:ext uri="{FF2B5EF4-FFF2-40B4-BE49-F238E27FC236}">
                <a16:creationId xmlns:a16="http://schemas.microsoft.com/office/drawing/2014/main" id="{66B9C388-E755-43D7-9474-23E82C50608C}"/>
              </a:ext>
            </a:extLst>
          </p:cNvPr>
          <p:cNvSpPr>
            <a:spLocks noGrp="1"/>
          </p:cNvSpPr>
          <p:nvPr/>
        </p:nvSpPr>
        <p:spPr>
          <a:xfrm>
            <a:off x="685800" y="3267075"/>
            <a:ext cx="4857750" cy="1428750"/>
          </a:xfrm>
          <a:prstGeom prst="rect">
            <a:avLst/>
          </a:prstGeom>
          <a:noFill/>
          <a:ln w="0">
            <a:noFill/>
          </a:ln>
        </p:spPr>
        <p:txBody>
          <a:bodyPr lIns="0" tIns="0" rIns="0" bIns="0" anchor="t">
            <a:noAutofit/>
          </a:bodyPr>
          <a:lstStyle/>
          <a:p>
            <a:pPr algn="l">
              <a:lnSpc>
                <a:spcPct val="106000"/>
              </a:lnSpc>
              <a:buNone/>
              <a:defRPr sz="3600" b="1" i="0">
                <a:solidFill>
                  <a:srgbClr val="F5E8B8"/>
                </a:solidFill>
                <a:latin typeface="Aptos"/>
                <a:ea typeface="Aptos"/>
                <a:cs typeface="Aptos"/>
              </a:defRPr>
            </a:pPr>
            <a:r>
              <a:rPr sz="3600" b="1" i="0">
                <a:solidFill>
                  <a:srgbClr val="F5E8B8"/>
                </a:solidFill>
                <a:latin typeface="Aptos"/>
                <a:ea typeface="Aptos"/>
                <a:cs typeface="Aptos"/>
              </a:rPr>
              <a:t>“to reconcile to</a:t>
            </a:r>
          </a:p>
          <a:p>
            <a:pPr algn="l">
              <a:lnSpc>
                <a:spcPct val="106000"/>
              </a:lnSpc>
              <a:buNone/>
              <a:defRPr sz="3600" b="1" i="0">
                <a:solidFill>
                  <a:srgbClr val="F5E8B8"/>
                </a:solidFill>
                <a:latin typeface="Aptos"/>
                <a:ea typeface="Aptos"/>
                <a:cs typeface="Aptos"/>
              </a:defRPr>
            </a:pPr>
            <a:r>
              <a:rPr sz="3600" b="1" i="0">
                <a:solidFill>
                  <a:srgbClr val="F5E8B8"/>
                </a:solidFill>
                <a:latin typeface="Aptos"/>
                <a:ea typeface="Aptos"/>
                <a:cs typeface="Aptos"/>
              </a:rPr>
              <a:t>himself all things”</a:t>
            </a:r>
          </a:p>
        </p:txBody>
      </p:sp>
      <p:sp>
        <p:nvSpPr>
          <p:cNvPr id="6" name="text">
            <a:extLst>
              <a:ext uri="{FF2B5EF4-FFF2-40B4-BE49-F238E27FC236}">
                <a16:creationId xmlns:a16="http://schemas.microsoft.com/office/drawing/2014/main" id="{29ED4F66-CF73-48C8-BE3E-84397537D730}"/>
              </a:ext>
            </a:extLst>
          </p:cNvPr>
          <p:cNvSpPr>
            <a:spLocks noGrp="1"/>
          </p:cNvSpPr>
          <p:nvPr/>
        </p:nvSpPr>
        <p:spPr>
          <a:xfrm>
            <a:off x="685800" y="5257800"/>
            <a:ext cx="4857750" cy="409575"/>
          </a:xfrm>
          <a:prstGeom prst="rect">
            <a:avLst/>
          </a:prstGeom>
          <a:noFill/>
          <a:ln w="0">
            <a:noFill/>
          </a:ln>
        </p:spPr>
        <p:txBody>
          <a:bodyPr lIns="0" tIns="0" rIns="0" bIns="0" anchor="t">
            <a:noAutofit/>
          </a:bodyPr>
          <a:lstStyle/>
          <a:p>
            <a:pPr algn="l">
              <a:lnSpc>
                <a:spcPct val="106000"/>
              </a:lnSpc>
              <a:buNone/>
              <a:defRPr sz="2250" b="0" i="0">
                <a:solidFill>
                  <a:srgbClr val="B7C6D6"/>
                </a:solidFill>
                <a:latin typeface="Aptos"/>
                <a:ea typeface="Aptos"/>
                <a:cs typeface="Aptos"/>
              </a:defRPr>
            </a:pPr>
            <a:r>
              <a:rPr sz="2250" b="0" i="0">
                <a:solidFill>
                  <a:srgbClr val="B7C6D6"/>
                </a:solidFill>
                <a:latin typeface="Aptos"/>
                <a:ea typeface="Aptos"/>
                <a:cs typeface="Aptos"/>
              </a:rPr>
              <a:t>Colossians 1:20 · NIV</a:t>
            </a:r>
          </a:p>
        </p:txBody>
      </p:sp>
    </p:spTree>
    <p:extLst>
      <p:ext uri="{BB962C8B-B14F-4D97-AF65-F5344CB8AC3E}">
        <p14:creationId xmlns:p14="http://schemas.microsoft.com/office/powerpoint/2010/main" val="1657876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1E3"/>
        </a:solidFill>
        <a:effectLst/>
      </p:bgPr>
    </p:bg>
    <p:spTree>
      <p:nvGrpSpPr>
        <p:cNvPr id="1" name=""/>
        <p:cNvGrpSpPr/>
        <p:nvPr/>
      </p:nvGrpSpPr>
      <p:grpSpPr>
        <a:xfrm>
          <a:off x="0" y="0"/>
          <a:ext cx="0" cy="0"/>
          <a:chOff x="0" y="0"/>
          <a:chExt cx="0" cy="0"/>
        </a:xfrm>
      </p:grpSpPr>
      <p:sp>
        <p:nvSpPr>
          <p:cNvPr id="7" name="footer-11">
            <a:extLst>
              <a:ext uri="{FF2B5EF4-FFF2-40B4-BE49-F238E27FC236}">
                <a16:creationId xmlns:a16="http://schemas.microsoft.com/office/drawing/2014/main" id="{66C2A025-7D8C-48AE-A487-9CA0D5A5AC90}"/>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5C7085"/>
                </a:solidFill>
                <a:latin typeface="Aptos"/>
                <a:ea typeface="Aptos"/>
                <a:cs typeface="Aptos"/>
              </a:defRPr>
            </a:pPr>
            <a:r>
              <a:rPr sz="1350" b="1" i="0">
                <a:solidFill>
                  <a:srgbClr val="5C7085"/>
                </a:solidFill>
                <a:latin typeface="Aptos"/>
                <a:ea typeface="Aptos"/>
                <a:cs typeface="Aptos"/>
              </a:rPr>
              <a:t>HEAVEN | WEEK FOUR</a:t>
            </a:r>
          </a:p>
        </p:txBody>
      </p:sp>
      <p:sp>
        <p:nvSpPr>
          <p:cNvPr id="2" name="slide-number-11">
            <a:extLst>
              <a:ext uri="{FF2B5EF4-FFF2-40B4-BE49-F238E27FC236}">
                <a16:creationId xmlns:a16="http://schemas.microsoft.com/office/drawing/2014/main" id="{62711067-623C-4832-9457-F9082D8FDAB1}"/>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5C7085"/>
                </a:solidFill>
                <a:latin typeface="Aptos"/>
                <a:ea typeface="Aptos"/>
                <a:cs typeface="Aptos"/>
              </a:defRPr>
            </a:pPr>
            <a:r>
              <a:rPr sz="1650" b="1" i="0">
                <a:solidFill>
                  <a:srgbClr val="5C7085"/>
                </a:solidFill>
                <a:latin typeface="Aptos"/>
                <a:ea typeface="Aptos"/>
                <a:cs typeface="Aptos"/>
              </a:rPr>
              <a:t>11</a:t>
            </a:r>
          </a:p>
        </p:txBody>
      </p:sp>
      <p:sp>
        <p:nvSpPr>
          <p:cNvPr id="3" name="eyebrow">
            <a:extLst>
              <a:ext uri="{FF2B5EF4-FFF2-40B4-BE49-F238E27FC236}">
                <a16:creationId xmlns:a16="http://schemas.microsoft.com/office/drawing/2014/main" id="{5EEEB70E-C6E9-43E2-8B94-306FA9F15FDC}"/>
              </a:ext>
            </a:extLst>
          </p:cNvPr>
          <p:cNvSpPr>
            <a:spLocks noGrp="1"/>
          </p:cNvSpPr>
          <p:nvPr/>
        </p:nvSpPr>
        <p:spPr>
          <a:xfrm>
            <a:off x="685800" y="457200"/>
            <a:ext cx="10477500" cy="323850"/>
          </a:xfrm>
          <a:prstGeom prst="rect">
            <a:avLst/>
          </a:prstGeom>
          <a:noFill/>
          <a:ln w="0">
            <a:noFill/>
          </a:ln>
        </p:spPr>
        <p:txBody>
          <a:bodyPr lIns="0" tIns="0" rIns="0" bIns="0" anchor="t">
            <a:noAutofit/>
          </a:bodyPr>
          <a:lstStyle/>
          <a:p>
            <a:pPr algn="l">
              <a:lnSpc>
                <a:spcPct val="106000"/>
              </a:lnSpc>
              <a:buNone/>
              <a:defRPr sz="1800" b="1" i="0">
                <a:solidFill>
                  <a:srgbClr val="2D6A9F"/>
                </a:solidFill>
                <a:latin typeface="Aptos"/>
                <a:ea typeface="Aptos"/>
                <a:cs typeface="Aptos"/>
              </a:defRPr>
            </a:pPr>
            <a:r>
              <a:rPr sz="1800" b="1" i="0">
                <a:solidFill>
                  <a:srgbClr val="2D6A9F"/>
                </a:solidFill>
                <a:latin typeface="Aptos"/>
                <a:ea typeface="Aptos"/>
                <a:cs typeface="Aptos"/>
              </a:rPr>
              <a:t>ACTS 3:19–21</a:t>
            </a:r>
          </a:p>
        </p:txBody>
      </p:sp>
      <p:sp>
        <p:nvSpPr>
          <p:cNvPr id="4" name="gold-rule">
            <a:extLst>
              <a:ext uri="{FF2B5EF4-FFF2-40B4-BE49-F238E27FC236}">
                <a16:creationId xmlns:a16="http://schemas.microsoft.com/office/drawing/2014/main" id="{DAA6D2EC-BE3E-49DE-9BA3-34EB986309A3}"/>
              </a:ext>
            </a:extLst>
          </p:cNvPr>
          <p:cNvSpPr>
            <a:spLocks noGrp="1"/>
          </p:cNvSpPr>
          <p:nvPr/>
        </p:nvSpPr>
        <p:spPr>
          <a:xfrm>
            <a:off x="685800" y="952500"/>
            <a:ext cx="1428750" cy="47625"/>
          </a:xfrm>
          <a:prstGeom prst="rect">
            <a:avLst/>
          </a:prstGeom>
          <a:solidFill>
            <a:srgbClr val="D4A72C"/>
          </a:solidFill>
          <a:ln w="0">
            <a:noFill/>
          </a:ln>
        </p:spPr>
        <p:txBody>
          <a:bodyPr/>
          <a:lstStyle/>
          <a:p>
            <a:endParaRPr lang="en-US"/>
          </a:p>
        </p:txBody>
      </p:sp>
      <p:sp>
        <p:nvSpPr>
          <p:cNvPr id="5" name="text">
            <a:extLst>
              <a:ext uri="{FF2B5EF4-FFF2-40B4-BE49-F238E27FC236}">
                <a16:creationId xmlns:a16="http://schemas.microsoft.com/office/drawing/2014/main" id="{4297DDDF-F196-4E0E-9B66-CAFE464959B3}"/>
              </a:ext>
            </a:extLst>
          </p:cNvPr>
          <p:cNvSpPr>
            <a:spLocks noGrp="1"/>
          </p:cNvSpPr>
          <p:nvPr/>
        </p:nvSpPr>
        <p:spPr>
          <a:xfrm>
            <a:off x="914400" y="1533525"/>
            <a:ext cx="10363200" cy="1809750"/>
          </a:xfrm>
          <a:prstGeom prst="rect">
            <a:avLst/>
          </a:prstGeom>
          <a:noFill/>
          <a:ln w="0">
            <a:noFill/>
          </a:ln>
        </p:spPr>
        <p:txBody>
          <a:bodyPr lIns="0" tIns="0" rIns="0" bIns="0" anchor="t">
            <a:noAutofit/>
          </a:bodyPr>
          <a:lstStyle/>
          <a:p>
            <a:pPr algn="ctr">
              <a:lnSpc>
                <a:spcPct val="108000"/>
              </a:lnSpc>
              <a:buNone/>
              <a:defRPr sz="4875" b="1" i="0">
                <a:solidFill>
                  <a:srgbClr val="102A43"/>
                </a:solidFill>
                <a:latin typeface="Aptos"/>
                <a:ea typeface="Aptos"/>
                <a:cs typeface="Aptos"/>
              </a:defRPr>
            </a:pPr>
            <a:r>
              <a:rPr sz="4875" b="1" i="0">
                <a:solidFill>
                  <a:srgbClr val="102A43"/>
                </a:solidFill>
                <a:latin typeface="Aptos"/>
                <a:ea typeface="Aptos"/>
                <a:cs typeface="Aptos"/>
              </a:rPr>
              <a:t>Turn to God.</a:t>
            </a:r>
          </a:p>
          <a:p>
            <a:pPr algn="ctr">
              <a:lnSpc>
                <a:spcPct val="108000"/>
              </a:lnSpc>
              <a:buNone/>
              <a:defRPr sz="4875" b="1" i="0">
                <a:solidFill>
                  <a:srgbClr val="102A43"/>
                </a:solidFill>
                <a:latin typeface="Aptos"/>
                <a:ea typeface="Aptos"/>
                <a:cs typeface="Aptos"/>
              </a:defRPr>
            </a:pPr>
            <a:r>
              <a:rPr sz="4875" b="1" i="0">
                <a:solidFill>
                  <a:srgbClr val="102A43"/>
                </a:solidFill>
                <a:latin typeface="Aptos"/>
                <a:ea typeface="Aptos"/>
                <a:cs typeface="Aptos"/>
              </a:rPr>
              <a:t>God will restore everything.</a:t>
            </a:r>
          </a:p>
        </p:txBody>
      </p:sp>
      <p:sp>
        <p:nvSpPr>
          <p:cNvPr id="6" name="text">
            <a:extLst>
              <a:ext uri="{FF2B5EF4-FFF2-40B4-BE49-F238E27FC236}">
                <a16:creationId xmlns:a16="http://schemas.microsoft.com/office/drawing/2014/main" id="{239B3BE3-3A3D-42C0-9824-24C75DFC7FAF}"/>
              </a:ext>
            </a:extLst>
          </p:cNvPr>
          <p:cNvSpPr>
            <a:spLocks noGrp="1"/>
          </p:cNvSpPr>
          <p:nvPr/>
        </p:nvSpPr>
        <p:spPr>
          <a:xfrm>
            <a:off x="1676400" y="4038600"/>
            <a:ext cx="8839200" cy="1295400"/>
          </a:xfrm>
          <a:prstGeom prst="rect">
            <a:avLst/>
          </a:prstGeom>
          <a:noFill/>
          <a:ln w="0">
            <a:noFill/>
          </a:ln>
        </p:spPr>
        <p:txBody>
          <a:bodyPr lIns="0" tIns="0" rIns="0" bIns="0" anchor="t">
            <a:noAutofit/>
          </a:bodyPr>
          <a:lstStyle/>
          <a:p>
            <a:pPr algn="ctr">
              <a:lnSpc>
                <a:spcPct val="114000"/>
              </a:lnSpc>
              <a:buNone/>
              <a:defRPr sz="3525" b="1" i="0">
                <a:solidFill>
                  <a:srgbClr val="2D6A9F"/>
                </a:solidFill>
                <a:latin typeface="Aptos"/>
                <a:ea typeface="Aptos"/>
                <a:cs typeface="Aptos"/>
              </a:defRPr>
            </a:pPr>
            <a:r>
              <a:rPr sz="3525" b="1" i="0">
                <a:solidFill>
                  <a:srgbClr val="2D6A9F"/>
                </a:solidFill>
                <a:latin typeface="Aptos"/>
                <a:ea typeface="Aptos"/>
                <a:cs typeface="Aptos"/>
              </a:rPr>
              <a:t>Forgiveness. Refreshment.</a:t>
            </a:r>
          </a:p>
          <a:p>
            <a:pPr algn="ctr">
              <a:lnSpc>
                <a:spcPct val="114000"/>
              </a:lnSpc>
              <a:buNone/>
              <a:defRPr sz="3525" b="1" i="0">
                <a:solidFill>
                  <a:srgbClr val="2D6A9F"/>
                </a:solidFill>
                <a:latin typeface="Aptos"/>
                <a:ea typeface="Aptos"/>
                <a:cs typeface="Aptos"/>
              </a:defRPr>
            </a:pPr>
            <a:r>
              <a:rPr sz="3525" b="1" i="0">
                <a:solidFill>
                  <a:srgbClr val="2D6A9F"/>
                </a:solidFill>
                <a:latin typeface="Aptos"/>
                <a:ea typeface="Aptos"/>
                <a:cs typeface="Aptos"/>
              </a:rPr>
              <a:t>The returning Christ.</a:t>
            </a:r>
          </a:p>
        </p:txBody>
      </p:sp>
    </p:spTree>
    <p:extLst>
      <p:ext uri="{BB962C8B-B14F-4D97-AF65-F5344CB8AC3E}">
        <p14:creationId xmlns:p14="http://schemas.microsoft.com/office/powerpoint/2010/main" val="1840291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71B2D"/>
        </a:solidFill>
        <a:effectLst/>
      </p:bgPr>
    </p:bg>
    <p:spTree>
      <p:nvGrpSpPr>
        <p:cNvPr id="1" name=""/>
        <p:cNvGrpSpPr/>
        <p:nvPr/>
      </p:nvGrpSpPr>
      <p:grpSpPr>
        <a:xfrm>
          <a:off x="0" y="0"/>
          <a:ext cx="0" cy="0"/>
          <a:chOff x="0" y="0"/>
          <a:chExt cx="0" cy="0"/>
        </a:xfrm>
      </p:grpSpPr>
      <p:sp>
        <p:nvSpPr>
          <p:cNvPr id="7" name="footer-12">
            <a:extLst>
              <a:ext uri="{FF2B5EF4-FFF2-40B4-BE49-F238E27FC236}">
                <a16:creationId xmlns:a16="http://schemas.microsoft.com/office/drawing/2014/main" id="{C7B031B5-5E89-40BD-95DD-18CCE0CB2992}"/>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B7C6D6"/>
                </a:solidFill>
                <a:latin typeface="Aptos"/>
                <a:ea typeface="Aptos"/>
                <a:cs typeface="Aptos"/>
              </a:defRPr>
            </a:pPr>
            <a:r>
              <a:rPr sz="1350" b="1" i="0">
                <a:solidFill>
                  <a:srgbClr val="B7C6D6"/>
                </a:solidFill>
                <a:latin typeface="Aptos"/>
                <a:ea typeface="Aptos"/>
                <a:cs typeface="Aptos"/>
              </a:rPr>
              <a:t>HEAVEN | WEEK FOUR</a:t>
            </a:r>
          </a:p>
        </p:txBody>
      </p:sp>
      <p:sp>
        <p:nvSpPr>
          <p:cNvPr id="2" name="slide-number-12">
            <a:extLst>
              <a:ext uri="{FF2B5EF4-FFF2-40B4-BE49-F238E27FC236}">
                <a16:creationId xmlns:a16="http://schemas.microsoft.com/office/drawing/2014/main" id="{06C6884F-3606-40E3-A966-8A40B86B88C7}"/>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B7C6D6"/>
                </a:solidFill>
                <a:latin typeface="Aptos"/>
                <a:ea typeface="Aptos"/>
                <a:cs typeface="Aptos"/>
              </a:defRPr>
            </a:pPr>
            <a:r>
              <a:rPr sz="1650" b="1" i="0">
                <a:solidFill>
                  <a:srgbClr val="B7C6D6"/>
                </a:solidFill>
                <a:latin typeface="Aptos"/>
                <a:ea typeface="Aptos"/>
                <a:cs typeface="Aptos"/>
              </a:rPr>
              <a:t>12</a:t>
            </a:r>
          </a:p>
        </p:txBody>
      </p:sp>
      <p:sp>
        <p:nvSpPr>
          <p:cNvPr id="3" name="eyebrow">
            <a:extLst>
              <a:ext uri="{FF2B5EF4-FFF2-40B4-BE49-F238E27FC236}">
                <a16:creationId xmlns:a16="http://schemas.microsoft.com/office/drawing/2014/main" id="{E9697395-DE3A-4D43-829D-0363314031B6}"/>
              </a:ext>
            </a:extLst>
          </p:cNvPr>
          <p:cNvSpPr>
            <a:spLocks noGrp="1"/>
          </p:cNvSpPr>
          <p:nvPr/>
        </p:nvSpPr>
        <p:spPr>
          <a:xfrm>
            <a:off x="685800" y="457200"/>
            <a:ext cx="10477500" cy="323850"/>
          </a:xfrm>
          <a:prstGeom prst="rect">
            <a:avLst/>
          </a:prstGeom>
          <a:noFill/>
          <a:ln w="0">
            <a:noFill/>
          </a:ln>
        </p:spPr>
        <p:txBody>
          <a:bodyPr lIns="0" tIns="0" rIns="0" bIns="0" anchor="t">
            <a:noAutofit/>
          </a:bodyPr>
          <a:lstStyle/>
          <a:p>
            <a:pPr algn="l">
              <a:lnSpc>
                <a:spcPct val="106000"/>
              </a:lnSpc>
              <a:buNone/>
              <a:defRPr sz="1800" b="1" i="0">
                <a:solidFill>
                  <a:srgbClr val="F5E8B8"/>
                </a:solidFill>
                <a:latin typeface="Aptos"/>
                <a:ea typeface="Aptos"/>
                <a:cs typeface="Aptos"/>
              </a:defRPr>
            </a:pPr>
            <a:r>
              <a:rPr sz="1800" b="1" i="0">
                <a:solidFill>
                  <a:srgbClr val="F5E8B8"/>
                </a:solidFill>
                <a:latin typeface="Aptos"/>
                <a:ea typeface="Aptos"/>
                <a:cs typeface="Aptos"/>
              </a:rPr>
              <a:t>THE FAR REACH OF REDEMPTION</a:t>
            </a:r>
          </a:p>
        </p:txBody>
      </p:sp>
      <p:sp>
        <p:nvSpPr>
          <p:cNvPr id="4" name="gold-rule">
            <a:extLst>
              <a:ext uri="{FF2B5EF4-FFF2-40B4-BE49-F238E27FC236}">
                <a16:creationId xmlns:a16="http://schemas.microsoft.com/office/drawing/2014/main" id="{2363986C-700E-4C41-9346-CC2B3D12B168}"/>
              </a:ext>
            </a:extLst>
          </p:cNvPr>
          <p:cNvSpPr>
            <a:spLocks noGrp="1"/>
          </p:cNvSpPr>
          <p:nvPr/>
        </p:nvSpPr>
        <p:spPr>
          <a:xfrm>
            <a:off x="685800" y="952500"/>
            <a:ext cx="1428750" cy="47625"/>
          </a:xfrm>
          <a:prstGeom prst="rect">
            <a:avLst/>
          </a:prstGeom>
          <a:solidFill>
            <a:srgbClr val="D4A72C"/>
          </a:solidFill>
          <a:ln w="0">
            <a:noFill/>
          </a:ln>
        </p:spPr>
        <p:txBody>
          <a:bodyPr/>
          <a:lstStyle/>
          <a:p>
            <a:endParaRPr lang="en-US"/>
          </a:p>
        </p:txBody>
      </p:sp>
      <p:sp>
        <p:nvSpPr>
          <p:cNvPr id="5" name="text">
            <a:extLst>
              <a:ext uri="{FF2B5EF4-FFF2-40B4-BE49-F238E27FC236}">
                <a16:creationId xmlns:a16="http://schemas.microsoft.com/office/drawing/2014/main" id="{C6C51596-32AE-408A-A240-C86086F3E97D}"/>
              </a:ext>
            </a:extLst>
          </p:cNvPr>
          <p:cNvSpPr>
            <a:spLocks noGrp="1"/>
          </p:cNvSpPr>
          <p:nvPr/>
        </p:nvSpPr>
        <p:spPr>
          <a:xfrm>
            <a:off x="952500" y="1771650"/>
            <a:ext cx="10287000" cy="1866900"/>
          </a:xfrm>
          <a:prstGeom prst="rect">
            <a:avLst/>
          </a:prstGeom>
          <a:noFill/>
          <a:ln w="0">
            <a:noFill/>
          </a:ln>
        </p:spPr>
        <p:txBody>
          <a:bodyPr lIns="0" tIns="0" rIns="0" bIns="0" anchor="t">
            <a:noAutofit/>
          </a:bodyPr>
          <a:lstStyle/>
          <a:p>
            <a:pPr algn="ctr">
              <a:lnSpc>
                <a:spcPct val="106000"/>
              </a:lnSpc>
              <a:buNone/>
              <a:defRPr sz="5250" b="1" i="0">
                <a:solidFill>
                  <a:srgbClr val="FFFFFF"/>
                </a:solidFill>
                <a:latin typeface="Aptos"/>
                <a:ea typeface="Aptos"/>
                <a:cs typeface="Aptos"/>
              </a:defRPr>
            </a:pPr>
            <a:r>
              <a:rPr sz="5250" b="1" i="0">
                <a:solidFill>
                  <a:srgbClr val="FFFFFF"/>
                </a:solidFill>
                <a:latin typeface="Aptos"/>
                <a:ea typeface="Aptos"/>
                <a:cs typeface="Aptos"/>
              </a:rPr>
              <a:t>The Creation Christ</a:t>
            </a:r>
          </a:p>
          <a:p>
            <a:pPr algn="ctr">
              <a:lnSpc>
                <a:spcPct val="106000"/>
              </a:lnSpc>
              <a:buNone/>
              <a:defRPr sz="5250" b="1" i="0">
                <a:solidFill>
                  <a:srgbClr val="FFFFFF"/>
                </a:solidFill>
                <a:latin typeface="Aptos"/>
                <a:ea typeface="Aptos"/>
                <a:cs typeface="Aptos"/>
              </a:defRPr>
            </a:pPr>
            <a:r>
              <a:rPr sz="5250" b="1" i="0">
                <a:solidFill>
                  <a:srgbClr val="FFFFFF"/>
                </a:solidFill>
                <a:latin typeface="Aptos"/>
                <a:ea typeface="Aptos"/>
                <a:cs typeface="Aptos"/>
              </a:rPr>
              <a:t>Will Not Abandon</a:t>
            </a:r>
          </a:p>
        </p:txBody>
      </p:sp>
      <p:sp>
        <p:nvSpPr>
          <p:cNvPr id="6" name="text">
            <a:extLst>
              <a:ext uri="{FF2B5EF4-FFF2-40B4-BE49-F238E27FC236}">
                <a16:creationId xmlns:a16="http://schemas.microsoft.com/office/drawing/2014/main" id="{5DC4BBF1-5F19-4C3C-933D-30CAB801F2B6}"/>
              </a:ext>
            </a:extLst>
          </p:cNvPr>
          <p:cNvSpPr>
            <a:spLocks noGrp="1"/>
          </p:cNvSpPr>
          <p:nvPr/>
        </p:nvSpPr>
        <p:spPr>
          <a:xfrm>
            <a:off x="1238250" y="4438650"/>
            <a:ext cx="9715500" cy="647700"/>
          </a:xfrm>
          <a:prstGeom prst="rect">
            <a:avLst/>
          </a:prstGeom>
          <a:noFill/>
          <a:ln w="0">
            <a:noFill/>
          </a:ln>
        </p:spPr>
        <p:txBody>
          <a:bodyPr lIns="0" tIns="0" rIns="0" bIns="0" anchor="t">
            <a:noAutofit/>
          </a:bodyPr>
          <a:lstStyle/>
          <a:p>
            <a:pPr algn="ctr">
              <a:lnSpc>
                <a:spcPct val="106000"/>
              </a:lnSpc>
              <a:buNone/>
              <a:defRPr sz="3375" b="0" i="0">
                <a:solidFill>
                  <a:srgbClr val="F5E8B8"/>
                </a:solidFill>
                <a:latin typeface="Aptos"/>
                <a:ea typeface="Aptos"/>
                <a:cs typeface="Aptos"/>
              </a:defRPr>
            </a:pPr>
            <a:r>
              <a:rPr sz="3375" b="0" i="0">
                <a:solidFill>
                  <a:srgbClr val="F5E8B8"/>
                </a:solidFill>
                <a:latin typeface="Aptos"/>
                <a:ea typeface="Aptos"/>
                <a:cs typeface="Aptos"/>
              </a:rPr>
              <a:t>Creation. Resurrection. Restoration.</a:t>
            </a:r>
          </a:p>
        </p:txBody>
      </p:sp>
    </p:spTree>
    <p:extLst>
      <p:ext uri="{BB962C8B-B14F-4D97-AF65-F5344CB8AC3E}">
        <p14:creationId xmlns:p14="http://schemas.microsoft.com/office/powerpoint/2010/main" val="826022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footer-13">
            <a:extLst>
              <a:ext uri="{FF2B5EF4-FFF2-40B4-BE49-F238E27FC236}">
                <a16:creationId xmlns:a16="http://schemas.microsoft.com/office/drawing/2014/main" id="{A9F8B83F-6440-487C-93E0-DDAEED3C2CA2}"/>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5C7085"/>
                </a:solidFill>
                <a:latin typeface="Aptos"/>
                <a:ea typeface="Aptos"/>
                <a:cs typeface="Aptos"/>
              </a:defRPr>
            </a:pPr>
            <a:r>
              <a:rPr sz="1350" b="1" i="0">
                <a:solidFill>
                  <a:srgbClr val="5C7085"/>
                </a:solidFill>
                <a:latin typeface="Aptos"/>
                <a:ea typeface="Aptos"/>
                <a:cs typeface="Aptos"/>
              </a:rPr>
              <a:t>HEAVEN | WEEK FOUR</a:t>
            </a:r>
          </a:p>
        </p:txBody>
      </p:sp>
      <p:sp>
        <p:nvSpPr>
          <p:cNvPr id="2" name="slide-number-13">
            <a:extLst>
              <a:ext uri="{FF2B5EF4-FFF2-40B4-BE49-F238E27FC236}">
                <a16:creationId xmlns:a16="http://schemas.microsoft.com/office/drawing/2014/main" id="{86E0BDA3-8869-48B1-8CDC-524A3CFA823A}"/>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5C7085"/>
                </a:solidFill>
                <a:latin typeface="Aptos"/>
                <a:ea typeface="Aptos"/>
                <a:cs typeface="Aptos"/>
              </a:defRPr>
            </a:pPr>
            <a:r>
              <a:rPr sz="1650" b="1" i="0">
                <a:solidFill>
                  <a:srgbClr val="5C7085"/>
                </a:solidFill>
                <a:latin typeface="Aptos"/>
                <a:ea typeface="Aptos"/>
                <a:cs typeface="Aptos"/>
              </a:rPr>
              <a:t>13</a:t>
            </a:r>
          </a:p>
        </p:txBody>
      </p:sp>
      <p:pic>
        <p:nvPicPr>
          <p:cNvPr id="8" name="Picture 7"/>
          <p:cNvPicPr>
            <a:picLocks noChangeAspect="1"/>
          </p:cNvPicPr>
          <p:nvPr/>
        </p:nvPicPr>
        <p:blipFill>
          <a:blip r:embed="rId3"/>
          <a:stretch/>
        </p:blipFill>
        <p:spPr>
          <a:xfrm>
            <a:off x="6477000" y="0"/>
            <a:ext cx="5715000" cy="6191250"/>
          </a:xfrm>
          <a:prstGeom prst="rect">
            <a:avLst/>
          </a:prstGeom>
        </p:spPr>
      </p:pic>
      <p:sp>
        <p:nvSpPr>
          <p:cNvPr id="4" name="text">
            <a:extLst>
              <a:ext uri="{FF2B5EF4-FFF2-40B4-BE49-F238E27FC236}">
                <a16:creationId xmlns:a16="http://schemas.microsoft.com/office/drawing/2014/main" id="{EA7C4DCB-484A-4B10-8F1E-2AACD7800F6E}"/>
              </a:ext>
            </a:extLst>
          </p:cNvPr>
          <p:cNvSpPr>
            <a:spLocks noGrp="1"/>
          </p:cNvSpPr>
          <p:nvPr/>
        </p:nvSpPr>
        <p:spPr>
          <a:xfrm>
            <a:off x="685800" y="1514475"/>
            <a:ext cx="5048250" cy="2428875"/>
          </a:xfrm>
          <a:prstGeom prst="rect">
            <a:avLst/>
          </a:prstGeom>
          <a:noFill/>
          <a:ln w="0">
            <a:noFill/>
          </a:ln>
        </p:spPr>
        <p:txBody>
          <a:bodyPr lIns="0" tIns="0" rIns="0" bIns="0" anchor="t">
            <a:noAutofit/>
          </a:bodyPr>
          <a:lstStyle/>
          <a:p>
            <a:pPr algn="l">
              <a:lnSpc>
                <a:spcPct val="108000"/>
              </a:lnSpc>
              <a:buNone/>
              <a:defRPr sz="4050" b="1" i="0">
                <a:solidFill>
                  <a:srgbClr val="102A43"/>
                </a:solidFill>
                <a:latin typeface="Aptos"/>
                <a:ea typeface="Aptos"/>
                <a:cs typeface="Aptos"/>
              </a:defRPr>
            </a:pPr>
            <a:r>
              <a:rPr sz="4050" b="1" i="0">
                <a:solidFill>
                  <a:srgbClr val="102A43"/>
                </a:solidFill>
                <a:latin typeface="Aptos"/>
                <a:ea typeface="Aptos"/>
                <a:cs typeface="Aptos"/>
              </a:rPr>
              <a:t>The gospel does</a:t>
            </a:r>
          </a:p>
          <a:p>
            <a:pPr algn="l">
              <a:lnSpc>
                <a:spcPct val="108000"/>
              </a:lnSpc>
              <a:buNone/>
              <a:defRPr sz="4050" b="1" i="0">
                <a:solidFill>
                  <a:srgbClr val="102A43"/>
                </a:solidFill>
                <a:latin typeface="Aptos"/>
                <a:ea typeface="Aptos"/>
                <a:cs typeface="Aptos"/>
              </a:defRPr>
            </a:pPr>
            <a:r>
              <a:rPr sz="4050" b="1" i="0">
                <a:solidFill>
                  <a:srgbClr val="102A43"/>
                </a:solidFill>
                <a:latin typeface="Aptos"/>
                <a:ea typeface="Aptos"/>
                <a:cs typeface="Aptos"/>
              </a:rPr>
              <a:t>not make creation</a:t>
            </a:r>
          </a:p>
          <a:p>
            <a:pPr algn="l">
              <a:lnSpc>
                <a:spcPct val="108000"/>
              </a:lnSpc>
              <a:buNone/>
              <a:defRPr sz="4050" b="1" i="0">
                <a:solidFill>
                  <a:srgbClr val="102A43"/>
                </a:solidFill>
                <a:latin typeface="Aptos"/>
                <a:ea typeface="Aptos"/>
                <a:cs typeface="Aptos"/>
              </a:defRPr>
            </a:pPr>
            <a:r>
              <a:rPr sz="4050" b="1" i="0">
                <a:solidFill>
                  <a:srgbClr val="102A43"/>
                </a:solidFill>
                <a:latin typeface="Aptos"/>
                <a:ea typeface="Aptos"/>
                <a:cs typeface="Aptos"/>
              </a:rPr>
              <a:t>disposable.</a:t>
            </a:r>
          </a:p>
        </p:txBody>
      </p:sp>
      <p:sp>
        <p:nvSpPr>
          <p:cNvPr id="5" name="text">
            <a:extLst>
              <a:ext uri="{FF2B5EF4-FFF2-40B4-BE49-F238E27FC236}">
                <a16:creationId xmlns:a16="http://schemas.microsoft.com/office/drawing/2014/main" id="{84FB27EC-5DF3-4F7B-B1F4-09F147CDD350}"/>
              </a:ext>
            </a:extLst>
          </p:cNvPr>
          <p:cNvSpPr>
            <a:spLocks noGrp="1"/>
          </p:cNvSpPr>
          <p:nvPr/>
        </p:nvSpPr>
        <p:spPr>
          <a:xfrm>
            <a:off x="685800" y="4505325"/>
            <a:ext cx="5048250" cy="1114425"/>
          </a:xfrm>
          <a:prstGeom prst="rect">
            <a:avLst/>
          </a:prstGeom>
          <a:noFill/>
          <a:ln w="0">
            <a:noFill/>
          </a:ln>
        </p:spPr>
        <p:txBody>
          <a:bodyPr lIns="0" tIns="0" rIns="0" bIns="0" anchor="t">
            <a:noAutofit/>
          </a:bodyPr>
          <a:lstStyle/>
          <a:p>
            <a:pPr algn="l">
              <a:lnSpc>
                <a:spcPct val="106000"/>
              </a:lnSpc>
              <a:buNone/>
              <a:defRPr sz="3300" b="0" i="1">
                <a:solidFill>
                  <a:srgbClr val="2D6A9F"/>
                </a:solidFill>
                <a:latin typeface="Aptos"/>
                <a:ea typeface="Aptos"/>
                <a:cs typeface="Aptos"/>
              </a:defRPr>
            </a:pPr>
            <a:r>
              <a:rPr sz="3300" b="0" i="1">
                <a:solidFill>
                  <a:srgbClr val="2D6A9F"/>
                </a:solidFill>
                <a:latin typeface="Aptos"/>
                <a:ea typeface="Aptos"/>
                <a:cs typeface="Aptos"/>
              </a:rPr>
              <a:t>The scarred world</a:t>
            </a:r>
          </a:p>
          <a:p>
            <a:pPr algn="l">
              <a:lnSpc>
                <a:spcPct val="106000"/>
              </a:lnSpc>
              <a:buNone/>
              <a:defRPr sz="3300" b="0" i="1">
                <a:solidFill>
                  <a:srgbClr val="2D6A9F"/>
                </a:solidFill>
                <a:latin typeface="Aptos"/>
                <a:ea typeface="Aptos"/>
                <a:cs typeface="Aptos"/>
              </a:defRPr>
            </a:pPr>
            <a:r>
              <a:rPr sz="3300" b="0" i="1">
                <a:solidFill>
                  <a:srgbClr val="2D6A9F"/>
                </a:solidFill>
                <a:latin typeface="Aptos"/>
                <a:ea typeface="Aptos"/>
                <a:cs typeface="Aptos"/>
              </a:rPr>
              <a:t>is still God’s world.</a:t>
            </a:r>
          </a:p>
        </p:txBody>
      </p:sp>
    </p:spTree>
    <p:extLst>
      <p:ext uri="{BB962C8B-B14F-4D97-AF65-F5344CB8AC3E}">
        <p14:creationId xmlns:p14="http://schemas.microsoft.com/office/powerpoint/2010/main" val="562546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71B2D"/>
        </a:solidFill>
        <a:effectLst/>
      </p:bgPr>
    </p:bg>
    <p:spTree>
      <p:nvGrpSpPr>
        <p:cNvPr id="1" name=""/>
        <p:cNvGrpSpPr/>
        <p:nvPr/>
      </p:nvGrpSpPr>
      <p:grpSpPr>
        <a:xfrm>
          <a:off x="0" y="0"/>
          <a:ext cx="0" cy="0"/>
          <a:chOff x="0" y="0"/>
          <a:chExt cx="0" cy="0"/>
        </a:xfrm>
      </p:grpSpPr>
      <p:sp>
        <p:nvSpPr>
          <p:cNvPr id="6" name="footer-14">
            <a:extLst>
              <a:ext uri="{FF2B5EF4-FFF2-40B4-BE49-F238E27FC236}">
                <a16:creationId xmlns:a16="http://schemas.microsoft.com/office/drawing/2014/main" id="{4E999C9D-84E2-4B73-AA7F-1C66F5B99D51}"/>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B7C6D6"/>
                </a:solidFill>
                <a:latin typeface="Aptos"/>
                <a:ea typeface="Aptos"/>
                <a:cs typeface="Aptos"/>
              </a:defRPr>
            </a:pPr>
            <a:r>
              <a:rPr sz="1350" b="1" i="0">
                <a:solidFill>
                  <a:srgbClr val="B7C6D6"/>
                </a:solidFill>
                <a:latin typeface="Aptos"/>
                <a:ea typeface="Aptos"/>
                <a:cs typeface="Aptos"/>
              </a:rPr>
              <a:t>HEAVEN | WEEK FOUR</a:t>
            </a:r>
          </a:p>
        </p:txBody>
      </p:sp>
      <p:sp>
        <p:nvSpPr>
          <p:cNvPr id="2" name="slide-number-14">
            <a:extLst>
              <a:ext uri="{FF2B5EF4-FFF2-40B4-BE49-F238E27FC236}">
                <a16:creationId xmlns:a16="http://schemas.microsoft.com/office/drawing/2014/main" id="{5DC6BEF5-B829-4EA8-9BBB-E2DCAB8279ED}"/>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B7C6D6"/>
                </a:solidFill>
                <a:latin typeface="Aptos"/>
                <a:ea typeface="Aptos"/>
                <a:cs typeface="Aptos"/>
              </a:defRPr>
            </a:pPr>
            <a:r>
              <a:rPr sz="1650" b="1" i="0">
                <a:solidFill>
                  <a:srgbClr val="B7C6D6"/>
                </a:solidFill>
                <a:latin typeface="Aptos"/>
                <a:ea typeface="Aptos"/>
                <a:cs typeface="Aptos"/>
              </a:rPr>
              <a:t>14</a:t>
            </a:r>
          </a:p>
        </p:txBody>
      </p:sp>
      <p:pic>
        <p:nvPicPr>
          <p:cNvPr id="8" name="Picture 7"/>
          <p:cNvPicPr>
            <a:picLocks noChangeAspect="1"/>
          </p:cNvPicPr>
          <p:nvPr/>
        </p:nvPicPr>
        <p:blipFill>
          <a:blip r:embed="rId3"/>
          <a:stretch/>
        </p:blipFill>
        <p:spPr>
          <a:xfrm>
            <a:off x="0" y="0"/>
            <a:ext cx="5905500" cy="6191250"/>
          </a:xfrm>
          <a:prstGeom prst="rect">
            <a:avLst/>
          </a:prstGeom>
        </p:spPr>
      </p:pic>
      <p:sp>
        <p:nvSpPr>
          <p:cNvPr id="4" name="text">
            <a:extLst>
              <a:ext uri="{FF2B5EF4-FFF2-40B4-BE49-F238E27FC236}">
                <a16:creationId xmlns:a16="http://schemas.microsoft.com/office/drawing/2014/main" id="{3C17A578-FE1C-4051-93E2-B480F0C3A434}"/>
              </a:ext>
            </a:extLst>
          </p:cNvPr>
          <p:cNvSpPr>
            <a:spLocks noGrp="1"/>
          </p:cNvSpPr>
          <p:nvPr/>
        </p:nvSpPr>
        <p:spPr>
          <a:xfrm>
            <a:off x="6515100" y="1162050"/>
            <a:ext cx="4953000" cy="1371600"/>
          </a:xfrm>
          <a:prstGeom prst="rect">
            <a:avLst/>
          </a:prstGeom>
          <a:noFill/>
          <a:ln w="0">
            <a:noFill/>
          </a:ln>
        </p:spPr>
        <p:txBody>
          <a:bodyPr lIns="0" tIns="0" rIns="0" bIns="0" anchor="t">
            <a:noAutofit/>
          </a:bodyPr>
          <a:lstStyle/>
          <a:p>
            <a:pPr algn="l">
              <a:lnSpc>
                <a:spcPct val="106000"/>
              </a:lnSpc>
              <a:buNone/>
              <a:defRPr sz="4350" b="1" i="0">
                <a:solidFill>
                  <a:srgbClr val="FFFFFF"/>
                </a:solidFill>
                <a:latin typeface="Aptos"/>
                <a:ea typeface="Aptos"/>
                <a:cs typeface="Aptos"/>
              </a:defRPr>
            </a:pPr>
            <a:r>
              <a:rPr sz="4350" b="1" i="0">
                <a:solidFill>
                  <a:srgbClr val="FFFFFF"/>
                </a:solidFill>
                <a:latin typeface="Aptos"/>
                <a:ea typeface="Aptos"/>
                <a:cs typeface="Aptos"/>
              </a:rPr>
              <a:t>Sin has wounded</a:t>
            </a:r>
          </a:p>
          <a:p>
            <a:pPr algn="l">
              <a:lnSpc>
                <a:spcPct val="106000"/>
              </a:lnSpc>
              <a:buNone/>
              <a:defRPr sz="4350" b="1" i="0">
                <a:solidFill>
                  <a:srgbClr val="FFFFFF"/>
                </a:solidFill>
                <a:latin typeface="Aptos"/>
                <a:ea typeface="Aptos"/>
                <a:cs typeface="Aptos"/>
              </a:defRPr>
            </a:pPr>
            <a:r>
              <a:rPr sz="4350" b="1" i="0">
                <a:solidFill>
                  <a:srgbClr val="FFFFFF"/>
                </a:solidFill>
                <a:latin typeface="Aptos"/>
                <a:ea typeface="Aptos"/>
                <a:cs typeface="Aptos"/>
              </a:rPr>
              <a:t>creation;</a:t>
            </a:r>
          </a:p>
        </p:txBody>
      </p:sp>
      <p:sp>
        <p:nvSpPr>
          <p:cNvPr id="5" name="text">
            <a:extLst>
              <a:ext uri="{FF2B5EF4-FFF2-40B4-BE49-F238E27FC236}">
                <a16:creationId xmlns:a16="http://schemas.microsoft.com/office/drawing/2014/main" id="{92DE7C32-34C3-433A-8A8A-4F6706EDF9DD}"/>
              </a:ext>
            </a:extLst>
          </p:cNvPr>
          <p:cNvSpPr>
            <a:spLocks noGrp="1"/>
          </p:cNvSpPr>
          <p:nvPr/>
        </p:nvSpPr>
        <p:spPr>
          <a:xfrm>
            <a:off x="6515100" y="3343275"/>
            <a:ext cx="4953000" cy="1962150"/>
          </a:xfrm>
          <a:prstGeom prst="rect">
            <a:avLst/>
          </a:prstGeom>
          <a:noFill/>
          <a:ln w="0">
            <a:noFill/>
          </a:ln>
        </p:spPr>
        <p:txBody>
          <a:bodyPr lIns="0" tIns="0" rIns="0" bIns="0" anchor="t">
            <a:noAutofit/>
          </a:bodyPr>
          <a:lstStyle/>
          <a:p>
            <a:pPr algn="l">
              <a:lnSpc>
                <a:spcPct val="112000"/>
              </a:lnSpc>
              <a:buNone/>
              <a:defRPr sz="3600" b="1" i="0">
                <a:solidFill>
                  <a:srgbClr val="F5E8B8"/>
                </a:solidFill>
                <a:latin typeface="Aptos"/>
                <a:ea typeface="Aptos"/>
                <a:cs typeface="Aptos"/>
              </a:defRPr>
            </a:pPr>
            <a:r>
              <a:rPr sz="3600" b="1" i="0">
                <a:solidFill>
                  <a:srgbClr val="F5E8B8"/>
                </a:solidFill>
                <a:latin typeface="Aptos"/>
                <a:ea typeface="Aptos"/>
                <a:cs typeface="Aptos"/>
              </a:rPr>
              <a:t>it has not transferred</a:t>
            </a:r>
          </a:p>
          <a:p>
            <a:pPr algn="l">
              <a:lnSpc>
                <a:spcPct val="112000"/>
              </a:lnSpc>
              <a:buNone/>
              <a:defRPr sz="3600" b="1" i="0">
                <a:solidFill>
                  <a:srgbClr val="F5E8B8"/>
                </a:solidFill>
                <a:latin typeface="Aptos"/>
                <a:ea typeface="Aptos"/>
                <a:cs typeface="Aptos"/>
              </a:defRPr>
            </a:pPr>
            <a:r>
              <a:rPr sz="3600" b="1" i="0">
                <a:solidFill>
                  <a:srgbClr val="F5E8B8"/>
                </a:solidFill>
                <a:latin typeface="Aptos"/>
                <a:ea typeface="Aptos"/>
                <a:cs typeface="Aptos"/>
              </a:rPr>
              <a:t>ownership away</a:t>
            </a:r>
          </a:p>
          <a:p>
            <a:pPr algn="l">
              <a:lnSpc>
                <a:spcPct val="112000"/>
              </a:lnSpc>
              <a:buNone/>
              <a:defRPr sz="3600" b="1" i="0">
                <a:solidFill>
                  <a:srgbClr val="F5E8B8"/>
                </a:solidFill>
                <a:latin typeface="Aptos"/>
                <a:ea typeface="Aptos"/>
                <a:cs typeface="Aptos"/>
              </a:defRPr>
            </a:pPr>
            <a:r>
              <a:rPr sz="3600" b="1" i="0">
                <a:solidFill>
                  <a:srgbClr val="F5E8B8"/>
                </a:solidFill>
                <a:latin typeface="Aptos"/>
                <a:ea typeface="Aptos"/>
                <a:cs typeface="Aptos"/>
              </a:rPr>
              <a:t>from God.</a:t>
            </a:r>
          </a:p>
        </p:txBody>
      </p:sp>
    </p:spTree>
    <p:extLst>
      <p:ext uri="{BB962C8B-B14F-4D97-AF65-F5344CB8AC3E}">
        <p14:creationId xmlns:p14="http://schemas.microsoft.com/office/powerpoint/2010/main" val="1452402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1E3"/>
        </a:solidFill>
        <a:effectLst/>
      </p:bgPr>
    </p:bg>
    <p:spTree>
      <p:nvGrpSpPr>
        <p:cNvPr id="1" name=""/>
        <p:cNvGrpSpPr/>
        <p:nvPr/>
      </p:nvGrpSpPr>
      <p:grpSpPr>
        <a:xfrm>
          <a:off x="0" y="0"/>
          <a:ext cx="0" cy="0"/>
          <a:chOff x="0" y="0"/>
          <a:chExt cx="0" cy="0"/>
        </a:xfrm>
      </p:grpSpPr>
      <p:sp>
        <p:nvSpPr>
          <p:cNvPr id="7" name="footer-15">
            <a:extLst>
              <a:ext uri="{FF2B5EF4-FFF2-40B4-BE49-F238E27FC236}">
                <a16:creationId xmlns:a16="http://schemas.microsoft.com/office/drawing/2014/main" id="{E8A477EE-9BD9-4882-839B-A8F2D744B5CD}"/>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5C7085"/>
                </a:solidFill>
                <a:latin typeface="Aptos"/>
                <a:ea typeface="Aptos"/>
                <a:cs typeface="Aptos"/>
              </a:defRPr>
            </a:pPr>
            <a:r>
              <a:rPr sz="1350" b="1" i="0">
                <a:solidFill>
                  <a:srgbClr val="5C7085"/>
                </a:solidFill>
                <a:latin typeface="Aptos"/>
                <a:ea typeface="Aptos"/>
                <a:cs typeface="Aptos"/>
              </a:rPr>
              <a:t>HEAVEN | WEEK FOUR</a:t>
            </a:r>
          </a:p>
        </p:txBody>
      </p:sp>
      <p:sp>
        <p:nvSpPr>
          <p:cNvPr id="2" name="slide-number-15">
            <a:extLst>
              <a:ext uri="{FF2B5EF4-FFF2-40B4-BE49-F238E27FC236}">
                <a16:creationId xmlns:a16="http://schemas.microsoft.com/office/drawing/2014/main" id="{023E89CB-3675-4175-A345-09ED471BB98A}"/>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5C7085"/>
                </a:solidFill>
                <a:latin typeface="Aptos"/>
                <a:ea typeface="Aptos"/>
                <a:cs typeface="Aptos"/>
              </a:defRPr>
            </a:pPr>
            <a:r>
              <a:rPr sz="1650" b="1" i="0">
                <a:solidFill>
                  <a:srgbClr val="5C7085"/>
                </a:solidFill>
                <a:latin typeface="Aptos"/>
                <a:ea typeface="Aptos"/>
                <a:cs typeface="Aptos"/>
              </a:rPr>
              <a:t>15</a:t>
            </a:r>
          </a:p>
        </p:txBody>
      </p:sp>
      <p:sp>
        <p:nvSpPr>
          <p:cNvPr id="3" name="eyebrow">
            <a:extLst>
              <a:ext uri="{FF2B5EF4-FFF2-40B4-BE49-F238E27FC236}">
                <a16:creationId xmlns:a16="http://schemas.microsoft.com/office/drawing/2014/main" id="{6143B66A-97B6-45B2-A54F-923B5CD3B0D5}"/>
              </a:ext>
            </a:extLst>
          </p:cNvPr>
          <p:cNvSpPr>
            <a:spLocks noGrp="1"/>
          </p:cNvSpPr>
          <p:nvPr/>
        </p:nvSpPr>
        <p:spPr>
          <a:xfrm>
            <a:off x="685800" y="457200"/>
            <a:ext cx="10477500" cy="323850"/>
          </a:xfrm>
          <a:prstGeom prst="rect">
            <a:avLst/>
          </a:prstGeom>
          <a:noFill/>
          <a:ln w="0">
            <a:noFill/>
          </a:ln>
        </p:spPr>
        <p:txBody>
          <a:bodyPr lIns="0" tIns="0" rIns="0" bIns="0" anchor="t">
            <a:noAutofit/>
          </a:bodyPr>
          <a:lstStyle/>
          <a:p>
            <a:pPr algn="l">
              <a:lnSpc>
                <a:spcPct val="106000"/>
              </a:lnSpc>
              <a:buNone/>
              <a:defRPr sz="1800" b="1" i="0">
                <a:solidFill>
                  <a:srgbClr val="2D6A9F"/>
                </a:solidFill>
                <a:latin typeface="Aptos"/>
                <a:ea typeface="Aptos"/>
                <a:cs typeface="Aptos"/>
              </a:defRPr>
            </a:pPr>
            <a:r>
              <a:rPr sz="1800" b="1" i="0">
                <a:solidFill>
                  <a:srgbClr val="2D6A9F"/>
                </a:solidFill>
                <a:latin typeface="Aptos"/>
                <a:ea typeface="Aptos"/>
                <a:cs typeface="Aptos"/>
              </a:rPr>
              <a:t>CREATION AND THE CHILDREN OF GOD</a:t>
            </a:r>
          </a:p>
        </p:txBody>
      </p:sp>
      <p:sp>
        <p:nvSpPr>
          <p:cNvPr id="4" name="gold-rule">
            <a:extLst>
              <a:ext uri="{FF2B5EF4-FFF2-40B4-BE49-F238E27FC236}">
                <a16:creationId xmlns:a16="http://schemas.microsoft.com/office/drawing/2014/main" id="{9BBB6F6A-6BE3-4707-927A-FE34D081947F}"/>
              </a:ext>
            </a:extLst>
          </p:cNvPr>
          <p:cNvSpPr>
            <a:spLocks noGrp="1"/>
          </p:cNvSpPr>
          <p:nvPr/>
        </p:nvSpPr>
        <p:spPr>
          <a:xfrm>
            <a:off x="685800" y="952500"/>
            <a:ext cx="1428750" cy="47625"/>
          </a:xfrm>
          <a:prstGeom prst="rect">
            <a:avLst/>
          </a:prstGeom>
          <a:solidFill>
            <a:srgbClr val="D4A72C"/>
          </a:solidFill>
          <a:ln w="0">
            <a:noFill/>
          </a:ln>
        </p:spPr>
        <p:txBody>
          <a:bodyPr/>
          <a:lstStyle/>
          <a:p>
            <a:endParaRPr lang="en-US"/>
          </a:p>
        </p:txBody>
      </p:sp>
      <p:sp>
        <p:nvSpPr>
          <p:cNvPr id="5" name="text">
            <a:extLst>
              <a:ext uri="{FF2B5EF4-FFF2-40B4-BE49-F238E27FC236}">
                <a16:creationId xmlns:a16="http://schemas.microsoft.com/office/drawing/2014/main" id="{1A430A59-219A-4C3F-83D1-0E76617B204D}"/>
              </a:ext>
            </a:extLst>
          </p:cNvPr>
          <p:cNvSpPr>
            <a:spLocks noGrp="1"/>
          </p:cNvSpPr>
          <p:nvPr/>
        </p:nvSpPr>
        <p:spPr>
          <a:xfrm>
            <a:off x="838200" y="1571625"/>
            <a:ext cx="10515600" cy="1752600"/>
          </a:xfrm>
          <a:prstGeom prst="rect">
            <a:avLst/>
          </a:prstGeom>
          <a:noFill/>
          <a:ln w="0">
            <a:noFill/>
          </a:ln>
        </p:spPr>
        <p:txBody>
          <a:bodyPr lIns="0" tIns="0" rIns="0" bIns="0" anchor="t">
            <a:noAutofit/>
          </a:bodyPr>
          <a:lstStyle/>
          <a:p>
            <a:pPr algn="ctr">
              <a:lnSpc>
                <a:spcPct val="110000"/>
              </a:lnSpc>
              <a:buNone/>
              <a:defRPr sz="4275" b="1" i="0">
                <a:solidFill>
                  <a:srgbClr val="102A43"/>
                </a:solidFill>
                <a:latin typeface="Aptos"/>
                <a:ea typeface="Aptos"/>
                <a:cs typeface="Aptos"/>
              </a:defRPr>
            </a:pPr>
            <a:r>
              <a:rPr sz="4275" b="1" i="0">
                <a:solidFill>
                  <a:srgbClr val="102A43"/>
                </a:solidFill>
                <a:latin typeface="Aptos"/>
                <a:ea typeface="Aptos"/>
                <a:cs typeface="Aptos"/>
              </a:rPr>
              <a:t>Creation’s bondage is shared.</a:t>
            </a:r>
          </a:p>
          <a:p>
            <a:pPr algn="ctr">
              <a:lnSpc>
                <a:spcPct val="110000"/>
              </a:lnSpc>
              <a:buNone/>
              <a:defRPr sz="4275" b="1" i="0">
                <a:solidFill>
                  <a:srgbClr val="102A43"/>
                </a:solidFill>
                <a:latin typeface="Aptos"/>
                <a:ea typeface="Aptos"/>
                <a:cs typeface="Aptos"/>
              </a:defRPr>
            </a:pPr>
            <a:r>
              <a:rPr sz="4275" b="1" i="0">
                <a:solidFill>
                  <a:srgbClr val="102A43"/>
                </a:solidFill>
                <a:latin typeface="Aptos"/>
                <a:ea typeface="Aptos"/>
                <a:cs typeface="Aptos"/>
              </a:rPr>
              <a:t>Its liberation is joined to ours.</a:t>
            </a:r>
          </a:p>
        </p:txBody>
      </p:sp>
      <p:sp>
        <p:nvSpPr>
          <p:cNvPr id="6" name="text">
            <a:extLst>
              <a:ext uri="{FF2B5EF4-FFF2-40B4-BE49-F238E27FC236}">
                <a16:creationId xmlns:a16="http://schemas.microsoft.com/office/drawing/2014/main" id="{4D31950E-1B5D-411B-B4E6-E1335163AE87}"/>
              </a:ext>
            </a:extLst>
          </p:cNvPr>
          <p:cNvSpPr>
            <a:spLocks noGrp="1"/>
          </p:cNvSpPr>
          <p:nvPr/>
        </p:nvSpPr>
        <p:spPr>
          <a:xfrm>
            <a:off x="1581150" y="4095750"/>
            <a:ext cx="9029700" cy="1219200"/>
          </a:xfrm>
          <a:prstGeom prst="rect">
            <a:avLst/>
          </a:prstGeom>
          <a:noFill/>
          <a:ln w="0">
            <a:noFill/>
          </a:ln>
        </p:spPr>
        <p:txBody>
          <a:bodyPr lIns="0" tIns="0" rIns="0" bIns="0" anchor="t">
            <a:noAutofit/>
          </a:bodyPr>
          <a:lstStyle/>
          <a:p>
            <a:pPr algn="ctr">
              <a:lnSpc>
                <a:spcPct val="112000"/>
              </a:lnSpc>
              <a:buNone/>
              <a:defRPr sz="3300" b="1" i="0">
                <a:solidFill>
                  <a:srgbClr val="2D6A9F"/>
                </a:solidFill>
                <a:latin typeface="Aptos"/>
                <a:ea typeface="Aptos"/>
                <a:cs typeface="Aptos"/>
              </a:defRPr>
            </a:pPr>
            <a:r>
              <a:rPr sz="3300" b="1" i="0">
                <a:solidFill>
                  <a:srgbClr val="2D6A9F"/>
                </a:solidFill>
                <a:latin typeface="Aptos"/>
                <a:ea typeface="Aptos"/>
                <a:cs typeface="Aptos"/>
              </a:rPr>
              <a:t>The fall’s reach is not permission</a:t>
            </a:r>
          </a:p>
          <a:p>
            <a:pPr algn="ctr">
              <a:lnSpc>
                <a:spcPct val="112000"/>
              </a:lnSpc>
              <a:buNone/>
              <a:defRPr sz="3300" b="1" i="0">
                <a:solidFill>
                  <a:srgbClr val="2D6A9F"/>
                </a:solidFill>
                <a:latin typeface="Aptos"/>
                <a:ea typeface="Aptos"/>
                <a:cs typeface="Aptos"/>
              </a:defRPr>
            </a:pPr>
            <a:r>
              <a:rPr sz="3300" b="1" i="0">
                <a:solidFill>
                  <a:srgbClr val="2D6A9F"/>
                </a:solidFill>
                <a:latin typeface="Aptos"/>
                <a:ea typeface="Aptos"/>
                <a:cs typeface="Aptos"/>
              </a:rPr>
              <a:t>to blame the sufferer.</a:t>
            </a:r>
          </a:p>
        </p:txBody>
      </p:sp>
    </p:spTree>
    <p:extLst>
      <p:ext uri="{BB962C8B-B14F-4D97-AF65-F5344CB8AC3E}">
        <p14:creationId xmlns:p14="http://schemas.microsoft.com/office/powerpoint/2010/main" val="93569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71B2D"/>
        </a:solidFill>
        <a:effectLst/>
      </p:bgPr>
    </p:bg>
    <p:spTree>
      <p:nvGrpSpPr>
        <p:cNvPr id="1" name=""/>
        <p:cNvGrpSpPr/>
        <p:nvPr/>
      </p:nvGrpSpPr>
      <p:grpSpPr>
        <a:xfrm>
          <a:off x="0" y="0"/>
          <a:ext cx="0" cy="0"/>
          <a:chOff x="0" y="0"/>
          <a:chExt cx="0" cy="0"/>
        </a:xfrm>
      </p:grpSpPr>
      <p:sp>
        <p:nvSpPr>
          <p:cNvPr id="6" name="footer-16">
            <a:extLst>
              <a:ext uri="{FF2B5EF4-FFF2-40B4-BE49-F238E27FC236}">
                <a16:creationId xmlns:a16="http://schemas.microsoft.com/office/drawing/2014/main" id="{A2C63D6E-93D6-4423-9908-29F7D4F7BD01}"/>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B7C6D6"/>
                </a:solidFill>
                <a:latin typeface="Aptos"/>
                <a:ea typeface="Aptos"/>
                <a:cs typeface="Aptos"/>
              </a:defRPr>
            </a:pPr>
            <a:r>
              <a:rPr sz="1350" b="1" i="0">
                <a:solidFill>
                  <a:srgbClr val="B7C6D6"/>
                </a:solidFill>
                <a:latin typeface="Aptos"/>
                <a:ea typeface="Aptos"/>
                <a:cs typeface="Aptos"/>
              </a:rPr>
              <a:t>HEAVEN | WEEK FOUR</a:t>
            </a:r>
          </a:p>
        </p:txBody>
      </p:sp>
      <p:sp>
        <p:nvSpPr>
          <p:cNvPr id="2" name="slide-number-16">
            <a:extLst>
              <a:ext uri="{FF2B5EF4-FFF2-40B4-BE49-F238E27FC236}">
                <a16:creationId xmlns:a16="http://schemas.microsoft.com/office/drawing/2014/main" id="{87C05C76-3EDF-4219-81A1-A7FBCEEF28A6}"/>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B7C6D6"/>
                </a:solidFill>
                <a:latin typeface="Aptos"/>
                <a:ea typeface="Aptos"/>
                <a:cs typeface="Aptos"/>
              </a:defRPr>
            </a:pPr>
            <a:r>
              <a:rPr sz="1650" b="1" i="0">
                <a:solidFill>
                  <a:srgbClr val="B7C6D6"/>
                </a:solidFill>
                <a:latin typeface="Aptos"/>
                <a:ea typeface="Aptos"/>
                <a:cs typeface="Aptos"/>
              </a:rPr>
              <a:t>16</a:t>
            </a:r>
          </a:p>
        </p:txBody>
      </p:sp>
      <p:pic>
        <p:nvPicPr>
          <p:cNvPr id="8" name="Picture 7"/>
          <p:cNvPicPr>
            <a:picLocks noChangeAspect="1"/>
          </p:cNvPicPr>
          <p:nvPr/>
        </p:nvPicPr>
        <p:blipFill>
          <a:blip r:embed="rId3"/>
          <a:stretch/>
        </p:blipFill>
        <p:spPr>
          <a:xfrm>
            <a:off x="0" y="0"/>
            <a:ext cx="12192000" cy="4572000"/>
          </a:xfrm>
          <a:prstGeom prst="rect">
            <a:avLst/>
          </a:prstGeom>
        </p:spPr>
      </p:pic>
      <p:sp>
        <p:nvSpPr>
          <p:cNvPr id="4" name="panel">
            <a:extLst>
              <a:ext uri="{FF2B5EF4-FFF2-40B4-BE49-F238E27FC236}">
                <a16:creationId xmlns:a16="http://schemas.microsoft.com/office/drawing/2014/main" id="{70CBB17D-0B6D-4B88-B195-4F6C1B4B6E37}"/>
              </a:ext>
            </a:extLst>
          </p:cNvPr>
          <p:cNvSpPr>
            <a:spLocks noGrp="1"/>
          </p:cNvSpPr>
          <p:nvPr/>
        </p:nvSpPr>
        <p:spPr>
          <a:xfrm>
            <a:off x="0" y="4572000"/>
            <a:ext cx="12192000" cy="1619250"/>
          </a:xfrm>
          <a:prstGeom prst="rect">
            <a:avLst/>
          </a:prstGeom>
          <a:solidFill>
            <a:srgbClr val="071B2D"/>
          </a:solidFill>
          <a:ln w="0">
            <a:noFill/>
          </a:ln>
        </p:spPr>
        <p:txBody>
          <a:bodyPr/>
          <a:lstStyle/>
          <a:p>
            <a:endParaRPr lang="en-US"/>
          </a:p>
        </p:txBody>
      </p:sp>
      <p:sp>
        <p:nvSpPr>
          <p:cNvPr id="5" name="text">
            <a:extLst>
              <a:ext uri="{FF2B5EF4-FFF2-40B4-BE49-F238E27FC236}">
                <a16:creationId xmlns:a16="http://schemas.microsoft.com/office/drawing/2014/main" id="{27E54484-A194-43A2-8F4F-8E92DA0A85AB}"/>
              </a:ext>
            </a:extLst>
          </p:cNvPr>
          <p:cNvSpPr>
            <a:spLocks noGrp="1"/>
          </p:cNvSpPr>
          <p:nvPr/>
        </p:nvSpPr>
        <p:spPr>
          <a:xfrm>
            <a:off x="800100" y="5057775"/>
            <a:ext cx="10591800" cy="714375"/>
          </a:xfrm>
          <a:prstGeom prst="rect">
            <a:avLst/>
          </a:prstGeom>
          <a:noFill/>
          <a:ln w="0">
            <a:noFill/>
          </a:ln>
        </p:spPr>
        <p:txBody>
          <a:bodyPr lIns="0" tIns="0" rIns="0" bIns="0" anchor="t">
            <a:noAutofit/>
          </a:bodyPr>
          <a:lstStyle/>
          <a:p>
            <a:pPr algn="ctr">
              <a:lnSpc>
                <a:spcPct val="106000"/>
              </a:lnSpc>
              <a:buNone/>
              <a:defRPr sz="3825" b="1" i="0">
                <a:solidFill>
                  <a:srgbClr val="FFFFFF"/>
                </a:solidFill>
                <a:latin typeface="Aptos"/>
                <a:ea typeface="Aptos"/>
                <a:cs typeface="Aptos"/>
              </a:defRPr>
            </a:pPr>
            <a:r>
              <a:rPr sz="3825" b="1" i="0">
                <a:solidFill>
                  <a:srgbClr val="FFFFFF"/>
                </a:solidFill>
                <a:latin typeface="Aptos"/>
                <a:ea typeface="Aptos"/>
                <a:cs typeface="Aptos"/>
              </a:rPr>
              <a:t>Groaning is pain moving toward birth.</a:t>
            </a:r>
          </a:p>
        </p:txBody>
      </p:sp>
    </p:spTree>
    <p:extLst>
      <p:ext uri="{BB962C8B-B14F-4D97-AF65-F5344CB8AC3E}">
        <p14:creationId xmlns:p14="http://schemas.microsoft.com/office/powerpoint/2010/main" val="1551772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1E3"/>
        </a:solidFill>
        <a:effectLst/>
      </p:bgPr>
    </p:bg>
    <p:spTree>
      <p:nvGrpSpPr>
        <p:cNvPr id="1" name=""/>
        <p:cNvGrpSpPr/>
        <p:nvPr/>
      </p:nvGrpSpPr>
      <p:grpSpPr>
        <a:xfrm>
          <a:off x="0" y="0"/>
          <a:ext cx="0" cy="0"/>
          <a:chOff x="0" y="0"/>
          <a:chExt cx="0" cy="0"/>
        </a:xfrm>
      </p:grpSpPr>
      <p:sp>
        <p:nvSpPr>
          <p:cNvPr id="7" name="footer-17">
            <a:extLst>
              <a:ext uri="{FF2B5EF4-FFF2-40B4-BE49-F238E27FC236}">
                <a16:creationId xmlns:a16="http://schemas.microsoft.com/office/drawing/2014/main" id="{872DC4CF-C231-447F-975F-22248EA01899}"/>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5C7085"/>
                </a:solidFill>
                <a:latin typeface="Aptos"/>
                <a:ea typeface="Aptos"/>
                <a:cs typeface="Aptos"/>
              </a:defRPr>
            </a:pPr>
            <a:r>
              <a:rPr sz="1350" b="1" i="0">
                <a:solidFill>
                  <a:srgbClr val="5C7085"/>
                </a:solidFill>
                <a:latin typeface="Aptos"/>
                <a:ea typeface="Aptos"/>
                <a:cs typeface="Aptos"/>
              </a:rPr>
              <a:t>HEAVEN | WEEK FOUR</a:t>
            </a:r>
          </a:p>
        </p:txBody>
      </p:sp>
      <p:sp>
        <p:nvSpPr>
          <p:cNvPr id="2" name="slide-number-17">
            <a:extLst>
              <a:ext uri="{FF2B5EF4-FFF2-40B4-BE49-F238E27FC236}">
                <a16:creationId xmlns:a16="http://schemas.microsoft.com/office/drawing/2014/main" id="{1AE91C48-53D5-48FE-A29B-77F8FC3C158B}"/>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5C7085"/>
                </a:solidFill>
                <a:latin typeface="Aptos"/>
                <a:ea typeface="Aptos"/>
                <a:cs typeface="Aptos"/>
              </a:defRPr>
            </a:pPr>
            <a:r>
              <a:rPr sz="1650" b="1" i="0">
                <a:solidFill>
                  <a:srgbClr val="5C7085"/>
                </a:solidFill>
                <a:latin typeface="Aptos"/>
                <a:ea typeface="Aptos"/>
                <a:cs typeface="Aptos"/>
              </a:rPr>
              <a:t>17</a:t>
            </a:r>
          </a:p>
        </p:txBody>
      </p:sp>
      <p:sp>
        <p:nvSpPr>
          <p:cNvPr id="3" name="eyebrow">
            <a:extLst>
              <a:ext uri="{FF2B5EF4-FFF2-40B4-BE49-F238E27FC236}">
                <a16:creationId xmlns:a16="http://schemas.microsoft.com/office/drawing/2014/main" id="{AA9EDCFA-94DB-4BD6-8183-357D717E505E}"/>
              </a:ext>
            </a:extLst>
          </p:cNvPr>
          <p:cNvSpPr>
            <a:spLocks noGrp="1"/>
          </p:cNvSpPr>
          <p:nvPr/>
        </p:nvSpPr>
        <p:spPr>
          <a:xfrm>
            <a:off x="685800" y="457200"/>
            <a:ext cx="10477500" cy="323850"/>
          </a:xfrm>
          <a:prstGeom prst="rect">
            <a:avLst/>
          </a:prstGeom>
          <a:noFill/>
          <a:ln w="0">
            <a:noFill/>
          </a:ln>
        </p:spPr>
        <p:txBody>
          <a:bodyPr lIns="0" tIns="0" rIns="0" bIns="0" anchor="t">
            <a:noAutofit/>
          </a:bodyPr>
          <a:lstStyle/>
          <a:p>
            <a:pPr algn="l">
              <a:lnSpc>
                <a:spcPct val="106000"/>
              </a:lnSpc>
              <a:buNone/>
              <a:defRPr sz="1800" b="1" i="0">
                <a:solidFill>
                  <a:srgbClr val="2D6A9F"/>
                </a:solidFill>
                <a:latin typeface="Aptos"/>
                <a:ea typeface="Aptos"/>
                <a:cs typeface="Aptos"/>
              </a:defRPr>
            </a:pPr>
            <a:r>
              <a:rPr sz="1800" b="1" i="0">
                <a:solidFill>
                  <a:srgbClr val="2D6A9F"/>
                </a:solidFill>
                <a:latin typeface="Aptos"/>
                <a:ea typeface="Aptos"/>
                <a:cs typeface="Aptos"/>
              </a:rPr>
              <a:t>THE CREATOR IS THE REDEEMER</a:t>
            </a:r>
          </a:p>
        </p:txBody>
      </p:sp>
      <p:sp>
        <p:nvSpPr>
          <p:cNvPr id="4" name="gold-rule">
            <a:extLst>
              <a:ext uri="{FF2B5EF4-FFF2-40B4-BE49-F238E27FC236}">
                <a16:creationId xmlns:a16="http://schemas.microsoft.com/office/drawing/2014/main" id="{6CBD72F8-A658-4FF3-9869-1CB22A3D518E}"/>
              </a:ext>
            </a:extLst>
          </p:cNvPr>
          <p:cNvSpPr>
            <a:spLocks noGrp="1"/>
          </p:cNvSpPr>
          <p:nvPr/>
        </p:nvSpPr>
        <p:spPr>
          <a:xfrm>
            <a:off x="685800" y="952500"/>
            <a:ext cx="1428750" cy="47625"/>
          </a:xfrm>
          <a:prstGeom prst="rect">
            <a:avLst/>
          </a:prstGeom>
          <a:solidFill>
            <a:srgbClr val="D4A72C"/>
          </a:solidFill>
          <a:ln w="0">
            <a:noFill/>
          </a:ln>
        </p:spPr>
        <p:txBody>
          <a:bodyPr/>
          <a:lstStyle/>
          <a:p>
            <a:endParaRPr lang="en-US"/>
          </a:p>
        </p:txBody>
      </p:sp>
      <p:sp>
        <p:nvSpPr>
          <p:cNvPr id="5" name="text">
            <a:extLst>
              <a:ext uri="{FF2B5EF4-FFF2-40B4-BE49-F238E27FC236}">
                <a16:creationId xmlns:a16="http://schemas.microsoft.com/office/drawing/2014/main" id="{6FB0F915-8DFE-45F5-82EF-3C88D900372A}"/>
              </a:ext>
            </a:extLst>
          </p:cNvPr>
          <p:cNvSpPr>
            <a:spLocks noGrp="1"/>
          </p:cNvSpPr>
          <p:nvPr/>
        </p:nvSpPr>
        <p:spPr>
          <a:xfrm>
            <a:off x="857250" y="1724025"/>
            <a:ext cx="10477500" cy="1857375"/>
          </a:xfrm>
          <a:prstGeom prst="rect">
            <a:avLst/>
          </a:prstGeom>
          <a:noFill/>
          <a:ln w="0">
            <a:noFill/>
          </a:ln>
        </p:spPr>
        <p:txBody>
          <a:bodyPr lIns="0" tIns="0" rIns="0" bIns="0" anchor="t">
            <a:noAutofit/>
          </a:bodyPr>
          <a:lstStyle/>
          <a:p>
            <a:pPr algn="ctr">
              <a:lnSpc>
                <a:spcPct val="108000"/>
              </a:lnSpc>
              <a:buNone/>
              <a:defRPr sz="4875" b="1" i="0">
                <a:solidFill>
                  <a:srgbClr val="102A43"/>
                </a:solidFill>
                <a:latin typeface="Aptos"/>
                <a:ea typeface="Aptos"/>
                <a:cs typeface="Aptos"/>
              </a:defRPr>
            </a:pPr>
            <a:r>
              <a:rPr sz="4875" b="1" i="0">
                <a:solidFill>
                  <a:srgbClr val="102A43"/>
                </a:solidFill>
                <a:latin typeface="Aptos"/>
                <a:ea typeface="Aptos"/>
                <a:cs typeface="Aptos"/>
              </a:rPr>
              <a:t>Christ’s reconciling work</a:t>
            </a:r>
          </a:p>
          <a:p>
            <a:pPr algn="ctr">
              <a:lnSpc>
                <a:spcPct val="108000"/>
              </a:lnSpc>
              <a:buNone/>
              <a:defRPr sz="4875" b="1" i="0">
                <a:solidFill>
                  <a:srgbClr val="102A43"/>
                </a:solidFill>
                <a:latin typeface="Aptos"/>
                <a:ea typeface="Aptos"/>
                <a:cs typeface="Aptos"/>
              </a:defRPr>
            </a:pPr>
            <a:r>
              <a:rPr sz="4875" b="1" i="0">
                <a:solidFill>
                  <a:srgbClr val="102A43"/>
                </a:solidFill>
                <a:latin typeface="Aptos"/>
                <a:ea typeface="Aptos"/>
                <a:cs typeface="Aptos"/>
              </a:rPr>
              <a:t>reaches as far as the curse.</a:t>
            </a:r>
          </a:p>
        </p:txBody>
      </p:sp>
      <p:sp>
        <p:nvSpPr>
          <p:cNvPr id="6" name="text">
            <a:extLst>
              <a:ext uri="{FF2B5EF4-FFF2-40B4-BE49-F238E27FC236}">
                <a16:creationId xmlns:a16="http://schemas.microsoft.com/office/drawing/2014/main" id="{1DFCD5C2-B87D-43F5-9FC8-A65DA2062B2E}"/>
              </a:ext>
            </a:extLst>
          </p:cNvPr>
          <p:cNvSpPr>
            <a:spLocks noGrp="1"/>
          </p:cNvSpPr>
          <p:nvPr/>
        </p:nvSpPr>
        <p:spPr>
          <a:xfrm>
            <a:off x="1676400" y="4305300"/>
            <a:ext cx="8839200" cy="1257300"/>
          </a:xfrm>
          <a:prstGeom prst="rect">
            <a:avLst/>
          </a:prstGeom>
          <a:noFill/>
          <a:ln w="0">
            <a:noFill/>
          </a:ln>
        </p:spPr>
        <p:txBody>
          <a:bodyPr lIns="0" tIns="0" rIns="0" bIns="0" anchor="t">
            <a:noAutofit/>
          </a:bodyPr>
          <a:lstStyle/>
          <a:p>
            <a:pPr algn="ctr">
              <a:lnSpc>
                <a:spcPct val="112000"/>
              </a:lnSpc>
              <a:buNone/>
              <a:defRPr sz="3450" b="1" i="0">
                <a:solidFill>
                  <a:srgbClr val="2D6A9F"/>
                </a:solidFill>
                <a:latin typeface="Aptos"/>
                <a:ea typeface="Aptos"/>
                <a:cs typeface="Aptos"/>
              </a:defRPr>
            </a:pPr>
            <a:r>
              <a:rPr sz="3450" b="1" i="0">
                <a:solidFill>
                  <a:srgbClr val="2D6A9F"/>
                </a:solidFill>
                <a:latin typeface="Aptos"/>
                <a:ea typeface="Aptos"/>
                <a:cs typeface="Aptos"/>
              </a:rPr>
              <a:t>Restoration rests on the</a:t>
            </a:r>
          </a:p>
          <a:p>
            <a:pPr algn="ctr">
              <a:lnSpc>
                <a:spcPct val="112000"/>
              </a:lnSpc>
              <a:buNone/>
              <a:defRPr sz="3450" b="1" i="0">
                <a:solidFill>
                  <a:srgbClr val="2D6A9F"/>
                </a:solidFill>
                <a:latin typeface="Aptos"/>
                <a:ea typeface="Aptos"/>
                <a:cs typeface="Aptos"/>
              </a:defRPr>
            </a:pPr>
            <a:r>
              <a:rPr sz="3450" b="1" i="0">
                <a:solidFill>
                  <a:srgbClr val="2D6A9F"/>
                </a:solidFill>
                <a:latin typeface="Aptos"/>
                <a:ea typeface="Aptos"/>
                <a:cs typeface="Aptos"/>
              </a:rPr>
              <a:t>crucified and risen Christ.</a:t>
            </a:r>
          </a:p>
        </p:txBody>
      </p:sp>
    </p:spTree>
    <p:extLst>
      <p:ext uri="{BB962C8B-B14F-4D97-AF65-F5344CB8AC3E}">
        <p14:creationId xmlns:p14="http://schemas.microsoft.com/office/powerpoint/2010/main" val="590972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footer-18">
            <a:extLst>
              <a:ext uri="{FF2B5EF4-FFF2-40B4-BE49-F238E27FC236}">
                <a16:creationId xmlns:a16="http://schemas.microsoft.com/office/drawing/2014/main" id="{7C00D077-303A-4B84-81D3-1DAA3CC39443}"/>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5C7085"/>
                </a:solidFill>
                <a:latin typeface="Aptos"/>
                <a:ea typeface="Aptos"/>
                <a:cs typeface="Aptos"/>
              </a:defRPr>
            </a:pPr>
            <a:r>
              <a:rPr sz="1350" b="1" i="0">
                <a:solidFill>
                  <a:srgbClr val="5C7085"/>
                </a:solidFill>
                <a:latin typeface="Aptos"/>
                <a:ea typeface="Aptos"/>
                <a:cs typeface="Aptos"/>
              </a:rPr>
              <a:t>HEAVEN | WEEK FOUR</a:t>
            </a:r>
          </a:p>
        </p:txBody>
      </p:sp>
      <p:sp>
        <p:nvSpPr>
          <p:cNvPr id="2" name="slide-number-18">
            <a:extLst>
              <a:ext uri="{FF2B5EF4-FFF2-40B4-BE49-F238E27FC236}">
                <a16:creationId xmlns:a16="http://schemas.microsoft.com/office/drawing/2014/main" id="{67B52D51-CE06-4FD5-A588-6E4259D6B60A}"/>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5C7085"/>
                </a:solidFill>
                <a:latin typeface="Aptos"/>
                <a:ea typeface="Aptos"/>
                <a:cs typeface="Aptos"/>
              </a:defRPr>
            </a:pPr>
            <a:r>
              <a:rPr sz="1650" b="1" i="0">
                <a:solidFill>
                  <a:srgbClr val="5C7085"/>
                </a:solidFill>
                <a:latin typeface="Aptos"/>
                <a:ea typeface="Aptos"/>
                <a:cs typeface="Aptos"/>
              </a:rPr>
              <a:t>18</a:t>
            </a:r>
          </a:p>
        </p:txBody>
      </p:sp>
      <p:pic>
        <p:nvPicPr>
          <p:cNvPr id="7" name="Picture 6"/>
          <p:cNvPicPr>
            <a:picLocks noChangeAspect="1"/>
          </p:cNvPicPr>
          <p:nvPr/>
        </p:nvPicPr>
        <p:blipFill>
          <a:blip r:embed="rId3"/>
          <a:stretch/>
        </p:blipFill>
        <p:spPr>
          <a:xfrm>
            <a:off x="0" y="0"/>
            <a:ext cx="5905500" cy="6191250"/>
          </a:xfrm>
          <a:prstGeom prst="rect">
            <a:avLst/>
          </a:prstGeom>
        </p:spPr>
      </p:pic>
      <p:sp>
        <p:nvSpPr>
          <p:cNvPr id="4" name="text">
            <a:extLst>
              <a:ext uri="{FF2B5EF4-FFF2-40B4-BE49-F238E27FC236}">
                <a16:creationId xmlns:a16="http://schemas.microsoft.com/office/drawing/2014/main" id="{E64385D9-4DDD-4B41-A118-6C450297BDC1}"/>
              </a:ext>
            </a:extLst>
          </p:cNvPr>
          <p:cNvSpPr>
            <a:spLocks noGrp="1"/>
          </p:cNvSpPr>
          <p:nvPr/>
        </p:nvSpPr>
        <p:spPr>
          <a:xfrm>
            <a:off x="6515100" y="1362075"/>
            <a:ext cx="4991100" cy="3143250"/>
          </a:xfrm>
          <a:prstGeom prst="rect">
            <a:avLst/>
          </a:prstGeom>
          <a:noFill/>
          <a:ln w="0">
            <a:noFill/>
          </a:ln>
        </p:spPr>
        <p:txBody>
          <a:bodyPr lIns="0" tIns="0" rIns="0" bIns="0" anchor="t">
            <a:noAutofit/>
          </a:bodyPr>
          <a:lstStyle/>
          <a:p>
            <a:pPr algn="l">
              <a:lnSpc>
                <a:spcPct val="112000"/>
              </a:lnSpc>
              <a:buNone/>
              <a:defRPr sz="3825" b="1" i="0">
                <a:solidFill>
                  <a:srgbClr val="102A43"/>
                </a:solidFill>
                <a:latin typeface="Aptos"/>
                <a:ea typeface="Aptos"/>
                <a:cs typeface="Aptos"/>
              </a:defRPr>
            </a:pPr>
            <a:r>
              <a:rPr sz="3825" b="1" i="0">
                <a:solidFill>
                  <a:srgbClr val="102A43"/>
                </a:solidFill>
                <a:latin typeface="Aptos"/>
                <a:ea typeface="Aptos"/>
                <a:cs typeface="Aptos"/>
              </a:rPr>
              <a:t>The coming kingdom</a:t>
            </a:r>
          </a:p>
          <a:p>
            <a:pPr algn="l">
              <a:lnSpc>
                <a:spcPct val="112000"/>
              </a:lnSpc>
              <a:buNone/>
              <a:defRPr sz="3825" b="1" i="0">
                <a:solidFill>
                  <a:srgbClr val="102A43"/>
                </a:solidFill>
                <a:latin typeface="Aptos"/>
                <a:ea typeface="Aptos"/>
                <a:cs typeface="Aptos"/>
              </a:defRPr>
            </a:pPr>
            <a:r>
              <a:rPr sz="3825" b="1" i="0">
                <a:solidFill>
                  <a:srgbClr val="102A43"/>
                </a:solidFill>
                <a:latin typeface="Aptos"/>
                <a:ea typeface="Aptos"/>
                <a:cs typeface="Aptos"/>
              </a:rPr>
              <a:t>gives present</a:t>
            </a:r>
          </a:p>
          <a:p>
            <a:pPr algn="l">
              <a:lnSpc>
                <a:spcPct val="112000"/>
              </a:lnSpc>
              <a:buNone/>
              <a:defRPr sz="3825" b="1" i="0">
                <a:solidFill>
                  <a:srgbClr val="102A43"/>
                </a:solidFill>
                <a:latin typeface="Aptos"/>
                <a:ea typeface="Aptos"/>
                <a:cs typeface="Aptos"/>
              </a:defRPr>
            </a:pPr>
            <a:r>
              <a:rPr sz="3825" b="1" i="0">
                <a:solidFill>
                  <a:srgbClr val="102A43"/>
                </a:solidFill>
                <a:latin typeface="Aptos"/>
                <a:ea typeface="Aptos"/>
                <a:cs typeface="Aptos"/>
              </a:rPr>
              <a:t>faithfulness</a:t>
            </a:r>
          </a:p>
          <a:p>
            <a:pPr algn="l">
              <a:lnSpc>
                <a:spcPct val="112000"/>
              </a:lnSpc>
              <a:buNone/>
              <a:defRPr sz="3825" b="1" i="0">
                <a:solidFill>
                  <a:srgbClr val="102A43"/>
                </a:solidFill>
                <a:latin typeface="Aptos"/>
                <a:ea typeface="Aptos"/>
                <a:cs typeface="Aptos"/>
              </a:defRPr>
            </a:pPr>
            <a:r>
              <a:rPr sz="3825" b="1" i="0">
                <a:solidFill>
                  <a:srgbClr val="102A43"/>
                </a:solidFill>
                <a:latin typeface="Aptos"/>
                <a:ea typeface="Aptos"/>
                <a:cs typeface="Aptos"/>
              </a:rPr>
              <a:t>direction and dignity.</a:t>
            </a:r>
          </a:p>
        </p:txBody>
      </p:sp>
    </p:spTree>
    <p:extLst>
      <p:ext uri="{BB962C8B-B14F-4D97-AF65-F5344CB8AC3E}">
        <p14:creationId xmlns:p14="http://schemas.microsoft.com/office/powerpoint/2010/main" val="842600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71B2D"/>
        </a:solidFill>
        <a:effectLst/>
      </p:bgPr>
    </p:bg>
    <p:spTree>
      <p:nvGrpSpPr>
        <p:cNvPr id="1" name=""/>
        <p:cNvGrpSpPr/>
        <p:nvPr/>
      </p:nvGrpSpPr>
      <p:grpSpPr>
        <a:xfrm>
          <a:off x="0" y="0"/>
          <a:ext cx="0" cy="0"/>
          <a:chOff x="0" y="0"/>
          <a:chExt cx="0" cy="0"/>
        </a:xfrm>
      </p:grpSpPr>
      <p:sp>
        <p:nvSpPr>
          <p:cNvPr id="7" name="footer-19">
            <a:extLst>
              <a:ext uri="{FF2B5EF4-FFF2-40B4-BE49-F238E27FC236}">
                <a16:creationId xmlns:a16="http://schemas.microsoft.com/office/drawing/2014/main" id="{D32879BD-73DB-42AB-8B2C-EE55F2FA035C}"/>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B7C6D6"/>
                </a:solidFill>
                <a:latin typeface="Aptos"/>
                <a:ea typeface="Aptos"/>
                <a:cs typeface="Aptos"/>
              </a:defRPr>
            </a:pPr>
            <a:r>
              <a:rPr sz="1350" b="1" i="0">
                <a:solidFill>
                  <a:srgbClr val="B7C6D6"/>
                </a:solidFill>
                <a:latin typeface="Aptos"/>
                <a:ea typeface="Aptos"/>
                <a:cs typeface="Aptos"/>
              </a:rPr>
              <a:t>HEAVEN | WEEK FOUR</a:t>
            </a:r>
          </a:p>
        </p:txBody>
      </p:sp>
      <p:sp>
        <p:nvSpPr>
          <p:cNvPr id="2" name="slide-number-19">
            <a:extLst>
              <a:ext uri="{FF2B5EF4-FFF2-40B4-BE49-F238E27FC236}">
                <a16:creationId xmlns:a16="http://schemas.microsoft.com/office/drawing/2014/main" id="{DDA1DB23-9ED5-4F56-86F5-BA3FF128AF6C}"/>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B7C6D6"/>
                </a:solidFill>
                <a:latin typeface="Aptos"/>
                <a:ea typeface="Aptos"/>
                <a:cs typeface="Aptos"/>
              </a:defRPr>
            </a:pPr>
            <a:r>
              <a:rPr sz="1650" b="1" i="0">
                <a:solidFill>
                  <a:srgbClr val="B7C6D6"/>
                </a:solidFill>
                <a:latin typeface="Aptos"/>
                <a:ea typeface="Aptos"/>
                <a:cs typeface="Aptos"/>
              </a:rPr>
              <a:t>19</a:t>
            </a:r>
          </a:p>
        </p:txBody>
      </p:sp>
      <p:sp>
        <p:nvSpPr>
          <p:cNvPr id="3" name="eyebrow">
            <a:extLst>
              <a:ext uri="{FF2B5EF4-FFF2-40B4-BE49-F238E27FC236}">
                <a16:creationId xmlns:a16="http://schemas.microsoft.com/office/drawing/2014/main" id="{C37A7043-D800-4138-B480-E136D859DDDB}"/>
              </a:ext>
            </a:extLst>
          </p:cNvPr>
          <p:cNvSpPr>
            <a:spLocks noGrp="1"/>
          </p:cNvSpPr>
          <p:nvPr/>
        </p:nvSpPr>
        <p:spPr>
          <a:xfrm>
            <a:off x="685800" y="457200"/>
            <a:ext cx="10477500" cy="323850"/>
          </a:xfrm>
          <a:prstGeom prst="rect">
            <a:avLst/>
          </a:prstGeom>
          <a:noFill/>
          <a:ln w="0">
            <a:noFill/>
          </a:ln>
        </p:spPr>
        <p:txBody>
          <a:bodyPr lIns="0" tIns="0" rIns="0" bIns="0" anchor="t">
            <a:noAutofit/>
          </a:bodyPr>
          <a:lstStyle/>
          <a:p>
            <a:pPr algn="l">
              <a:lnSpc>
                <a:spcPct val="106000"/>
              </a:lnSpc>
              <a:buNone/>
              <a:defRPr sz="1800" b="1" i="0">
                <a:solidFill>
                  <a:srgbClr val="F5E8B8"/>
                </a:solidFill>
                <a:latin typeface="Aptos"/>
                <a:ea typeface="Aptos"/>
                <a:cs typeface="Aptos"/>
              </a:defRPr>
            </a:pPr>
            <a:r>
              <a:rPr sz="1800" b="1" i="0">
                <a:solidFill>
                  <a:srgbClr val="F5E8B8"/>
                </a:solidFill>
                <a:latin typeface="Aptos"/>
                <a:ea typeface="Aptos"/>
                <a:cs typeface="Aptos"/>
              </a:rPr>
              <a:t>HOPE BECOMES CARE</a:t>
            </a:r>
          </a:p>
        </p:txBody>
      </p:sp>
      <p:sp>
        <p:nvSpPr>
          <p:cNvPr id="4" name="gold-rule">
            <a:extLst>
              <a:ext uri="{FF2B5EF4-FFF2-40B4-BE49-F238E27FC236}">
                <a16:creationId xmlns:a16="http://schemas.microsoft.com/office/drawing/2014/main" id="{61045345-4C2E-4D0A-8728-CD3188172FFB}"/>
              </a:ext>
            </a:extLst>
          </p:cNvPr>
          <p:cNvSpPr>
            <a:spLocks noGrp="1"/>
          </p:cNvSpPr>
          <p:nvPr/>
        </p:nvSpPr>
        <p:spPr>
          <a:xfrm>
            <a:off x="685800" y="952500"/>
            <a:ext cx="1428750" cy="47625"/>
          </a:xfrm>
          <a:prstGeom prst="rect">
            <a:avLst/>
          </a:prstGeom>
          <a:solidFill>
            <a:srgbClr val="D4A72C"/>
          </a:solidFill>
          <a:ln w="0">
            <a:noFill/>
          </a:ln>
        </p:spPr>
        <p:txBody>
          <a:bodyPr/>
          <a:lstStyle/>
          <a:p>
            <a:endParaRPr lang="en-US"/>
          </a:p>
        </p:txBody>
      </p:sp>
      <p:sp>
        <p:nvSpPr>
          <p:cNvPr id="5" name="text">
            <a:extLst>
              <a:ext uri="{FF2B5EF4-FFF2-40B4-BE49-F238E27FC236}">
                <a16:creationId xmlns:a16="http://schemas.microsoft.com/office/drawing/2014/main" id="{C8615E3E-C87C-4C36-9BF0-377839BC29C7}"/>
              </a:ext>
            </a:extLst>
          </p:cNvPr>
          <p:cNvSpPr>
            <a:spLocks noGrp="1"/>
          </p:cNvSpPr>
          <p:nvPr/>
        </p:nvSpPr>
        <p:spPr>
          <a:xfrm>
            <a:off x="914400" y="1581150"/>
            <a:ext cx="10363200" cy="1809750"/>
          </a:xfrm>
          <a:prstGeom prst="rect">
            <a:avLst/>
          </a:prstGeom>
          <a:noFill/>
          <a:ln w="0">
            <a:noFill/>
          </a:ln>
        </p:spPr>
        <p:txBody>
          <a:bodyPr lIns="0" tIns="0" rIns="0" bIns="0" anchor="t">
            <a:noAutofit/>
          </a:bodyPr>
          <a:lstStyle/>
          <a:p>
            <a:pPr algn="ctr">
              <a:lnSpc>
                <a:spcPct val="108000"/>
              </a:lnSpc>
              <a:buNone/>
              <a:defRPr sz="4875" b="1" i="0">
                <a:solidFill>
                  <a:srgbClr val="FFFFFF"/>
                </a:solidFill>
                <a:latin typeface="Aptos"/>
                <a:ea typeface="Aptos"/>
                <a:cs typeface="Aptos"/>
              </a:defRPr>
            </a:pPr>
            <a:r>
              <a:rPr sz="4875" b="1" i="0">
                <a:solidFill>
                  <a:srgbClr val="FFFFFF"/>
                </a:solidFill>
                <a:latin typeface="Aptos"/>
                <a:ea typeface="Aptos"/>
                <a:cs typeface="Aptos"/>
              </a:rPr>
              <a:t>Future restoration</a:t>
            </a:r>
          </a:p>
          <a:p>
            <a:pPr algn="ctr">
              <a:lnSpc>
                <a:spcPct val="108000"/>
              </a:lnSpc>
              <a:buNone/>
              <a:defRPr sz="4875" b="1" i="0">
                <a:solidFill>
                  <a:srgbClr val="FFFFFF"/>
                </a:solidFill>
                <a:latin typeface="Aptos"/>
                <a:ea typeface="Aptos"/>
                <a:cs typeface="Aptos"/>
              </a:defRPr>
            </a:pPr>
            <a:r>
              <a:rPr sz="4875" b="1" i="0">
                <a:solidFill>
                  <a:srgbClr val="FFFFFF"/>
                </a:solidFill>
                <a:latin typeface="Aptos"/>
                <a:ea typeface="Aptos"/>
                <a:cs typeface="Aptos"/>
              </a:rPr>
              <a:t>forms present holiness.</a:t>
            </a:r>
          </a:p>
        </p:txBody>
      </p:sp>
      <p:sp>
        <p:nvSpPr>
          <p:cNvPr id="6" name="text">
            <a:extLst>
              <a:ext uri="{FF2B5EF4-FFF2-40B4-BE49-F238E27FC236}">
                <a16:creationId xmlns:a16="http://schemas.microsoft.com/office/drawing/2014/main" id="{C4FAB943-250B-47D5-8E3A-2B81B88887A2}"/>
              </a:ext>
            </a:extLst>
          </p:cNvPr>
          <p:cNvSpPr>
            <a:spLocks noGrp="1"/>
          </p:cNvSpPr>
          <p:nvPr/>
        </p:nvSpPr>
        <p:spPr>
          <a:xfrm>
            <a:off x="1714500" y="4095750"/>
            <a:ext cx="8763000" cy="1238250"/>
          </a:xfrm>
          <a:prstGeom prst="rect">
            <a:avLst/>
          </a:prstGeom>
          <a:noFill/>
          <a:ln w="0">
            <a:noFill/>
          </a:ln>
        </p:spPr>
        <p:txBody>
          <a:bodyPr lIns="0" tIns="0" rIns="0" bIns="0" anchor="t">
            <a:noAutofit/>
          </a:bodyPr>
          <a:lstStyle/>
          <a:p>
            <a:pPr algn="ctr">
              <a:lnSpc>
                <a:spcPct val="112000"/>
              </a:lnSpc>
              <a:buNone/>
              <a:defRPr sz="3600" b="1" i="0">
                <a:solidFill>
                  <a:srgbClr val="F5E8B8"/>
                </a:solidFill>
                <a:latin typeface="Aptos"/>
                <a:ea typeface="Aptos"/>
                <a:cs typeface="Aptos"/>
              </a:defRPr>
            </a:pPr>
            <a:r>
              <a:rPr sz="3600" b="1" i="0">
                <a:solidFill>
                  <a:srgbClr val="F5E8B8"/>
                </a:solidFill>
                <a:latin typeface="Aptos"/>
                <a:ea typeface="Aptos"/>
                <a:cs typeface="Aptos"/>
              </a:rPr>
              <a:t>Hope frees us from</a:t>
            </a:r>
          </a:p>
          <a:p>
            <a:pPr algn="ctr">
              <a:lnSpc>
                <a:spcPct val="112000"/>
              </a:lnSpc>
              <a:buNone/>
              <a:defRPr sz="3600" b="1" i="0">
                <a:solidFill>
                  <a:srgbClr val="F5E8B8"/>
                </a:solidFill>
                <a:latin typeface="Aptos"/>
                <a:ea typeface="Aptos"/>
                <a:cs typeface="Aptos"/>
              </a:defRPr>
            </a:pPr>
            <a:r>
              <a:rPr sz="3600" b="1" i="0">
                <a:solidFill>
                  <a:srgbClr val="F5E8B8"/>
                </a:solidFill>
                <a:latin typeface="Aptos"/>
                <a:ea typeface="Aptos"/>
                <a:cs typeface="Aptos"/>
              </a:rPr>
              <a:t>indifference and panic.</a:t>
            </a:r>
          </a:p>
        </p:txBody>
      </p:sp>
    </p:spTree>
    <p:extLst>
      <p:ext uri="{BB962C8B-B14F-4D97-AF65-F5344CB8AC3E}">
        <p14:creationId xmlns:p14="http://schemas.microsoft.com/office/powerpoint/2010/main" val="1143733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71B2D"/>
        </a:solidFill>
        <a:effectLst/>
      </p:bgPr>
    </p:bg>
    <p:spTree>
      <p:nvGrpSpPr>
        <p:cNvPr id="1" name=""/>
        <p:cNvGrpSpPr/>
        <p:nvPr/>
      </p:nvGrpSpPr>
      <p:grpSpPr>
        <a:xfrm>
          <a:off x="0" y="0"/>
          <a:ext cx="0" cy="0"/>
          <a:chOff x="0" y="0"/>
          <a:chExt cx="0" cy="0"/>
        </a:xfrm>
      </p:grpSpPr>
      <p:sp>
        <p:nvSpPr>
          <p:cNvPr id="7" name="footer-20">
            <a:extLst>
              <a:ext uri="{FF2B5EF4-FFF2-40B4-BE49-F238E27FC236}">
                <a16:creationId xmlns:a16="http://schemas.microsoft.com/office/drawing/2014/main" id="{E78B2584-41FD-4F7C-A0EA-6027A26745E7}"/>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B7C6D6"/>
                </a:solidFill>
                <a:latin typeface="Aptos"/>
                <a:ea typeface="Aptos"/>
                <a:cs typeface="Aptos"/>
              </a:defRPr>
            </a:pPr>
            <a:r>
              <a:rPr sz="1350" b="1" i="0">
                <a:solidFill>
                  <a:srgbClr val="B7C6D6"/>
                </a:solidFill>
                <a:latin typeface="Aptos"/>
                <a:ea typeface="Aptos"/>
                <a:cs typeface="Aptos"/>
              </a:rPr>
              <a:t>HEAVEN | WEEK FOUR</a:t>
            </a:r>
          </a:p>
        </p:txBody>
      </p:sp>
      <p:sp>
        <p:nvSpPr>
          <p:cNvPr id="2" name="slide-number-20">
            <a:extLst>
              <a:ext uri="{FF2B5EF4-FFF2-40B4-BE49-F238E27FC236}">
                <a16:creationId xmlns:a16="http://schemas.microsoft.com/office/drawing/2014/main" id="{58A3CE5A-6135-4028-B891-63570FC1E6F6}"/>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B7C6D6"/>
                </a:solidFill>
                <a:latin typeface="Aptos"/>
                <a:ea typeface="Aptos"/>
                <a:cs typeface="Aptos"/>
              </a:defRPr>
            </a:pPr>
            <a:r>
              <a:rPr sz="1650" b="1" i="0">
                <a:solidFill>
                  <a:srgbClr val="B7C6D6"/>
                </a:solidFill>
                <a:latin typeface="Aptos"/>
                <a:ea typeface="Aptos"/>
                <a:cs typeface="Aptos"/>
              </a:rPr>
              <a:t>20</a:t>
            </a:r>
          </a:p>
        </p:txBody>
      </p:sp>
      <p:pic>
        <p:nvPicPr>
          <p:cNvPr id="9" name="Picture 8"/>
          <p:cNvPicPr>
            <a:picLocks noChangeAspect="1"/>
          </p:cNvPicPr>
          <p:nvPr/>
        </p:nvPicPr>
        <p:blipFill>
          <a:blip r:embed="rId3"/>
          <a:stretch/>
        </p:blipFill>
        <p:spPr>
          <a:xfrm>
            <a:off x="0" y="0"/>
            <a:ext cx="12192000" cy="4381500"/>
          </a:xfrm>
          <a:prstGeom prst="rect">
            <a:avLst/>
          </a:prstGeom>
        </p:spPr>
      </p:pic>
      <p:sp>
        <p:nvSpPr>
          <p:cNvPr id="4" name="panel">
            <a:extLst>
              <a:ext uri="{FF2B5EF4-FFF2-40B4-BE49-F238E27FC236}">
                <a16:creationId xmlns:a16="http://schemas.microsoft.com/office/drawing/2014/main" id="{2546ADF5-6485-4B6D-A285-FB235F3B3D76}"/>
              </a:ext>
            </a:extLst>
          </p:cNvPr>
          <p:cNvSpPr>
            <a:spLocks noGrp="1"/>
          </p:cNvSpPr>
          <p:nvPr/>
        </p:nvSpPr>
        <p:spPr>
          <a:xfrm>
            <a:off x="0" y="4381500"/>
            <a:ext cx="12192000" cy="1809750"/>
          </a:xfrm>
          <a:prstGeom prst="rect">
            <a:avLst/>
          </a:prstGeom>
          <a:solidFill>
            <a:srgbClr val="071B2D"/>
          </a:solidFill>
          <a:ln w="0">
            <a:noFill/>
          </a:ln>
        </p:spPr>
        <p:txBody>
          <a:bodyPr/>
          <a:lstStyle/>
          <a:p>
            <a:endParaRPr lang="en-US"/>
          </a:p>
        </p:txBody>
      </p:sp>
      <p:sp>
        <p:nvSpPr>
          <p:cNvPr id="5" name="text">
            <a:extLst>
              <a:ext uri="{FF2B5EF4-FFF2-40B4-BE49-F238E27FC236}">
                <a16:creationId xmlns:a16="http://schemas.microsoft.com/office/drawing/2014/main" id="{9C2ABCC8-4976-4AE2-A043-A5A830489428}"/>
              </a:ext>
            </a:extLst>
          </p:cNvPr>
          <p:cNvSpPr>
            <a:spLocks noGrp="1"/>
          </p:cNvSpPr>
          <p:nvPr/>
        </p:nvSpPr>
        <p:spPr>
          <a:xfrm>
            <a:off x="876300" y="4619625"/>
            <a:ext cx="10439400" cy="647700"/>
          </a:xfrm>
          <a:prstGeom prst="rect">
            <a:avLst/>
          </a:prstGeom>
          <a:noFill/>
          <a:ln w="0">
            <a:noFill/>
          </a:ln>
        </p:spPr>
        <p:txBody>
          <a:bodyPr lIns="0" tIns="0" rIns="0" bIns="0" anchor="t">
            <a:noAutofit/>
          </a:bodyPr>
          <a:lstStyle/>
          <a:p>
            <a:pPr algn="ctr">
              <a:lnSpc>
                <a:spcPct val="106000"/>
              </a:lnSpc>
              <a:buNone/>
              <a:defRPr sz="4050" b="1" i="0">
                <a:solidFill>
                  <a:srgbClr val="FFFFFF"/>
                </a:solidFill>
                <a:latin typeface="Aptos"/>
                <a:ea typeface="Aptos"/>
                <a:cs typeface="Aptos"/>
              </a:defRPr>
            </a:pPr>
            <a:r>
              <a:rPr sz="4050" b="1" i="0">
                <a:solidFill>
                  <a:srgbClr val="FFFFFF"/>
                </a:solidFill>
                <a:latin typeface="Aptos"/>
                <a:ea typeface="Aptos"/>
                <a:cs typeface="Aptos"/>
              </a:rPr>
              <a:t>Concrete. Fitting. Faithful.</a:t>
            </a:r>
          </a:p>
        </p:txBody>
      </p:sp>
      <p:sp>
        <p:nvSpPr>
          <p:cNvPr id="6" name="text">
            <a:extLst>
              <a:ext uri="{FF2B5EF4-FFF2-40B4-BE49-F238E27FC236}">
                <a16:creationId xmlns:a16="http://schemas.microsoft.com/office/drawing/2014/main" id="{3AE6709C-529F-48F0-893A-BBDC6B6C4D2C}"/>
              </a:ext>
            </a:extLst>
          </p:cNvPr>
          <p:cNvSpPr>
            <a:spLocks noGrp="1"/>
          </p:cNvSpPr>
          <p:nvPr/>
        </p:nvSpPr>
        <p:spPr>
          <a:xfrm>
            <a:off x="1257300" y="5457825"/>
            <a:ext cx="9677400" cy="571500"/>
          </a:xfrm>
          <a:prstGeom prst="rect">
            <a:avLst/>
          </a:prstGeom>
          <a:noFill/>
          <a:ln w="0">
            <a:noFill/>
          </a:ln>
        </p:spPr>
        <p:txBody>
          <a:bodyPr lIns="0" tIns="0" rIns="0" bIns="0" anchor="t">
            <a:noAutofit/>
          </a:bodyPr>
          <a:lstStyle/>
          <a:p>
            <a:pPr algn="ctr">
              <a:lnSpc>
                <a:spcPct val="106000"/>
              </a:lnSpc>
              <a:buNone/>
              <a:defRPr sz="3300" b="0" i="1">
                <a:solidFill>
                  <a:srgbClr val="F5E8B8"/>
                </a:solidFill>
                <a:latin typeface="Aptos"/>
                <a:ea typeface="Aptos"/>
                <a:cs typeface="Aptos"/>
              </a:defRPr>
            </a:pPr>
            <a:r>
              <a:rPr sz="3300" b="0" i="1">
                <a:solidFill>
                  <a:srgbClr val="F5E8B8"/>
                </a:solidFill>
                <a:latin typeface="Aptos"/>
                <a:ea typeface="Aptos"/>
                <a:cs typeface="Aptos"/>
              </a:rPr>
              <a:t>The act need not be dramatic.</a:t>
            </a:r>
          </a:p>
        </p:txBody>
      </p:sp>
    </p:spTree>
    <p:extLst>
      <p:ext uri="{BB962C8B-B14F-4D97-AF65-F5344CB8AC3E}">
        <p14:creationId xmlns:p14="http://schemas.microsoft.com/office/powerpoint/2010/main" val="377045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1E3"/>
        </a:solidFill>
        <a:effectLst/>
      </p:bgPr>
    </p:bg>
    <p:spTree>
      <p:nvGrpSpPr>
        <p:cNvPr id="1" name=""/>
        <p:cNvGrpSpPr/>
        <p:nvPr/>
      </p:nvGrpSpPr>
      <p:grpSpPr>
        <a:xfrm>
          <a:off x="0" y="0"/>
          <a:ext cx="0" cy="0"/>
          <a:chOff x="0" y="0"/>
          <a:chExt cx="0" cy="0"/>
        </a:xfrm>
      </p:grpSpPr>
      <p:sp>
        <p:nvSpPr>
          <p:cNvPr id="8" name="footer-21">
            <a:extLst>
              <a:ext uri="{FF2B5EF4-FFF2-40B4-BE49-F238E27FC236}">
                <a16:creationId xmlns:a16="http://schemas.microsoft.com/office/drawing/2014/main" id="{8A42DFA3-73D0-4B1E-8439-CE593CC6EE33}"/>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5C7085"/>
                </a:solidFill>
                <a:latin typeface="Aptos"/>
                <a:ea typeface="Aptos"/>
                <a:cs typeface="Aptos"/>
              </a:defRPr>
            </a:pPr>
            <a:r>
              <a:rPr sz="1350" b="1" i="0">
                <a:solidFill>
                  <a:srgbClr val="5C7085"/>
                </a:solidFill>
                <a:latin typeface="Aptos"/>
                <a:ea typeface="Aptos"/>
                <a:cs typeface="Aptos"/>
              </a:rPr>
              <a:t>HEAVEN | WEEK FOUR</a:t>
            </a:r>
          </a:p>
        </p:txBody>
      </p:sp>
      <p:sp>
        <p:nvSpPr>
          <p:cNvPr id="2" name="slide-number-21">
            <a:extLst>
              <a:ext uri="{FF2B5EF4-FFF2-40B4-BE49-F238E27FC236}">
                <a16:creationId xmlns:a16="http://schemas.microsoft.com/office/drawing/2014/main" id="{DE4EDA46-2325-41D9-9AD9-663A13AF70C6}"/>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5C7085"/>
                </a:solidFill>
                <a:latin typeface="Aptos"/>
                <a:ea typeface="Aptos"/>
                <a:cs typeface="Aptos"/>
              </a:defRPr>
            </a:pPr>
            <a:r>
              <a:rPr sz="1650" b="1" i="0">
                <a:solidFill>
                  <a:srgbClr val="5C7085"/>
                </a:solidFill>
                <a:latin typeface="Aptos"/>
                <a:ea typeface="Aptos"/>
                <a:cs typeface="Aptos"/>
              </a:rPr>
              <a:t>21</a:t>
            </a:r>
          </a:p>
        </p:txBody>
      </p:sp>
      <p:sp>
        <p:nvSpPr>
          <p:cNvPr id="3" name="eyebrow">
            <a:extLst>
              <a:ext uri="{FF2B5EF4-FFF2-40B4-BE49-F238E27FC236}">
                <a16:creationId xmlns:a16="http://schemas.microsoft.com/office/drawing/2014/main" id="{D2CBF021-50C0-44C0-BEA2-CB6212004126}"/>
              </a:ext>
            </a:extLst>
          </p:cNvPr>
          <p:cNvSpPr>
            <a:spLocks noGrp="1"/>
          </p:cNvSpPr>
          <p:nvPr/>
        </p:nvSpPr>
        <p:spPr>
          <a:xfrm>
            <a:off x="685800" y="457200"/>
            <a:ext cx="10477500" cy="323850"/>
          </a:xfrm>
          <a:prstGeom prst="rect">
            <a:avLst/>
          </a:prstGeom>
          <a:noFill/>
          <a:ln w="0">
            <a:noFill/>
          </a:ln>
        </p:spPr>
        <p:txBody>
          <a:bodyPr lIns="0" tIns="0" rIns="0" bIns="0" anchor="t">
            <a:noAutofit/>
          </a:bodyPr>
          <a:lstStyle/>
          <a:p>
            <a:pPr algn="l">
              <a:lnSpc>
                <a:spcPct val="106000"/>
              </a:lnSpc>
              <a:buNone/>
              <a:defRPr sz="1800" b="1" i="0">
                <a:solidFill>
                  <a:srgbClr val="2D6A9F"/>
                </a:solidFill>
                <a:latin typeface="Aptos"/>
                <a:ea typeface="Aptos"/>
                <a:cs typeface="Aptos"/>
              </a:defRPr>
            </a:pPr>
            <a:r>
              <a:rPr sz="1800" b="1" i="0">
                <a:solidFill>
                  <a:srgbClr val="2D6A9F"/>
                </a:solidFill>
                <a:latin typeface="Aptos"/>
                <a:ea typeface="Aptos"/>
                <a:cs typeface="Aptos"/>
              </a:rPr>
              <a:t>QUERIES FOR REFLECTION</a:t>
            </a:r>
          </a:p>
        </p:txBody>
      </p:sp>
      <p:sp>
        <p:nvSpPr>
          <p:cNvPr id="4" name="gold-rule">
            <a:extLst>
              <a:ext uri="{FF2B5EF4-FFF2-40B4-BE49-F238E27FC236}">
                <a16:creationId xmlns:a16="http://schemas.microsoft.com/office/drawing/2014/main" id="{58F9417A-B981-4EEE-B495-D6765214B196}"/>
              </a:ext>
            </a:extLst>
          </p:cNvPr>
          <p:cNvSpPr>
            <a:spLocks noGrp="1"/>
          </p:cNvSpPr>
          <p:nvPr/>
        </p:nvSpPr>
        <p:spPr>
          <a:xfrm>
            <a:off x="685800" y="952500"/>
            <a:ext cx="1428750" cy="47625"/>
          </a:xfrm>
          <a:prstGeom prst="rect">
            <a:avLst/>
          </a:prstGeom>
          <a:solidFill>
            <a:srgbClr val="D4A72C"/>
          </a:solidFill>
          <a:ln w="0">
            <a:noFill/>
          </a:ln>
        </p:spPr>
        <p:txBody>
          <a:bodyPr/>
          <a:lstStyle/>
          <a:p>
            <a:endParaRPr lang="en-US"/>
          </a:p>
        </p:txBody>
      </p:sp>
      <p:sp>
        <p:nvSpPr>
          <p:cNvPr id="5" name="text">
            <a:extLst>
              <a:ext uri="{FF2B5EF4-FFF2-40B4-BE49-F238E27FC236}">
                <a16:creationId xmlns:a16="http://schemas.microsoft.com/office/drawing/2014/main" id="{CADC3539-A403-4A29-A91E-2AF7C47F261D}"/>
              </a:ext>
            </a:extLst>
          </p:cNvPr>
          <p:cNvSpPr>
            <a:spLocks noGrp="1"/>
          </p:cNvSpPr>
          <p:nvPr/>
        </p:nvSpPr>
        <p:spPr>
          <a:xfrm>
            <a:off x="876300" y="1657350"/>
            <a:ext cx="10439400" cy="790575"/>
          </a:xfrm>
          <a:prstGeom prst="rect">
            <a:avLst/>
          </a:prstGeom>
          <a:noFill/>
          <a:ln w="0">
            <a:noFill/>
          </a:ln>
        </p:spPr>
        <p:txBody>
          <a:bodyPr lIns="0" tIns="0" rIns="0" bIns="0" anchor="t">
            <a:noAutofit/>
          </a:bodyPr>
          <a:lstStyle/>
          <a:p>
            <a:pPr algn="l">
              <a:lnSpc>
                <a:spcPct val="106000"/>
              </a:lnSpc>
              <a:buNone/>
              <a:defRPr sz="3825" b="1" i="0">
                <a:solidFill>
                  <a:srgbClr val="102A43"/>
                </a:solidFill>
                <a:latin typeface="Aptos"/>
                <a:ea typeface="Aptos"/>
                <a:cs typeface="Aptos"/>
              </a:defRPr>
            </a:pPr>
            <a:r>
              <a:rPr sz="3825" b="1" i="0">
                <a:solidFill>
                  <a:srgbClr val="102A43"/>
                </a:solidFill>
                <a:latin typeface="Aptos"/>
                <a:ea typeface="Aptos"/>
                <a:cs typeface="Aptos"/>
              </a:rPr>
              <a:t>What is creation waiting for?</a:t>
            </a:r>
          </a:p>
        </p:txBody>
      </p:sp>
      <p:sp>
        <p:nvSpPr>
          <p:cNvPr id="6" name="text">
            <a:extLst>
              <a:ext uri="{FF2B5EF4-FFF2-40B4-BE49-F238E27FC236}">
                <a16:creationId xmlns:a16="http://schemas.microsoft.com/office/drawing/2014/main" id="{B6004F08-CF84-4463-B4DD-C8142CD4E1CF}"/>
              </a:ext>
            </a:extLst>
          </p:cNvPr>
          <p:cNvSpPr>
            <a:spLocks noGrp="1"/>
          </p:cNvSpPr>
          <p:nvPr/>
        </p:nvSpPr>
        <p:spPr>
          <a:xfrm>
            <a:off x="876300" y="3009900"/>
            <a:ext cx="10439400" cy="790575"/>
          </a:xfrm>
          <a:prstGeom prst="rect">
            <a:avLst/>
          </a:prstGeom>
          <a:noFill/>
          <a:ln w="0">
            <a:noFill/>
          </a:ln>
        </p:spPr>
        <p:txBody>
          <a:bodyPr lIns="0" tIns="0" rIns="0" bIns="0" anchor="t">
            <a:noAutofit/>
          </a:bodyPr>
          <a:lstStyle/>
          <a:p>
            <a:pPr algn="l">
              <a:lnSpc>
                <a:spcPct val="106000"/>
              </a:lnSpc>
              <a:buNone/>
              <a:defRPr sz="3825" b="1" i="0">
                <a:solidFill>
                  <a:srgbClr val="2D6A9F"/>
                </a:solidFill>
                <a:latin typeface="Aptos"/>
                <a:ea typeface="Aptos"/>
                <a:cs typeface="Aptos"/>
              </a:defRPr>
            </a:pPr>
            <a:r>
              <a:rPr sz="3825" b="1" i="0">
                <a:solidFill>
                  <a:srgbClr val="2D6A9F"/>
                </a:solidFill>
                <a:latin typeface="Aptos"/>
                <a:ea typeface="Aptos"/>
                <a:cs typeface="Aptos"/>
              </a:rPr>
              <a:t>How far does reconciliation reach?</a:t>
            </a:r>
          </a:p>
        </p:txBody>
      </p:sp>
      <p:sp>
        <p:nvSpPr>
          <p:cNvPr id="7" name="text">
            <a:extLst>
              <a:ext uri="{FF2B5EF4-FFF2-40B4-BE49-F238E27FC236}">
                <a16:creationId xmlns:a16="http://schemas.microsoft.com/office/drawing/2014/main" id="{ECA2F2F0-EEED-4BC1-AE53-EC463296882E}"/>
              </a:ext>
            </a:extLst>
          </p:cNvPr>
          <p:cNvSpPr>
            <a:spLocks noGrp="1"/>
          </p:cNvSpPr>
          <p:nvPr/>
        </p:nvSpPr>
        <p:spPr>
          <a:xfrm>
            <a:off x="876300" y="4362450"/>
            <a:ext cx="10439400" cy="790575"/>
          </a:xfrm>
          <a:prstGeom prst="rect">
            <a:avLst/>
          </a:prstGeom>
          <a:noFill/>
          <a:ln w="0">
            <a:noFill/>
          </a:ln>
        </p:spPr>
        <p:txBody>
          <a:bodyPr lIns="0" tIns="0" rIns="0" bIns="0" anchor="t">
            <a:noAutofit/>
          </a:bodyPr>
          <a:lstStyle/>
          <a:p>
            <a:pPr algn="l">
              <a:lnSpc>
                <a:spcPct val="106000"/>
              </a:lnSpc>
              <a:buNone/>
              <a:defRPr sz="3825" b="1" i="0">
                <a:solidFill>
                  <a:srgbClr val="102A43"/>
                </a:solidFill>
                <a:latin typeface="Aptos"/>
                <a:ea typeface="Aptos"/>
                <a:cs typeface="Aptos"/>
              </a:defRPr>
            </a:pPr>
            <a:r>
              <a:rPr sz="3825" b="1" i="0">
                <a:solidFill>
                  <a:srgbClr val="102A43"/>
                </a:solidFill>
                <a:latin typeface="Aptos"/>
                <a:ea typeface="Aptos"/>
                <a:cs typeface="Aptos"/>
              </a:rPr>
              <a:t>How should hope change our care?</a:t>
            </a:r>
          </a:p>
        </p:txBody>
      </p:sp>
    </p:spTree>
    <p:extLst>
      <p:ext uri="{BB962C8B-B14F-4D97-AF65-F5344CB8AC3E}">
        <p14:creationId xmlns:p14="http://schemas.microsoft.com/office/powerpoint/2010/main" val="19860501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1E3"/>
        </a:solidFill>
        <a:effectLst/>
      </p:bgPr>
    </p:bg>
    <p:spTree>
      <p:nvGrpSpPr>
        <p:cNvPr id="1" name=""/>
        <p:cNvGrpSpPr/>
        <p:nvPr/>
      </p:nvGrpSpPr>
      <p:grpSpPr>
        <a:xfrm>
          <a:off x="0" y="0"/>
          <a:ext cx="0" cy="0"/>
          <a:chOff x="0" y="0"/>
          <a:chExt cx="0" cy="0"/>
        </a:xfrm>
      </p:grpSpPr>
      <p:sp>
        <p:nvSpPr>
          <p:cNvPr id="9" name="footer-22">
            <a:extLst>
              <a:ext uri="{FF2B5EF4-FFF2-40B4-BE49-F238E27FC236}">
                <a16:creationId xmlns:a16="http://schemas.microsoft.com/office/drawing/2014/main" id="{C0B57B09-DBE0-4626-B2CC-D8A018A4E34A}"/>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5C7085"/>
                </a:solidFill>
                <a:latin typeface="Aptos"/>
                <a:ea typeface="Aptos"/>
                <a:cs typeface="Aptos"/>
              </a:defRPr>
            </a:pPr>
            <a:r>
              <a:rPr sz="1350" b="1" i="0">
                <a:solidFill>
                  <a:srgbClr val="5C7085"/>
                </a:solidFill>
                <a:latin typeface="Aptos"/>
                <a:ea typeface="Aptos"/>
                <a:cs typeface="Aptos"/>
              </a:rPr>
              <a:t>HEAVEN | WEEK FOUR</a:t>
            </a:r>
          </a:p>
        </p:txBody>
      </p:sp>
      <p:sp>
        <p:nvSpPr>
          <p:cNvPr id="2" name="slide-number-22">
            <a:extLst>
              <a:ext uri="{FF2B5EF4-FFF2-40B4-BE49-F238E27FC236}">
                <a16:creationId xmlns:a16="http://schemas.microsoft.com/office/drawing/2014/main" id="{B1FD2B28-9CCF-49FA-BAA3-D47F530BC5FC}"/>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5C7085"/>
                </a:solidFill>
                <a:latin typeface="Aptos"/>
                <a:ea typeface="Aptos"/>
                <a:cs typeface="Aptos"/>
              </a:defRPr>
            </a:pPr>
            <a:r>
              <a:rPr sz="1650" b="1" i="0">
                <a:solidFill>
                  <a:srgbClr val="5C7085"/>
                </a:solidFill>
                <a:latin typeface="Aptos"/>
                <a:ea typeface="Aptos"/>
                <a:cs typeface="Aptos"/>
              </a:rPr>
              <a:t>22</a:t>
            </a:r>
          </a:p>
        </p:txBody>
      </p:sp>
      <p:sp>
        <p:nvSpPr>
          <p:cNvPr id="3" name="eyebrow">
            <a:extLst>
              <a:ext uri="{FF2B5EF4-FFF2-40B4-BE49-F238E27FC236}">
                <a16:creationId xmlns:a16="http://schemas.microsoft.com/office/drawing/2014/main" id="{7D991C1D-FBC5-40F4-A383-1F786F2DEE3D}"/>
              </a:ext>
            </a:extLst>
          </p:cNvPr>
          <p:cNvSpPr>
            <a:spLocks noGrp="1"/>
          </p:cNvSpPr>
          <p:nvPr/>
        </p:nvSpPr>
        <p:spPr>
          <a:xfrm>
            <a:off x="685800" y="457200"/>
            <a:ext cx="10477500" cy="323850"/>
          </a:xfrm>
          <a:prstGeom prst="rect">
            <a:avLst/>
          </a:prstGeom>
          <a:noFill/>
          <a:ln w="0">
            <a:noFill/>
          </a:ln>
        </p:spPr>
        <p:txBody>
          <a:bodyPr lIns="0" tIns="0" rIns="0" bIns="0" anchor="t">
            <a:noAutofit/>
          </a:bodyPr>
          <a:lstStyle/>
          <a:p>
            <a:pPr algn="l">
              <a:lnSpc>
                <a:spcPct val="106000"/>
              </a:lnSpc>
              <a:buNone/>
              <a:defRPr sz="1800" b="1" i="0">
                <a:solidFill>
                  <a:srgbClr val="2D6A9F"/>
                </a:solidFill>
                <a:latin typeface="Aptos"/>
                <a:ea typeface="Aptos"/>
                <a:cs typeface="Aptos"/>
              </a:defRPr>
            </a:pPr>
            <a:r>
              <a:rPr sz="1800" b="1" i="0">
                <a:solidFill>
                  <a:srgbClr val="2D6A9F"/>
                </a:solidFill>
                <a:latin typeface="Aptos"/>
                <a:ea typeface="Aptos"/>
                <a:cs typeface="Aptos"/>
              </a:rPr>
              <a:t>A PRIVATE RESPONSE</a:t>
            </a:r>
          </a:p>
        </p:txBody>
      </p:sp>
      <p:sp>
        <p:nvSpPr>
          <p:cNvPr id="4" name="gold-rule">
            <a:extLst>
              <a:ext uri="{FF2B5EF4-FFF2-40B4-BE49-F238E27FC236}">
                <a16:creationId xmlns:a16="http://schemas.microsoft.com/office/drawing/2014/main" id="{3600F9F4-929C-4133-B2B4-D404DEDB9A37}"/>
              </a:ext>
            </a:extLst>
          </p:cNvPr>
          <p:cNvSpPr>
            <a:spLocks noGrp="1"/>
          </p:cNvSpPr>
          <p:nvPr/>
        </p:nvSpPr>
        <p:spPr>
          <a:xfrm>
            <a:off x="685800" y="952500"/>
            <a:ext cx="1428750" cy="47625"/>
          </a:xfrm>
          <a:prstGeom prst="rect">
            <a:avLst/>
          </a:prstGeom>
          <a:solidFill>
            <a:srgbClr val="D4A72C"/>
          </a:solidFill>
          <a:ln w="0">
            <a:noFill/>
          </a:ln>
        </p:spPr>
        <p:txBody>
          <a:bodyPr/>
          <a:lstStyle/>
          <a:p>
            <a:endParaRPr lang="en-US"/>
          </a:p>
        </p:txBody>
      </p:sp>
      <p:sp>
        <p:nvSpPr>
          <p:cNvPr id="5" name="text">
            <a:extLst>
              <a:ext uri="{FF2B5EF4-FFF2-40B4-BE49-F238E27FC236}">
                <a16:creationId xmlns:a16="http://schemas.microsoft.com/office/drawing/2014/main" id="{9C89BC4D-B3D1-4004-8F09-C9B0915A8557}"/>
              </a:ext>
            </a:extLst>
          </p:cNvPr>
          <p:cNvSpPr>
            <a:spLocks noGrp="1"/>
          </p:cNvSpPr>
          <p:nvPr/>
        </p:nvSpPr>
        <p:spPr>
          <a:xfrm>
            <a:off x="857250" y="1562100"/>
            <a:ext cx="10477500" cy="838200"/>
          </a:xfrm>
          <a:prstGeom prst="rect">
            <a:avLst/>
          </a:prstGeom>
          <a:noFill/>
          <a:ln w="0">
            <a:noFill/>
          </a:ln>
        </p:spPr>
        <p:txBody>
          <a:bodyPr lIns="0" tIns="0" rIns="0" bIns="0" anchor="t">
            <a:noAutofit/>
          </a:bodyPr>
          <a:lstStyle/>
          <a:p>
            <a:pPr algn="ctr">
              <a:lnSpc>
                <a:spcPct val="106000"/>
              </a:lnSpc>
              <a:buNone/>
              <a:defRPr sz="4350" b="1" i="0">
                <a:solidFill>
                  <a:srgbClr val="102A43"/>
                </a:solidFill>
                <a:latin typeface="Aptos"/>
                <a:ea typeface="Aptos"/>
                <a:cs typeface="Aptos"/>
              </a:defRPr>
            </a:pPr>
            <a:r>
              <a:rPr sz="4350" b="1" i="0">
                <a:solidFill>
                  <a:srgbClr val="102A43"/>
                </a:solidFill>
                <a:latin typeface="Aptos"/>
                <a:ea typeface="Aptos"/>
                <a:cs typeface="Aptos"/>
              </a:rPr>
              <a:t>Choose one faithful act of care.</a:t>
            </a:r>
          </a:p>
        </p:txBody>
      </p:sp>
      <p:sp>
        <p:nvSpPr>
          <p:cNvPr id="6" name="text">
            <a:extLst>
              <a:ext uri="{FF2B5EF4-FFF2-40B4-BE49-F238E27FC236}">
                <a16:creationId xmlns:a16="http://schemas.microsoft.com/office/drawing/2014/main" id="{4323F13E-E956-4233-A91A-668538D31FC6}"/>
              </a:ext>
            </a:extLst>
          </p:cNvPr>
          <p:cNvSpPr>
            <a:spLocks noGrp="1"/>
          </p:cNvSpPr>
          <p:nvPr/>
        </p:nvSpPr>
        <p:spPr>
          <a:xfrm>
            <a:off x="742950" y="3000375"/>
            <a:ext cx="10706100" cy="714375"/>
          </a:xfrm>
          <a:prstGeom prst="rect">
            <a:avLst/>
          </a:prstGeom>
          <a:noFill/>
          <a:ln w="0">
            <a:noFill/>
          </a:ln>
        </p:spPr>
        <p:txBody>
          <a:bodyPr lIns="0" tIns="0" rIns="0" bIns="0" anchor="t">
            <a:noAutofit/>
          </a:bodyPr>
          <a:lstStyle/>
          <a:p>
            <a:pPr algn="ctr">
              <a:lnSpc>
                <a:spcPct val="106000"/>
              </a:lnSpc>
              <a:buNone/>
              <a:defRPr sz="3300" b="1" i="0">
                <a:solidFill>
                  <a:srgbClr val="2D6A9F"/>
                </a:solidFill>
                <a:latin typeface="Aptos"/>
                <a:ea typeface="Aptos"/>
                <a:cs typeface="Aptos"/>
              </a:defRPr>
            </a:pPr>
            <a:r>
              <a:rPr sz="3300" b="1" i="0">
                <a:solidFill>
                  <a:srgbClr val="2D6A9F"/>
                </a:solidFill>
                <a:latin typeface="Aptos"/>
                <a:ea typeface="Aptos"/>
                <a:cs typeface="Aptos"/>
              </a:rPr>
              <a:t>Person · Place · Creature · Community</a:t>
            </a:r>
          </a:p>
        </p:txBody>
      </p:sp>
      <p:sp>
        <p:nvSpPr>
          <p:cNvPr id="7" name="text">
            <a:extLst>
              <a:ext uri="{FF2B5EF4-FFF2-40B4-BE49-F238E27FC236}">
                <a16:creationId xmlns:a16="http://schemas.microsoft.com/office/drawing/2014/main" id="{0B22D2AB-BD9A-45D0-9DD4-1C9EF8FC7BB5}"/>
              </a:ext>
            </a:extLst>
          </p:cNvPr>
          <p:cNvSpPr>
            <a:spLocks noGrp="1"/>
          </p:cNvSpPr>
          <p:nvPr/>
        </p:nvSpPr>
        <p:spPr>
          <a:xfrm>
            <a:off x="876300" y="4238625"/>
            <a:ext cx="10439400" cy="809625"/>
          </a:xfrm>
          <a:prstGeom prst="rect">
            <a:avLst/>
          </a:prstGeom>
          <a:noFill/>
          <a:ln w="0">
            <a:noFill/>
          </a:ln>
        </p:spPr>
        <p:txBody>
          <a:bodyPr lIns="0" tIns="0" rIns="0" bIns="0" anchor="t">
            <a:noAutofit/>
          </a:bodyPr>
          <a:lstStyle/>
          <a:p>
            <a:pPr algn="ctr">
              <a:lnSpc>
                <a:spcPct val="106000"/>
              </a:lnSpc>
              <a:buNone/>
              <a:defRPr sz="3300" b="0" i="1">
                <a:solidFill>
                  <a:srgbClr val="102A43"/>
                </a:solidFill>
                <a:latin typeface="Aptos"/>
                <a:ea typeface="Aptos"/>
                <a:cs typeface="Aptos"/>
              </a:defRPr>
            </a:pPr>
            <a:r>
              <a:rPr sz="3300" b="0" i="1">
                <a:solidFill>
                  <a:srgbClr val="102A43"/>
                </a:solidFill>
                <a:latin typeface="Aptos"/>
                <a:ea typeface="Aptos"/>
                <a:cs typeface="Aptos"/>
              </a:rPr>
              <a:t>This week, faithful care will look like …</a:t>
            </a:r>
          </a:p>
        </p:txBody>
      </p:sp>
      <p:sp>
        <p:nvSpPr>
          <p:cNvPr id="8" name="text">
            <a:extLst>
              <a:ext uri="{FF2B5EF4-FFF2-40B4-BE49-F238E27FC236}">
                <a16:creationId xmlns:a16="http://schemas.microsoft.com/office/drawing/2014/main" id="{1DF4B0C0-AF68-4C59-850B-68EB6678E558}"/>
              </a:ext>
            </a:extLst>
          </p:cNvPr>
          <p:cNvSpPr>
            <a:spLocks noGrp="1"/>
          </p:cNvSpPr>
          <p:nvPr/>
        </p:nvSpPr>
        <p:spPr>
          <a:xfrm>
            <a:off x="1524000" y="5372100"/>
            <a:ext cx="9144000" cy="590550"/>
          </a:xfrm>
          <a:prstGeom prst="rect">
            <a:avLst/>
          </a:prstGeom>
          <a:noFill/>
          <a:ln w="0">
            <a:noFill/>
          </a:ln>
        </p:spPr>
        <p:txBody>
          <a:bodyPr lIns="0" tIns="0" rIns="0" bIns="0" anchor="t">
            <a:noAutofit/>
          </a:bodyPr>
          <a:lstStyle/>
          <a:p>
            <a:pPr algn="ctr">
              <a:lnSpc>
                <a:spcPct val="106000"/>
              </a:lnSpc>
              <a:buNone/>
              <a:defRPr sz="3300" b="0" i="0">
                <a:solidFill>
                  <a:srgbClr val="2D6A9F"/>
                </a:solidFill>
                <a:latin typeface="Aptos"/>
                <a:ea typeface="Aptos"/>
                <a:cs typeface="Aptos"/>
              </a:defRPr>
            </a:pPr>
            <a:r>
              <a:rPr sz="3300" b="0" i="0">
                <a:solidFill>
                  <a:srgbClr val="2D6A9F"/>
                </a:solidFill>
                <a:latin typeface="Aptos"/>
                <a:ea typeface="Aptos"/>
                <a:cs typeface="Aptos"/>
              </a:rPr>
              <a:t>Local. Proportionate. Repeatable.</a:t>
            </a:r>
          </a:p>
        </p:txBody>
      </p:sp>
    </p:spTree>
    <p:extLst>
      <p:ext uri="{BB962C8B-B14F-4D97-AF65-F5344CB8AC3E}">
        <p14:creationId xmlns:p14="http://schemas.microsoft.com/office/powerpoint/2010/main" val="16554723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71B2D"/>
        </a:solidFill>
        <a:effectLst/>
      </p:bgPr>
    </p:bg>
    <p:spTree>
      <p:nvGrpSpPr>
        <p:cNvPr id="1" name=""/>
        <p:cNvGrpSpPr/>
        <p:nvPr/>
      </p:nvGrpSpPr>
      <p:grpSpPr>
        <a:xfrm>
          <a:off x="0" y="0"/>
          <a:ext cx="0" cy="0"/>
          <a:chOff x="0" y="0"/>
          <a:chExt cx="0" cy="0"/>
        </a:xfrm>
      </p:grpSpPr>
      <p:sp>
        <p:nvSpPr>
          <p:cNvPr id="7" name="footer-23">
            <a:extLst>
              <a:ext uri="{FF2B5EF4-FFF2-40B4-BE49-F238E27FC236}">
                <a16:creationId xmlns:a16="http://schemas.microsoft.com/office/drawing/2014/main" id="{F1F8023E-7638-4F1D-9638-C47B4179BB8A}"/>
              </a:ext>
            </a:extLst>
          </p:cNvPr>
          <p:cNvSpPr>
            <a:spLocks noGrp="1"/>
          </p:cNvSpPr>
          <p:nvPr/>
        </p:nvSpPr>
        <p:spPr>
          <a:xfrm>
            <a:off x="552450" y="6457950"/>
            <a:ext cx="3429000" cy="238125"/>
          </a:xfrm>
          <a:prstGeom prst="rect">
            <a:avLst/>
          </a:prstGeom>
          <a:noFill/>
          <a:ln w="0">
            <a:noFill/>
          </a:ln>
        </p:spPr>
        <p:txBody>
          <a:bodyPr lIns="0" tIns="0" rIns="0" bIns="0" anchor="t">
            <a:noAutofit/>
          </a:bodyPr>
          <a:lstStyle/>
          <a:p>
            <a:pPr algn="l">
              <a:lnSpc>
                <a:spcPct val="106000"/>
              </a:lnSpc>
              <a:buNone/>
              <a:defRPr sz="1350" b="1" i="0">
                <a:solidFill>
                  <a:srgbClr val="B7C6D6"/>
                </a:solidFill>
                <a:latin typeface="Aptos"/>
                <a:ea typeface="Aptos"/>
                <a:cs typeface="Aptos"/>
              </a:defRPr>
            </a:pPr>
            <a:r>
              <a:rPr sz="1350" b="1" i="0">
                <a:solidFill>
                  <a:srgbClr val="B7C6D6"/>
                </a:solidFill>
                <a:latin typeface="Aptos"/>
                <a:ea typeface="Aptos"/>
                <a:cs typeface="Aptos"/>
              </a:rPr>
              <a:t>HEAVEN | WEEK FOUR</a:t>
            </a:r>
          </a:p>
        </p:txBody>
      </p:sp>
      <p:sp>
        <p:nvSpPr>
          <p:cNvPr id="2" name="slide-number-23">
            <a:extLst>
              <a:ext uri="{FF2B5EF4-FFF2-40B4-BE49-F238E27FC236}">
                <a16:creationId xmlns:a16="http://schemas.microsoft.com/office/drawing/2014/main" id="{C6B23D4A-7E3D-4097-B42D-D0F4B714ED53}"/>
              </a:ext>
            </a:extLst>
          </p:cNvPr>
          <p:cNvSpPr>
            <a:spLocks noGrp="1"/>
          </p:cNvSpPr>
          <p:nvPr/>
        </p:nvSpPr>
        <p:spPr>
          <a:xfrm>
            <a:off x="11258550" y="6419850"/>
            <a:ext cx="381000" cy="266700"/>
          </a:xfrm>
          <a:prstGeom prst="rect">
            <a:avLst/>
          </a:prstGeom>
          <a:noFill/>
          <a:ln w="0">
            <a:noFill/>
          </a:ln>
        </p:spPr>
        <p:txBody>
          <a:bodyPr lIns="0" tIns="0" rIns="0" bIns="0" anchor="t">
            <a:noAutofit/>
          </a:bodyPr>
          <a:lstStyle/>
          <a:p>
            <a:pPr algn="r">
              <a:lnSpc>
                <a:spcPct val="106000"/>
              </a:lnSpc>
              <a:buNone/>
              <a:defRPr sz="1650" b="1" i="0">
                <a:solidFill>
                  <a:srgbClr val="B7C6D6"/>
                </a:solidFill>
                <a:latin typeface="Aptos"/>
                <a:ea typeface="Aptos"/>
                <a:cs typeface="Aptos"/>
              </a:defRPr>
            </a:pPr>
            <a:r>
              <a:rPr sz="1650" b="1" i="0">
                <a:solidFill>
                  <a:srgbClr val="B7C6D6"/>
                </a:solidFill>
                <a:latin typeface="Aptos"/>
                <a:ea typeface="Aptos"/>
                <a:cs typeface="Aptos"/>
              </a:rPr>
              <a:t>23</a:t>
            </a:r>
          </a:p>
        </p:txBody>
      </p:sp>
      <p:pic>
        <p:nvPicPr>
          <p:cNvPr id="9" name="Picture 8"/>
          <p:cNvPicPr>
            <a:picLocks noChangeAspect="1"/>
          </p:cNvPicPr>
          <p:nvPr/>
        </p:nvPicPr>
        <p:blipFill>
          <a:blip r:embed="rId3"/>
          <a:stretch/>
        </p:blipFill>
        <p:spPr>
          <a:xfrm>
            <a:off x="0" y="0"/>
            <a:ext cx="12192000" cy="3429000"/>
          </a:xfrm>
          <a:prstGeom prst="rect">
            <a:avLst/>
          </a:prstGeom>
        </p:spPr>
      </p:pic>
      <p:sp>
        <p:nvSpPr>
          <p:cNvPr id="4" name="panel">
            <a:extLst>
              <a:ext uri="{FF2B5EF4-FFF2-40B4-BE49-F238E27FC236}">
                <a16:creationId xmlns:a16="http://schemas.microsoft.com/office/drawing/2014/main" id="{6C61EEC7-A32F-4F18-92A7-3624373DE1F7}"/>
              </a:ext>
            </a:extLst>
          </p:cNvPr>
          <p:cNvSpPr>
            <a:spLocks noGrp="1"/>
          </p:cNvSpPr>
          <p:nvPr/>
        </p:nvSpPr>
        <p:spPr>
          <a:xfrm>
            <a:off x="0" y="3429000"/>
            <a:ext cx="12192000" cy="2762250"/>
          </a:xfrm>
          <a:prstGeom prst="rect">
            <a:avLst/>
          </a:prstGeom>
          <a:solidFill>
            <a:srgbClr val="071B2D"/>
          </a:solidFill>
          <a:ln w="0">
            <a:noFill/>
          </a:ln>
        </p:spPr>
        <p:txBody>
          <a:bodyPr/>
          <a:lstStyle/>
          <a:p>
            <a:endParaRPr lang="en-US"/>
          </a:p>
        </p:txBody>
      </p:sp>
      <p:sp>
        <p:nvSpPr>
          <p:cNvPr id="5" name="text">
            <a:extLst>
              <a:ext uri="{FF2B5EF4-FFF2-40B4-BE49-F238E27FC236}">
                <a16:creationId xmlns:a16="http://schemas.microsoft.com/office/drawing/2014/main" id="{E3372303-376D-49A5-9ABA-72220A4FDB96}"/>
              </a:ext>
            </a:extLst>
          </p:cNvPr>
          <p:cNvSpPr>
            <a:spLocks noGrp="1"/>
          </p:cNvSpPr>
          <p:nvPr/>
        </p:nvSpPr>
        <p:spPr>
          <a:xfrm>
            <a:off x="904875" y="3714750"/>
            <a:ext cx="10382250" cy="723900"/>
          </a:xfrm>
          <a:prstGeom prst="rect">
            <a:avLst/>
          </a:prstGeom>
          <a:noFill/>
          <a:ln w="0">
            <a:noFill/>
          </a:ln>
        </p:spPr>
        <p:txBody>
          <a:bodyPr lIns="0" tIns="0" rIns="0" bIns="0" anchor="t">
            <a:noAutofit/>
          </a:bodyPr>
          <a:lstStyle/>
          <a:p>
            <a:pPr algn="ctr">
              <a:lnSpc>
                <a:spcPct val="106000"/>
              </a:lnSpc>
              <a:buNone/>
              <a:defRPr sz="3825" b="1" i="0">
                <a:solidFill>
                  <a:srgbClr val="FFFFFF"/>
                </a:solidFill>
                <a:latin typeface="Aptos"/>
                <a:ea typeface="Aptos"/>
                <a:cs typeface="Aptos"/>
              </a:defRPr>
            </a:pPr>
            <a:r>
              <a:rPr sz="3825" b="1" i="0">
                <a:solidFill>
                  <a:srgbClr val="FFFFFF"/>
                </a:solidFill>
                <a:latin typeface="Aptos"/>
                <a:ea typeface="Aptos"/>
                <a:cs typeface="Aptos"/>
              </a:rPr>
              <a:t>What groans is not abandoned.</a:t>
            </a:r>
          </a:p>
        </p:txBody>
      </p:sp>
      <p:sp>
        <p:nvSpPr>
          <p:cNvPr id="6" name="text">
            <a:extLst>
              <a:ext uri="{FF2B5EF4-FFF2-40B4-BE49-F238E27FC236}">
                <a16:creationId xmlns:a16="http://schemas.microsoft.com/office/drawing/2014/main" id="{0465EE7A-BDDF-464B-8EE8-8DFA9989D543}"/>
              </a:ext>
            </a:extLst>
          </p:cNvPr>
          <p:cNvSpPr>
            <a:spLocks noGrp="1"/>
          </p:cNvSpPr>
          <p:nvPr/>
        </p:nvSpPr>
        <p:spPr>
          <a:xfrm>
            <a:off x="1333500" y="4667250"/>
            <a:ext cx="9525000" cy="1285875"/>
          </a:xfrm>
          <a:prstGeom prst="rect">
            <a:avLst/>
          </a:prstGeom>
          <a:noFill/>
          <a:ln w="0">
            <a:noFill/>
          </a:ln>
        </p:spPr>
        <p:txBody>
          <a:bodyPr lIns="0" tIns="0" rIns="0" bIns="0" anchor="t">
            <a:noAutofit/>
          </a:bodyPr>
          <a:lstStyle/>
          <a:p>
            <a:pPr algn="ctr">
              <a:lnSpc>
                <a:spcPct val="110000"/>
              </a:lnSpc>
              <a:buNone/>
              <a:defRPr sz="3525" b="1" i="0">
                <a:solidFill>
                  <a:srgbClr val="F5E8B8"/>
                </a:solidFill>
                <a:latin typeface="Aptos"/>
                <a:ea typeface="Aptos"/>
                <a:cs typeface="Aptos"/>
              </a:defRPr>
            </a:pPr>
            <a:r>
              <a:rPr sz="3525" b="1" i="0">
                <a:solidFill>
                  <a:srgbClr val="F5E8B8"/>
                </a:solidFill>
                <a:latin typeface="Aptos"/>
                <a:ea typeface="Aptos"/>
                <a:cs typeface="Aptos"/>
              </a:rPr>
              <a:t>Go in hope and care faithfully</a:t>
            </a:r>
          </a:p>
          <a:p>
            <a:pPr algn="ctr">
              <a:lnSpc>
                <a:spcPct val="110000"/>
              </a:lnSpc>
              <a:buNone/>
              <a:defRPr sz="3525" b="1" i="0">
                <a:solidFill>
                  <a:srgbClr val="F5E8B8"/>
                </a:solidFill>
                <a:latin typeface="Aptos"/>
                <a:ea typeface="Aptos"/>
                <a:cs typeface="Aptos"/>
              </a:defRPr>
            </a:pPr>
            <a:r>
              <a:rPr sz="3525" b="1" i="0">
                <a:solidFill>
                  <a:srgbClr val="F5E8B8"/>
                </a:solidFill>
                <a:latin typeface="Aptos"/>
                <a:ea typeface="Aptos"/>
                <a:cs typeface="Aptos"/>
              </a:rPr>
              <a:t>for what is within your reach.</a:t>
            </a:r>
          </a:p>
        </p:txBody>
      </p:sp>
    </p:spTree>
    <p:extLst>
      <p:ext uri="{BB962C8B-B14F-4D97-AF65-F5344CB8AC3E}">
        <p14:creationId xmlns:p14="http://schemas.microsoft.com/office/powerpoint/2010/main" val="595642990"/>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2296</Words>
  <Application>Microsoft Office PowerPoint</Application>
  <DocSecurity>0</DocSecurity>
  <PresentationFormat>Widescreen</PresentationFormat>
  <Paragraphs>290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Aptos</vt: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Paul David Bravard</cp:lastModifiedBy>
  <cp:revision>2</cp:revision>
  <dcterms:created xsi:type="dcterms:W3CDTF">2026-09-03T00:20:20Z</dcterms:created>
  <dcterms:modified xsi:type="dcterms:W3CDTF">2026-09-03T00:33:07Z</dcterms:modified>
</cp:coreProperties>
</file>