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67147" autoAdjust="0"/>
  </p:normalViewPr>
  <p:slideViewPr>
    <p:cSldViewPr snapToGrid="0">
      <p:cViewPr varScale="1">
        <p:scale>
          <a:sx n="52" d="100"/>
          <a:sy n="52" d="100"/>
        </p:scale>
        <p:origin x="1075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Timing: Opening</a:t>
            </a:r>
          </a:p>
          <a:p>
            <a:r>
              <a:rPr dirty="0"/>
              <a:t>Welcome the group. Let the title remain as people settle. Name tonight as a pastoral act of truth-telling under Scripture and in the presence of the living Christ.</a:t>
            </a:r>
          </a:p>
          <a:p>
            <a:endParaRPr dirty="0"/>
          </a:p>
          <a:p>
            <a:r>
              <a:rPr dirty="0"/>
              <a:t>[Sources]</a:t>
            </a:r>
          </a:p>
          <a:p>
            <a:r>
              <a:rPr dirty="0"/>
              <a:t>- Heaven Week 3 Working Guide (NIV 2011 Scripture quotations).</a:t>
            </a:r>
          </a:p>
          <a:p>
            <a:r>
              <a:rPr dirty="0"/>
              <a:t>- Luke 23:39-43; Philippians 1:20-23; 2 Corinthians 5:1-10; Revelation 6:9-11.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Timing: 1-3 minutes</a:t>
            </a:r>
          </a:p>
          <a:p>
            <a:r>
              <a:rPr dirty="0"/>
              <a:t>State the central truth slowly. Do not over-explain the sequence yet; the four passages will give the group its shape.</a:t>
            </a:r>
          </a:p>
          <a:p>
            <a:endParaRPr dirty="0"/>
          </a:p>
          <a:p>
            <a:r>
              <a:rPr dirty="0"/>
              <a:t>[Sources]</a:t>
            </a:r>
          </a:p>
          <a:p>
            <a:r>
              <a:rPr dirty="0"/>
              <a:t>- Heaven Week 3 Working Guide (NIV 2011 Scripture quotations).</a:t>
            </a:r>
          </a:p>
          <a:p>
            <a:r>
              <a:rPr dirty="0"/>
              <a:t>- Philippians 1:23.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Timing: 3-6 minutes</a:t>
            </a:r>
          </a:p>
          <a:p>
            <a:r>
              <a:t>Surface familiar language without correcting it yet. Some phrases carry the gospel; some are shorthand; some are possible but unrevealed; some are comforting inventions.</a:t>
            </a:r>
          </a:p>
          <a:p>
            <a:endParaRPr/>
          </a:p>
          <a:p>
            <a:r>
              <a:t>[Sources]</a:t>
            </a:r>
          </a:p>
          <a:p>
            <a:r>
              <a:t>- Heaven Week 3 Working Guide (NIV 2011 Scripture quotations).</a:t>
            </a:r>
          </a:p>
          <a:p>
            <a:r>
              <a:t>- Vruyr Martirosyan, Empty chair near window, Unsplash: https://unsplash.com/photos/empty-chair-near-window-AxZNLcEHNIs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Timing: 6-12 minutes</a:t>
            </a:r>
          </a:p>
          <a:p>
            <a:r>
              <a:t>Place the prepared phrases beneath the four headings. Let disagreement remain visible. Promise that the group will return to the phrases after listening to Scripture.</a:t>
            </a:r>
          </a:p>
          <a:p>
            <a:endParaRPr/>
          </a:p>
          <a:p>
            <a:r>
              <a:t>[Sources]</a:t>
            </a:r>
          </a:p>
          <a:p>
            <a:r>
              <a:t>- Heaven Week 3 Working Guide (NIV 2011 Scripture quotations).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Timing: 12-17 minutes</a:t>
            </a:r>
          </a:p>
          <a:p>
            <a:r>
              <a:t>Invite stillness. If a face or name comes, do not push it away. Read Philippians 1:23 slowly, hold two minutes, and close with the guide's prayer.</a:t>
            </a:r>
          </a:p>
          <a:p>
            <a:endParaRPr/>
          </a:p>
          <a:p>
            <a:r>
              <a:t>[Sources]</a:t>
            </a:r>
          </a:p>
          <a:p>
            <a:r>
              <a:t>- Heaven Week 3 Working Guide (NIV 2011 Scripture quotations).</a:t>
            </a:r>
          </a:p>
          <a:p>
            <a:r>
              <a:t>- Philippians 1:23.</a:t>
            </a:r>
          </a:p>
          <a:p>
            <a:r>
              <a:t>- Bao Menglong, Hands lighting candles, Unsplash: https://unsplash.com/photos/hands-lighting-many-candles-in-a-dark-room-FVxegrU44KA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Timing: 17-19 minutes</a:t>
            </a:r>
          </a:p>
          <a:p>
            <a:r>
              <a:t>Read each passage aloud twice. First listen for Christ, the person who dies, and what remains unfinished. Then mark words of presence and words of waiting, longing, or completion.</a:t>
            </a:r>
          </a:p>
          <a:p>
            <a:endParaRPr/>
          </a:p>
          <a:p>
            <a:r>
              <a:t>[Sources]</a:t>
            </a:r>
          </a:p>
          <a:p>
            <a:r>
              <a:t>- Heaven Week 3 Working Guide (NIV 2011 Scripture quotations).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Timing: 19-23 minutes</a:t>
            </a:r>
          </a:p>
          <a:p>
            <a:r>
              <a:t>Give the three words room. The passage's simplest center is immediate personal presence with Christ. Avoid making it answer questions about paradise's physical properties or location.</a:t>
            </a:r>
          </a:p>
          <a:p>
            <a:endParaRPr/>
          </a:p>
          <a:p>
            <a:r>
              <a:t>[Sources]</a:t>
            </a:r>
          </a:p>
          <a:p>
            <a:r>
              <a:t>- Heaven Week 3 Working Guide (NIV 2011 Scripture quotations).</a:t>
            </a:r>
          </a:p>
          <a:p>
            <a:r>
              <a:t>- Luke 23:39-43.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Timing: 23-25 minutes</a:t>
            </a:r>
          </a:p>
          <a:p>
            <a:r>
              <a:t>Pause for Visio Divina. Attend to Christ's face, the dying man's posture, and the space between them. The promise rests on Jesus' mercy, not accumulated moral achievement.</a:t>
            </a:r>
          </a:p>
          <a:p>
            <a:endParaRPr/>
          </a:p>
          <a:p>
            <a:r>
              <a:t>[Sources]</a:t>
            </a:r>
          </a:p>
          <a:p>
            <a:r>
              <a:t>- Heaven Week 3 Working Guide (NIV 2011 Scripture quotations).</a:t>
            </a:r>
          </a:p>
          <a:p>
            <a:r>
              <a:t>- Luke 23:39-43.</a:t>
            </a:r>
          </a:p>
          <a:p>
            <a:r>
              <a:t>- Titian, Christ and the Good Thief, public-domain reproduction via Wikimedia Commons: https://commons.wikimedia.org/wiki/File:Titian_-_Christ_and_the_Good_Thief_-_WGA22832.jpg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Timing: 25-30 minutes</a:t>
            </a:r>
          </a:p>
          <a:p>
            <a:r>
              <a:t>Paul describes departure into the nearer presence of Christ as genuinely good. He does not call death the final Christian victory; elsewhere he locates that victory in resurrection.</a:t>
            </a:r>
          </a:p>
          <a:p>
            <a:endParaRPr/>
          </a:p>
          <a:p>
            <a:r>
              <a:t>[Sources]</a:t>
            </a:r>
          </a:p>
          <a:p>
            <a:r>
              <a:t>- Heaven Week 3 Working Guide (NIV 2011 Scripture quotations).</a:t>
            </a:r>
          </a:p>
          <a:p>
            <a:r>
              <a:t>- Philippians 1:20-23.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Timing: 30-37 minutes</a:t>
            </a:r>
          </a:p>
          <a:p>
            <a:r>
              <a:t>Hold Paul's two movements together: away from the body and at home with the Lord, yet longing to be clothed with what God provides. Life remains accountable to Christ.</a:t>
            </a:r>
          </a:p>
          <a:p>
            <a:endParaRPr/>
          </a:p>
          <a:p>
            <a:r>
              <a:t>[Sources]</a:t>
            </a:r>
          </a:p>
          <a:p>
            <a:r>
              <a:t>- Heaven Week 3 Working Guide (NIV 2011 Scripture quotations).</a:t>
            </a:r>
          </a:p>
          <a:p>
            <a:r>
              <a:t>- 2 Corinthians 5:1-10.</a:t>
            </a:r>
          </a:p>
          <a:p>
            <a:r>
              <a:t>- Susan Q Yin, White tent at sunset, Unsplash: https://unsplash.com/photos/white-tent-on-brown-field-during-sunset-rQ6bPQp8t6o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Timing: 37-42 minutes</a:t>
            </a:r>
          </a:p>
          <a:p>
            <a:r>
              <a:t>Attend to what the vision clearly communicates without forcing every image into a literal map. The dead in Christ are conscious and secure, yet redemption is not complete.</a:t>
            </a:r>
          </a:p>
          <a:p>
            <a:endParaRPr/>
          </a:p>
          <a:p>
            <a:r>
              <a:t>[Sources]</a:t>
            </a:r>
          </a:p>
          <a:p>
            <a:r>
              <a:t>- Heaven Week 3 Working Guide (NIV 2011 Scripture quotations).</a:t>
            </a:r>
          </a:p>
          <a:p>
            <a:r>
              <a:t>- Revelation 6:9-11.</a:t>
            </a:r>
          </a:p>
          <a:p>
            <a:r>
              <a:t>- Valcavado Beatus, Souls under the altar, public domain via Wikimedia Commons: https://commons.wikimedia.org/wiki/File:Valcavado_Beatus_f._096r_-_Souls_under_altar.jpg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Timing: 42-43 minutes</a:t>
            </a:r>
          </a:p>
          <a:p>
            <a:r>
              <a:t>Introduce the teaching synthesis. The present Heaven is real and blessed because Christ is there. Its incompleteness reveals the largeness of God's final purpose.</a:t>
            </a:r>
          </a:p>
          <a:p>
            <a:endParaRPr/>
          </a:p>
          <a:p>
            <a:r>
              <a:t>[Sources]</a:t>
            </a:r>
          </a:p>
          <a:p>
            <a:r>
              <a:t>- Heaven Week 3 Working Guide (NIV 2011 Scripture quotations).</a:t>
            </a:r>
          </a:p>
          <a:p>
            <a:r>
              <a:t>- Randy Alcorn, Heaven, chapters 5-7.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Timing: 43-47 minutes</a:t>
            </a:r>
          </a:p>
          <a:p>
            <a:r>
              <a:t>Scripture answers the question of death by naming a relationship: with me, with Christ, at home with the Lord. We bear witness to Christ's mercy, not humanity's automatic destination.</a:t>
            </a:r>
          </a:p>
          <a:p>
            <a:endParaRPr/>
          </a:p>
          <a:p>
            <a:r>
              <a:t>[Sources]</a:t>
            </a:r>
          </a:p>
          <a:p>
            <a:r>
              <a:t>- Heaven Week 3 Working Guide (NIV 2011 Scripture quotations).</a:t>
            </a:r>
          </a:p>
          <a:p>
            <a:r>
              <a:t>- Luke 23:43; Philippians 1:23; 2 Corinthians 5:8.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Timing: 47-48 minutes</a:t>
            </a:r>
          </a:p>
          <a:p>
            <a:r>
              <a:t>Let this sentence stand. For the believer, death changes the mode of life but not the bond of grace.</a:t>
            </a:r>
          </a:p>
          <a:p>
            <a:endParaRPr/>
          </a:p>
          <a:p>
            <a:r>
              <a:t>[Sources]</a:t>
            </a:r>
          </a:p>
          <a:p>
            <a:r>
              <a:t>- Heaven Week 3 Working Guide (NIV 2011 Scripture quotations).</a:t>
            </a:r>
          </a:p>
          <a:p>
            <a:r>
              <a:t>- Luigi Ritchie, Elderly hands, Unsplash: https://unsplash.com/photos/close-up-of-elderly-hands-clasped-together-EljMmcGmeGA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Timing: 48-51 minutes</a:t>
            </a:r>
          </a:p>
          <a:p>
            <a:r>
              <a:t>Explain 'present' or 'intermediate' Heaven as the blessed life with Christ between death and resurrection. Scripture gives more than vague survival: continued personal life in Christ's presence.</a:t>
            </a:r>
          </a:p>
          <a:p>
            <a:endParaRPr/>
          </a:p>
          <a:p>
            <a:r>
              <a:t>[Sources]</a:t>
            </a:r>
          </a:p>
          <a:p>
            <a:r>
              <a:t>- Heaven Week 3 Working Guide (NIV 2011 Scripture quotations).</a:t>
            </a:r>
          </a:p>
          <a:p>
            <a:r>
              <a:t>- Randy Alcorn, Heaven, chapters 5-7.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Timing: 51-53 minutes</a:t>
            </a:r>
          </a:p>
          <a:p>
            <a:r>
              <a:t>Use the safe-room and airport-embrace word pictures. Present Heaven is blessed because Christ is there. Its temporary character does not make its shelter or joy less real.</a:t>
            </a:r>
          </a:p>
          <a:p>
            <a:endParaRPr/>
          </a:p>
          <a:p>
            <a:r>
              <a:t>[Sources]</a:t>
            </a:r>
          </a:p>
          <a:p>
            <a:r>
              <a:t>- Heaven Week 3 Working Guide (NIV 2011 Scripture quotations).</a:t>
            </a:r>
          </a:p>
          <a:p>
            <a:r>
              <a:t>- Liana S, Rain-streaked window at night, Unsplash: https://unsplash.com/photos/rain-streaks-down-a-window-at-night-MO7fBjXjCOM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Timing: 53-55 minutes</a:t>
            </a:r>
          </a:p>
          <a:p>
            <a:r>
              <a:t>Recover Scripture's movement. God's final answer to death is not permanent life as souls away from the body, but resurrection life with Christ in renewed creation.</a:t>
            </a:r>
          </a:p>
          <a:p>
            <a:endParaRPr/>
          </a:p>
          <a:p>
            <a:r>
              <a:t>[Sources]</a:t>
            </a:r>
          </a:p>
          <a:p>
            <a:r>
              <a:t>- Heaven Week 3 Working Guide (NIV 2011 Scripture quotations).</a:t>
            </a:r>
          </a:p>
          <a:p>
            <a:r>
              <a:t>- ekrem osmanoglu, Sunrise over a dark horizon, Unsplash: https://unsplash.com/photos/sunrise-over-a-dark-horizon-with-gradient-sky-NNE7hJJOb0E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Timing: 55-57 minutes</a:t>
            </a:r>
          </a:p>
          <a:p>
            <a:r>
              <a:t>Compare without pitting the two horizons against each other. The present Heaven is secure communion with Christ; the final hope is bodily life with Christ in renewed creation.</a:t>
            </a:r>
          </a:p>
          <a:p>
            <a:endParaRPr/>
          </a:p>
          <a:p>
            <a:r>
              <a:t>[Sources]</a:t>
            </a:r>
          </a:p>
          <a:p>
            <a:r>
              <a:t>- Heaven Week 3 Working Guide (NIV 2011 Scripture quotations).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Timing: 57-59 minutes</a:t>
            </a:r>
          </a:p>
          <a:p>
            <a:r>
              <a:t>Christian hope does not require us to call death good. We grieve because love feels the rupture, the body matters, and even the saints in Revelation ask, 'How long?'</a:t>
            </a:r>
          </a:p>
          <a:p>
            <a:endParaRPr/>
          </a:p>
          <a:p>
            <a:r>
              <a:t>[Sources]</a:t>
            </a:r>
          </a:p>
          <a:p>
            <a:r>
              <a:t>- Heaven Week 3 Working Guide (NIV 2011 Scripture quotations).</a:t>
            </a:r>
          </a:p>
          <a:p>
            <a:r>
              <a:t>- Revelation 6:10.</a:t>
            </a:r>
          </a:p>
          <a:p>
            <a:r>
              <a:t>- Beth Stevenson, Sunlit dining table, Unsplash: https://unsplash.com/photos/sunlight-streams-through-a-large-window-onto-a-dining-table-m2x91x7LqC8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Timing: 59-60 minutes</a:t>
            </a:r>
          </a:p>
          <a:p>
            <a:r>
              <a:t>Use language that is confident about Christ and honest about grief. Holiness in bereavement is not emotional denial; it is truthfulness held in Christ's presence.</a:t>
            </a:r>
          </a:p>
          <a:p>
            <a:endParaRPr/>
          </a:p>
          <a:p>
            <a:r>
              <a:t>[Sources]</a:t>
            </a:r>
          </a:p>
          <a:p>
            <a:r>
              <a:t>- Heaven Week 3 Working Guide (NIV 2011 Scripture quotations).</a:t>
            </a:r>
          </a:p>
          <a:p>
            <a:r>
              <a:t>- The Good Funeral Guide, Funeral embrace, Unsplash: https://unsplash.com/photos/a-group-of-people-hugging-each-other-5og4RMhk7PM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Timing: 60-77 minutes</a:t>
            </a:r>
          </a:p>
          <a:p>
            <a:r>
              <a:t>Hold two minutes of silence, then groups of three, whole-group sharing, and summary. Do not require anyone to name the person they are remembering. Park speculative questions rather than rushing them.</a:t>
            </a:r>
          </a:p>
          <a:p>
            <a:endParaRPr/>
          </a:p>
          <a:p>
            <a:r>
              <a:t>[Sources]</a:t>
            </a:r>
          </a:p>
          <a:p>
            <a:r>
              <a:t>- Heaven Week 3 Working Guide (NIV 2011 Scripture quotations).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Timing: 77-84 minutes</a:t>
            </a:r>
          </a:p>
          <a:p>
            <a:r>
              <a:t>Distribute index cards. Invite people to name silently or write someone whose death makes this hope personal. Hold three minutes. No public disclosure is required.</a:t>
            </a:r>
          </a:p>
          <a:p>
            <a:endParaRPr/>
          </a:p>
          <a:p>
            <a:r>
              <a:t>[Sources]</a:t>
            </a:r>
          </a:p>
          <a:p>
            <a:r>
              <a:t>- Heaven Week 3 Working Guide (NIV 2011 Scripture quotations).</a:t>
            </a:r>
          </a:p>
          <a:p>
            <a:r>
              <a:t>- Andreea Popa, Elder examining family photographs, Unsplash: https://unsplash.com/photos/an-elderly-man-examines-old-black-and-white-photographs-jtKMyOjH9tc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Timing: 84-90 minutes</a:t>
            </a:r>
          </a:p>
          <a:p>
            <a:r>
              <a:rPr dirty="0"/>
              <a:t>Use the guide's prayer: settle, entrust, uphold, hope, and close. Leave the sending word on screen through the final silence.</a:t>
            </a:r>
          </a:p>
          <a:p>
            <a:endParaRPr dirty="0"/>
          </a:p>
          <a:p>
            <a:r>
              <a:rPr dirty="0"/>
              <a:t>[Sources]</a:t>
            </a:r>
          </a:p>
          <a:p>
            <a:r>
              <a:rPr dirty="0"/>
              <a:t>- Heaven Week 3 Working Guide (NIV 2011 Scripture quotations).</a:t>
            </a:r>
          </a:p>
          <a:p>
            <a:r>
              <a:rPr dirty="0"/>
              <a:t>- Landscape photograph supplied in the Heaven Week 3 Working Guide</a:t>
            </a:r>
            <a:r>
              <a:rPr lang="en-US" dirty="0"/>
              <a:t>.</a:t>
            </a: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B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-1">
            <a:extLst>
              <a:ext uri="{FF2B5EF4-FFF2-40B4-BE49-F238E27FC236}">
                <a16:creationId xmlns:a16="http://schemas.microsoft.com/office/drawing/2014/main" id="{BD3155F1-E394-4D07-B28A-ED26774F462A}"/>
              </a:ext>
            </a:extLst>
          </p:cNvPr>
          <p:cNvSpPr>
            <a:spLocks noGrp="1"/>
          </p:cNvSpPr>
          <p:nvPr/>
        </p:nvSpPr>
        <p:spPr>
          <a:xfrm>
            <a:off x="552450" y="6438900"/>
            <a:ext cx="29527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19050" tIns="19050" rIns="19050" bIns="19050" anchor="t">
            <a:normAutofit/>
          </a:bodyPr>
          <a:lstStyle/>
          <a:p>
            <a:pPr algn="l">
              <a:lnSpc>
                <a:spcPct val="98000"/>
              </a:lnSpc>
              <a:buNone/>
              <a:defRPr sz="1275" b="1" i="0">
                <a:solidFill>
                  <a:srgbClr val="B7C6D6"/>
                </a:solidFill>
                <a:latin typeface="Aptos"/>
                <a:ea typeface="Aptos"/>
                <a:cs typeface="Aptos"/>
              </a:defRPr>
            </a:pPr>
            <a:r>
              <a:rPr sz="1275" b="1" i="0">
                <a:solidFill>
                  <a:srgbClr val="B7C6D6"/>
                </a:solidFill>
                <a:latin typeface="Aptos"/>
                <a:ea typeface="Aptos"/>
                <a:cs typeface="Aptos"/>
              </a:rPr>
              <a:t>HEAVEN | WEEK THREE</a:t>
            </a:r>
          </a:p>
        </p:txBody>
      </p:sp>
      <p:sp>
        <p:nvSpPr>
          <p:cNvPr id="2" name="slide-number-1">
            <a:extLst>
              <a:ext uri="{FF2B5EF4-FFF2-40B4-BE49-F238E27FC236}">
                <a16:creationId xmlns:a16="http://schemas.microsoft.com/office/drawing/2014/main" id="{2D77F8C7-0C8E-400F-A75C-DBF5DA751EBC}"/>
              </a:ext>
            </a:extLst>
          </p:cNvPr>
          <p:cNvSpPr>
            <a:spLocks noGrp="1"/>
          </p:cNvSpPr>
          <p:nvPr/>
        </p:nvSpPr>
        <p:spPr>
          <a:xfrm>
            <a:off x="11334750" y="6400800"/>
            <a:ext cx="3238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19050" tIns="19050" rIns="19050" bIns="19050" anchor="t">
            <a:normAutofit/>
          </a:bodyPr>
          <a:lstStyle/>
          <a:p>
            <a:pPr algn="r">
              <a:lnSpc>
                <a:spcPct val="98000"/>
              </a:lnSpc>
              <a:buNone/>
              <a:defRPr sz="1500" b="1" i="0">
                <a:solidFill>
                  <a:srgbClr val="B7C6D6"/>
                </a:solidFill>
                <a:latin typeface="Aptos"/>
                <a:ea typeface="Aptos"/>
                <a:cs typeface="Aptos"/>
              </a:defRPr>
            </a:pPr>
            <a:r>
              <a:rPr sz="1500" b="1" i="0">
                <a:solidFill>
                  <a:srgbClr val="B7C6D6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3" name="title-accent">
            <a:extLst>
              <a:ext uri="{FF2B5EF4-FFF2-40B4-BE49-F238E27FC236}">
                <a16:creationId xmlns:a16="http://schemas.microsoft.com/office/drawing/2014/main" id="{F655A4A5-0BD4-4CD6-95F9-04B47DA7E782}"/>
              </a:ext>
            </a:extLst>
          </p:cNvPr>
          <p:cNvSpPr>
            <a:spLocks noGrp="1"/>
          </p:cNvSpPr>
          <p:nvPr/>
        </p:nvSpPr>
        <p:spPr>
          <a:xfrm>
            <a:off x="685800" y="990600"/>
            <a:ext cx="95250" cy="4000500"/>
          </a:xfrm>
          <a:prstGeom prst="rect">
            <a:avLst/>
          </a:prstGeom>
          <a:solidFill>
            <a:srgbClr val="D4A72C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">
            <a:extLst>
              <a:ext uri="{FF2B5EF4-FFF2-40B4-BE49-F238E27FC236}">
                <a16:creationId xmlns:a16="http://schemas.microsoft.com/office/drawing/2014/main" id="{624EC4C0-D9FC-4140-AE3A-407C7B01FFE8}"/>
              </a:ext>
            </a:extLst>
          </p:cNvPr>
          <p:cNvSpPr>
            <a:spLocks noGrp="1"/>
          </p:cNvSpPr>
          <p:nvPr/>
        </p:nvSpPr>
        <p:spPr>
          <a:xfrm>
            <a:off x="1066800" y="990600"/>
            <a:ext cx="8572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19050" tIns="19050" rIns="19050" bIns="19050" anchor="t">
            <a:normAutofit/>
          </a:bodyPr>
          <a:lstStyle/>
          <a:p>
            <a:pPr algn="l">
              <a:lnSpc>
                <a:spcPct val="98000"/>
              </a:lnSpc>
              <a:buNone/>
              <a:defRPr sz="1575" b="1" i="0">
                <a:solidFill>
                  <a:srgbClr val="F5E8B8"/>
                </a:solidFill>
                <a:latin typeface="Aptos"/>
                <a:ea typeface="Aptos"/>
                <a:cs typeface="Aptos"/>
              </a:defRPr>
            </a:pPr>
            <a:r>
              <a:rPr sz="1575" b="1" i="0">
                <a:solidFill>
                  <a:srgbClr val="F5E8B8"/>
                </a:solidFill>
                <a:latin typeface="Aptos"/>
                <a:ea typeface="Aptos"/>
                <a:cs typeface="Aptos"/>
              </a:rPr>
              <a:t>HEAVEN BIBLE STUDY | WEEK THREE</a:t>
            </a:r>
          </a:p>
        </p:txBody>
      </p:sp>
      <p:sp>
        <p:nvSpPr>
          <p:cNvPr id="5" name="text">
            <a:extLst>
              <a:ext uri="{FF2B5EF4-FFF2-40B4-BE49-F238E27FC236}">
                <a16:creationId xmlns:a16="http://schemas.microsoft.com/office/drawing/2014/main" id="{7C67C3F8-6DAD-407C-8A3D-EA2F981997BC}"/>
              </a:ext>
            </a:extLst>
          </p:cNvPr>
          <p:cNvSpPr>
            <a:spLocks noGrp="1"/>
          </p:cNvSpPr>
          <p:nvPr/>
        </p:nvSpPr>
        <p:spPr>
          <a:xfrm>
            <a:off x="1066800" y="1676400"/>
            <a:ext cx="8096250" cy="1638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19050" tIns="19050" rIns="19050" bIns="19050" anchor="t">
            <a:normAutofit/>
          </a:bodyPr>
          <a:lstStyle/>
          <a:p>
            <a:pPr algn="l">
              <a:lnSpc>
                <a:spcPct val="93000"/>
              </a:lnSpc>
              <a:buNone/>
              <a:defRPr sz="5100" b="1" i="0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pPr>
            <a:r>
              <a:rPr sz="51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What Happens</a:t>
            </a:r>
          </a:p>
          <a:p>
            <a:pPr algn="l">
              <a:lnSpc>
                <a:spcPct val="93000"/>
              </a:lnSpc>
              <a:buNone/>
              <a:defRPr sz="5100" b="1" i="0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pPr>
            <a:r>
              <a:rPr sz="51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When We Die?</a:t>
            </a:r>
          </a:p>
        </p:txBody>
      </p:sp>
      <p:sp>
        <p:nvSpPr>
          <p:cNvPr id="6" name="text">
            <a:extLst>
              <a:ext uri="{FF2B5EF4-FFF2-40B4-BE49-F238E27FC236}">
                <a16:creationId xmlns:a16="http://schemas.microsoft.com/office/drawing/2014/main" id="{08FDA20E-F245-4B54-8B81-9E61906A5A96}"/>
              </a:ext>
            </a:extLst>
          </p:cNvPr>
          <p:cNvSpPr>
            <a:spLocks noGrp="1"/>
          </p:cNvSpPr>
          <p:nvPr/>
        </p:nvSpPr>
        <p:spPr>
          <a:xfrm>
            <a:off x="1066800" y="3714750"/>
            <a:ext cx="96202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19050" tIns="19050" rIns="19050" bIns="19050" anchor="t">
            <a:normAutofit/>
          </a:bodyPr>
          <a:lstStyle/>
          <a:p>
            <a:pPr algn="l">
              <a:lnSpc>
                <a:spcPct val="98000"/>
              </a:lnSpc>
              <a:buNone/>
              <a:defRPr sz="2025" b="0" i="1">
                <a:solidFill>
                  <a:srgbClr val="B7C6D6"/>
                </a:solidFill>
                <a:latin typeface="Aptos"/>
                <a:ea typeface="Aptos"/>
                <a:cs typeface="Aptos"/>
              </a:defRPr>
            </a:pPr>
            <a:r>
              <a:rPr sz="2025" b="0" i="1">
                <a:solidFill>
                  <a:srgbClr val="B7C6D6"/>
                </a:solidFill>
                <a:latin typeface="Aptos"/>
                <a:ea typeface="Aptos"/>
                <a:cs typeface="Aptos"/>
              </a:rPr>
              <a:t>Luke 23  |  Philippians 1  |  2 Corinthians 5  |  Revelation 6</a:t>
            </a:r>
          </a:p>
        </p:txBody>
      </p:sp>
      <p:sp>
        <p:nvSpPr>
          <p:cNvPr id="7" name="text">
            <a:extLst>
              <a:ext uri="{FF2B5EF4-FFF2-40B4-BE49-F238E27FC236}">
                <a16:creationId xmlns:a16="http://schemas.microsoft.com/office/drawing/2014/main" id="{1FEF143B-05E1-4472-80F1-D35FC5DC5920}"/>
              </a:ext>
            </a:extLst>
          </p:cNvPr>
          <p:cNvSpPr>
            <a:spLocks noGrp="1"/>
          </p:cNvSpPr>
          <p:nvPr/>
        </p:nvSpPr>
        <p:spPr>
          <a:xfrm>
            <a:off x="1066800" y="4514850"/>
            <a:ext cx="5905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19050" tIns="19050" rIns="19050" bIns="19050" anchor="t">
            <a:normAutofit/>
          </a:bodyPr>
          <a:lstStyle/>
          <a:p>
            <a:pPr algn="l">
              <a:lnSpc>
                <a:spcPct val="98000"/>
              </a:lnSpc>
              <a:buNone/>
              <a:defRPr sz="1875" b="0" i="0">
                <a:solidFill>
                  <a:srgbClr val="F5E8B8"/>
                </a:solidFill>
                <a:latin typeface="Aptos"/>
                <a:ea typeface="Aptos"/>
                <a:cs typeface="Aptos"/>
              </a:defRPr>
            </a:pPr>
            <a:r>
              <a:rPr sz="1875" b="0" i="0">
                <a:solidFill>
                  <a:srgbClr val="F5E8B8"/>
                </a:solidFill>
                <a:latin typeface="Aptos"/>
                <a:ea typeface="Aptos"/>
                <a:cs typeface="Aptos"/>
              </a:rPr>
              <a:t>Wednesday, September 2</a:t>
            </a:r>
          </a:p>
        </p:txBody>
      </p:sp>
    </p:spTree>
    <p:extLst>
      <p:ext uri="{BB962C8B-B14F-4D97-AF65-F5344CB8AC3E}">
        <p14:creationId xmlns:p14="http://schemas.microsoft.com/office/powerpoint/2010/main" val="7137575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1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-2">
            <a:extLst>
              <a:ext uri="{FF2B5EF4-FFF2-40B4-BE49-F238E27FC236}">
                <a16:creationId xmlns:a16="http://schemas.microsoft.com/office/drawing/2014/main" id="{346B6FC0-8CE5-4247-9C8B-5ABB6111DAB6}"/>
              </a:ext>
            </a:extLst>
          </p:cNvPr>
          <p:cNvSpPr>
            <a:spLocks noGrp="1"/>
          </p:cNvSpPr>
          <p:nvPr/>
        </p:nvSpPr>
        <p:spPr>
          <a:xfrm>
            <a:off x="552450" y="6438900"/>
            <a:ext cx="29527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19050" tIns="19050" rIns="19050" bIns="19050" anchor="t">
            <a:normAutofit/>
          </a:bodyPr>
          <a:lstStyle/>
          <a:p>
            <a:pPr algn="l">
              <a:lnSpc>
                <a:spcPct val="98000"/>
              </a:lnSpc>
              <a:buNone/>
              <a:defRPr sz="1275" b="1" i="0">
                <a:solidFill>
                  <a:srgbClr val="5C7085"/>
                </a:solidFill>
                <a:latin typeface="Aptos"/>
                <a:ea typeface="Aptos"/>
                <a:cs typeface="Aptos"/>
              </a:defRPr>
            </a:pPr>
            <a:r>
              <a:rPr sz="1275" b="1" i="0">
                <a:solidFill>
                  <a:srgbClr val="5C7085"/>
                </a:solidFill>
                <a:latin typeface="Aptos"/>
                <a:ea typeface="Aptos"/>
                <a:cs typeface="Aptos"/>
              </a:rPr>
              <a:t>HEAVEN | WEEK THREE</a:t>
            </a:r>
          </a:p>
        </p:txBody>
      </p:sp>
      <p:sp>
        <p:nvSpPr>
          <p:cNvPr id="2" name="slide-number-2">
            <a:extLst>
              <a:ext uri="{FF2B5EF4-FFF2-40B4-BE49-F238E27FC236}">
                <a16:creationId xmlns:a16="http://schemas.microsoft.com/office/drawing/2014/main" id="{7F5E6495-E74B-41E8-BFE0-D17E6AEEEE54}"/>
              </a:ext>
            </a:extLst>
          </p:cNvPr>
          <p:cNvSpPr>
            <a:spLocks noGrp="1"/>
          </p:cNvSpPr>
          <p:nvPr/>
        </p:nvSpPr>
        <p:spPr>
          <a:xfrm>
            <a:off x="11334750" y="6400800"/>
            <a:ext cx="3238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19050" tIns="19050" rIns="19050" bIns="19050" anchor="t">
            <a:normAutofit/>
          </a:bodyPr>
          <a:lstStyle/>
          <a:p>
            <a:pPr algn="r">
              <a:lnSpc>
                <a:spcPct val="98000"/>
              </a:lnSpc>
              <a:buNone/>
              <a:defRPr sz="1500" b="1" i="0">
                <a:solidFill>
                  <a:srgbClr val="5C7085"/>
                </a:solidFill>
                <a:latin typeface="Aptos"/>
                <a:ea typeface="Aptos"/>
                <a:cs typeface="Aptos"/>
              </a:defRPr>
            </a:pPr>
            <a:r>
              <a:rPr sz="1500" b="1" i="0">
                <a:solidFill>
                  <a:srgbClr val="5C7085"/>
                </a:solidFill>
                <a:latin typeface="Aptos"/>
                <a:ea typeface="Aptos"/>
                <a:cs typeface="Aptos"/>
              </a:rPr>
              <a:t>2</a:t>
            </a:r>
          </a:p>
        </p:txBody>
      </p:sp>
      <p:sp>
        <p:nvSpPr>
          <p:cNvPr id="3" name="eyebrow">
            <a:extLst>
              <a:ext uri="{FF2B5EF4-FFF2-40B4-BE49-F238E27FC236}">
                <a16:creationId xmlns:a16="http://schemas.microsoft.com/office/drawing/2014/main" id="{12C0C9C8-76B4-4764-BBF5-95E772BFBD09}"/>
              </a:ext>
            </a:extLst>
          </p:cNvPr>
          <p:cNvSpPr>
            <a:spLocks noGrp="1"/>
          </p:cNvSpPr>
          <p:nvPr/>
        </p:nvSpPr>
        <p:spPr>
          <a:xfrm>
            <a:off x="685800" y="457200"/>
            <a:ext cx="7810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19050" tIns="19050" rIns="19050" bIns="19050" anchor="t">
            <a:normAutofit/>
          </a:bodyPr>
          <a:lstStyle/>
          <a:p>
            <a:pPr algn="l">
              <a:lnSpc>
                <a:spcPct val="98000"/>
              </a:lnSpc>
              <a:buNone/>
              <a:defRPr sz="1500" b="1" i="0">
                <a:solidFill>
                  <a:srgbClr val="2D6A9F"/>
                </a:solidFill>
                <a:latin typeface="Aptos"/>
                <a:ea typeface="Aptos"/>
                <a:cs typeface="Aptos"/>
              </a:defRPr>
            </a:pPr>
            <a:r>
              <a:rPr sz="1500" b="1" i="0">
                <a:solidFill>
                  <a:srgbClr val="2D6A9F"/>
                </a:solidFill>
                <a:latin typeface="Aptos"/>
                <a:ea typeface="Aptos"/>
                <a:cs typeface="Aptos"/>
              </a:rPr>
              <a:t>CENTRAL TRUTH</a:t>
            </a:r>
          </a:p>
        </p:txBody>
      </p:sp>
      <p:sp>
        <p:nvSpPr>
          <p:cNvPr id="4" name="gold-rule">
            <a:extLst>
              <a:ext uri="{FF2B5EF4-FFF2-40B4-BE49-F238E27FC236}">
                <a16:creationId xmlns:a16="http://schemas.microsoft.com/office/drawing/2014/main" id="{374AD249-E259-4D9E-8A27-7EB849488144}"/>
              </a:ext>
            </a:extLst>
          </p:cNvPr>
          <p:cNvSpPr>
            <a:spLocks noGrp="1"/>
          </p:cNvSpPr>
          <p:nvPr/>
        </p:nvSpPr>
        <p:spPr>
          <a:xfrm>
            <a:off x="685800" y="914400"/>
            <a:ext cx="1428750" cy="57150"/>
          </a:xfrm>
          <a:prstGeom prst="rect">
            <a:avLst/>
          </a:prstGeom>
          <a:solidFill>
            <a:srgbClr val="D4A72C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">
            <a:extLst>
              <a:ext uri="{FF2B5EF4-FFF2-40B4-BE49-F238E27FC236}">
                <a16:creationId xmlns:a16="http://schemas.microsoft.com/office/drawing/2014/main" id="{516D9973-DF90-46BB-8B19-4943578B5D04}"/>
              </a:ext>
            </a:extLst>
          </p:cNvPr>
          <p:cNvSpPr>
            <a:spLocks noGrp="1"/>
          </p:cNvSpPr>
          <p:nvPr/>
        </p:nvSpPr>
        <p:spPr>
          <a:xfrm>
            <a:off x="685800" y="1381125"/>
            <a:ext cx="5429250" cy="1905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19050" tIns="19050" rIns="19050" bIns="19050" anchor="t">
            <a:normAutofit fontScale="96773"/>
          </a:bodyPr>
          <a:lstStyle/>
          <a:p>
            <a:pPr algn="l">
              <a:lnSpc>
                <a:spcPct val="97000"/>
              </a:lnSpc>
              <a:buNone/>
              <a:defRPr sz="4350" b="1" i="0">
                <a:solidFill>
                  <a:srgbClr val="102A43"/>
                </a:solidFill>
                <a:latin typeface="Georgia"/>
                <a:ea typeface="Georgia"/>
                <a:cs typeface="Georgia"/>
              </a:defRPr>
            </a:pPr>
            <a:r>
              <a:rPr sz="4350" b="1" i="0">
                <a:solidFill>
                  <a:srgbClr val="102A43"/>
                </a:solidFill>
                <a:latin typeface="Georgia"/>
                <a:ea typeface="Georgia"/>
                <a:cs typeface="Georgia"/>
              </a:rPr>
              <a:t>With Christ now.</a:t>
            </a:r>
          </a:p>
          <a:p>
            <a:pPr algn="l">
              <a:lnSpc>
                <a:spcPct val="97000"/>
              </a:lnSpc>
              <a:buNone/>
              <a:defRPr sz="4350" b="1" i="0">
                <a:solidFill>
                  <a:srgbClr val="102A43"/>
                </a:solidFill>
                <a:latin typeface="Georgia"/>
                <a:ea typeface="Georgia"/>
                <a:cs typeface="Georgia"/>
              </a:defRPr>
            </a:pPr>
            <a:r>
              <a:rPr sz="4350" b="1" i="0">
                <a:solidFill>
                  <a:srgbClr val="102A43"/>
                </a:solidFill>
                <a:latin typeface="Georgia"/>
                <a:ea typeface="Georgia"/>
                <a:cs typeface="Georgia"/>
              </a:rPr>
              <a:t>Raised with Christ then.</a:t>
            </a:r>
          </a:p>
        </p:txBody>
      </p:sp>
      <p:sp>
        <p:nvSpPr>
          <p:cNvPr id="6" name="text">
            <a:extLst>
              <a:ext uri="{FF2B5EF4-FFF2-40B4-BE49-F238E27FC236}">
                <a16:creationId xmlns:a16="http://schemas.microsoft.com/office/drawing/2014/main" id="{0E94EC42-7D68-43AA-8C30-6172DE0069EA}"/>
              </a:ext>
            </a:extLst>
          </p:cNvPr>
          <p:cNvSpPr>
            <a:spLocks noGrp="1"/>
          </p:cNvSpPr>
          <p:nvPr/>
        </p:nvSpPr>
        <p:spPr>
          <a:xfrm>
            <a:off x="6572250" y="1428750"/>
            <a:ext cx="4667250" cy="1619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19050" tIns="19050" rIns="19050" bIns="19050" anchor="t">
            <a:normAutofit fontScale="93216"/>
          </a:bodyPr>
          <a:lstStyle/>
          <a:p>
            <a:pPr algn="l">
              <a:lnSpc>
                <a:spcPct val="106000"/>
              </a:lnSpc>
              <a:buNone/>
              <a:defRPr sz="2625" b="1" i="0">
                <a:solidFill>
                  <a:srgbClr val="2D6A9F"/>
                </a:solidFill>
                <a:latin typeface="Aptos"/>
                <a:ea typeface="Aptos"/>
                <a:cs typeface="Aptos"/>
              </a:defRPr>
            </a:pPr>
            <a:r>
              <a:rPr sz="2625" b="1" i="0">
                <a:solidFill>
                  <a:srgbClr val="2D6A9F"/>
                </a:solidFill>
                <a:latin typeface="Aptos"/>
                <a:ea typeface="Aptos"/>
                <a:cs typeface="Aptos"/>
              </a:rPr>
              <a:t>Believers who die are consciously with Christ in the present Heaven—"better by far."</a:t>
            </a:r>
          </a:p>
        </p:txBody>
      </p:sp>
      <p:sp>
        <p:nvSpPr>
          <p:cNvPr id="7" name="text">
            <a:extLst>
              <a:ext uri="{FF2B5EF4-FFF2-40B4-BE49-F238E27FC236}">
                <a16:creationId xmlns:a16="http://schemas.microsoft.com/office/drawing/2014/main" id="{5B5C20F9-D21D-47A3-8B53-7F46B9D03C69}"/>
              </a:ext>
            </a:extLst>
          </p:cNvPr>
          <p:cNvSpPr>
            <a:spLocks noGrp="1"/>
          </p:cNvSpPr>
          <p:nvPr/>
        </p:nvSpPr>
        <p:spPr>
          <a:xfrm>
            <a:off x="6572250" y="3714750"/>
            <a:ext cx="4667250" cy="1219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19050" tIns="19050" rIns="19050" bIns="19050" anchor="t">
            <a:normAutofit fontScale="99666"/>
          </a:bodyPr>
          <a:lstStyle/>
          <a:p>
            <a:pPr algn="l">
              <a:lnSpc>
                <a:spcPct val="108000"/>
              </a:lnSpc>
              <a:buNone/>
              <a:defRPr sz="2400" b="0" i="0">
                <a:solidFill>
                  <a:srgbClr val="102A43"/>
                </a:solidFill>
                <a:latin typeface="Aptos"/>
                <a:ea typeface="Aptos"/>
                <a:cs typeface="Aptos"/>
              </a:defRPr>
            </a:pPr>
            <a:r>
              <a:rPr sz="2400" b="0" i="0">
                <a:solidFill>
                  <a:srgbClr val="102A43"/>
                </a:solidFill>
                <a:latin typeface="Aptos"/>
                <a:ea typeface="Aptos"/>
                <a:cs typeface="Aptos"/>
              </a:rPr>
              <a:t>Resurrection and life on the New Earth remain the final Christian hope.</a:t>
            </a:r>
          </a:p>
        </p:txBody>
      </p:sp>
    </p:spTree>
    <p:extLst>
      <p:ext uri="{BB962C8B-B14F-4D97-AF65-F5344CB8AC3E}">
        <p14:creationId xmlns:p14="http://schemas.microsoft.com/office/powerpoint/2010/main" val="17498715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-3">
            <a:extLst>
              <a:ext uri="{FF2B5EF4-FFF2-40B4-BE49-F238E27FC236}">
                <a16:creationId xmlns:a16="http://schemas.microsoft.com/office/drawing/2014/main" id="{68F3A084-8257-4A63-9871-873C9B6471DA}"/>
              </a:ext>
            </a:extLst>
          </p:cNvPr>
          <p:cNvSpPr>
            <a:spLocks noGrp="1"/>
          </p:cNvSpPr>
          <p:nvPr/>
        </p:nvSpPr>
        <p:spPr>
          <a:xfrm>
            <a:off x="552450" y="6438900"/>
            <a:ext cx="29527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19050" tIns="19050" rIns="19050" bIns="19050" anchor="t">
            <a:normAutofit/>
          </a:bodyPr>
          <a:lstStyle/>
          <a:p>
            <a:pPr algn="l">
              <a:lnSpc>
                <a:spcPct val="98000"/>
              </a:lnSpc>
              <a:buNone/>
              <a:defRPr sz="1275" b="1" i="0">
                <a:solidFill>
                  <a:srgbClr val="5C7085"/>
                </a:solidFill>
                <a:latin typeface="Aptos"/>
                <a:ea typeface="Aptos"/>
                <a:cs typeface="Aptos"/>
              </a:defRPr>
            </a:pPr>
            <a:r>
              <a:rPr sz="1275" b="1" i="0">
                <a:solidFill>
                  <a:srgbClr val="5C7085"/>
                </a:solidFill>
                <a:latin typeface="Aptos"/>
                <a:ea typeface="Aptos"/>
                <a:cs typeface="Aptos"/>
              </a:rPr>
              <a:t>HEAVEN | WEEK THREE</a:t>
            </a:r>
          </a:p>
        </p:txBody>
      </p:sp>
      <p:sp>
        <p:nvSpPr>
          <p:cNvPr id="2" name="slide-number-3">
            <a:extLst>
              <a:ext uri="{FF2B5EF4-FFF2-40B4-BE49-F238E27FC236}">
                <a16:creationId xmlns:a16="http://schemas.microsoft.com/office/drawing/2014/main" id="{63A87121-4DAE-4FA7-9C9E-29391651D026}"/>
              </a:ext>
            </a:extLst>
          </p:cNvPr>
          <p:cNvSpPr>
            <a:spLocks noGrp="1"/>
          </p:cNvSpPr>
          <p:nvPr/>
        </p:nvSpPr>
        <p:spPr>
          <a:xfrm>
            <a:off x="11334750" y="6400800"/>
            <a:ext cx="3238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19050" tIns="19050" rIns="19050" bIns="19050" anchor="t">
            <a:normAutofit/>
          </a:bodyPr>
          <a:lstStyle/>
          <a:p>
            <a:pPr algn="r">
              <a:lnSpc>
                <a:spcPct val="98000"/>
              </a:lnSpc>
              <a:buNone/>
              <a:defRPr sz="1500" b="1" i="0">
                <a:solidFill>
                  <a:srgbClr val="5C7085"/>
                </a:solidFill>
                <a:latin typeface="Aptos"/>
                <a:ea typeface="Aptos"/>
                <a:cs typeface="Aptos"/>
              </a:defRPr>
            </a:pPr>
            <a:r>
              <a:rPr sz="1500" b="1" i="0">
                <a:solidFill>
                  <a:srgbClr val="5C7085"/>
                </a:solidFill>
                <a:latin typeface="Aptos"/>
                <a:ea typeface="Aptos"/>
                <a:cs typeface="Aptos"/>
              </a:rPr>
              <a:t>3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0" y="0"/>
            <a:ext cx="5810250" cy="6191250"/>
          </a:xfrm>
          <a:prstGeom prst="rect">
            <a:avLst/>
          </a:prstGeom>
        </p:spPr>
      </p:pic>
      <p:sp>
        <p:nvSpPr>
          <p:cNvPr id="4" name="text">
            <a:extLst>
              <a:ext uri="{FF2B5EF4-FFF2-40B4-BE49-F238E27FC236}">
                <a16:creationId xmlns:a16="http://schemas.microsoft.com/office/drawing/2014/main" id="{A04DF737-7CF3-43A6-AFA8-9ECD6EAA2824}"/>
              </a:ext>
            </a:extLst>
          </p:cNvPr>
          <p:cNvSpPr>
            <a:spLocks noGrp="1"/>
          </p:cNvSpPr>
          <p:nvPr/>
        </p:nvSpPr>
        <p:spPr>
          <a:xfrm>
            <a:off x="6477000" y="1276350"/>
            <a:ext cx="4953000" cy="1619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19050" tIns="19050" rIns="19050" bIns="19050" anchor="t">
            <a:normAutofit fontScale="94104" lnSpcReduction="10000"/>
          </a:bodyPr>
          <a:lstStyle/>
          <a:p>
            <a:pPr algn="l">
              <a:lnSpc>
                <a:spcPct val="100000"/>
              </a:lnSpc>
              <a:buNone/>
              <a:defRPr sz="3675" b="1" i="0">
                <a:solidFill>
                  <a:srgbClr val="102A43"/>
                </a:solidFill>
                <a:latin typeface="Georgia"/>
                <a:ea typeface="Georgia"/>
                <a:cs typeface="Georgia"/>
              </a:defRPr>
            </a:pPr>
            <a:r>
              <a:rPr sz="3675" b="1" i="0">
                <a:solidFill>
                  <a:srgbClr val="102A43"/>
                </a:solidFill>
                <a:latin typeface="Georgia"/>
                <a:ea typeface="Georgia"/>
                <a:cs typeface="Georgia"/>
              </a:rPr>
              <a:t>What do we usually say</a:t>
            </a:r>
          </a:p>
          <a:p>
            <a:pPr algn="l">
              <a:lnSpc>
                <a:spcPct val="100000"/>
              </a:lnSpc>
              <a:buNone/>
              <a:defRPr sz="3675" b="1" i="0">
                <a:solidFill>
                  <a:srgbClr val="102A43"/>
                </a:solidFill>
                <a:latin typeface="Georgia"/>
                <a:ea typeface="Georgia"/>
                <a:cs typeface="Georgia"/>
              </a:defRPr>
            </a:pPr>
            <a:r>
              <a:rPr sz="3675" b="1" i="0">
                <a:solidFill>
                  <a:srgbClr val="102A43"/>
                </a:solidFill>
                <a:latin typeface="Georgia"/>
                <a:ea typeface="Georgia"/>
                <a:cs typeface="Georgia"/>
              </a:rPr>
              <a:t>after someone dies?</a:t>
            </a:r>
          </a:p>
        </p:txBody>
      </p:sp>
      <p:sp>
        <p:nvSpPr>
          <p:cNvPr id="5" name="text">
            <a:extLst>
              <a:ext uri="{FF2B5EF4-FFF2-40B4-BE49-F238E27FC236}">
                <a16:creationId xmlns:a16="http://schemas.microsoft.com/office/drawing/2014/main" id="{132DDBA3-2567-4A77-A8F1-1FFA08B3DD92}"/>
              </a:ext>
            </a:extLst>
          </p:cNvPr>
          <p:cNvSpPr>
            <a:spLocks noGrp="1"/>
          </p:cNvSpPr>
          <p:nvPr/>
        </p:nvSpPr>
        <p:spPr>
          <a:xfrm>
            <a:off x="6477000" y="3714750"/>
            <a:ext cx="4762500" cy="1047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19050" tIns="19050" rIns="19050" bIns="19050" anchor="t">
            <a:normAutofit/>
          </a:bodyPr>
          <a:lstStyle/>
          <a:p>
            <a:pPr algn="l">
              <a:lnSpc>
                <a:spcPct val="108000"/>
              </a:lnSpc>
              <a:buNone/>
              <a:defRPr sz="2400" b="0" i="1">
                <a:solidFill>
                  <a:srgbClr val="2D6A9F"/>
                </a:solidFill>
                <a:latin typeface="Aptos"/>
                <a:ea typeface="Aptos"/>
                <a:cs typeface="Aptos"/>
              </a:defRPr>
            </a:pPr>
            <a:r>
              <a:rPr sz="2400" b="0" i="1">
                <a:solidFill>
                  <a:srgbClr val="2D6A9F"/>
                </a:solidFill>
                <a:latin typeface="Aptos"/>
                <a:ea typeface="Aptos"/>
                <a:cs typeface="Aptos"/>
              </a:rPr>
              <a:t>Which words are promise—</a:t>
            </a:r>
          </a:p>
          <a:p>
            <a:pPr algn="l">
              <a:lnSpc>
                <a:spcPct val="108000"/>
              </a:lnSpc>
              <a:buNone/>
              <a:defRPr sz="2400" b="0" i="1">
                <a:solidFill>
                  <a:srgbClr val="2D6A9F"/>
                </a:solidFill>
                <a:latin typeface="Aptos"/>
                <a:ea typeface="Aptos"/>
                <a:cs typeface="Aptos"/>
              </a:defRPr>
            </a:pPr>
            <a:r>
              <a:rPr sz="2400" b="0" i="1">
                <a:solidFill>
                  <a:srgbClr val="2D6A9F"/>
                </a:solidFill>
                <a:latin typeface="Aptos"/>
                <a:ea typeface="Aptos"/>
                <a:cs typeface="Aptos"/>
              </a:rPr>
              <a:t>and which are assumption?</a:t>
            </a:r>
          </a:p>
        </p:txBody>
      </p:sp>
    </p:spTree>
    <p:extLst>
      <p:ext uri="{BB962C8B-B14F-4D97-AF65-F5344CB8AC3E}">
        <p14:creationId xmlns:p14="http://schemas.microsoft.com/office/powerpoint/2010/main" val="7761888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1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ooter-4">
            <a:extLst>
              <a:ext uri="{FF2B5EF4-FFF2-40B4-BE49-F238E27FC236}">
                <a16:creationId xmlns:a16="http://schemas.microsoft.com/office/drawing/2014/main" id="{C26880A6-31BC-4775-A0B6-15664DCD67C3}"/>
              </a:ext>
            </a:extLst>
          </p:cNvPr>
          <p:cNvSpPr>
            <a:spLocks noGrp="1"/>
          </p:cNvSpPr>
          <p:nvPr/>
        </p:nvSpPr>
        <p:spPr>
          <a:xfrm>
            <a:off x="552450" y="6438900"/>
            <a:ext cx="29527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19050" tIns="19050" rIns="19050" bIns="19050" anchor="t">
            <a:normAutofit/>
          </a:bodyPr>
          <a:lstStyle/>
          <a:p>
            <a:pPr algn="l">
              <a:lnSpc>
                <a:spcPct val="98000"/>
              </a:lnSpc>
              <a:buNone/>
              <a:defRPr sz="1275" b="1" i="0">
                <a:solidFill>
                  <a:srgbClr val="5C7085"/>
                </a:solidFill>
                <a:latin typeface="Aptos"/>
                <a:ea typeface="Aptos"/>
                <a:cs typeface="Aptos"/>
              </a:defRPr>
            </a:pPr>
            <a:r>
              <a:rPr sz="1275" b="1" i="0">
                <a:solidFill>
                  <a:srgbClr val="5C7085"/>
                </a:solidFill>
                <a:latin typeface="Aptos"/>
                <a:ea typeface="Aptos"/>
                <a:cs typeface="Aptos"/>
              </a:rPr>
              <a:t>HEAVEN | WEEK THREE</a:t>
            </a:r>
          </a:p>
        </p:txBody>
      </p:sp>
      <p:sp>
        <p:nvSpPr>
          <p:cNvPr id="2" name="slide-number-4">
            <a:extLst>
              <a:ext uri="{FF2B5EF4-FFF2-40B4-BE49-F238E27FC236}">
                <a16:creationId xmlns:a16="http://schemas.microsoft.com/office/drawing/2014/main" id="{E7F41B5E-BA5F-4C7C-9134-9039014B73A5}"/>
              </a:ext>
            </a:extLst>
          </p:cNvPr>
          <p:cNvSpPr>
            <a:spLocks noGrp="1"/>
          </p:cNvSpPr>
          <p:nvPr/>
        </p:nvSpPr>
        <p:spPr>
          <a:xfrm>
            <a:off x="11334750" y="6400800"/>
            <a:ext cx="3238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19050" tIns="19050" rIns="19050" bIns="19050" anchor="t">
            <a:normAutofit/>
          </a:bodyPr>
          <a:lstStyle/>
          <a:p>
            <a:pPr algn="r">
              <a:lnSpc>
                <a:spcPct val="98000"/>
              </a:lnSpc>
              <a:buNone/>
              <a:defRPr sz="1500" b="1" i="0">
                <a:solidFill>
                  <a:srgbClr val="5C7085"/>
                </a:solidFill>
                <a:latin typeface="Aptos"/>
                <a:ea typeface="Aptos"/>
                <a:cs typeface="Aptos"/>
              </a:defRPr>
            </a:pPr>
            <a:r>
              <a:rPr sz="1500" b="1" i="0">
                <a:solidFill>
                  <a:srgbClr val="5C7085"/>
                </a:solidFill>
                <a:latin typeface="Aptos"/>
                <a:ea typeface="Aptos"/>
                <a:cs typeface="Aptos"/>
              </a:rPr>
              <a:t>4</a:t>
            </a:r>
          </a:p>
        </p:txBody>
      </p:sp>
      <p:sp>
        <p:nvSpPr>
          <p:cNvPr id="3" name="eyebrow">
            <a:extLst>
              <a:ext uri="{FF2B5EF4-FFF2-40B4-BE49-F238E27FC236}">
                <a16:creationId xmlns:a16="http://schemas.microsoft.com/office/drawing/2014/main" id="{B3D4204D-99F1-4D5C-BE2F-38BD20F323E8}"/>
              </a:ext>
            </a:extLst>
          </p:cNvPr>
          <p:cNvSpPr>
            <a:spLocks noGrp="1"/>
          </p:cNvSpPr>
          <p:nvPr/>
        </p:nvSpPr>
        <p:spPr>
          <a:xfrm>
            <a:off x="685800" y="457200"/>
            <a:ext cx="7810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19050" tIns="19050" rIns="19050" bIns="19050" anchor="t">
            <a:normAutofit/>
          </a:bodyPr>
          <a:lstStyle/>
          <a:p>
            <a:pPr algn="l">
              <a:lnSpc>
                <a:spcPct val="98000"/>
              </a:lnSpc>
              <a:buNone/>
              <a:defRPr sz="1500" b="1" i="0">
                <a:solidFill>
                  <a:srgbClr val="2D6A9F"/>
                </a:solidFill>
                <a:latin typeface="Aptos"/>
                <a:ea typeface="Aptos"/>
                <a:cs typeface="Aptos"/>
              </a:defRPr>
            </a:pPr>
            <a:r>
              <a:rPr sz="1500" b="1" i="0">
                <a:solidFill>
                  <a:srgbClr val="2D6A9F"/>
                </a:solidFill>
                <a:latin typeface="Aptos"/>
                <a:ea typeface="Aptos"/>
                <a:cs typeface="Aptos"/>
              </a:rPr>
              <a:t>CONNECTION ACTIVITY</a:t>
            </a:r>
          </a:p>
        </p:txBody>
      </p:sp>
      <p:sp>
        <p:nvSpPr>
          <p:cNvPr id="4" name="gold-rule">
            <a:extLst>
              <a:ext uri="{FF2B5EF4-FFF2-40B4-BE49-F238E27FC236}">
                <a16:creationId xmlns:a16="http://schemas.microsoft.com/office/drawing/2014/main" id="{A8DBCDC5-C9D0-4C85-A754-0F04999E22E9}"/>
              </a:ext>
            </a:extLst>
          </p:cNvPr>
          <p:cNvSpPr>
            <a:spLocks noGrp="1"/>
          </p:cNvSpPr>
          <p:nvPr/>
        </p:nvSpPr>
        <p:spPr>
          <a:xfrm>
            <a:off x="685800" y="914400"/>
            <a:ext cx="1428750" cy="57150"/>
          </a:xfrm>
          <a:prstGeom prst="rect">
            <a:avLst/>
          </a:prstGeom>
          <a:solidFill>
            <a:srgbClr val="D4A72C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">
            <a:extLst>
              <a:ext uri="{FF2B5EF4-FFF2-40B4-BE49-F238E27FC236}">
                <a16:creationId xmlns:a16="http://schemas.microsoft.com/office/drawing/2014/main" id="{73D5CA7B-08A9-4A49-B7F2-197103793368}"/>
              </a:ext>
            </a:extLst>
          </p:cNvPr>
          <p:cNvSpPr>
            <a:spLocks noGrp="1"/>
          </p:cNvSpPr>
          <p:nvPr/>
        </p:nvSpPr>
        <p:spPr>
          <a:xfrm>
            <a:off x="685800" y="1219200"/>
            <a:ext cx="10287000" cy="628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19050" tIns="19050" rIns="19050" bIns="19050" anchor="t">
            <a:normAutofit/>
          </a:bodyPr>
          <a:lstStyle/>
          <a:p>
            <a:pPr algn="l">
              <a:lnSpc>
                <a:spcPct val="98000"/>
              </a:lnSpc>
              <a:buNone/>
              <a:defRPr sz="3600" b="1" i="0">
                <a:solidFill>
                  <a:srgbClr val="102A43"/>
                </a:solidFill>
                <a:latin typeface="Georgia"/>
                <a:ea typeface="Georgia"/>
                <a:cs typeface="Georgia"/>
              </a:defRPr>
            </a:pPr>
            <a:r>
              <a:rPr sz="3600" b="1" i="0">
                <a:solidFill>
                  <a:srgbClr val="102A43"/>
                </a:solidFill>
                <a:latin typeface="Georgia"/>
                <a:ea typeface="Georgia"/>
                <a:cs typeface="Georgia"/>
              </a:rPr>
              <a:t>Place each phrase where it belongs.</a:t>
            </a:r>
          </a:p>
        </p:txBody>
      </p:sp>
      <p:sp>
        <p:nvSpPr>
          <p:cNvPr id="6" name="category-Biblically grounded">
            <a:extLst>
              <a:ext uri="{FF2B5EF4-FFF2-40B4-BE49-F238E27FC236}">
                <a16:creationId xmlns:a16="http://schemas.microsoft.com/office/drawing/2014/main" id="{8F3242BA-692D-4EB2-869F-6E9116DC4059}"/>
              </a:ext>
            </a:extLst>
          </p:cNvPr>
          <p:cNvSpPr>
            <a:spLocks noGrp="1"/>
          </p:cNvSpPr>
          <p:nvPr/>
        </p:nvSpPr>
        <p:spPr>
          <a:xfrm>
            <a:off x="685800" y="2400300"/>
            <a:ext cx="4953000" cy="914400"/>
          </a:xfrm>
          <a:prstGeom prst="rect">
            <a:avLst/>
          </a:prstGeom>
          <a:solidFill>
            <a:srgbClr val="FFFFFF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">
            <a:extLst>
              <a:ext uri="{FF2B5EF4-FFF2-40B4-BE49-F238E27FC236}">
                <a16:creationId xmlns:a16="http://schemas.microsoft.com/office/drawing/2014/main" id="{4C02CF54-8412-4D74-8911-A10D400974F1}"/>
              </a:ext>
            </a:extLst>
          </p:cNvPr>
          <p:cNvSpPr>
            <a:spLocks noGrp="1"/>
          </p:cNvSpPr>
          <p:nvPr/>
        </p:nvSpPr>
        <p:spPr>
          <a:xfrm>
            <a:off x="876300" y="2628900"/>
            <a:ext cx="457200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19050" tIns="19050" rIns="19050" bIns="19050" anchor="t">
            <a:normAutofit/>
          </a:bodyPr>
          <a:lstStyle/>
          <a:p>
            <a:pPr algn="ctr">
              <a:lnSpc>
                <a:spcPct val="98000"/>
              </a:lnSpc>
              <a:buNone/>
              <a:defRPr sz="2400" b="1" i="0">
                <a:solidFill>
                  <a:srgbClr val="2D6A9F"/>
                </a:solidFill>
                <a:latin typeface="Aptos"/>
                <a:ea typeface="Aptos"/>
                <a:cs typeface="Aptos"/>
              </a:defRPr>
            </a:pPr>
            <a:r>
              <a:rPr sz="2400" b="1" i="0">
                <a:solidFill>
                  <a:srgbClr val="2D6A9F"/>
                </a:solidFill>
                <a:latin typeface="Aptos"/>
                <a:ea typeface="Aptos"/>
                <a:cs typeface="Aptos"/>
              </a:rPr>
              <a:t>Biblically grounded</a:t>
            </a:r>
          </a:p>
        </p:txBody>
      </p:sp>
      <p:sp>
        <p:nvSpPr>
          <p:cNvPr id="8" name="category-Faithful shorthand">
            <a:extLst>
              <a:ext uri="{FF2B5EF4-FFF2-40B4-BE49-F238E27FC236}">
                <a16:creationId xmlns:a16="http://schemas.microsoft.com/office/drawing/2014/main" id="{10C6584C-2FE6-4D51-8DAB-B1B3E918AB10}"/>
              </a:ext>
            </a:extLst>
          </p:cNvPr>
          <p:cNvSpPr>
            <a:spLocks noGrp="1"/>
          </p:cNvSpPr>
          <p:nvPr/>
        </p:nvSpPr>
        <p:spPr>
          <a:xfrm>
            <a:off x="6286500" y="2400300"/>
            <a:ext cx="4953000" cy="914400"/>
          </a:xfrm>
          <a:prstGeom prst="rect">
            <a:avLst/>
          </a:prstGeom>
          <a:solidFill>
            <a:srgbClr val="FFFFFF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">
            <a:extLst>
              <a:ext uri="{FF2B5EF4-FFF2-40B4-BE49-F238E27FC236}">
                <a16:creationId xmlns:a16="http://schemas.microsoft.com/office/drawing/2014/main" id="{2222BA04-A34C-4B67-8B13-15890028ECC0}"/>
              </a:ext>
            </a:extLst>
          </p:cNvPr>
          <p:cNvSpPr>
            <a:spLocks noGrp="1"/>
          </p:cNvSpPr>
          <p:nvPr/>
        </p:nvSpPr>
        <p:spPr>
          <a:xfrm>
            <a:off x="6477000" y="2628900"/>
            <a:ext cx="457200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19050" tIns="19050" rIns="19050" bIns="19050" anchor="t">
            <a:normAutofit/>
          </a:bodyPr>
          <a:lstStyle/>
          <a:p>
            <a:pPr algn="ctr">
              <a:lnSpc>
                <a:spcPct val="98000"/>
              </a:lnSpc>
              <a:buNone/>
              <a:defRPr sz="2400" b="1" i="0">
                <a:solidFill>
                  <a:srgbClr val="2D6A9F"/>
                </a:solidFill>
                <a:latin typeface="Aptos"/>
                <a:ea typeface="Aptos"/>
                <a:cs typeface="Aptos"/>
              </a:defRPr>
            </a:pPr>
            <a:r>
              <a:rPr sz="2400" b="1" i="0">
                <a:solidFill>
                  <a:srgbClr val="2D6A9F"/>
                </a:solidFill>
                <a:latin typeface="Aptos"/>
                <a:ea typeface="Aptos"/>
                <a:cs typeface="Aptos"/>
              </a:rPr>
              <a:t>Faithful shorthand</a:t>
            </a:r>
          </a:p>
        </p:txBody>
      </p:sp>
      <p:sp>
        <p:nvSpPr>
          <p:cNvPr id="10" name="category-Uncertain">
            <a:extLst>
              <a:ext uri="{FF2B5EF4-FFF2-40B4-BE49-F238E27FC236}">
                <a16:creationId xmlns:a16="http://schemas.microsoft.com/office/drawing/2014/main" id="{8F9AD8EC-BFFA-4B24-A236-01481D7C172A}"/>
              </a:ext>
            </a:extLst>
          </p:cNvPr>
          <p:cNvSpPr>
            <a:spLocks noGrp="1"/>
          </p:cNvSpPr>
          <p:nvPr/>
        </p:nvSpPr>
        <p:spPr>
          <a:xfrm>
            <a:off x="685800" y="3714750"/>
            <a:ext cx="4953000" cy="914400"/>
          </a:xfrm>
          <a:prstGeom prst="rect">
            <a:avLst/>
          </a:prstGeom>
          <a:solidFill>
            <a:srgbClr val="FFFFFF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">
            <a:extLst>
              <a:ext uri="{FF2B5EF4-FFF2-40B4-BE49-F238E27FC236}">
                <a16:creationId xmlns:a16="http://schemas.microsoft.com/office/drawing/2014/main" id="{A3BD9529-776B-4E67-9B26-0ABB879514B7}"/>
              </a:ext>
            </a:extLst>
          </p:cNvPr>
          <p:cNvSpPr>
            <a:spLocks noGrp="1"/>
          </p:cNvSpPr>
          <p:nvPr/>
        </p:nvSpPr>
        <p:spPr>
          <a:xfrm>
            <a:off x="876300" y="3943350"/>
            <a:ext cx="457200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19050" tIns="19050" rIns="19050" bIns="19050" anchor="t">
            <a:normAutofit/>
          </a:bodyPr>
          <a:lstStyle/>
          <a:p>
            <a:pPr algn="ctr">
              <a:lnSpc>
                <a:spcPct val="98000"/>
              </a:lnSpc>
              <a:buNone/>
              <a:defRPr sz="2400" b="1" i="0">
                <a:solidFill>
                  <a:srgbClr val="2D6A9F"/>
                </a:solidFill>
                <a:latin typeface="Aptos"/>
                <a:ea typeface="Aptos"/>
                <a:cs typeface="Aptos"/>
              </a:defRPr>
            </a:pPr>
            <a:r>
              <a:rPr sz="2400" b="1" i="0">
                <a:solidFill>
                  <a:srgbClr val="2D6A9F"/>
                </a:solidFill>
                <a:latin typeface="Aptos"/>
                <a:ea typeface="Aptos"/>
                <a:cs typeface="Aptos"/>
              </a:rPr>
              <a:t>Uncertain</a:t>
            </a:r>
          </a:p>
        </p:txBody>
      </p:sp>
      <p:sp>
        <p:nvSpPr>
          <p:cNvPr id="12" name="category-Not biblical">
            <a:extLst>
              <a:ext uri="{FF2B5EF4-FFF2-40B4-BE49-F238E27FC236}">
                <a16:creationId xmlns:a16="http://schemas.microsoft.com/office/drawing/2014/main" id="{FB404D5D-0318-4F48-98E7-F9833711CFDB}"/>
              </a:ext>
            </a:extLst>
          </p:cNvPr>
          <p:cNvSpPr>
            <a:spLocks noGrp="1"/>
          </p:cNvSpPr>
          <p:nvPr/>
        </p:nvSpPr>
        <p:spPr>
          <a:xfrm>
            <a:off x="6286500" y="3714750"/>
            <a:ext cx="4953000" cy="914400"/>
          </a:xfrm>
          <a:prstGeom prst="rect">
            <a:avLst/>
          </a:prstGeom>
          <a:solidFill>
            <a:srgbClr val="FFFFFF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">
            <a:extLst>
              <a:ext uri="{FF2B5EF4-FFF2-40B4-BE49-F238E27FC236}">
                <a16:creationId xmlns:a16="http://schemas.microsoft.com/office/drawing/2014/main" id="{48A4FD62-246E-4246-907D-935CADE6707A}"/>
              </a:ext>
            </a:extLst>
          </p:cNvPr>
          <p:cNvSpPr>
            <a:spLocks noGrp="1"/>
          </p:cNvSpPr>
          <p:nvPr/>
        </p:nvSpPr>
        <p:spPr>
          <a:xfrm>
            <a:off x="6477000" y="3943350"/>
            <a:ext cx="457200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19050" tIns="19050" rIns="19050" bIns="19050" anchor="t">
            <a:normAutofit/>
          </a:bodyPr>
          <a:lstStyle/>
          <a:p>
            <a:pPr algn="ctr">
              <a:lnSpc>
                <a:spcPct val="98000"/>
              </a:lnSpc>
              <a:buNone/>
              <a:defRPr sz="2400" b="1" i="0">
                <a:solidFill>
                  <a:srgbClr val="2D6A9F"/>
                </a:solidFill>
                <a:latin typeface="Aptos"/>
                <a:ea typeface="Aptos"/>
                <a:cs typeface="Aptos"/>
              </a:defRPr>
            </a:pPr>
            <a:r>
              <a:rPr sz="2400" b="1" i="0">
                <a:solidFill>
                  <a:srgbClr val="2D6A9F"/>
                </a:solidFill>
                <a:latin typeface="Aptos"/>
                <a:ea typeface="Aptos"/>
                <a:cs typeface="Aptos"/>
              </a:rPr>
              <a:t>Not biblical</a:t>
            </a:r>
          </a:p>
        </p:txBody>
      </p:sp>
      <p:sp>
        <p:nvSpPr>
          <p:cNvPr id="14" name="text">
            <a:extLst>
              <a:ext uri="{FF2B5EF4-FFF2-40B4-BE49-F238E27FC236}">
                <a16:creationId xmlns:a16="http://schemas.microsoft.com/office/drawing/2014/main" id="{C5F9B83F-D128-4A8F-AA33-5A6CC9265D7C}"/>
              </a:ext>
            </a:extLst>
          </p:cNvPr>
          <p:cNvSpPr>
            <a:spLocks noGrp="1"/>
          </p:cNvSpPr>
          <p:nvPr/>
        </p:nvSpPr>
        <p:spPr>
          <a:xfrm>
            <a:off x="1428750" y="5219700"/>
            <a:ext cx="933450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19050" tIns="19050" rIns="19050" bIns="19050" anchor="t">
            <a:normAutofit/>
          </a:bodyPr>
          <a:lstStyle/>
          <a:p>
            <a:pPr algn="ctr">
              <a:lnSpc>
                <a:spcPct val="98000"/>
              </a:lnSpc>
              <a:buNone/>
              <a:defRPr sz="2100" b="0" i="1">
                <a:solidFill>
                  <a:srgbClr val="102A43"/>
                </a:solidFill>
                <a:latin typeface="Aptos"/>
                <a:ea typeface="Aptos"/>
                <a:cs typeface="Aptos"/>
              </a:defRPr>
            </a:pPr>
            <a:r>
              <a:rPr sz="2100" b="0" i="1">
                <a:solidFill>
                  <a:srgbClr val="102A43"/>
                </a:solidFill>
                <a:latin typeface="Aptos"/>
                <a:ea typeface="Aptos"/>
                <a:cs typeface="Aptos"/>
              </a:rPr>
              <a:t>Our goal is not to grade grief. Our goal is to strengthen Christian hope.</a:t>
            </a:r>
          </a:p>
        </p:txBody>
      </p:sp>
    </p:spTree>
    <p:extLst>
      <p:ext uri="{BB962C8B-B14F-4D97-AF65-F5344CB8AC3E}">
        <p14:creationId xmlns:p14="http://schemas.microsoft.com/office/powerpoint/2010/main" val="1388793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B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-5">
            <a:extLst>
              <a:ext uri="{FF2B5EF4-FFF2-40B4-BE49-F238E27FC236}">
                <a16:creationId xmlns:a16="http://schemas.microsoft.com/office/drawing/2014/main" id="{3FB0B780-A45B-464C-B17D-B0D8A8758EBA}"/>
              </a:ext>
            </a:extLst>
          </p:cNvPr>
          <p:cNvSpPr>
            <a:spLocks noGrp="1"/>
          </p:cNvSpPr>
          <p:nvPr/>
        </p:nvSpPr>
        <p:spPr>
          <a:xfrm>
            <a:off x="552450" y="6438900"/>
            <a:ext cx="29527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19050" tIns="19050" rIns="19050" bIns="19050" anchor="t">
            <a:normAutofit/>
          </a:bodyPr>
          <a:lstStyle/>
          <a:p>
            <a:pPr algn="l">
              <a:lnSpc>
                <a:spcPct val="98000"/>
              </a:lnSpc>
              <a:buNone/>
              <a:defRPr sz="1275" b="1" i="0">
                <a:solidFill>
                  <a:srgbClr val="B7C6D6"/>
                </a:solidFill>
                <a:latin typeface="Aptos"/>
                <a:ea typeface="Aptos"/>
                <a:cs typeface="Aptos"/>
              </a:defRPr>
            </a:pPr>
            <a:r>
              <a:rPr sz="1275" b="1" i="0">
                <a:solidFill>
                  <a:srgbClr val="B7C6D6"/>
                </a:solidFill>
                <a:latin typeface="Aptos"/>
                <a:ea typeface="Aptos"/>
                <a:cs typeface="Aptos"/>
              </a:rPr>
              <a:t>HEAVEN | WEEK THREE</a:t>
            </a:r>
          </a:p>
        </p:txBody>
      </p:sp>
      <p:sp>
        <p:nvSpPr>
          <p:cNvPr id="2" name="slide-number-5">
            <a:extLst>
              <a:ext uri="{FF2B5EF4-FFF2-40B4-BE49-F238E27FC236}">
                <a16:creationId xmlns:a16="http://schemas.microsoft.com/office/drawing/2014/main" id="{227280A4-B988-4E94-A749-E3C913597B10}"/>
              </a:ext>
            </a:extLst>
          </p:cNvPr>
          <p:cNvSpPr>
            <a:spLocks noGrp="1"/>
          </p:cNvSpPr>
          <p:nvPr/>
        </p:nvSpPr>
        <p:spPr>
          <a:xfrm>
            <a:off x="11334750" y="6400800"/>
            <a:ext cx="3238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19050" tIns="19050" rIns="19050" bIns="19050" anchor="t">
            <a:normAutofit/>
          </a:bodyPr>
          <a:lstStyle/>
          <a:p>
            <a:pPr algn="r">
              <a:lnSpc>
                <a:spcPct val="98000"/>
              </a:lnSpc>
              <a:buNone/>
              <a:defRPr sz="1500" b="1" i="0">
                <a:solidFill>
                  <a:srgbClr val="B7C6D6"/>
                </a:solidFill>
                <a:latin typeface="Aptos"/>
                <a:ea typeface="Aptos"/>
                <a:cs typeface="Aptos"/>
              </a:defRPr>
            </a:pPr>
            <a:r>
              <a:rPr sz="1500" b="1" i="0">
                <a:solidFill>
                  <a:srgbClr val="B7C6D6"/>
                </a:solidFill>
                <a:latin typeface="Aptos"/>
                <a:ea typeface="Aptos"/>
                <a:cs typeface="Aptos"/>
              </a:rPr>
              <a:t>5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0" y="0"/>
            <a:ext cx="6762750" cy="6191250"/>
          </a:xfrm>
          <a:prstGeom prst="rect">
            <a:avLst/>
          </a:prstGeom>
        </p:spPr>
      </p:pic>
      <p:sp>
        <p:nvSpPr>
          <p:cNvPr id="4" name="prayer-panel">
            <a:extLst>
              <a:ext uri="{FF2B5EF4-FFF2-40B4-BE49-F238E27FC236}">
                <a16:creationId xmlns:a16="http://schemas.microsoft.com/office/drawing/2014/main" id="{EA27832F-EE18-4B33-B0E4-AA512BB36BA3}"/>
              </a:ext>
            </a:extLst>
          </p:cNvPr>
          <p:cNvSpPr>
            <a:spLocks noGrp="1"/>
          </p:cNvSpPr>
          <p:nvPr/>
        </p:nvSpPr>
        <p:spPr>
          <a:xfrm>
            <a:off x="6762750" y="0"/>
            <a:ext cx="5429250" cy="6191250"/>
          </a:xfrm>
          <a:prstGeom prst="rect">
            <a:avLst/>
          </a:prstGeom>
          <a:solidFill>
            <a:srgbClr val="071B2D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">
            <a:extLst>
              <a:ext uri="{FF2B5EF4-FFF2-40B4-BE49-F238E27FC236}">
                <a16:creationId xmlns:a16="http://schemas.microsoft.com/office/drawing/2014/main" id="{A8288A67-E2DC-4A8E-88D9-662DA8A0CB18}"/>
              </a:ext>
            </a:extLst>
          </p:cNvPr>
          <p:cNvSpPr>
            <a:spLocks noGrp="1"/>
          </p:cNvSpPr>
          <p:nvPr/>
        </p:nvSpPr>
        <p:spPr>
          <a:xfrm>
            <a:off x="7334250" y="876300"/>
            <a:ext cx="4000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19050" tIns="19050" rIns="19050" bIns="19050" anchor="t">
            <a:normAutofit/>
          </a:bodyPr>
          <a:lstStyle/>
          <a:p>
            <a:pPr algn="l">
              <a:lnSpc>
                <a:spcPct val="98000"/>
              </a:lnSpc>
              <a:buNone/>
              <a:defRPr sz="1500" b="1" i="0">
                <a:solidFill>
                  <a:srgbClr val="F5E8B8"/>
                </a:solidFill>
                <a:latin typeface="Aptos"/>
                <a:ea typeface="Aptos"/>
                <a:cs typeface="Aptos"/>
              </a:defRPr>
            </a:pPr>
            <a:r>
              <a:rPr sz="1500" b="1" i="0">
                <a:solidFill>
                  <a:srgbClr val="F5E8B8"/>
                </a:solidFill>
                <a:latin typeface="Aptos"/>
                <a:ea typeface="Aptos"/>
                <a:cs typeface="Aptos"/>
              </a:rPr>
              <a:t>WAITING WORSHIP</a:t>
            </a:r>
          </a:p>
        </p:txBody>
      </p:sp>
      <p:sp>
        <p:nvSpPr>
          <p:cNvPr id="6" name="text">
            <a:extLst>
              <a:ext uri="{FF2B5EF4-FFF2-40B4-BE49-F238E27FC236}">
                <a16:creationId xmlns:a16="http://schemas.microsoft.com/office/drawing/2014/main" id="{C5BDD53D-40BC-460A-8DB7-CE9180E33E1B}"/>
              </a:ext>
            </a:extLst>
          </p:cNvPr>
          <p:cNvSpPr>
            <a:spLocks noGrp="1"/>
          </p:cNvSpPr>
          <p:nvPr/>
        </p:nvSpPr>
        <p:spPr>
          <a:xfrm>
            <a:off x="7334250" y="1571625"/>
            <a:ext cx="4000500" cy="1962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19050" tIns="19050" rIns="19050" bIns="19050" anchor="t">
            <a:normAutofit/>
          </a:bodyPr>
          <a:lstStyle/>
          <a:p>
            <a:pPr algn="l">
              <a:lnSpc>
                <a:spcPct val="102000"/>
              </a:lnSpc>
              <a:buNone/>
              <a:defRPr sz="3900" b="1" i="0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pPr>
            <a:r>
              <a:rPr sz="39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Hold one name</a:t>
            </a:r>
          </a:p>
          <a:p>
            <a:pPr algn="l">
              <a:lnSpc>
                <a:spcPct val="102000"/>
              </a:lnSpc>
              <a:buNone/>
              <a:defRPr sz="3900" b="1" i="0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pPr>
            <a:r>
              <a:rPr sz="39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in the Light</a:t>
            </a:r>
          </a:p>
          <a:p>
            <a:pPr algn="l">
              <a:lnSpc>
                <a:spcPct val="102000"/>
              </a:lnSpc>
              <a:buNone/>
              <a:defRPr sz="3900" b="1" i="0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pPr>
            <a:r>
              <a:rPr sz="39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of Christ.</a:t>
            </a:r>
          </a:p>
        </p:txBody>
      </p:sp>
      <p:sp>
        <p:nvSpPr>
          <p:cNvPr id="7" name="text">
            <a:extLst>
              <a:ext uri="{FF2B5EF4-FFF2-40B4-BE49-F238E27FC236}">
                <a16:creationId xmlns:a16="http://schemas.microsoft.com/office/drawing/2014/main" id="{ECF71B5F-9FCD-45FB-A801-9BAAF5E4F7FE}"/>
              </a:ext>
            </a:extLst>
          </p:cNvPr>
          <p:cNvSpPr>
            <a:spLocks noGrp="1"/>
          </p:cNvSpPr>
          <p:nvPr/>
        </p:nvSpPr>
        <p:spPr>
          <a:xfrm>
            <a:off x="7334250" y="4286250"/>
            <a:ext cx="400050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19050" tIns="19050" rIns="19050" bIns="19050" anchor="t">
            <a:normAutofit/>
          </a:bodyPr>
          <a:lstStyle/>
          <a:p>
            <a:pPr algn="l">
              <a:lnSpc>
                <a:spcPct val="115000"/>
              </a:lnSpc>
              <a:buNone/>
              <a:defRPr sz="2100" b="0" i="1">
                <a:solidFill>
                  <a:srgbClr val="B7C6D6"/>
                </a:solidFill>
                <a:latin typeface="Aptos"/>
                <a:ea typeface="Aptos"/>
                <a:cs typeface="Aptos"/>
              </a:defRPr>
            </a:pPr>
            <a:r>
              <a:rPr sz="2100" b="0" i="1">
                <a:solidFill>
                  <a:srgbClr val="B7C6D6"/>
                </a:solidFill>
                <a:latin typeface="Aptos"/>
                <a:ea typeface="Aptos"/>
                <a:cs typeface="Aptos"/>
              </a:rPr>
              <a:t>Gratitude. Regret. Anger.</a:t>
            </a:r>
          </a:p>
          <a:p>
            <a:pPr algn="l">
              <a:lnSpc>
                <a:spcPct val="115000"/>
              </a:lnSpc>
              <a:buNone/>
              <a:defRPr sz="2100" b="0" i="1">
                <a:solidFill>
                  <a:srgbClr val="B7C6D6"/>
                </a:solidFill>
                <a:latin typeface="Aptos"/>
                <a:ea typeface="Aptos"/>
                <a:cs typeface="Aptos"/>
              </a:defRPr>
            </a:pPr>
            <a:r>
              <a:rPr sz="2100" b="0" i="1">
                <a:solidFill>
                  <a:srgbClr val="B7C6D6"/>
                </a:solidFill>
                <a:latin typeface="Aptos"/>
                <a:ea typeface="Aptos"/>
                <a:cs typeface="Aptos"/>
              </a:rPr>
              <a:t>Relief. Love. Silence.</a:t>
            </a:r>
          </a:p>
        </p:txBody>
      </p:sp>
    </p:spTree>
    <p:extLst>
      <p:ext uri="{BB962C8B-B14F-4D97-AF65-F5344CB8AC3E}">
        <p14:creationId xmlns:p14="http://schemas.microsoft.com/office/powerpoint/2010/main" val="16584879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1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-6">
            <a:extLst>
              <a:ext uri="{FF2B5EF4-FFF2-40B4-BE49-F238E27FC236}">
                <a16:creationId xmlns:a16="http://schemas.microsoft.com/office/drawing/2014/main" id="{5512B254-A91B-4D29-9AEC-23BE66BE1E06}"/>
              </a:ext>
            </a:extLst>
          </p:cNvPr>
          <p:cNvSpPr>
            <a:spLocks noGrp="1"/>
          </p:cNvSpPr>
          <p:nvPr/>
        </p:nvSpPr>
        <p:spPr>
          <a:xfrm>
            <a:off x="552450" y="6438900"/>
            <a:ext cx="29527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19050" tIns="19050" rIns="19050" bIns="19050" anchor="t">
            <a:normAutofit/>
          </a:bodyPr>
          <a:lstStyle/>
          <a:p>
            <a:pPr algn="l">
              <a:lnSpc>
                <a:spcPct val="98000"/>
              </a:lnSpc>
              <a:buNone/>
              <a:defRPr sz="1275" b="1" i="0">
                <a:solidFill>
                  <a:srgbClr val="5C7085"/>
                </a:solidFill>
                <a:latin typeface="Aptos"/>
                <a:ea typeface="Aptos"/>
                <a:cs typeface="Aptos"/>
              </a:defRPr>
            </a:pPr>
            <a:r>
              <a:rPr sz="1275" b="1" i="0">
                <a:solidFill>
                  <a:srgbClr val="5C7085"/>
                </a:solidFill>
                <a:latin typeface="Aptos"/>
                <a:ea typeface="Aptos"/>
                <a:cs typeface="Aptos"/>
              </a:rPr>
              <a:t>HEAVEN | WEEK THREE</a:t>
            </a:r>
          </a:p>
        </p:txBody>
      </p:sp>
      <p:sp>
        <p:nvSpPr>
          <p:cNvPr id="2" name="slide-number-6">
            <a:extLst>
              <a:ext uri="{FF2B5EF4-FFF2-40B4-BE49-F238E27FC236}">
                <a16:creationId xmlns:a16="http://schemas.microsoft.com/office/drawing/2014/main" id="{3C01788F-7242-4B6E-BB24-C0E874820EC8}"/>
              </a:ext>
            </a:extLst>
          </p:cNvPr>
          <p:cNvSpPr>
            <a:spLocks noGrp="1"/>
          </p:cNvSpPr>
          <p:nvPr/>
        </p:nvSpPr>
        <p:spPr>
          <a:xfrm>
            <a:off x="11334750" y="6400800"/>
            <a:ext cx="3238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19050" tIns="19050" rIns="19050" bIns="19050" anchor="t">
            <a:normAutofit/>
          </a:bodyPr>
          <a:lstStyle/>
          <a:p>
            <a:pPr algn="r">
              <a:lnSpc>
                <a:spcPct val="98000"/>
              </a:lnSpc>
              <a:buNone/>
              <a:defRPr sz="1500" b="1" i="0">
                <a:solidFill>
                  <a:srgbClr val="5C7085"/>
                </a:solidFill>
                <a:latin typeface="Aptos"/>
                <a:ea typeface="Aptos"/>
                <a:cs typeface="Aptos"/>
              </a:defRPr>
            </a:pPr>
            <a:r>
              <a:rPr sz="1500" b="1" i="0">
                <a:solidFill>
                  <a:srgbClr val="5C7085"/>
                </a:solidFill>
                <a:latin typeface="Aptos"/>
                <a:ea typeface="Aptos"/>
                <a:cs typeface="Aptos"/>
              </a:rPr>
              <a:t>6</a:t>
            </a:r>
          </a:p>
        </p:txBody>
      </p:sp>
      <p:sp>
        <p:nvSpPr>
          <p:cNvPr id="3" name="eyebrow">
            <a:extLst>
              <a:ext uri="{FF2B5EF4-FFF2-40B4-BE49-F238E27FC236}">
                <a16:creationId xmlns:a16="http://schemas.microsoft.com/office/drawing/2014/main" id="{F2DD3C05-6F81-4AE1-B0EF-8F9AAFA806DA}"/>
              </a:ext>
            </a:extLst>
          </p:cNvPr>
          <p:cNvSpPr>
            <a:spLocks noGrp="1"/>
          </p:cNvSpPr>
          <p:nvPr/>
        </p:nvSpPr>
        <p:spPr>
          <a:xfrm>
            <a:off x="685800" y="457200"/>
            <a:ext cx="7810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19050" tIns="19050" rIns="19050" bIns="19050" anchor="t">
            <a:normAutofit/>
          </a:bodyPr>
          <a:lstStyle/>
          <a:p>
            <a:pPr algn="l">
              <a:lnSpc>
                <a:spcPct val="98000"/>
              </a:lnSpc>
              <a:buNone/>
              <a:defRPr sz="1500" b="1" i="0">
                <a:solidFill>
                  <a:srgbClr val="2D6A9F"/>
                </a:solidFill>
                <a:latin typeface="Aptos"/>
                <a:ea typeface="Aptos"/>
                <a:cs typeface="Aptos"/>
              </a:defRPr>
            </a:pPr>
            <a:r>
              <a:rPr sz="1500" b="1" i="0">
                <a:solidFill>
                  <a:srgbClr val="2D6A9F"/>
                </a:solidFill>
                <a:latin typeface="Aptos"/>
                <a:ea typeface="Aptos"/>
                <a:cs typeface="Aptos"/>
              </a:rPr>
              <a:t>SCRIPTURE ENCOUNTER</a:t>
            </a:r>
          </a:p>
        </p:txBody>
      </p:sp>
      <p:sp>
        <p:nvSpPr>
          <p:cNvPr id="4" name="gold-rule">
            <a:extLst>
              <a:ext uri="{FF2B5EF4-FFF2-40B4-BE49-F238E27FC236}">
                <a16:creationId xmlns:a16="http://schemas.microsoft.com/office/drawing/2014/main" id="{39802D7E-8616-425E-BFBD-6FD59379F2E2}"/>
              </a:ext>
            </a:extLst>
          </p:cNvPr>
          <p:cNvSpPr>
            <a:spLocks noGrp="1"/>
          </p:cNvSpPr>
          <p:nvPr/>
        </p:nvSpPr>
        <p:spPr>
          <a:xfrm>
            <a:off x="685800" y="914400"/>
            <a:ext cx="1428750" cy="57150"/>
          </a:xfrm>
          <a:prstGeom prst="rect">
            <a:avLst/>
          </a:prstGeom>
          <a:solidFill>
            <a:srgbClr val="D4A72C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">
            <a:extLst>
              <a:ext uri="{FF2B5EF4-FFF2-40B4-BE49-F238E27FC236}">
                <a16:creationId xmlns:a16="http://schemas.microsoft.com/office/drawing/2014/main" id="{BBFC92A4-3F0D-40F7-8CE1-01C91776B52B}"/>
              </a:ext>
            </a:extLst>
          </p:cNvPr>
          <p:cNvSpPr>
            <a:spLocks noGrp="1"/>
          </p:cNvSpPr>
          <p:nvPr/>
        </p:nvSpPr>
        <p:spPr>
          <a:xfrm>
            <a:off x="685800" y="1143000"/>
            <a:ext cx="9906000" cy="647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19050" tIns="19050" rIns="19050" bIns="19050" anchor="t">
            <a:normAutofit/>
          </a:bodyPr>
          <a:lstStyle/>
          <a:p>
            <a:pPr algn="l">
              <a:lnSpc>
                <a:spcPct val="98000"/>
              </a:lnSpc>
              <a:buNone/>
              <a:defRPr sz="3600" b="1" i="0">
                <a:solidFill>
                  <a:srgbClr val="102A43"/>
                </a:solidFill>
                <a:latin typeface="Georgia"/>
                <a:ea typeface="Georgia"/>
                <a:cs typeface="Georgia"/>
              </a:defRPr>
            </a:pPr>
            <a:r>
              <a:rPr sz="3600" b="1" i="0">
                <a:solidFill>
                  <a:srgbClr val="102A43"/>
                </a:solidFill>
                <a:latin typeface="Georgia"/>
                <a:ea typeface="Georgia"/>
                <a:cs typeface="Georgia"/>
              </a:rPr>
              <a:t>Four windows into Christian hope</a:t>
            </a:r>
          </a:p>
        </p:txBody>
      </p:sp>
      <p:sp>
        <p:nvSpPr>
          <p:cNvPr id="6" name="text">
            <a:extLst>
              <a:ext uri="{FF2B5EF4-FFF2-40B4-BE49-F238E27FC236}">
                <a16:creationId xmlns:a16="http://schemas.microsoft.com/office/drawing/2014/main" id="{6C2BCC53-016A-4E44-BDA3-648DD452516B}"/>
              </a:ext>
            </a:extLst>
          </p:cNvPr>
          <p:cNvSpPr>
            <a:spLocks noGrp="1"/>
          </p:cNvSpPr>
          <p:nvPr/>
        </p:nvSpPr>
        <p:spPr>
          <a:xfrm>
            <a:off x="876300" y="2324100"/>
            <a:ext cx="10477500" cy="3000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19050" tIns="19050" rIns="19050" bIns="19050" anchor="t">
            <a:normAutofit/>
          </a:bodyPr>
          <a:lstStyle/>
          <a:p>
            <a:pPr algn="l">
              <a:lnSpc>
                <a:spcPct val="122000"/>
              </a:lnSpc>
              <a:buNone/>
              <a:defRPr sz="2400" b="0" i="0">
                <a:solidFill>
                  <a:srgbClr val="102A43"/>
                </a:solidFill>
                <a:latin typeface="Aptos"/>
                <a:ea typeface="Aptos"/>
                <a:cs typeface="Aptos"/>
              </a:defRPr>
            </a:pPr>
            <a:r>
              <a:rPr sz="2400" b="1">
                <a:solidFill>
                  <a:srgbClr val="102A43"/>
                </a:solidFill>
                <a:latin typeface="Aptos"/>
                <a:ea typeface="Aptos"/>
                <a:cs typeface="Aptos"/>
              </a:rPr>
              <a:t>Luke 23:39-43</a:t>
            </a:r>
            <a:r>
              <a:rPr sz="2400">
                <a:solidFill>
                  <a:srgbClr val="102A43"/>
                </a:solidFill>
                <a:latin typeface="Aptos"/>
                <a:ea typeface="Aptos"/>
                <a:cs typeface="Aptos"/>
              </a:rPr>
              <a:t>  — Today. With me. Paradise.</a:t>
            </a:r>
          </a:p>
          <a:p>
            <a:pPr algn="l">
              <a:lnSpc>
                <a:spcPct val="122000"/>
              </a:lnSpc>
              <a:buNone/>
              <a:defRPr sz="2400" b="0" i="0">
                <a:solidFill>
                  <a:srgbClr val="102A43"/>
                </a:solidFill>
                <a:latin typeface="Aptos"/>
                <a:ea typeface="Aptos"/>
                <a:cs typeface="Aptos"/>
              </a:defRPr>
            </a:pPr>
            <a:r>
              <a:rPr sz="2400" b="1">
                <a:solidFill>
                  <a:srgbClr val="102A43"/>
                </a:solidFill>
                <a:latin typeface="Aptos"/>
                <a:ea typeface="Aptos"/>
                <a:cs typeface="Aptos"/>
              </a:rPr>
              <a:t>Philippians 1:20-23</a:t>
            </a:r>
            <a:r>
              <a:rPr sz="2400">
                <a:solidFill>
                  <a:srgbClr val="102A43"/>
                </a:solidFill>
                <a:latin typeface="Aptos"/>
                <a:ea typeface="Aptos"/>
                <a:cs typeface="Aptos"/>
              </a:rPr>
              <a:t>  — To depart and be with Christ.</a:t>
            </a:r>
          </a:p>
          <a:p>
            <a:pPr algn="l">
              <a:lnSpc>
                <a:spcPct val="122000"/>
              </a:lnSpc>
              <a:buNone/>
              <a:defRPr sz="2400" b="0" i="0">
                <a:solidFill>
                  <a:srgbClr val="102A43"/>
                </a:solidFill>
                <a:latin typeface="Aptos"/>
                <a:ea typeface="Aptos"/>
                <a:cs typeface="Aptos"/>
              </a:defRPr>
            </a:pPr>
            <a:r>
              <a:rPr sz="2400" b="1">
                <a:solidFill>
                  <a:srgbClr val="102A43"/>
                </a:solidFill>
                <a:latin typeface="Aptos"/>
                <a:ea typeface="Aptos"/>
                <a:cs typeface="Aptos"/>
              </a:rPr>
              <a:t>2 Corinthians 5:1-10</a:t>
            </a:r>
            <a:r>
              <a:rPr sz="2400">
                <a:solidFill>
                  <a:srgbClr val="102A43"/>
                </a:solidFill>
                <a:latin typeface="Aptos"/>
                <a:ea typeface="Aptos"/>
                <a:cs typeface="Aptos"/>
              </a:rPr>
              <a:t>  — At home with the Lord; longing to be clothed.</a:t>
            </a:r>
          </a:p>
          <a:p>
            <a:pPr algn="l">
              <a:lnSpc>
                <a:spcPct val="122000"/>
              </a:lnSpc>
              <a:buNone/>
              <a:defRPr sz="2400" b="0" i="0">
                <a:solidFill>
                  <a:srgbClr val="102A43"/>
                </a:solidFill>
                <a:latin typeface="Aptos"/>
                <a:ea typeface="Aptos"/>
                <a:cs typeface="Aptos"/>
              </a:defRPr>
            </a:pPr>
            <a:r>
              <a:rPr sz="2400" b="1">
                <a:solidFill>
                  <a:srgbClr val="102A43"/>
                </a:solidFill>
                <a:latin typeface="Aptos"/>
                <a:ea typeface="Aptos"/>
                <a:cs typeface="Aptos"/>
              </a:rPr>
              <a:t>Revelation 6:9-11</a:t>
            </a:r>
            <a:r>
              <a:rPr sz="2400">
                <a:solidFill>
                  <a:srgbClr val="102A43"/>
                </a:solidFill>
                <a:latin typeface="Aptos"/>
                <a:ea typeface="Aptos"/>
                <a:cs typeface="Aptos"/>
              </a:rPr>
              <a:t>  — Conscious, secure, and still waiting.</a:t>
            </a:r>
          </a:p>
        </p:txBody>
      </p:sp>
    </p:spTree>
    <p:extLst>
      <p:ext uri="{BB962C8B-B14F-4D97-AF65-F5344CB8AC3E}">
        <p14:creationId xmlns:p14="http://schemas.microsoft.com/office/powerpoint/2010/main" val="17104033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B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-7">
            <a:extLst>
              <a:ext uri="{FF2B5EF4-FFF2-40B4-BE49-F238E27FC236}">
                <a16:creationId xmlns:a16="http://schemas.microsoft.com/office/drawing/2014/main" id="{BA8C2649-0702-48D9-AAAA-8DF93B5B7744}"/>
              </a:ext>
            </a:extLst>
          </p:cNvPr>
          <p:cNvSpPr>
            <a:spLocks noGrp="1"/>
          </p:cNvSpPr>
          <p:nvPr/>
        </p:nvSpPr>
        <p:spPr>
          <a:xfrm>
            <a:off x="552450" y="6438900"/>
            <a:ext cx="29527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19050" tIns="19050" rIns="19050" bIns="19050" anchor="t">
            <a:normAutofit/>
          </a:bodyPr>
          <a:lstStyle/>
          <a:p>
            <a:pPr algn="l">
              <a:lnSpc>
                <a:spcPct val="98000"/>
              </a:lnSpc>
              <a:buNone/>
              <a:defRPr sz="1275" b="1" i="0">
                <a:solidFill>
                  <a:srgbClr val="B7C6D6"/>
                </a:solidFill>
                <a:latin typeface="Aptos"/>
                <a:ea typeface="Aptos"/>
                <a:cs typeface="Aptos"/>
              </a:defRPr>
            </a:pPr>
            <a:r>
              <a:rPr sz="1275" b="1" i="0">
                <a:solidFill>
                  <a:srgbClr val="B7C6D6"/>
                </a:solidFill>
                <a:latin typeface="Aptos"/>
                <a:ea typeface="Aptos"/>
                <a:cs typeface="Aptos"/>
              </a:rPr>
              <a:t>HEAVEN | WEEK THREE</a:t>
            </a:r>
          </a:p>
        </p:txBody>
      </p:sp>
      <p:sp>
        <p:nvSpPr>
          <p:cNvPr id="2" name="slide-number-7">
            <a:extLst>
              <a:ext uri="{FF2B5EF4-FFF2-40B4-BE49-F238E27FC236}">
                <a16:creationId xmlns:a16="http://schemas.microsoft.com/office/drawing/2014/main" id="{CBA6D3B5-E7F9-4DCC-8DCC-6AF93CE90566}"/>
              </a:ext>
            </a:extLst>
          </p:cNvPr>
          <p:cNvSpPr>
            <a:spLocks noGrp="1"/>
          </p:cNvSpPr>
          <p:nvPr/>
        </p:nvSpPr>
        <p:spPr>
          <a:xfrm>
            <a:off x="11334750" y="6400800"/>
            <a:ext cx="3238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19050" tIns="19050" rIns="19050" bIns="19050" anchor="t">
            <a:normAutofit/>
          </a:bodyPr>
          <a:lstStyle/>
          <a:p>
            <a:pPr algn="r">
              <a:lnSpc>
                <a:spcPct val="98000"/>
              </a:lnSpc>
              <a:buNone/>
              <a:defRPr sz="1500" b="1" i="0">
                <a:solidFill>
                  <a:srgbClr val="B7C6D6"/>
                </a:solidFill>
                <a:latin typeface="Aptos"/>
                <a:ea typeface="Aptos"/>
                <a:cs typeface="Aptos"/>
              </a:defRPr>
            </a:pPr>
            <a:r>
              <a:rPr sz="1500" b="1" i="0">
                <a:solidFill>
                  <a:srgbClr val="B7C6D6"/>
                </a:solidFill>
                <a:latin typeface="Aptos"/>
                <a:ea typeface="Aptos"/>
                <a:cs typeface="Aptos"/>
              </a:rPr>
              <a:t>7</a:t>
            </a:r>
          </a:p>
        </p:txBody>
      </p:sp>
      <p:sp>
        <p:nvSpPr>
          <p:cNvPr id="3" name="eyebrow">
            <a:extLst>
              <a:ext uri="{FF2B5EF4-FFF2-40B4-BE49-F238E27FC236}">
                <a16:creationId xmlns:a16="http://schemas.microsoft.com/office/drawing/2014/main" id="{DF694443-8415-4DBB-92BB-660DEDF2E082}"/>
              </a:ext>
            </a:extLst>
          </p:cNvPr>
          <p:cNvSpPr>
            <a:spLocks noGrp="1"/>
          </p:cNvSpPr>
          <p:nvPr/>
        </p:nvSpPr>
        <p:spPr>
          <a:xfrm>
            <a:off x="685800" y="457200"/>
            <a:ext cx="7810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19050" tIns="19050" rIns="19050" bIns="19050" anchor="t">
            <a:normAutofit/>
          </a:bodyPr>
          <a:lstStyle/>
          <a:p>
            <a:pPr algn="l">
              <a:lnSpc>
                <a:spcPct val="98000"/>
              </a:lnSpc>
              <a:buNone/>
              <a:defRPr sz="1500" b="1" i="0">
                <a:solidFill>
                  <a:srgbClr val="F5E8B8"/>
                </a:solidFill>
                <a:latin typeface="Aptos"/>
                <a:ea typeface="Aptos"/>
                <a:cs typeface="Aptos"/>
              </a:defRPr>
            </a:pPr>
            <a:r>
              <a:rPr sz="1500" b="1" i="0">
                <a:solidFill>
                  <a:srgbClr val="F5E8B8"/>
                </a:solidFill>
                <a:latin typeface="Aptos"/>
                <a:ea typeface="Aptos"/>
                <a:cs typeface="Aptos"/>
              </a:rPr>
              <a:t>LUKE 23:43</a:t>
            </a:r>
          </a:p>
        </p:txBody>
      </p:sp>
      <p:sp>
        <p:nvSpPr>
          <p:cNvPr id="4" name="gold-rule">
            <a:extLst>
              <a:ext uri="{FF2B5EF4-FFF2-40B4-BE49-F238E27FC236}">
                <a16:creationId xmlns:a16="http://schemas.microsoft.com/office/drawing/2014/main" id="{88E44B71-02D6-4352-8C1A-B1939EC5394B}"/>
              </a:ext>
            </a:extLst>
          </p:cNvPr>
          <p:cNvSpPr>
            <a:spLocks noGrp="1"/>
          </p:cNvSpPr>
          <p:nvPr/>
        </p:nvSpPr>
        <p:spPr>
          <a:xfrm>
            <a:off x="685800" y="914400"/>
            <a:ext cx="1428750" cy="57150"/>
          </a:xfrm>
          <a:prstGeom prst="rect">
            <a:avLst/>
          </a:prstGeom>
          <a:solidFill>
            <a:srgbClr val="D4A72C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">
            <a:extLst>
              <a:ext uri="{FF2B5EF4-FFF2-40B4-BE49-F238E27FC236}">
                <a16:creationId xmlns:a16="http://schemas.microsoft.com/office/drawing/2014/main" id="{26AFB072-CE83-4E1C-A346-A3AA14E022E9}"/>
              </a:ext>
            </a:extLst>
          </p:cNvPr>
          <p:cNvSpPr>
            <a:spLocks noGrp="1"/>
          </p:cNvSpPr>
          <p:nvPr/>
        </p:nvSpPr>
        <p:spPr>
          <a:xfrm>
            <a:off x="1143000" y="1676400"/>
            <a:ext cx="9906000" cy="1905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19050" tIns="19050" rIns="19050" bIns="19050" anchor="t">
            <a:normAutofit/>
          </a:bodyPr>
          <a:lstStyle/>
          <a:p>
            <a:pPr algn="ctr">
              <a:lnSpc>
                <a:spcPct val="102000"/>
              </a:lnSpc>
              <a:buNone/>
              <a:defRPr sz="5025" b="1" i="0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pPr>
            <a:r>
              <a:rPr sz="5025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“Today you will be</a:t>
            </a:r>
          </a:p>
          <a:p>
            <a:pPr algn="ctr">
              <a:lnSpc>
                <a:spcPct val="102000"/>
              </a:lnSpc>
              <a:buNone/>
              <a:defRPr sz="5025" b="1" i="0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pPr>
            <a:r>
              <a:rPr sz="5025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with me in paradise.”</a:t>
            </a:r>
          </a:p>
        </p:txBody>
      </p:sp>
      <p:sp>
        <p:nvSpPr>
          <p:cNvPr id="6" name="text">
            <a:extLst>
              <a:ext uri="{FF2B5EF4-FFF2-40B4-BE49-F238E27FC236}">
                <a16:creationId xmlns:a16="http://schemas.microsoft.com/office/drawing/2014/main" id="{F02E7EAA-A355-43BE-B70E-4390C8FD875A}"/>
              </a:ext>
            </a:extLst>
          </p:cNvPr>
          <p:cNvSpPr>
            <a:spLocks noGrp="1"/>
          </p:cNvSpPr>
          <p:nvPr/>
        </p:nvSpPr>
        <p:spPr>
          <a:xfrm>
            <a:off x="1809750" y="4419600"/>
            <a:ext cx="85725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19050" tIns="19050" rIns="19050" bIns="19050" anchor="t">
            <a:normAutofit/>
          </a:bodyPr>
          <a:lstStyle/>
          <a:p>
            <a:pPr algn="ctr">
              <a:lnSpc>
                <a:spcPct val="98000"/>
              </a:lnSpc>
              <a:buNone/>
              <a:defRPr sz="2775" b="1" i="0">
                <a:solidFill>
                  <a:srgbClr val="F5E8B8"/>
                </a:solidFill>
                <a:latin typeface="Aptos"/>
                <a:ea typeface="Aptos"/>
                <a:cs typeface="Aptos"/>
              </a:defRPr>
            </a:pPr>
            <a:r>
              <a:rPr sz="2775" b="1" i="0">
                <a:solidFill>
                  <a:srgbClr val="F5E8B8"/>
                </a:solidFill>
                <a:latin typeface="Aptos"/>
                <a:ea typeface="Aptos"/>
                <a:cs typeface="Aptos"/>
              </a:rPr>
              <a:t>Today.  With me.  Paradise.</a:t>
            </a:r>
          </a:p>
        </p:txBody>
      </p:sp>
    </p:spTree>
    <p:extLst>
      <p:ext uri="{BB962C8B-B14F-4D97-AF65-F5344CB8AC3E}">
        <p14:creationId xmlns:p14="http://schemas.microsoft.com/office/powerpoint/2010/main" val="19193123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-8">
            <a:extLst>
              <a:ext uri="{FF2B5EF4-FFF2-40B4-BE49-F238E27FC236}">
                <a16:creationId xmlns:a16="http://schemas.microsoft.com/office/drawing/2014/main" id="{D11671CC-B66B-4B94-AE95-94CCCFE29225}"/>
              </a:ext>
            </a:extLst>
          </p:cNvPr>
          <p:cNvSpPr>
            <a:spLocks noGrp="1"/>
          </p:cNvSpPr>
          <p:nvPr/>
        </p:nvSpPr>
        <p:spPr>
          <a:xfrm>
            <a:off x="552450" y="6438900"/>
            <a:ext cx="29527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19050" tIns="19050" rIns="19050" bIns="19050" anchor="t">
            <a:normAutofit/>
          </a:bodyPr>
          <a:lstStyle/>
          <a:p>
            <a:pPr algn="l">
              <a:lnSpc>
                <a:spcPct val="98000"/>
              </a:lnSpc>
              <a:buNone/>
              <a:defRPr sz="1275" b="1" i="0">
                <a:solidFill>
                  <a:srgbClr val="5C7085"/>
                </a:solidFill>
                <a:latin typeface="Aptos"/>
                <a:ea typeface="Aptos"/>
                <a:cs typeface="Aptos"/>
              </a:defRPr>
            </a:pPr>
            <a:r>
              <a:rPr sz="1275" b="1" i="0">
                <a:solidFill>
                  <a:srgbClr val="5C7085"/>
                </a:solidFill>
                <a:latin typeface="Aptos"/>
                <a:ea typeface="Aptos"/>
                <a:cs typeface="Aptos"/>
              </a:rPr>
              <a:t>HEAVEN | WEEK THREE</a:t>
            </a:r>
          </a:p>
        </p:txBody>
      </p:sp>
      <p:sp>
        <p:nvSpPr>
          <p:cNvPr id="2" name="slide-number-8">
            <a:extLst>
              <a:ext uri="{FF2B5EF4-FFF2-40B4-BE49-F238E27FC236}">
                <a16:creationId xmlns:a16="http://schemas.microsoft.com/office/drawing/2014/main" id="{D433D414-BD33-43CD-8F9B-E795886157B9}"/>
              </a:ext>
            </a:extLst>
          </p:cNvPr>
          <p:cNvSpPr>
            <a:spLocks noGrp="1"/>
          </p:cNvSpPr>
          <p:nvPr/>
        </p:nvSpPr>
        <p:spPr>
          <a:xfrm>
            <a:off x="11334750" y="6400800"/>
            <a:ext cx="3238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19050" tIns="19050" rIns="19050" bIns="19050" anchor="t">
            <a:normAutofit/>
          </a:bodyPr>
          <a:lstStyle/>
          <a:p>
            <a:pPr algn="r">
              <a:lnSpc>
                <a:spcPct val="98000"/>
              </a:lnSpc>
              <a:buNone/>
              <a:defRPr sz="1500" b="1" i="0">
                <a:solidFill>
                  <a:srgbClr val="5C7085"/>
                </a:solidFill>
                <a:latin typeface="Aptos"/>
                <a:ea typeface="Aptos"/>
                <a:cs typeface="Aptos"/>
              </a:defRPr>
            </a:pPr>
            <a:r>
              <a:rPr sz="1500" b="1" i="0">
                <a:solidFill>
                  <a:srgbClr val="5C7085"/>
                </a:solidFill>
                <a:latin typeface="Aptos"/>
                <a:ea typeface="Aptos"/>
                <a:cs typeface="Aptos"/>
              </a:rPr>
              <a:t>8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0" y="0"/>
            <a:ext cx="5810250" cy="6191250"/>
          </a:xfrm>
          <a:prstGeom prst="rect">
            <a:avLst/>
          </a:prstGeom>
        </p:spPr>
      </p:pic>
      <p:sp>
        <p:nvSpPr>
          <p:cNvPr id="4" name="text">
            <a:extLst>
              <a:ext uri="{FF2B5EF4-FFF2-40B4-BE49-F238E27FC236}">
                <a16:creationId xmlns:a16="http://schemas.microsoft.com/office/drawing/2014/main" id="{4DE6629C-BE1B-4951-A598-510D7B0F8C4A}"/>
              </a:ext>
            </a:extLst>
          </p:cNvPr>
          <p:cNvSpPr>
            <a:spLocks noGrp="1"/>
          </p:cNvSpPr>
          <p:nvPr/>
        </p:nvSpPr>
        <p:spPr>
          <a:xfrm>
            <a:off x="6572250" y="1190625"/>
            <a:ext cx="4762500" cy="1428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19050" tIns="19050" rIns="19050" bIns="19050" anchor="t">
            <a:normAutofit/>
          </a:bodyPr>
          <a:lstStyle/>
          <a:p>
            <a:pPr algn="l">
              <a:lnSpc>
                <a:spcPct val="100000"/>
              </a:lnSpc>
              <a:buNone/>
              <a:defRPr sz="3900" b="1" i="0">
                <a:solidFill>
                  <a:srgbClr val="102A43"/>
                </a:solidFill>
                <a:latin typeface="Georgia"/>
                <a:ea typeface="Georgia"/>
                <a:cs typeface="Georgia"/>
              </a:defRPr>
            </a:pPr>
            <a:r>
              <a:rPr sz="3900" b="1" i="0">
                <a:solidFill>
                  <a:srgbClr val="102A43"/>
                </a:solidFill>
                <a:latin typeface="Georgia"/>
                <a:ea typeface="Georgia"/>
                <a:cs typeface="Georgia"/>
              </a:rPr>
              <a:t>Where does</a:t>
            </a:r>
          </a:p>
          <a:p>
            <a:pPr algn="l">
              <a:lnSpc>
                <a:spcPct val="100000"/>
              </a:lnSpc>
              <a:buNone/>
              <a:defRPr sz="3900" b="1" i="0">
                <a:solidFill>
                  <a:srgbClr val="102A43"/>
                </a:solidFill>
                <a:latin typeface="Georgia"/>
                <a:ea typeface="Georgia"/>
                <a:cs typeface="Georgia"/>
              </a:defRPr>
            </a:pPr>
            <a:r>
              <a:rPr sz="3900" b="1" i="0">
                <a:solidFill>
                  <a:srgbClr val="102A43"/>
                </a:solidFill>
                <a:latin typeface="Georgia"/>
                <a:ea typeface="Georgia"/>
                <a:cs typeface="Georgia"/>
              </a:rPr>
              <a:t>the promise rest?</a:t>
            </a:r>
          </a:p>
        </p:txBody>
      </p:sp>
      <p:sp>
        <p:nvSpPr>
          <p:cNvPr id="5" name="text">
            <a:extLst>
              <a:ext uri="{FF2B5EF4-FFF2-40B4-BE49-F238E27FC236}">
                <a16:creationId xmlns:a16="http://schemas.microsoft.com/office/drawing/2014/main" id="{DB56F4D3-E8C6-4C18-A20B-FE6014FFF128}"/>
              </a:ext>
            </a:extLst>
          </p:cNvPr>
          <p:cNvSpPr>
            <a:spLocks noGrp="1"/>
          </p:cNvSpPr>
          <p:nvPr/>
        </p:nvSpPr>
        <p:spPr>
          <a:xfrm>
            <a:off x="6572250" y="3295650"/>
            <a:ext cx="4762500" cy="933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19050" tIns="19050" rIns="19050" bIns="19050" anchor="t">
            <a:normAutofit/>
          </a:bodyPr>
          <a:lstStyle/>
          <a:p>
            <a:pPr algn="l">
              <a:lnSpc>
                <a:spcPct val="108000"/>
              </a:lnSpc>
              <a:buNone/>
              <a:defRPr sz="2550" b="0" i="1">
                <a:solidFill>
                  <a:srgbClr val="102A43"/>
                </a:solidFill>
                <a:latin typeface="Aptos"/>
                <a:ea typeface="Aptos"/>
                <a:cs typeface="Aptos"/>
              </a:defRPr>
            </a:pPr>
            <a:r>
              <a:rPr sz="2550" b="0" i="1">
                <a:solidFill>
                  <a:srgbClr val="102A43"/>
                </a:solidFill>
                <a:latin typeface="Aptos"/>
                <a:ea typeface="Aptos"/>
                <a:cs typeface="Aptos"/>
              </a:rPr>
              <a:t>Not in a lifetime</a:t>
            </a:r>
          </a:p>
          <a:p>
            <a:pPr algn="l">
              <a:lnSpc>
                <a:spcPct val="108000"/>
              </a:lnSpc>
              <a:buNone/>
              <a:defRPr sz="2550" b="0" i="1">
                <a:solidFill>
                  <a:srgbClr val="102A43"/>
                </a:solidFill>
                <a:latin typeface="Aptos"/>
                <a:ea typeface="Aptos"/>
                <a:cs typeface="Aptos"/>
              </a:defRPr>
            </a:pPr>
            <a:r>
              <a:rPr sz="2550" b="0" i="1">
                <a:solidFill>
                  <a:srgbClr val="102A43"/>
                </a:solidFill>
                <a:latin typeface="Aptos"/>
                <a:ea typeface="Aptos"/>
                <a:cs typeface="Aptos"/>
              </a:rPr>
              <a:t>of achievement.</a:t>
            </a:r>
          </a:p>
        </p:txBody>
      </p:sp>
      <p:sp>
        <p:nvSpPr>
          <p:cNvPr id="6" name="text">
            <a:extLst>
              <a:ext uri="{FF2B5EF4-FFF2-40B4-BE49-F238E27FC236}">
                <a16:creationId xmlns:a16="http://schemas.microsoft.com/office/drawing/2014/main" id="{B511F2B0-07FC-4F4A-BF30-9BA040D78168}"/>
              </a:ext>
            </a:extLst>
          </p:cNvPr>
          <p:cNvSpPr>
            <a:spLocks noGrp="1"/>
          </p:cNvSpPr>
          <p:nvPr/>
        </p:nvSpPr>
        <p:spPr>
          <a:xfrm>
            <a:off x="6572250" y="4705350"/>
            <a:ext cx="47625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19050" tIns="19050" rIns="19050" bIns="19050" anchor="t">
            <a:normAutofit/>
          </a:bodyPr>
          <a:lstStyle/>
          <a:p>
            <a:pPr algn="l">
              <a:lnSpc>
                <a:spcPct val="98000"/>
              </a:lnSpc>
              <a:buNone/>
              <a:defRPr sz="2775" b="1" i="0">
                <a:solidFill>
                  <a:srgbClr val="2D6A9F"/>
                </a:solidFill>
                <a:latin typeface="Aptos"/>
                <a:ea typeface="Aptos"/>
                <a:cs typeface="Aptos"/>
              </a:defRPr>
            </a:pPr>
            <a:r>
              <a:rPr sz="2775" b="1" i="0">
                <a:solidFill>
                  <a:srgbClr val="2D6A9F"/>
                </a:solidFill>
                <a:latin typeface="Aptos"/>
                <a:ea typeface="Aptos"/>
                <a:cs typeface="Aptos"/>
              </a:rPr>
              <a:t>In the mercy of Jesus.</a:t>
            </a:r>
          </a:p>
        </p:txBody>
      </p:sp>
    </p:spTree>
    <p:extLst>
      <p:ext uri="{BB962C8B-B14F-4D97-AF65-F5344CB8AC3E}">
        <p14:creationId xmlns:p14="http://schemas.microsoft.com/office/powerpoint/2010/main" val="4330923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1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-9">
            <a:extLst>
              <a:ext uri="{FF2B5EF4-FFF2-40B4-BE49-F238E27FC236}">
                <a16:creationId xmlns:a16="http://schemas.microsoft.com/office/drawing/2014/main" id="{AE63C049-FAF9-4A13-BFB1-34960D0A2805}"/>
              </a:ext>
            </a:extLst>
          </p:cNvPr>
          <p:cNvSpPr>
            <a:spLocks noGrp="1"/>
          </p:cNvSpPr>
          <p:nvPr/>
        </p:nvSpPr>
        <p:spPr>
          <a:xfrm>
            <a:off x="552450" y="6438900"/>
            <a:ext cx="29527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19050" tIns="19050" rIns="19050" bIns="19050" anchor="t">
            <a:normAutofit/>
          </a:bodyPr>
          <a:lstStyle/>
          <a:p>
            <a:pPr algn="l">
              <a:lnSpc>
                <a:spcPct val="98000"/>
              </a:lnSpc>
              <a:buNone/>
              <a:defRPr sz="1275" b="1" i="0">
                <a:solidFill>
                  <a:srgbClr val="5C7085"/>
                </a:solidFill>
                <a:latin typeface="Aptos"/>
                <a:ea typeface="Aptos"/>
                <a:cs typeface="Aptos"/>
              </a:defRPr>
            </a:pPr>
            <a:r>
              <a:rPr sz="1275" b="1" i="0">
                <a:solidFill>
                  <a:srgbClr val="5C7085"/>
                </a:solidFill>
                <a:latin typeface="Aptos"/>
                <a:ea typeface="Aptos"/>
                <a:cs typeface="Aptos"/>
              </a:rPr>
              <a:t>HEAVEN | WEEK THREE</a:t>
            </a:r>
          </a:p>
        </p:txBody>
      </p:sp>
      <p:sp>
        <p:nvSpPr>
          <p:cNvPr id="2" name="slide-number-9">
            <a:extLst>
              <a:ext uri="{FF2B5EF4-FFF2-40B4-BE49-F238E27FC236}">
                <a16:creationId xmlns:a16="http://schemas.microsoft.com/office/drawing/2014/main" id="{7ABC2516-7EDB-4EAA-A3A5-BE4D4A2BA01C}"/>
              </a:ext>
            </a:extLst>
          </p:cNvPr>
          <p:cNvSpPr>
            <a:spLocks noGrp="1"/>
          </p:cNvSpPr>
          <p:nvPr/>
        </p:nvSpPr>
        <p:spPr>
          <a:xfrm>
            <a:off x="11334750" y="6400800"/>
            <a:ext cx="3238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19050" tIns="19050" rIns="19050" bIns="19050" anchor="t">
            <a:normAutofit/>
          </a:bodyPr>
          <a:lstStyle/>
          <a:p>
            <a:pPr algn="r">
              <a:lnSpc>
                <a:spcPct val="98000"/>
              </a:lnSpc>
              <a:buNone/>
              <a:defRPr sz="1500" b="1" i="0">
                <a:solidFill>
                  <a:srgbClr val="5C7085"/>
                </a:solidFill>
                <a:latin typeface="Aptos"/>
                <a:ea typeface="Aptos"/>
                <a:cs typeface="Aptos"/>
              </a:defRPr>
            </a:pPr>
            <a:r>
              <a:rPr sz="1500" b="1" i="0">
                <a:solidFill>
                  <a:srgbClr val="5C7085"/>
                </a:solidFill>
                <a:latin typeface="Aptos"/>
                <a:ea typeface="Aptos"/>
                <a:cs typeface="Aptos"/>
              </a:rPr>
              <a:t>9</a:t>
            </a:r>
          </a:p>
        </p:txBody>
      </p:sp>
      <p:sp>
        <p:nvSpPr>
          <p:cNvPr id="3" name="eyebrow">
            <a:extLst>
              <a:ext uri="{FF2B5EF4-FFF2-40B4-BE49-F238E27FC236}">
                <a16:creationId xmlns:a16="http://schemas.microsoft.com/office/drawing/2014/main" id="{9E08D9E9-5B1F-44F9-B8AE-FDEFF05AB6FD}"/>
              </a:ext>
            </a:extLst>
          </p:cNvPr>
          <p:cNvSpPr>
            <a:spLocks noGrp="1"/>
          </p:cNvSpPr>
          <p:nvPr/>
        </p:nvSpPr>
        <p:spPr>
          <a:xfrm>
            <a:off x="685800" y="457200"/>
            <a:ext cx="7810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19050" tIns="19050" rIns="19050" bIns="19050" anchor="t">
            <a:normAutofit/>
          </a:bodyPr>
          <a:lstStyle/>
          <a:p>
            <a:pPr algn="l">
              <a:lnSpc>
                <a:spcPct val="98000"/>
              </a:lnSpc>
              <a:buNone/>
              <a:defRPr sz="1500" b="1" i="0">
                <a:solidFill>
                  <a:srgbClr val="2D6A9F"/>
                </a:solidFill>
                <a:latin typeface="Aptos"/>
                <a:ea typeface="Aptos"/>
                <a:cs typeface="Aptos"/>
              </a:defRPr>
            </a:pPr>
            <a:r>
              <a:rPr sz="1500" b="1" i="0">
                <a:solidFill>
                  <a:srgbClr val="2D6A9F"/>
                </a:solidFill>
                <a:latin typeface="Aptos"/>
                <a:ea typeface="Aptos"/>
                <a:cs typeface="Aptos"/>
              </a:rPr>
              <a:t>PHILIPPIANS 1:23</a:t>
            </a:r>
          </a:p>
        </p:txBody>
      </p:sp>
      <p:sp>
        <p:nvSpPr>
          <p:cNvPr id="4" name="gold-rule">
            <a:extLst>
              <a:ext uri="{FF2B5EF4-FFF2-40B4-BE49-F238E27FC236}">
                <a16:creationId xmlns:a16="http://schemas.microsoft.com/office/drawing/2014/main" id="{AB05DB18-A1B4-463B-805F-5D42CECC7F93}"/>
              </a:ext>
            </a:extLst>
          </p:cNvPr>
          <p:cNvSpPr>
            <a:spLocks noGrp="1"/>
          </p:cNvSpPr>
          <p:nvPr/>
        </p:nvSpPr>
        <p:spPr>
          <a:xfrm>
            <a:off x="685800" y="914400"/>
            <a:ext cx="1428750" cy="57150"/>
          </a:xfrm>
          <a:prstGeom prst="rect">
            <a:avLst/>
          </a:prstGeom>
          <a:solidFill>
            <a:srgbClr val="D4A72C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">
            <a:extLst>
              <a:ext uri="{FF2B5EF4-FFF2-40B4-BE49-F238E27FC236}">
                <a16:creationId xmlns:a16="http://schemas.microsoft.com/office/drawing/2014/main" id="{D9E5D5EF-24A0-4D16-A9A1-821E2EA80CED}"/>
              </a:ext>
            </a:extLst>
          </p:cNvPr>
          <p:cNvSpPr>
            <a:spLocks noGrp="1"/>
          </p:cNvSpPr>
          <p:nvPr/>
        </p:nvSpPr>
        <p:spPr>
          <a:xfrm>
            <a:off x="1428750" y="1428750"/>
            <a:ext cx="9334500" cy="2476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19050" tIns="19050" rIns="19050" bIns="19050" anchor="t">
            <a:normAutofit/>
          </a:bodyPr>
          <a:lstStyle/>
          <a:p>
            <a:pPr algn="ctr">
              <a:lnSpc>
                <a:spcPct val="104000"/>
              </a:lnSpc>
              <a:buNone/>
              <a:defRPr sz="4575" b="1" i="0">
                <a:solidFill>
                  <a:srgbClr val="102A43"/>
                </a:solidFill>
                <a:latin typeface="Georgia"/>
                <a:ea typeface="Georgia"/>
                <a:cs typeface="Georgia"/>
              </a:defRPr>
            </a:pPr>
            <a:r>
              <a:rPr sz="4575" b="1" i="0">
                <a:solidFill>
                  <a:srgbClr val="102A43"/>
                </a:solidFill>
                <a:latin typeface="Georgia"/>
                <a:ea typeface="Georgia"/>
                <a:cs typeface="Georgia"/>
              </a:rPr>
              <a:t>“I desire to depart</a:t>
            </a:r>
          </a:p>
          <a:p>
            <a:pPr algn="ctr">
              <a:lnSpc>
                <a:spcPct val="104000"/>
              </a:lnSpc>
              <a:buNone/>
              <a:defRPr sz="4575" b="1" i="0">
                <a:solidFill>
                  <a:srgbClr val="102A43"/>
                </a:solidFill>
                <a:latin typeface="Georgia"/>
                <a:ea typeface="Georgia"/>
                <a:cs typeface="Georgia"/>
              </a:defRPr>
            </a:pPr>
            <a:r>
              <a:rPr sz="4575" b="1" i="0">
                <a:solidFill>
                  <a:srgbClr val="102A43"/>
                </a:solidFill>
                <a:latin typeface="Georgia"/>
                <a:ea typeface="Georgia"/>
                <a:cs typeface="Georgia"/>
              </a:rPr>
              <a:t>and be with Christ,</a:t>
            </a:r>
          </a:p>
          <a:p>
            <a:pPr algn="ctr">
              <a:lnSpc>
                <a:spcPct val="104000"/>
              </a:lnSpc>
              <a:buNone/>
              <a:defRPr sz="4575" b="1" i="0">
                <a:solidFill>
                  <a:srgbClr val="102A43"/>
                </a:solidFill>
                <a:latin typeface="Georgia"/>
                <a:ea typeface="Georgia"/>
                <a:cs typeface="Georgia"/>
              </a:defRPr>
            </a:pPr>
            <a:r>
              <a:rPr sz="4575" b="1" i="0">
                <a:solidFill>
                  <a:srgbClr val="102A43"/>
                </a:solidFill>
                <a:latin typeface="Georgia"/>
                <a:ea typeface="Georgia"/>
                <a:cs typeface="Georgia"/>
              </a:rPr>
              <a:t>which is better by far.”</a:t>
            </a:r>
          </a:p>
        </p:txBody>
      </p:sp>
      <p:sp>
        <p:nvSpPr>
          <p:cNvPr id="6" name="text">
            <a:extLst>
              <a:ext uri="{FF2B5EF4-FFF2-40B4-BE49-F238E27FC236}">
                <a16:creationId xmlns:a16="http://schemas.microsoft.com/office/drawing/2014/main" id="{6FF1FD35-8040-4996-927A-BB7C4D1545BB}"/>
              </a:ext>
            </a:extLst>
          </p:cNvPr>
          <p:cNvSpPr>
            <a:spLocks noGrp="1"/>
          </p:cNvSpPr>
          <p:nvPr/>
        </p:nvSpPr>
        <p:spPr>
          <a:xfrm>
            <a:off x="1905000" y="4762500"/>
            <a:ext cx="83820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19050" tIns="19050" rIns="19050" bIns="19050" anchor="t">
            <a:normAutofit/>
          </a:bodyPr>
          <a:lstStyle/>
          <a:p>
            <a:pPr algn="ctr">
              <a:lnSpc>
                <a:spcPct val="98000"/>
              </a:lnSpc>
              <a:buNone/>
              <a:defRPr sz="2325" b="0" i="1">
                <a:solidFill>
                  <a:srgbClr val="2D6A9F"/>
                </a:solidFill>
                <a:latin typeface="Aptos"/>
                <a:ea typeface="Aptos"/>
                <a:cs typeface="Aptos"/>
              </a:defRPr>
            </a:pPr>
            <a:r>
              <a:rPr sz="2325" b="0" i="1">
                <a:solidFill>
                  <a:srgbClr val="2D6A9F"/>
                </a:solidFill>
                <a:latin typeface="Aptos"/>
                <a:ea typeface="Aptos"/>
                <a:cs typeface="Aptos"/>
              </a:rPr>
              <a:t>Genuinely blessed—yet not the final resurrection.</a:t>
            </a:r>
          </a:p>
        </p:txBody>
      </p:sp>
    </p:spTree>
    <p:extLst>
      <p:ext uri="{BB962C8B-B14F-4D97-AF65-F5344CB8AC3E}">
        <p14:creationId xmlns:p14="http://schemas.microsoft.com/office/powerpoint/2010/main" val="1107632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B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ooter-10">
            <a:extLst>
              <a:ext uri="{FF2B5EF4-FFF2-40B4-BE49-F238E27FC236}">
                <a16:creationId xmlns:a16="http://schemas.microsoft.com/office/drawing/2014/main" id="{A9C6F874-C357-4CC2-A571-FAD5A025B8CA}"/>
              </a:ext>
            </a:extLst>
          </p:cNvPr>
          <p:cNvSpPr>
            <a:spLocks noGrp="1"/>
          </p:cNvSpPr>
          <p:nvPr/>
        </p:nvSpPr>
        <p:spPr>
          <a:xfrm>
            <a:off x="552450" y="6438900"/>
            <a:ext cx="29527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19050" tIns="19050" rIns="19050" bIns="19050" anchor="t">
            <a:normAutofit/>
          </a:bodyPr>
          <a:lstStyle/>
          <a:p>
            <a:pPr algn="l">
              <a:lnSpc>
                <a:spcPct val="98000"/>
              </a:lnSpc>
              <a:buNone/>
              <a:defRPr sz="1275" b="1" i="0">
                <a:solidFill>
                  <a:srgbClr val="B7C6D6"/>
                </a:solidFill>
                <a:latin typeface="Aptos"/>
                <a:ea typeface="Aptos"/>
                <a:cs typeface="Aptos"/>
              </a:defRPr>
            </a:pPr>
            <a:r>
              <a:rPr sz="1275" b="1" i="0">
                <a:solidFill>
                  <a:srgbClr val="B7C6D6"/>
                </a:solidFill>
                <a:latin typeface="Aptos"/>
                <a:ea typeface="Aptos"/>
                <a:cs typeface="Aptos"/>
              </a:rPr>
              <a:t>HEAVEN | WEEK THREE</a:t>
            </a:r>
          </a:p>
        </p:txBody>
      </p:sp>
      <p:sp>
        <p:nvSpPr>
          <p:cNvPr id="2" name="slide-number-10">
            <a:extLst>
              <a:ext uri="{FF2B5EF4-FFF2-40B4-BE49-F238E27FC236}">
                <a16:creationId xmlns:a16="http://schemas.microsoft.com/office/drawing/2014/main" id="{9EC914FC-ACC6-4C8B-A77D-9FE0F3D366D1}"/>
              </a:ext>
            </a:extLst>
          </p:cNvPr>
          <p:cNvSpPr>
            <a:spLocks noGrp="1"/>
          </p:cNvSpPr>
          <p:nvPr/>
        </p:nvSpPr>
        <p:spPr>
          <a:xfrm>
            <a:off x="11334750" y="6400800"/>
            <a:ext cx="3238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19050" tIns="19050" rIns="19050" bIns="19050" anchor="t">
            <a:normAutofit/>
          </a:bodyPr>
          <a:lstStyle/>
          <a:p>
            <a:pPr algn="r">
              <a:lnSpc>
                <a:spcPct val="98000"/>
              </a:lnSpc>
              <a:buNone/>
              <a:defRPr sz="1500" b="1" i="0">
                <a:solidFill>
                  <a:srgbClr val="B7C6D6"/>
                </a:solidFill>
                <a:latin typeface="Aptos"/>
                <a:ea typeface="Aptos"/>
                <a:cs typeface="Aptos"/>
              </a:defRPr>
            </a:pPr>
            <a:r>
              <a:rPr sz="1500" b="1" i="0">
                <a:solidFill>
                  <a:srgbClr val="B7C6D6"/>
                </a:solidFill>
                <a:latin typeface="Aptos"/>
                <a:ea typeface="Aptos"/>
                <a:cs typeface="Aptos"/>
              </a:rPr>
              <a:t>10</a:t>
            </a:r>
          </a:p>
        </p:txBody>
      </p:sp>
      <p:sp>
        <p:nvSpPr>
          <p:cNvPr id="3" name="tent-panel">
            <a:extLst>
              <a:ext uri="{FF2B5EF4-FFF2-40B4-BE49-F238E27FC236}">
                <a16:creationId xmlns:a16="http://schemas.microsoft.com/office/drawing/2014/main" id="{22B0CF97-E427-4C5D-891E-F537B6167D94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5905500" cy="6191250"/>
          </a:xfrm>
          <a:prstGeom prst="rect">
            <a:avLst/>
          </a:prstGeom>
          <a:solidFill>
            <a:srgbClr val="071B2D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5905500" y="0"/>
            <a:ext cx="6286500" cy="6191250"/>
          </a:xfrm>
          <a:prstGeom prst="rect">
            <a:avLst/>
          </a:prstGeom>
        </p:spPr>
      </p:pic>
      <p:sp>
        <p:nvSpPr>
          <p:cNvPr id="5" name="text">
            <a:extLst>
              <a:ext uri="{FF2B5EF4-FFF2-40B4-BE49-F238E27FC236}">
                <a16:creationId xmlns:a16="http://schemas.microsoft.com/office/drawing/2014/main" id="{3FB58AD7-CBE1-4038-95A5-3AAC53F57282}"/>
              </a:ext>
            </a:extLst>
          </p:cNvPr>
          <p:cNvSpPr>
            <a:spLocks noGrp="1"/>
          </p:cNvSpPr>
          <p:nvPr/>
        </p:nvSpPr>
        <p:spPr>
          <a:xfrm>
            <a:off x="685800" y="781050"/>
            <a:ext cx="42862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19050" tIns="19050" rIns="19050" bIns="19050" anchor="t">
            <a:normAutofit/>
          </a:bodyPr>
          <a:lstStyle/>
          <a:p>
            <a:pPr algn="l">
              <a:lnSpc>
                <a:spcPct val="98000"/>
              </a:lnSpc>
              <a:buNone/>
              <a:defRPr sz="1500" b="1" i="0">
                <a:solidFill>
                  <a:srgbClr val="F5E8B8"/>
                </a:solidFill>
                <a:latin typeface="Aptos"/>
                <a:ea typeface="Aptos"/>
                <a:cs typeface="Aptos"/>
              </a:defRPr>
            </a:pPr>
            <a:r>
              <a:rPr sz="1500" b="1" i="0">
                <a:solidFill>
                  <a:srgbClr val="F5E8B8"/>
                </a:solidFill>
                <a:latin typeface="Aptos"/>
                <a:ea typeface="Aptos"/>
                <a:cs typeface="Aptos"/>
              </a:rPr>
              <a:t>2 CORINTHIANS 5</a:t>
            </a:r>
          </a:p>
        </p:txBody>
      </p:sp>
      <p:sp>
        <p:nvSpPr>
          <p:cNvPr id="6" name="text">
            <a:extLst>
              <a:ext uri="{FF2B5EF4-FFF2-40B4-BE49-F238E27FC236}">
                <a16:creationId xmlns:a16="http://schemas.microsoft.com/office/drawing/2014/main" id="{C741FEB4-1D04-4E2A-B6FC-BA87D3C31045}"/>
              </a:ext>
            </a:extLst>
          </p:cNvPr>
          <p:cNvSpPr>
            <a:spLocks noGrp="1"/>
          </p:cNvSpPr>
          <p:nvPr/>
        </p:nvSpPr>
        <p:spPr>
          <a:xfrm>
            <a:off x="685800" y="1466850"/>
            <a:ext cx="4572000" cy="1257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19050" tIns="19050" rIns="19050" bIns="19050" anchor="t">
            <a:normAutofit fontScale="98765"/>
          </a:bodyPr>
          <a:lstStyle/>
          <a:p>
            <a:pPr algn="l">
              <a:lnSpc>
                <a:spcPct val="100000"/>
              </a:lnSpc>
              <a:buNone/>
              <a:defRPr sz="4050" b="1" i="0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pPr>
            <a:r>
              <a:rPr sz="405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“At home with</a:t>
            </a:r>
          </a:p>
          <a:p>
            <a:pPr algn="l">
              <a:lnSpc>
                <a:spcPct val="100000"/>
              </a:lnSpc>
              <a:buNone/>
              <a:defRPr sz="4050" b="1" i="0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pPr>
            <a:r>
              <a:rPr sz="405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Lord.”</a:t>
            </a:r>
          </a:p>
        </p:txBody>
      </p:sp>
      <p:sp>
        <p:nvSpPr>
          <p:cNvPr id="7" name="text">
            <a:extLst>
              <a:ext uri="{FF2B5EF4-FFF2-40B4-BE49-F238E27FC236}">
                <a16:creationId xmlns:a16="http://schemas.microsoft.com/office/drawing/2014/main" id="{E11996D3-8610-4521-A0A3-CB94A402E5FC}"/>
              </a:ext>
            </a:extLst>
          </p:cNvPr>
          <p:cNvSpPr>
            <a:spLocks noGrp="1"/>
          </p:cNvSpPr>
          <p:nvPr/>
        </p:nvSpPr>
        <p:spPr>
          <a:xfrm>
            <a:off x="685800" y="3352800"/>
            <a:ext cx="4572000" cy="895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19050" tIns="19050" rIns="19050" bIns="19050" anchor="t">
            <a:normAutofit/>
          </a:bodyPr>
          <a:lstStyle/>
          <a:p>
            <a:pPr algn="l">
              <a:lnSpc>
                <a:spcPct val="108000"/>
              </a:lnSpc>
              <a:buNone/>
              <a:defRPr sz="2550" b="1" i="0">
                <a:solidFill>
                  <a:srgbClr val="F5E8B8"/>
                </a:solidFill>
                <a:latin typeface="Aptos"/>
                <a:ea typeface="Aptos"/>
                <a:cs typeface="Aptos"/>
              </a:defRPr>
            </a:pPr>
            <a:r>
              <a:rPr sz="2550" b="1" i="0">
                <a:solidFill>
                  <a:srgbClr val="F5E8B8"/>
                </a:solidFill>
                <a:latin typeface="Aptos"/>
                <a:ea typeface="Aptos"/>
                <a:cs typeface="Aptos"/>
              </a:rPr>
              <a:t>Confidence and longing</a:t>
            </a:r>
          </a:p>
          <a:p>
            <a:pPr algn="l">
              <a:lnSpc>
                <a:spcPct val="108000"/>
              </a:lnSpc>
              <a:buNone/>
              <a:defRPr sz="2550" b="1" i="0">
                <a:solidFill>
                  <a:srgbClr val="F5E8B8"/>
                </a:solidFill>
                <a:latin typeface="Aptos"/>
                <a:ea typeface="Aptos"/>
                <a:cs typeface="Aptos"/>
              </a:defRPr>
            </a:pPr>
            <a:r>
              <a:rPr sz="2550" b="1" i="0">
                <a:solidFill>
                  <a:srgbClr val="F5E8B8"/>
                </a:solidFill>
                <a:latin typeface="Aptos"/>
                <a:ea typeface="Aptos"/>
                <a:cs typeface="Aptos"/>
              </a:rPr>
              <a:t>belong together.</a:t>
            </a:r>
          </a:p>
        </p:txBody>
      </p:sp>
      <p:sp>
        <p:nvSpPr>
          <p:cNvPr id="8" name="text">
            <a:extLst>
              <a:ext uri="{FF2B5EF4-FFF2-40B4-BE49-F238E27FC236}">
                <a16:creationId xmlns:a16="http://schemas.microsoft.com/office/drawing/2014/main" id="{97706982-0FA8-4581-B62E-F9084CDA6E50}"/>
              </a:ext>
            </a:extLst>
          </p:cNvPr>
          <p:cNvSpPr>
            <a:spLocks noGrp="1"/>
          </p:cNvSpPr>
          <p:nvPr/>
        </p:nvSpPr>
        <p:spPr>
          <a:xfrm>
            <a:off x="685800" y="4762500"/>
            <a:ext cx="45720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19050" tIns="19050" rIns="19050" bIns="19050" anchor="t">
            <a:normAutofit fontScale="93695"/>
          </a:bodyPr>
          <a:lstStyle/>
          <a:p>
            <a:pPr algn="l">
              <a:lnSpc>
                <a:spcPct val="108000"/>
              </a:lnSpc>
              <a:buNone/>
              <a:defRPr sz="2100" b="0" i="1">
                <a:solidFill>
                  <a:srgbClr val="B7C6D6"/>
                </a:solidFill>
                <a:latin typeface="Aptos"/>
                <a:ea typeface="Aptos"/>
                <a:cs typeface="Aptos"/>
              </a:defRPr>
            </a:pPr>
            <a:r>
              <a:rPr sz="2100" b="0" i="1">
                <a:solidFill>
                  <a:srgbClr val="B7C6D6"/>
                </a:solidFill>
                <a:latin typeface="Aptos"/>
                <a:ea typeface="Aptos"/>
                <a:cs typeface="Aptos"/>
              </a:rPr>
              <a:t>Paul does not celebrate</a:t>
            </a:r>
          </a:p>
          <a:p>
            <a:pPr algn="l">
              <a:lnSpc>
                <a:spcPct val="108000"/>
              </a:lnSpc>
              <a:buNone/>
              <a:defRPr sz="2100" b="0" i="1">
                <a:solidFill>
                  <a:srgbClr val="B7C6D6"/>
                </a:solidFill>
                <a:latin typeface="Aptos"/>
                <a:ea typeface="Aptos"/>
                <a:cs typeface="Aptos"/>
              </a:defRPr>
            </a:pPr>
            <a:r>
              <a:rPr sz="2100" b="0" i="1">
                <a:solidFill>
                  <a:srgbClr val="B7C6D6"/>
                </a:solidFill>
                <a:latin typeface="Aptos"/>
                <a:ea typeface="Aptos"/>
                <a:cs typeface="Aptos"/>
              </a:rPr>
              <a:t>permanent disembodiment.</a:t>
            </a:r>
          </a:p>
        </p:txBody>
      </p:sp>
    </p:spTree>
    <p:extLst>
      <p:ext uri="{BB962C8B-B14F-4D97-AF65-F5344CB8AC3E}">
        <p14:creationId xmlns:p14="http://schemas.microsoft.com/office/powerpoint/2010/main" val="12911131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1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-11">
            <a:extLst>
              <a:ext uri="{FF2B5EF4-FFF2-40B4-BE49-F238E27FC236}">
                <a16:creationId xmlns:a16="http://schemas.microsoft.com/office/drawing/2014/main" id="{695C4440-141F-4F26-AA64-488D1351D750}"/>
              </a:ext>
            </a:extLst>
          </p:cNvPr>
          <p:cNvSpPr>
            <a:spLocks noGrp="1"/>
          </p:cNvSpPr>
          <p:nvPr/>
        </p:nvSpPr>
        <p:spPr>
          <a:xfrm>
            <a:off x="552450" y="6438900"/>
            <a:ext cx="29527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19050" tIns="19050" rIns="19050" bIns="19050" anchor="t">
            <a:normAutofit/>
          </a:bodyPr>
          <a:lstStyle/>
          <a:p>
            <a:pPr algn="l">
              <a:lnSpc>
                <a:spcPct val="98000"/>
              </a:lnSpc>
              <a:buNone/>
              <a:defRPr sz="1275" b="1" i="0">
                <a:solidFill>
                  <a:srgbClr val="5C7085"/>
                </a:solidFill>
                <a:latin typeface="Aptos"/>
                <a:ea typeface="Aptos"/>
                <a:cs typeface="Aptos"/>
              </a:defRPr>
            </a:pPr>
            <a:r>
              <a:rPr sz="1275" b="1" i="0">
                <a:solidFill>
                  <a:srgbClr val="5C7085"/>
                </a:solidFill>
                <a:latin typeface="Aptos"/>
                <a:ea typeface="Aptos"/>
                <a:cs typeface="Aptos"/>
              </a:rPr>
              <a:t>HEAVEN | WEEK THREE</a:t>
            </a:r>
          </a:p>
        </p:txBody>
      </p:sp>
      <p:sp>
        <p:nvSpPr>
          <p:cNvPr id="2" name="slide-number-11">
            <a:extLst>
              <a:ext uri="{FF2B5EF4-FFF2-40B4-BE49-F238E27FC236}">
                <a16:creationId xmlns:a16="http://schemas.microsoft.com/office/drawing/2014/main" id="{6E798A8A-9F3C-42F9-9C37-7ACF15A9DE30}"/>
              </a:ext>
            </a:extLst>
          </p:cNvPr>
          <p:cNvSpPr>
            <a:spLocks noGrp="1"/>
          </p:cNvSpPr>
          <p:nvPr/>
        </p:nvSpPr>
        <p:spPr>
          <a:xfrm>
            <a:off x="11334750" y="6400800"/>
            <a:ext cx="3238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19050" tIns="19050" rIns="19050" bIns="19050" anchor="t">
            <a:normAutofit/>
          </a:bodyPr>
          <a:lstStyle/>
          <a:p>
            <a:pPr algn="r">
              <a:lnSpc>
                <a:spcPct val="98000"/>
              </a:lnSpc>
              <a:buNone/>
              <a:defRPr sz="1500" b="1" i="0">
                <a:solidFill>
                  <a:srgbClr val="5C7085"/>
                </a:solidFill>
                <a:latin typeface="Aptos"/>
                <a:ea typeface="Aptos"/>
                <a:cs typeface="Aptos"/>
              </a:defRPr>
            </a:pPr>
            <a:r>
              <a:rPr sz="1500" b="1" i="0">
                <a:solidFill>
                  <a:srgbClr val="5C7085"/>
                </a:solidFill>
                <a:latin typeface="Aptos"/>
                <a:ea typeface="Aptos"/>
                <a:cs typeface="Aptos"/>
              </a:rPr>
              <a:t>11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0" y="0"/>
            <a:ext cx="4762500" cy="6191250"/>
          </a:xfrm>
          <a:prstGeom prst="rect">
            <a:avLst/>
          </a:prstGeom>
        </p:spPr>
      </p:pic>
      <p:sp>
        <p:nvSpPr>
          <p:cNvPr id="4" name="text">
            <a:extLst>
              <a:ext uri="{FF2B5EF4-FFF2-40B4-BE49-F238E27FC236}">
                <a16:creationId xmlns:a16="http://schemas.microsoft.com/office/drawing/2014/main" id="{1ADC16B3-A307-4133-8E22-91C714ABAC0F}"/>
              </a:ext>
            </a:extLst>
          </p:cNvPr>
          <p:cNvSpPr>
            <a:spLocks noGrp="1"/>
          </p:cNvSpPr>
          <p:nvPr/>
        </p:nvSpPr>
        <p:spPr>
          <a:xfrm>
            <a:off x="5429250" y="857250"/>
            <a:ext cx="5334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19050" tIns="19050" rIns="19050" bIns="19050" anchor="t">
            <a:normAutofit/>
          </a:bodyPr>
          <a:lstStyle/>
          <a:p>
            <a:pPr algn="l">
              <a:lnSpc>
                <a:spcPct val="98000"/>
              </a:lnSpc>
              <a:buNone/>
              <a:defRPr sz="1500" b="1" i="0">
                <a:solidFill>
                  <a:srgbClr val="2D6A9F"/>
                </a:solidFill>
                <a:latin typeface="Aptos"/>
                <a:ea typeface="Aptos"/>
                <a:cs typeface="Aptos"/>
              </a:defRPr>
            </a:pPr>
            <a:r>
              <a:rPr sz="1500" b="1" i="0">
                <a:solidFill>
                  <a:srgbClr val="2D6A9F"/>
                </a:solidFill>
                <a:latin typeface="Aptos"/>
                <a:ea typeface="Aptos"/>
                <a:cs typeface="Aptos"/>
              </a:rPr>
              <a:t>REVELATION 6:9-11</a:t>
            </a:r>
          </a:p>
        </p:txBody>
      </p:sp>
      <p:sp>
        <p:nvSpPr>
          <p:cNvPr id="5" name="text">
            <a:extLst>
              <a:ext uri="{FF2B5EF4-FFF2-40B4-BE49-F238E27FC236}">
                <a16:creationId xmlns:a16="http://schemas.microsoft.com/office/drawing/2014/main" id="{3002FB22-197C-4258-A5C2-25BAFB74E380}"/>
              </a:ext>
            </a:extLst>
          </p:cNvPr>
          <p:cNvSpPr>
            <a:spLocks noGrp="1"/>
          </p:cNvSpPr>
          <p:nvPr/>
        </p:nvSpPr>
        <p:spPr>
          <a:xfrm>
            <a:off x="5429250" y="1571625"/>
            <a:ext cx="5334000" cy="857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19050" tIns="19050" rIns="19050" bIns="19050" anchor="t">
            <a:normAutofit/>
          </a:bodyPr>
          <a:lstStyle/>
          <a:p>
            <a:pPr algn="l">
              <a:lnSpc>
                <a:spcPct val="98000"/>
              </a:lnSpc>
              <a:buNone/>
              <a:defRPr sz="4950" b="1" i="0">
                <a:solidFill>
                  <a:srgbClr val="102A43"/>
                </a:solidFill>
                <a:latin typeface="Georgia"/>
                <a:ea typeface="Georgia"/>
                <a:cs typeface="Georgia"/>
              </a:defRPr>
            </a:pPr>
            <a:r>
              <a:rPr sz="4950" b="1" i="0">
                <a:solidFill>
                  <a:srgbClr val="102A43"/>
                </a:solidFill>
                <a:latin typeface="Georgia"/>
                <a:ea typeface="Georgia"/>
                <a:cs typeface="Georgia"/>
              </a:rPr>
              <a:t>“How long?”</a:t>
            </a:r>
          </a:p>
        </p:txBody>
      </p:sp>
      <p:sp>
        <p:nvSpPr>
          <p:cNvPr id="6" name="text">
            <a:extLst>
              <a:ext uri="{FF2B5EF4-FFF2-40B4-BE49-F238E27FC236}">
                <a16:creationId xmlns:a16="http://schemas.microsoft.com/office/drawing/2014/main" id="{65080F15-289D-447B-AC15-9083EBD72B06}"/>
              </a:ext>
            </a:extLst>
          </p:cNvPr>
          <p:cNvSpPr>
            <a:spLocks noGrp="1"/>
          </p:cNvSpPr>
          <p:nvPr/>
        </p:nvSpPr>
        <p:spPr>
          <a:xfrm>
            <a:off x="5429250" y="3048000"/>
            <a:ext cx="5143500" cy="2190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19050" tIns="19050" rIns="19050" bIns="19050" anchor="t">
            <a:normAutofit fontScale="95003"/>
          </a:bodyPr>
          <a:lstStyle/>
          <a:p>
            <a:pPr algn="l">
              <a:lnSpc>
                <a:spcPct val="118000"/>
              </a:lnSpc>
              <a:buNone/>
              <a:defRPr sz="3150" b="1" i="0">
                <a:solidFill>
                  <a:srgbClr val="2D6A9F"/>
                </a:solidFill>
                <a:latin typeface="Aptos"/>
                <a:ea typeface="Aptos"/>
                <a:cs typeface="Aptos"/>
              </a:defRPr>
            </a:pPr>
            <a:r>
              <a:rPr sz="3150" b="1" i="0">
                <a:solidFill>
                  <a:srgbClr val="2D6A9F"/>
                </a:solidFill>
                <a:latin typeface="Aptos"/>
                <a:ea typeface="Aptos"/>
                <a:cs typeface="Aptos"/>
              </a:rPr>
              <a:t>Conscious.</a:t>
            </a:r>
          </a:p>
          <a:p>
            <a:pPr algn="l">
              <a:lnSpc>
                <a:spcPct val="118000"/>
              </a:lnSpc>
              <a:buNone/>
              <a:defRPr sz="3150" b="1" i="0">
                <a:solidFill>
                  <a:srgbClr val="2D6A9F"/>
                </a:solidFill>
                <a:latin typeface="Aptos"/>
                <a:ea typeface="Aptos"/>
                <a:cs typeface="Aptos"/>
              </a:defRPr>
            </a:pPr>
            <a:r>
              <a:rPr sz="3150" b="1" i="0">
                <a:solidFill>
                  <a:srgbClr val="2D6A9F"/>
                </a:solidFill>
                <a:latin typeface="Aptos"/>
                <a:ea typeface="Aptos"/>
                <a:cs typeface="Aptos"/>
              </a:rPr>
              <a:t>Recognizable.</a:t>
            </a:r>
          </a:p>
          <a:p>
            <a:pPr algn="l">
              <a:lnSpc>
                <a:spcPct val="118000"/>
              </a:lnSpc>
              <a:buNone/>
              <a:defRPr sz="3150" b="1" i="0">
                <a:solidFill>
                  <a:srgbClr val="2D6A9F"/>
                </a:solidFill>
                <a:latin typeface="Aptos"/>
                <a:ea typeface="Aptos"/>
                <a:cs typeface="Aptos"/>
              </a:defRPr>
            </a:pPr>
            <a:r>
              <a:rPr sz="3150" b="1" i="0">
                <a:solidFill>
                  <a:srgbClr val="2D6A9F"/>
                </a:solidFill>
                <a:latin typeface="Aptos"/>
                <a:ea typeface="Aptos"/>
                <a:cs typeface="Aptos"/>
              </a:rPr>
              <a:t>Prayerful.</a:t>
            </a:r>
          </a:p>
          <a:p>
            <a:pPr algn="l">
              <a:lnSpc>
                <a:spcPct val="118000"/>
              </a:lnSpc>
              <a:buNone/>
              <a:defRPr sz="3150" b="1" i="0">
                <a:solidFill>
                  <a:srgbClr val="2D6A9F"/>
                </a:solidFill>
                <a:latin typeface="Aptos"/>
                <a:ea typeface="Aptos"/>
                <a:cs typeface="Aptos"/>
              </a:defRPr>
            </a:pPr>
            <a:r>
              <a:rPr sz="3150" b="1" i="0">
                <a:solidFill>
                  <a:srgbClr val="2D6A9F"/>
                </a:solidFill>
                <a:latin typeface="Aptos"/>
                <a:ea typeface="Aptos"/>
                <a:cs typeface="Aptos"/>
              </a:rPr>
              <a:t>Waiting.</a:t>
            </a:r>
          </a:p>
        </p:txBody>
      </p:sp>
    </p:spTree>
    <p:extLst>
      <p:ext uri="{BB962C8B-B14F-4D97-AF65-F5344CB8AC3E}">
        <p14:creationId xmlns:p14="http://schemas.microsoft.com/office/powerpoint/2010/main" val="20650921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1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-12">
            <a:extLst>
              <a:ext uri="{FF2B5EF4-FFF2-40B4-BE49-F238E27FC236}">
                <a16:creationId xmlns:a16="http://schemas.microsoft.com/office/drawing/2014/main" id="{E9A96259-7426-4046-9E0F-6314240A62D4}"/>
              </a:ext>
            </a:extLst>
          </p:cNvPr>
          <p:cNvSpPr>
            <a:spLocks noGrp="1"/>
          </p:cNvSpPr>
          <p:nvPr/>
        </p:nvSpPr>
        <p:spPr>
          <a:xfrm>
            <a:off x="552450" y="6438900"/>
            <a:ext cx="29527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19050" tIns="19050" rIns="19050" bIns="19050" anchor="t">
            <a:normAutofit/>
          </a:bodyPr>
          <a:lstStyle/>
          <a:p>
            <a:pPr algn="l">
              <a:lnSpc>
                <a:spcPct val="98000"/>
              </a:lnSpc>
              <a:buNone/>
              <a:defRPr sz="1275" b="1" i="0">
                <a:solidFill>
                  <a:srgbClr val="5C7085"/>
                </a:solidFill>
                <a:latin typeface="Aptos"/>
                <a:ea typeface="Aptos"/>
                <a:cs typeface="Aptos"/>
              </a:defRPr>
            </a:pPr>
            <a:r>
              <a:rPr sz="1275" b="1" i="0">
                <a:solidFill>
                  <a:srgbClr val="5C7085"/>
                </a:solidFill>
                <a:latin typeface="Aptos"/>
                <a:ea typeface="Aptos"/>
                <a:cs typeface="Aptos"/>
              </a:rPr>
              <a:t>HEAVEN | WEEK THREE</a:t>
            </a:r>
          </a:p>
        </p:txBody>
      </p:sp>
      <p:sp>
        <p:nvSpPr>
          <p:cNvPr id="2" name="slide-number-12">
            <a:extLst>
              <a:ext uri="{FF2B5EF4-FFF2-40B4-BE49-F238E27FC236}">
                <a16:creationId xmlns:a16="http://schemas.microsoft.com/office/drawing/2014/main" id="{5EC0F449-9784-4FAB-B065-A8A3E8A5E6CD}"/>
              </a:ext>
            </a:extLst>
          </p:cNvPr>
          <p:cNvSpPr>
            <a:spLocks noGrp="1"/>
          </p:cNvSpPr>
          <p:nvPr/>
        </p:nvSpPr>
        <p:spPr>
          <a:xfrm>
            <a:off x="11334750" y="6400800"/>
            <a:ext cx="3238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19050" tIns="19050" rIns="19050" bIns="19050" anchor="t">
            <a:normAutofit/>
          </a:bodyPr>
          <a:lstStyle/>
          <a:p>
            <a:pPr algn="r">
              <a:lnSpc>
                <a:spcPct val="98000"/>
              </a:lnSpc>
              <a:buNone/>
              <a:defRPr sz="1500" b="1" i="0">
                <a:solidFill>
                  <a:srgbClr val="5C7085"/>
                </a:solidFill>
                <a:latin typeface="Aptos"/>
                <a:ea typeface="Aptos"/>
                <a:cs typeface="Aptos"/>
              </a:defRPr>
            </a:pPr>
            <a:r>
              <a:rPr sz="1500" b="1" i="0">
                <a:solidFill>
                  <a:srgbClr val="5C7085"/>
                </a:solidFill>
                <a:latin typeface="Aptos"/>
                <a:ea typeface="Aptos"/>
                <a:cs typeface="Aptos"/>
              </a:rPr>
              <a:t>12</a:t>
            </a:r>
          </a:p>
        </p:txBody>
      </p:sp>
      <p:sp>
        <p:nvSpPr>
          <p:cNvPr id="3" name="eyebrow">
            <a:extLst>
              <a:ext uri="{FF2B5EF4-FFF2-40B4-BE49-F238E27FC236}">
                <a16:creationId xmlns:a16="http://schemas.microsoft.com/office/drawing/2014/main" id="{CBD2E99F-D895-4EB7-BF9E-2B90A6D73D95}"/>
              </a:ext>
            </a:extLst>
          </p:cNvPr>
          <p:cNvSpPr>
            <a:spLocks noGrp="1"/>
          </p:cNvSpPr>
          <p:nvPr/>
        </p:nvSpPr>
        <p:spPr>
          <a:xfrm>
            <a:off x="685800" y="457200"/>
            <a:ext cx="7810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19050" tIns="19050" rIns="19050" bIns="19050" anchor="t">
            <a:normAutofit/>
          </a:bodyPr>
          <a:lstStyle/>
          <a:p>
            <a:pPr algn="l">
              <a:lnSpc>
                <a:spcPct val="98000"/>
              </a:lnSpc>
              <a:buNone/>
              <a:defRPr sz="1500" b="1" i="0">
                <a:solidFill>
                  <a:srgbClr val="2D6A9F"/>
                </a:solidFill>
                <a:latin typeface="Aptos"/>
                <a:ea typeface="Aptos"/>
                <a:cs typeface="Aptos"/>
              </a:defRPr>
            </a:pPr>
            <a:r>
              <a:rPr sz="1500" b="1" i="0">
                <a:solidFill>
                  <a:srgbClr val="2D6A9F"/>
                </a:solidFill>
                <a:latin typeface="Aptos"/>
                <a:ea typeface="Aptos"/>
                <a:cs typeface="Aptos"/>
              </a:rPr>
              <a:t>TEACHING AND ALCORN SYNTHESIS</a:t>
            </a:r>
          </a:p>
        </p:txBody>
      </p:sp>
      <p:sp>
        <p:nvSpPr>
          <p:cNvPr id="4" name="gold-rule">
            <a:extLst>
              <a:ext uri="{FF2B5EF4-FFF2-40B4-BE49-F238E27FC236}">
                <a16:creationId xmlns:a16="http://schemas.microsoft.com/office/drawing/2014/main" id="{2D897E7E-0A8F-4FDF-989D-D3EAB43D8A5A}"/>
              </a:ext>
            </a:extLst>
          </p:cNvPr>
          <p:cNvSpPr>
            <a:spLocks noGrp="1"/>
          </p:cNvSpPr>
          <p:nvPr/>
        </p:nvSpPr>
        <p:spPr>
          <a:xfrm>
            <a:off x="685800" y="914400"/>
            <a:ext cx="1428750" cy="57150"/>
          </a:xfrm>
          <a:prstGeom prst="rect">
            <a:avLst/>
          </a:prstGeom>
          <a:solidFill>
            <a:srgbClr val="D4A72C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">
            <a:extLst>
              <a:ext uri="{FF2B5EF4-FFF2-40B4-BE49-F238E27FC236}">
                <a16:creationId xmlns:a16="http://schemas.microsoft.com/office/drawing/2014/main" id="{3701170B-0FDE-4FF9-BD8D-9A15098DFE0E}"/>
              </a:ext>
            </a:extLst>
          </p:cNvPr>
          <p:cNvSpPr>
            <a:spLocks noGrp="1"/>
          </p:cNvSpPr>
          <p:nvPr/>
        </p:nvSpPr>
        <p:spPr>
          <a:xfrm>
            <a:off x="857250" y="1619250"/>
            <a:ext cx="10477500" cy="1809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19050" tIns="19050" rIns="19050" bIns="19050" anchor="t">
            <a:normAutofit/>
          </a:bodyPr>
          <a:lstStyle/>
          <a:p>
            <a:pPr algn="ctr">
              <a:lnSpc>
                <a:spcPct val="98000"/>
              </a:lnSpc>
              <a:buNone/>
              <a:defRPr sz="4800" b="1" i="0">
                <a:solidFill>
                  <a:srgbClr val="102A43"/>
                </a:solidFill>
                <a:latin typeface="Georgia"/>
                <a:ea typeface="Georgia"/>
                <a:cs typeface="Georgia"/>
              </a:defRPr>
            </a:pPr>
            <a:r>
              <a:rPr sz="4800" b="1" i="0">
                <a:solidFill>
                  <a:srgbClr val="102A43"/>
                </a:solidFill>
                <a:latin typeface="Georgia"/>
                <a:ea typeface="Georgia"/>
                <a:cs typeface="Georgia"/>
              </a:rPr>
              <a:t>With Christ Now,</a:t>
            </a:r>
          </a:p>
          <a:p>
            <a:pPr algn="ctr">
              <a:lnSpc>
                <a:spcPct val="98000"/>
              </a:lnSpc>
              <a:buNone/>
              <a:defRPr sz="4800" b="1" i="0">
                <a:solidFill>
                  <a:srgbClr val="102A43"/>
                </a:solidFill>
                <a:latin typeface="Georgia"/>
                <a:ea typeface="Georgia"/>
                <a:cs typeface="Georgia"/>
              </a:defRPr>
            </a:pPr>
            <a:r>
              <a:rPr sz="4800" b="1" i="0">
                <a:solidFill>
                  <a:srgbClr val="102A43"/>
                </a:solidFill>
                <a:latin typeface="Georgia"/>
                <a:ea typeface="Georgia"/>
                <a:cs typeface="Georgia"/>
              </a:rPr>
              <a:t>Raised with Christ Then</a:t>
            </a:r>
          </a:p>
        </p:txBody>
      </p:sp>
      <p:sp>
        <p:nvSpPr>
          <p:cNvPr id="6" name="text">
            <a:extLst>
              <a:ext uri="{FF2B5EF4-FFF2-40B4-BE49-F238E27FC236}">
                <a16:creationId xmlns:a16="http://schemas.microsoft.com/office/drawing/2014/main" id="{2B1C9104-4337-4289-BC8F-809A22CAA5A0}"/>
              </a:ext>
            </a:extLst>
          </p:cNvPr>
          <p:cNvSpPr>
            <a:spLocks noGrp="1"/>
          </p:cNvSpPr>
          <p:nvPr/>
        </p:nvSpPr>
        <p:spPr>
          <a:xfrm>
            <a:off x="1524000" y="4114800"/>
            <a:ext cx="914400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19050" tIns="19050" rIns="19050" bIns="19050" anchor="t">
            <a:normAutofit/>
          </a:bodyPr>
          <a:lstStyle/>
          <a:p>
            <a:pPr algn="ctr">
              <a:lnSpc>
                <a:spcPct val="98000"/>
              </a:lnSpc>
              <a:buNone/>
              <a:defRPr sz="2400" b="1" i="0">
                <a:solidFill>
                  <a:srgbClr val="2D6A9F"/>
                </a:solidFill>
                <a:latin typeface="Aptos"/>
                <a:ea typeface="Aptos"/>
                <a:cs typeface="Aptos"/>
              </a:defRPr>
            </a:pPr>
            <a:r>
              <a:rPr sz="2400" b="1" i="0">
                <a:solidFill>
                  <a:srgbClr val="2D6A9F"/>
                </a:solidFill>
                <a:latin typeface="Aptos"/>
                <a:ea typeface="Aptos"/>
                <a:cs typeface="Aptos"/>
              </a:rPr>
              <a:t>Presence  •  Waiting  •  Resurrection</a:t>
            </a:r>
          </a:p>
        </p:txBody>
      </p:sp>
    </p:spTree>
    <p:extLst>
      <p:ext uri="{BB962C8B-B14F-4D97-AF65-F5344CB8AC3E}">
        <p14:creationId xmlns:p14="http://schemas.microsoft.com/office/powerpoint/2010/main" val="19268995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B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-13">
            <a:extLst>
              <a:ext uri="{FF2B5EF4-FFF2-40B4-BE49-F238E27FC236}">
                <a16:creationId xmlns:a16="http://schemas.microsoft.com/office/drawing/2014/main" id="{80338DA1-599D-4FFE-8B6E-AB9F5D9C71BF}"/>
              </a:ext>
            </a:extLst>
          </p:cNvPr>
          <p:cNvSpPr>
            <a:spLocks noGrp="1"/>
          </p:cNvSpPr>
          <p:nvPr/>
        </p:nvSpPr>
        <p:spPr>
          <a:xfrm>
            <a:off x="552450" y="6438900"/>
            <a:ext cx="29527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19050" tIns="19050" rIns="19050" bIns="19050" anchor="t">
            <a:normAutofit/>
          </a:bodyPr>
          <a:lstStyle/>
          <a:p>
            <a:pPr algn="l">
              <a:lnSpc>
                <a:spcPct val="98000"/>
              </a:lnSpc>
              <a:buNone/>
              <a:defRPr sz="1275" b="1" i="0">
                <a:solidFill>
                  <a:srgbClr val="B7C6D6"/>
                </a:solidFill>
                <a:latin typeface="Aptos"/>
                <a:ea typeface="Aptos"/>
                <a:cs typeface="Aptos"/>
              </a:defRPr>
            </a:pPr>
            <a:r>
              <a:rPr sz="1275" b="1" i="0">
                <a:solidFill>
                  <a:srgbClr val="B7C6D6"/>
                </a:solidFill>
                <a:latin typeface="Aptos"/>
                <a:ea typeface="Aptos"/>
                <a:cs typeface="Aptos"/>
              </a:rPr>
              <a:t>HEAVEN | WEEK THREE</a:t>
            </a:r>
          </a:p>
        </p:txBody>
      </p:sp>
      <p:sp>
        <p:nvSpPr>
          <p:cNvPr id="2" name="slide-number-13">
            <a:extLst>
              <a:ext uri="{FF2B5EF4-FFF2-40B4-BE49-F238E27FC236}">
                <a16:creationId xmlns:a16="http://schemas.microsoft.com/office/drawing/2014/main" id="{DB989B84-A032-40B8-A5E7-B9B73C4E2019}"/>
              </a:ext>
            </a:extLst>
          </p:cNvPr>
          <p:cNvSpPr>
            <a:spLocks noGrp="1"/>
          </p:cNvSpPr>
          <p:nvPr/>
        </p:nvSpPr>
        <p:spPr>
          <a:xfrm>
            <a:off x="11334750" y="6400800"/>
            <a:ext cx="3238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19050" tIns="19050" rIns="19050" bIns="19050" anchor="t">
            <a:normAutofit/>
          </a:bodyPr>
          <a:lstStyle/>
          <a:p>
            <a:pPr algn="r">
              <a:lnSpc>
                <a:spcPct val="98000"/>
              </a:lnSpc>
              <a:buNone/>
              <a:defRPr sz="1500" b="1" i="0">
                <a:solidFill>
                  <a:srgbClr val="B7C6D6"/>
                </a:solidFill>
                <a:latin typeface="Aptos"/>
                <a:ea typeface="Aptos"/>
                <a:cs typeface="Aptos"/>
              </a:defRPr>
            </a:pPr>
            <a:r>
              <a:rPr sz="1500" b="1" i="0">
                <a:solidFill>
                  <a:srgbClr val="B7C6D6"/>
                </a:solidFill>
                <a:latin typeface="Aptos"/>
                <a:ea typeface="Aptos"/>
                <a:cs typeface="Aptos"/>
              </a:rPr>
              <a:t>13</a:t>
            </a:r>
          </a:p>
        </p:txBody>
      </p:sp>
      <p:sp>
        <p:nvSpPr>
          <p:cNvPr id="3" name="eyebrow">
            <a:extLst>
              <a:ext uri="{FF2B5EF4-FFF2-40B4-BE49-F238E27FC236}">
                <a16:creationId xmlns:a16="http://schemas.microsoft.com/office/drawing/2014/main" id="{CAA74198-8CA8-4445-9033-DCC846AF11DF}"/>
              </a:ext>
            </a:extLst>
          </p:cNvPr>
          <p:cNvSpPr>
            <a:spLocks noGrp="1"/>
          </p:cNvSpPr>
          <p:nvPr/>
        </p:nvSpPr>
        <p:spPr>
          <a:xfrm>
            <a:off x="685800" y="457200"/>
            <a:ext cx="7810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19050" tIns="19050" rIns="19050" bIns="19050" anchor="t">
            <a:normAutofit/>
          </a:bodyPr>
          <a:lstStyle/>
          <a:p>
            <a:pPr algn="l">
              <a:lnSpc>
                <a:spcPct val="98000"/>
              </a:lnSpc>
              <a:buNone/>
              <a:defRPr sz="1500" b="1" i="0">
                <a:solidFill>
                  <a:srgbClr val="F5E8B8"/>
                </a:solidFill>
                <a:latin typeface="Aptos"/>
                <a:ea typeface="Aptos"/>
                <a:cs typeface="Aptos"/>
              </a:defRPr>
            </a:pPr>
            <a:r>
              <a:rPr sz="1500" b="1" i="0">
                <a:solidFill>
                  <a:srgbClr val="F5E8B8"/>
                </a:solidFill>
                <a:latin typeface="Aptos"/>
                <a:ea typeface="Aptos"/>
                <a:cs typeface="Aptos"/>
              </a:rPr>
              <a:t>MOVEMENT ONE</a:t>
            </a:r>
          </a:p>
        </p:txBody>
      </p:sp>
      <p:sp>
        <p:nvSpPr>
          <p:cNvPr id="4" name="gold-rule">
            <a:extLst>
              <a:ext uri="{FF2B5EF4-FFF2-40B4-BE49-F238E27FC236}">
                <a16:creationId xmlns:a16="http://schemas.microsoft.com/office/drawing/2014/main" id="{5B9F765B-80F2-4680-8753-1AF5E878657D}"/>
              </a:ext>
            </a:extLst>
          </p:cNvPr>
          <p:cNvSpPr>
            <a:spLocks noGrp="1"/>
          </p:cNvSpPr>
          <p:nvPr/>
        </p:nvSpPr>
        <p:spPr>
          <a:xfrm>
            <a:off x="685800" y="914400"/>
            <a:ext cx="1428750" cy="57150"/>
          </a:xfrm>
          <a:prstGeom prst="rect">
            <a:avLst/>
          </a:prstGeom>
          <a:solidFill>
            <a:srgbClr val="D4A72C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">
            <a:extLst>
              <a:ext uri="{FF2B5EF4-FFF2-40B4-BE49-F238E27FC236}">
                <a16:creationId xmlns:a16="http://schemas.microsoft.com/office/drawing/2014/main" id="{7765C0CA-80F7-4F59-86C7-C2F2452C1389}"/>
              </a:ext>
            </a:extLst>
          </p:cNvPr>
          <p:cNvSpPr>
            <a:spLocks noGrp="1"/>
          </p:cNvSpPr>
          <p:nvPr/>
        </p:nvSpPr>
        <p:spPr>
          <a:xfrm>
            <a:off x="914400" y="1476375"/>
            <a:ext cx="10287000" cy="1524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19050" tIns="19050" rIns="19050" bIns="19050" anchor="t">
            <a:normAutofit fontScale="98485" lnSpcReduction="10000"/>
          </a:bodyPr>
          <a:lstStyle/>
          <a:p>
            <a:pPr algn="ctr">
              <a:lnSpc>
                <a:spcPct val="100000"/>
              </a:lnSpc>
              <a:buNone/>
              <a:defRPr sz="4950" b="1" i="0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pPr>
            <a:r>
              <a:rPr sz="495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Christian comfort</a:t>
            </a:r>
          </a:p>
          <a:p>
            <a:pPr algn="ctr">
              <a:lnSpc>
                <a:spcPct val="100000"/>
              </a:lnSpc>
              <a:buNone/>
              <a:defRPr sz="4950" b="1" i="0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pPr>
            <a:r>
              <a:rPr sz="495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begins with Christ—</a:t>
            </a:r>
          </a:p>
        </p:txBody>
      </p:sp>
      <p:sp>
        <p:nvSpPr>
          <p:cNvPr id="6" name="text">
            <a:extLst>
              <a:ext uri="{FF2B5EF4-FFF2-40B4-BE49-F238E27FC236}">
                <a16:creationId xmlns:a16="http://schemas.microsoft.com/office/drawing/2014/main" id="{9ABAEE96-921C-40F4-8190-F202D805696A}"/>
              </a:ext>
            </a:extLst>
          </p:cNvPr>
          <p:cNvSpPr>
            <a:spLocks noGrp="1"/>
          </p:cNvSpPr>
          <p:nvPr/>
        </p:nvSpPr>
        <p:spPr>
          <a:xfrm>
            <a:off x="1333500" y="3476625"/>
            <a:ext cx="9525000" cy="819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19050" tIns="19050" rIns="19050" bIns="19050" anchor="t">
            <a:normAutofit/>
          </a:bodyPr>
          <a:lstStyle/>
          <a:p>
            <a:pPr algn="ctr">
              <a:lnSpc>
                <a:spcPct val="98000"/>
              </a:lnSpc>
              <a:buNone/>
              <a:defRPr sz="3825" b="1" i="0">
                <a:solidFill>
                  <a:srgbClr val="F5E8B8"/>
                </a:solidFill>
                <a:latin typeface="Georgia"/>
                <a:ea typeface="Georgia"/>
                <a:cs typeface="Georgia"/>
              </a:defRPr>
            </a:pPr>
            <a:r>
              <a:rPr sz="3825" b="1" i="0">
                <a:solidFill>
                  <a:srgbClr val="F5E8B8"/>
                </a:solidFill>
                <a:latin typeface="Georgia"/>
                <a:ea typeface="Georgia"/>
                <a:cs typeface="Georgia"/>
              </a:rPr>
              <a:t>not with a theory of death.</a:t>
            </a:r>
          </a:p>
        </p:txBody>
      </p:sp>
      <p:sp>
        <p:nvSpPr>
          <p:cNvPr id="7" name="text">
            <a:extLst>
              <a:ext uri="{FF2B5EF4-FFF2-40B4-BE49-F238E27FC236}">
                <a16:creationId xmlns:a16="http://schemas.microsoft.com/office/drawing/2014/main" id="{129D65FC-9BE9-480E-B2A0-C20F87B1D4BC}"/>
              </a:ext>
            </a:extLst>
          </p:cNvPr>
          <p:cNvSpPr>
            <a:spLocks noGrp="1"/>
          </p:cNvSpPr>
          <p:nvPr/>
        </p:nvSpPr>
        <p:spPr>
          <a:xfrm>
            <a:off x="2095500" y="5143500"/>
            <a:ext cx="800100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19050" tIns="19050" rIns="19050" bIns="19050" anchor="t">
            <a:normAutofit/>
          </a:bodyPr>
          <a:lstStyle/>
          <a:p>
            <a:pPr algn="ctr">
              <a:lnSpc>
                <a:spcPct val="98000"/>
              </a:lnSpc>
              <a:buNone/>
              <a:defRPr sz="2325" b="0" i="1">
                <a:solidFill>
                  <a:srgbClr val="B7C6D6"/>
                </a:solidFill>
                <a:latin typeface="Aptos"/>
                <a:ea typeface="Aptos"/>
                <a:cs typeface="Aptos"/>
              </a:defRPr>
            </a:pPr>
            <a:r>
              <a:rPr sz="2325" b="0" i="1">
                <a:solidFill>
                  <a:srgbClr val="B7C6D6"/>
                </a:solidFill>
                <a:latin typeface="Aptos"/>
                <a:ea typeface="Aptos"/>
                <a:cs typeface="Aptos"/>
              </a:rPr>
              <a:t>The center is the risen Jesus.</a:t>
            </a:r>
          </a:p>
        </p:txBody>
      </p:sp>
    </p:spTree>
    <p:extLst>
      <p:ext uri="{BB962C8B-B14F-4D97-AF65-F5344CB8AC3E}">
        <p14:creationId xmlns:p14="http://schemas.microsoft.com/office/powerpoint/2010/main" val="21072304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B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-14">
            <a:extLst>
              <a:ext uri="{FF2B5EF4-FFF2-40B4-BE49-F238E27FC236}">
                <a16:creationId xmlns:a16="http://schemas.microsoft.com/office/drawing/2014/main" id="{E3727D0A-CB6A-4B34-98F2-0CCFF41F430F}"/>
              </a:ext>
            </a:extLst>
          </p:cNvPr>
          <p:cNvSpPr>
            <a:spLocks noGrp="1"/>
          </p:cNvSpPr>
          <p:nvPr/>
        </p:nvSpPr>
        <p:spPr>
          <a:xfrm>
            <a:off x="552450" y="6438900"/>
            <a:ext cx="29527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19050" tIns="19050" rIns="19050" bIns="19050" anchor="t">
            <a:normAutofit/>
          </a:bodyPr>
          <a:lstStyle/>
          <a:p>
            <a:pPr algn="l">
              <a:lnSpc>
                <a:spcPct val="98000"/>
              </a:lnSpc>
              <a:buNone/>
              <a:defRPr sz="1275" b="1" i="0">
                <a:solidFill>
                  <a:srgbClr val="B7C6D6"/>
                </a:solidFill>
                <a:latin typeface="Aptos"/>
                <a:ea typeface="Aptos"/>
                <a:cs typeface="Aptos"/>
              </a:defRPr>
            </a:pPr>
            <a:r>
              <a:rPr sz="1275" b="1" i="0">
                <a:solidFill>
                  <a:srgbClr val="B7C6D6"/>
                </a:solidFill>
                <a:latin typeface="Aptos"/>
                <a:ea typeface="Aptos"/>
                <a:cs typeface="Aptos"/>
              </a:rPr>
              <a:t>HEAVEN | WEEK THREE</a:t>
            </a:r>
          </a:p>
        </p:txBody>
      </p:sp>
      <p:sp>
        <p:nvSpPr>
          <p:cNvPr id="2" name="slide-number-14">
            <a:extLst>
              <a:ext uri="{FF2B5EF4-FFF2-40B4-BE49-F238E27FC236}">
                <a16:creationId xmlns:a16="http://schemas.microsoft.com/office/drawing/2014/main" id="{A9971E59-7074-4779-A964-3571BC82FA52}"/>
              </a:ext>
            </a:extLst>
          </p:cNvPr>
          <p:cNvSpPr>
            <a:spLocks noGrp="1"/>
          </p:cNvSpPr>
          <p:nvPr/>
        </p:nvSpPr>
        <p:spPr>
          <a:xfrm>
            <a:off x="11334750" y="6400800"/>
            <a:ext cx="3238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19050" tIns="19050" rIns="19050" bIns="19050" anchor="t">
            <a:normAutofit/>
          </a:bodyPr>
          <a:lstStyle/>
          <a:p>
            <a:pPr algn="r">
              <a:lnSpc>
                <a:spcPct val="98000"/>
              </a:lnSpc>
              <a:buNone/>
              <a:defRPr sz="1500" b="1" i="0">
                <a:solidFill>
                  <a:srgbClr val="B7C6D6"/>
                </a:solidFill>
                <a:latin typeface="Aptos"/>
                <a:ea typeface="Aptos"/>
                <a:cs typeface="Aptos"/>
              </a:defRPr>
            </a:pPr>
            <a:r>
              <a:rPr sz="1500" b="1" i="0">
                <a:solidFill>
                  <a:srgbClr val="B7C6D6"/>
                </a:solidFill>
                <a:latin typeface="Aptos"/>
                <a:ea typeface="Aptos"/>
                <a:cs typeface="Aptos"/>
              </a:rPr>
              <a:t>14</a:t>
            </a:r>
          </a:p>
        </p:txBody>
      </p:sp>
      <p:sp>
        <p:nvSpPr>
          <p:cNvPr id="3" name="bond-panel">
            <a:extLst>
              <a:ext uri="{FF2B5EF4-FFF2-40B4-BE49-F238E27FC236}">
                <a16:creationId xmlns:a16="http://schemas.microsoft.com/office/drawing/2014/main" id="{E6A692DA-2B85-490A-8D10-7FF72FB5E188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6286500" cy="6191250"/>
          </a:xfrm>
          <a:prstGeom prst="rect">
            <a:avLst/>
          </a:prstGeom>
          <a:solidFill>
            <a:srgbClr val="071B2D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6286500" y="0"/>
            <a:ext cx="5905500" cy="6191250"/>
          </a:xfrm>
          <a:prstGeom prst="rect">
            <a:avLst/>
          </a:prstGeom>
        </p:spPr>
      </p:pic>
      <p:sp>
        <p:nvSpPr>
          <p:cNvPr id="5" name="text">
            <a:extLst>
              <a:ext uri="{FF2B5EF4-FFF2-40B4-BE49-F238E27FC236}">
                <a16:creationId xmlns:a16="http://schemas.microsoft.com/office/drawing/2014/main" id="{F9AE8A7A-AE8C-42D2-BC50-16DD53F7200E}"/>
              </a:ext>
            </a:extLst>
          </p:cNvPr>
          <p:cNvSpPr>
            <a:spLocks noGrp="1"/>
          </p:cNvSpPr>
          <p:nvPr/>
        </p:nvSpPr>
        <p:spPr>
          <a:xfrm>
            <a:off x="685800" y="1238250"/>
            <a:ext cx="4857750" cy="1428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19050" tIns="19050" rIns="19050" bIns="19050" anchor="t">
            <a:normAutofit/>
          </a:bodyPr>
          <a:lstStyle/>
          <a:p>
            <a:pPr algn="l">
              <a:lnSpc>
                <a:spcPct val="100000"/>
              </a:lnSpc>
              <a:buNone/>
              <a:defRPr sz="3975" b="1" i="0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pPr>
            <a:r>
              <a:rPr sz="3975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Death removes us</a:t>
            </a:r>
          </a:p>
          <a:p>
            <a:pPr algn="l">
              <a:lnSpc>
                <a:spcPct val="100000"/>
              </a:lnSpc>
              <a:buNone/>
              <a:defRPr sz="3975" b="1" i="0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pPr>
            <a:r>
              <a:rPr sz="3975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from the body.</a:t>
            </a:r>
          </a:p>
        </p:txBody>
      </p:sp>
      <p:sp>
        <p:nvSpPr>
          <p:cNvPr id="6" name="text">
            <a:extLst>
              <a:ext uri="{FF2B5EF4-FFF2-40B4-BE49-F238E27FC236}">
                <a16:creationId xmlns:a16="http://schemas.microsoft.com/office/drawing/2014/main" id="{6D7B8FC1-39BF-49B0-828B-9EC90DB37DF7}"/>
              </a:ext>
            </a:extLst>
          </p:cNvPr>
          <p:cNvSpPr>
            <a:spLocks noGrp="1"/>
          </p:cNvSpPr>
          <p:nvPr/>
        </p:nvSpPr>
        <p:spPr>
          <a:xfrm>
            <a:off x="685800" y="3476625"/>
            <a:ext cx="4857750" cy="1285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19050" tIns="19050" rIns="19050" bIns="19050" anchor="t">
            <a:normAutofit fontScale="92500"/>
          </a:bodyPr>
          <a:lstStyle/>
          <a:p>
            <a:pPr algn="l">
              <a:lnSpc>
                <a:spcPct val="100000"/>
              </a:lnSpc>
              <a:buNone/>
              <a:defRPr sz="3600" b="1" i="0">
                <a:solidFill>
                  <a:srgbClr val="F5E8B8"/>
                </a:solidFill>
                <a:latin typeface="Georgia"/>
                <a:ea typeface="Georgia"/>
                <a:cs typeface="Georgia"/>
              </a:defRPr>
            </a:pPr>
            <a:r>
              <a:rPr sz="3600" b="1" i="0">
                <a:solidFill>
                  <a:srgbClr val="F5E8B8"/>
                </a:solidFill>
                <a:latin typeface="Georgia"/>
                <a:ea typeface="Georgia"/>
                <a:cs typeface="Georgia"/>
              </a:rPr>
              <a:t>It does not remove us</a:t>
            </a:r>
          </a:p>
          <a:p>
            <a:pPr algn="l">
              <a:lnSpc>
                <a:spcPct val="100000"/>
              </a:lnSpc>
              <a:buNone/>
              <a:defRPr sz="3600" b="1" i="0">
                <a:solidFill>
                  <a:srgbClr val="F5E8B8"/>
                </a:solidFill>
                <a:latin typeface="Georgia"/>
                <a:ea typeface="Georgia"/>
                <a:cs typeface="Georgia"/>
              </a:defRPr>
            </a:pPr>
            <a:r>
              <a:rPr sz="3600" b="1" i="0">
                <a:solidFill>
                  <a:srgbClr val="F5E8B8"/>
                </a:solidFill>
                <a:latin typeface="Georgia"/>
                <a:ea typeface="Georgia"/>
                <a:cs typeface="Georgia"/>
              </a:rPr>
              <a:t>from Christ.</a:t>
            </a:r>
          </a:p>
        </p:txBody>
      </p:sp>
    </p:spTree>
    <p:extLst>
      <p:ext uri="{BB962C8B-B14F-4D97-AF65-F5344CB8AC3E}">
        <p14:creationId xmlns:p14="http://schemas.microsoft.com/office/powerpoint/2010/main" val="12671394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-15">
            <a:extLst>
              <a:ext uri="{FF2B5EF4-FFF2-40B4-BE49-F238E27FC236}">
                <a16:creationId xmlns:a16="http://schemas.microsoft.com/office/drawing/2014/main" id="{D269588C-E072-474C-B6B1-E1DE9D664B3E}"/>
              </a:ext>
            </a:extLst>
          </p:cNvPr>
          <p:cNvSpPr>
            <a:spLocks noGrp="1"/>
          </p:cNvSpPr>
          <p:nvPr/>
        </p:nvSpPr>
        <p:spPr>
          <a:xfrm>
            <a:off x="552450" y="6438900"/>
            <a:ext cx="29527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19050" tIns="19050" rIns="19050" bIns="19050" anchor="t">
            <a:normAutofit/>
          </a:bodyPr>
          <a:lstStyle/>
          <a:p>
            <a:pPr algn="l">
              <a:lnSpc>
                <a:spcPct val="98000"/>
              </a:lnSpc>
              <a:buNone/>
              <a:defRPr sz="1275" b="1" i="0">
                <a:solidFill>
                  <a:srgbClr val="5C7085"/>
                </a:solidFill>
                <a:latin typeface="Aptos"/>
                <a:ea typeface="Aptos"/>
                <a:cs typeface="Aptos"/>
              </a:defRPr>
            </a:pPr>
            <a:r>
              <a:rPr sz="1275" b="1" i="0">
                <a:solidFill>
                  <a:srgbClr val="5C7085"/>
                </a:solidFill>
                <a:latin typeface="Aptos"/>
                <a:ea typeface="Aptos"/>
                <a:cs typeface="Aptos"/>
              </a:rPr>
              <a:t>HEAVEN | WEEK THREE</a:t>
            </a:r>
          </a:p>
        </p:txBody>
      </p:sp>
      <p:sp>
        <p:nvSpPr>
          <p:cNvPr id="2" name="slide-number-15">
            <a:extLst>
              <a:ext uri="{FF2B5EF4-FFF2-40B4-BE49-F238E27FC236}">
                <a16:creationId xmlns:a16="http://schemas.microsoft.com/office/drawing/2014/main" id="{92294E4F-6230-4263-915B-F62A7CC2529E}"/>
              </a:ext>
            </a:extLst>
          </p:cNvPr>
          <p:cNvSpPr>
            <a:spLocks noGrp="1"/>
          </p:cNvSpPr>
          <p:nvPr/>
        </p:nvSpPr>
        <p:spPr>
          <a:xfrm>
            <a:off x="11334750" y="6400800"/>
            <a:ext cx="3238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19050" tIns="19050" rIns="19050" bIns="19050" anchor="t">
            <a:normAutofit/>
          </a:bodyPr>
          <a:lstStyle/>
          <a:p>
            <a:pPr algn="r">
              <a:lnSpc>
                <a:spcPct val="98000"/>
              </a:lnSpc>
              <a:buNone/>
              <a:defRPr sz="1500" b="1" i="0">
                <a:solidFill>
                  <a:srgbClr val="5C7085"/>
                </a:solidFill>
                <a:latin typeface="Aptos"/>
                <a:ea typeface="Aptos"/>
                <a:cs typeface="Aptos"/>
              </a:defRPr>
            </a:pPr>
            <a:r>
              <a:rPr sz="1500" b="1" i="0">
                <a:solidFill>
                  <a:srgbClr val="5C7085"/>
                </a:solidFill>
                <a:latin typeface="Aptos"/>
                <a:ea typeface="Aptos"/>
                <a:cs typeface="Aptos"/>
              </a:rPr>
              <a:t>15</a:t>
            </a:r>
          </a:p>
        </p:txBody>
      </p:sp>
      <p:sp>
        <p:nvSpPr>
          <p:cNvPr id="3" name="eyebrow">
            <a:extLst>
              <a:ext uri="{FF2B5EF4-FFF2-40B4-BE49-F238E27FC236}">
                <a16:creationId xmlns:a16="http://schemas.microsoft.com/office/drawing/2014/main" id="{3BDA66A4-C4BA-493D-85E8-E28CBA361E84}"/>
              </a:ext>
            </a:extLst>
          </p:cNvPr>
          <p:cNvSpPr>
            <a:spLocks noGrp="1"/>
          </p:cNvSpPr>
          <p:nvPr/>
        </p:nvSpPr>
        <p:spPr>
          <a:xfrm>
            <a:off x="685800" y="457200"/>
            <a:ext cx="7810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19050" tIns="19050" rIns="19050" bIns="19050" anchor="t">
            <a:normAutofit/>
          </a:bodyPr>
          <a:lstStyle/>
          <a:p>
            <a:pPr algn="l">
              <a:lnSpc>
                <a:spcPct val="98000"/>
              </a:lnSpc>
              <a:buNone/>
              <a:defRPr sz="1500" b="1" i="0">
                <a:solidFill>
                  <a:srgbClr val="2D6A9F"/>
                </a:solidFill>
                <a:latin typeface="Aptos"/>
                <a:ea typeface="Aptos"/>
                <a:cs typeface="Aptos"/>
              </a:defRPr>
            </a:pPr>
            <a:r>
              <a:rPr sz="1500" b="1" i="0">
                <a:solidFill>
                  <a:srgbClr val="2D6A9F"/>
                </a:solidFill>
                <a:latin typeface="Aptos"/>
                <a:ea typeface="Aptos"/>
                <a:cs typeface="Aptos"/>
              </a:rPr>
              <a:t>MOVEMENT TWO</a:t>
            </a:r>
          </a:p>
        </p:txBody>
      </p:sp>
      <p:sp>
        <p:nvSpPr>
          <p:cNvPr id="4" name="gold-rule">
            <a:extLst>
              <a:ext uri="{FF2B5EF4-FFF2-40B4-BE49-F238E27FC236}">
                <a16:creationId xmlns:a16="http://schemas.microsoft.com/office/drawing/2014/main" id="{A98118E7-E412-4CA5-B585-618E29866707}"/>
              </a:ext>
            </a:extLst>
          </p:cNvPr>
          <p:cNvSpPr>
            <a:spLocks noGrp="1"/>
          </p:cNvSpPr>
          <p:nvPr/>
        </p:nvSpPr>
        <p:spPr>
          <a:xfrm>
            <a:off x="685800" y="914400"/>
            <a:ext cx="1428750" cy="57150"/>
          </a:xfrm>
          <a:prstGeom prst="rect">
            <a:avLst/>
          </a:prstGeom>
          <a:solidFill>
            <a:srgbClr val="D4A72C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">
            <a:extLst>
              <a:ext uri="{FF2B5EF4-FFF2-40B4-BE49-F238E27FC236}">
                <a16:creationId xmlns:a16="http://schemas.microsoft.com/office/drawing/2014/main" id="{2B17FF40-64AA-46ED-A33D-F862B544072D}"/>
              </a:ext>
            </a:extLst>
          </p:cNvPr>
          <p:cNvSpPr>
            <a:spLocks noGrp="1"/>
          </p:cNvSpPr>
          <p:nvPr/>
        </p:nvSpPr>
        <p:spPr>
          <a:xfrm>
            <a:off x="857250" y="1381125"/>
            <a:ext cx="10477500" cy="1571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19050" tIns="19050" rIns="19050" bIns="19050" anchor="t">
            <a:normAutofit/>
          </a:bodyPr>
          <a:lstStyle/>
          <a:p>
            <a:pPr algn="ctr">
              <a:lnSpc>
                <a:spcPct val="102000"/>
              </a:lnSpc>
              <a:buNone/>
              <a:defRPr sz="4275" b="1" i="0">
                <a:solidFill>
                  <a:srgbClr val="102A43"/>
                </a:solidFill>
                <a:latin typeface="Georgia"/>
                <a:ea typeface="Georgia"/>
                <a:cs typeface="Georgia"/>
              </a:defRPr>
            </a:pPr>
            <a:r>
              <a:rPr sz="4275" b="1" i="0">
                <a:solidFill>
                  <a:srgbClr val="102A43"/>
                </a:solidFill>
                <a:latin typeface="Georgia"/>
                <a:ea typeface="Georgia"/>
                <a:cs typeface="Georgia"/>
              </a:rPr>
              <a:t>The present Heaven is conscious,</a:t>
            </a:r>
          </a:p>
          <a:p>
            <a:pPr algn="ctr">
              <a:lnSpc>
                <a:spcPct val="102000"/>
              </a:lnSpc>
              <a:buNone/>
              <a:defRPr sz="4275" b="1" i="0">
                <a:solidFill>
                  <a:srgbClr val="102A43"/>
                </a:solidFill>
                <a:latin typeface="Georgia"/>
                <a:ea typeface="Georgia"/>
                <a:cs typeface="Georgia"/>
              </a:defRPr>
            </a:pPr>
            <a:r>
              <a:rPr sz="4275" b="1" i="0">
                <a:solidFill>
                  <a:srgbClr val="102A43"/>
                </a:solidFill>
                <a:latin typeface="Georgia"/>
                <a:ea typeface="Georgia"/>
                <a:cs typeface="Georgia"/>
              </a:rPr>
              <a:t>personal, and genuinely good.</a:t>
            </a:r>
          </a:p>
        </p:txBody>
      </p:sp>
      <p:sp>
        <p:nvSpPr>
          <p:cNvPr id="6" name="text">
            <a:extLst>
              <a:ext uri="{FF2B5EF4-FFF2-40B4-BE49-F238E27FC236}">
                <a16:creationId xmlns:a16="http://schemas.microsoft.com/office/drawing/2014/main" id="{1E840273-A201-4175-94ED-4A7318032A3A}"/>
              </a:ext>
            </a:extLst>
          </p:cNvPr>
          <p:cNvSpPr>
            <a:spLocks noGrp="1"/>
          </p:cNvSpPr>
          <p:nvPr/>
        </p:nvSpPr>
        <p:spPr>
          <a:xfrm>
            <a:off x="1809750" y="3714750"/>
            <a:ext cx="8572500" cy="1047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19050" tIns="19050" rIns="19050" bIns="19050" anchor="t">
            <a:normAutofit/>
          </a:bodyPr>
          <a:lstStyle/>
          <a:p>
            <a:pPr algn="ctr">
              <a:lnSpc>
                <a:spcPct val="110000"/>
              </a:lnSpc>
              <a:buNone/>
              <a:defRPr sz="2775" b="1" i="0">
                <a:solidFill>
                  <a:srgbClr val="2D6A9F"/>
                </a:solidFill>
                <a:latin typeface="Aptos"/>
                <a:ea typeface="Aptos"/>
                <a:cs typeface="Aptos"/>
              </a:defRPr>
            </a:pPr>
            <a:r>
              <a:rPr sz="2775" b="1" i="0">
                <a:solidFill>
                  <a:srgbClr val="2D6A9F"/>
                </a:solidFill>
                <a:latin typeface="Aptos"/>
                <a:ea typeface="Aptos"/>
                <a:cs typeface="Aptos"/>
              </a:rPr>
              <a:t>Intermediate does not mean imaginary,</a:t>
            </a:r>
          </a:p>
          <a:p>
            <a:pPr algn="ctr">
              <a:lnSpc>
                <a:spcPct val="110000"/>
              </a:lnSpc>
              <a:buNone/>
              <a:defRPr sz="2775" b="1" i="0">
                <a:solidFill>
                  <a:srgbClr val="2D6A9F"/>
                </a:solidFill>
                <a:latin typeface="Aptos"/>
                <a:ea typeface="Aptos"/>
                <a:cs typeface="Aptos"/>
              </a:defRPr>
            </a:pPr>
            <a:r>
              <a:rPr sz="2775" b="1" i="0">
                <a:solidFill>
                  <a:srgbClr val="2D6A9F"/>
                </a:solidFill>
                <a:latin typeface="Aptos"/>
                <a:ea typeface="Aptos"/>
                <a:cs typeface="Aptos"/>
              </a:rPr>
              <a:t>half-safe, or disappointing.</a:t>
            </a:r>
          </a:p>
        </p:txBody>
      </p:sp>
    </p:spTree>
    <p:extLst>
      <p:ext uri="{BB962C8B-B14F-4D97-AF65-F5344CB8AC3E}">
        <p14:creationId xmlns:p14="http://schemas.microsoft.com/office/powerpoint/2010/main" val="19133075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B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-16">
            <a:extLst>
              <a:ext uri="{FF2B5EF4-FFF2-40B4-BE49-F238E27FC236}">
                <a16:creationId xmlns:a16="http://schemas.microsoft.com/office/drawing/2014/main" id="{6860BCE6-480A-467B-98C7-F755CC0A64C2}"/>
              </a:ext>
            </a:extLst>
          </p:cNvPr>
          <p:cNvSpPr>
            <a:spLocks noGrp="1"/>
          </p:cNvSpPr>
          <p:nvPr/>
        </p:nvSpPr>
        <p:spPr>
          <a:xfrm>
            <a:off x="552450" y="6438900"/>
            <a:ext cx="29527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19050" tIns="19050" rIns="19050" bIns="19050" anchor="t">
            <a:normAutofit/>
          </a:bodyPr>
          <a:lstStyle/>
          <a:p>
            <a:pPr algn="l">
              <a:lnSpc>
                <a:spcPct val="98000"/>
              </a:lnSpc>
              <a:buNone/>
              <a:defRPr sz="1275" b="1" i="0">
                <a:solidFill>
                  <a:srgbClr val="B7C6D6"/>
                </a:solidFill>
                <a:latin typeface="Aptos"/>
                <a:ea typeface="Aptos"/>
                <a:cs typeface="Aptos"/>
              </a:defRPr>
            </a:pPr>
            <a:r>
              <a:rPr sz="1275" b="1" i="0">
                <a:solidFill>
                  <a:srgbClr val="B7C6D6"/>
                </a:solidFill>
                <a:latin typeface="Aptos"/>
                <a:ea typeface="Aptos"/>
                <a:cs typeface="Aptos"/>
              </a:rPr>
              <a:t>HEAVEN | WEEK THREE</a:t>
            </a:r>
          </a:p>
        </p:txBody>
      </p:sp>
      <p:sp>
        <p:nvSpPr>
          <p:cNvPr id="2" name="slide-number-16">
            <a:extLst>
              <a:ext uri="{FF2B5EF4-FFF2-40B4-BE49-F238E27FC236}">
                <a16:creationId xmlns:a16="http://schemas.microsoft.com/office/drawing/2014/main" id="{3B8C9420-304A-4696-912B-438DCFC11796}"/>
              </a:ext>
            </a:extLst>
          </p:cNvPr>
          <p:cNvSpPr>
            <a:spLocks noGrp="1"/>
          </p:cNvSpPr>
          <p:nvPr/>
        </p:nvSpPr>
        <p:spPr>
          <a:xfrm>
            <a:off x="11334750" y="6400800"/>
            <a:ext cx="3238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19050" tIns="19050" rIns="19050" bIns="19050" anchor="t">
            <a:normAutofit/>
          </a:bodyPr>
          <a:lstStyle/>
          <a:p>
            <a:pPr algn="r">
              <a:lnSpc>
                <a:spcPct val="98000"/>
              </a:lnSpc>
              <a:buNone/>
              <a:defRPr sz="1500" b="1" i="0">
                <a:solidFill>
                  <a:srgbClr val="B7C6D6"/>
                </a:solidFill>
                <a:latin typeface="Aptos"/>
                <a:ea typeface="Aptos"/>
                <a:cs typeface="Aptos"/>
              </a:defRPr>
            </a:pPr>
            <a:r>
              <a:rPr sz="1500" b="1" i="0">
                <a:solidFill>
                  <a:srgbClr val="B7C6D6"/>
                </a:solidFill>
                <a:latin typeface="Aptos"/>
                <a:ea typeface="Aptos"/>
                <a:cs typeface="Aptos"/>
              </a:rPr>
              <a:t>16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0" y="0"/>
            <a:ext cx="12192000" cy="4857750"/>
          </a:xfrm>
          <a:prstGeom prst="rect">
            <a:avLst/>
          </a:prstGeom>
        </p:spPr>
      </p:pic>
      <p:sp>
        <p:nvSpPr>
          <p:cNvPr id="4" name="shelter-band">
            <a:extLst>
              <a:ext uri="{FF2B5EF4-FFF2-40B4-BE49-F238E27FC236}">
                <a16:creationId xmlns:a16="http://schemas.microsoft.com/office/drawing/2014/main" id="{60227743-7C4B-4C6F-850C-31B6E598DD89}"/>
              </a:ext>
            </a:extLst>
          </p:cNvPr>
          <p:cNvSpPr>
            <a:spLocks noGrp="1"/>
          </p:cNvSpPr>
          <p:nvPr/>
        </p:nvSpPr>
        <p:spPr>
          <a:xfrm>
            <a:off x="0" y="4857750"/>
            <a:ext cx="12192000" cy="1333500"/>
          </a:xfrm>
          <a:prstGeom prst="rect">
            <a:avLst/>
          </a:prstGeom>
          <a:solidFill>
            <a:srgbClr val="071B2D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">
            <a:extLst>
              <a:ext uri="{FF2B5EF4-FFF2-40B4-BE49-F238E27FC236}">
                <a16:creationId xmlns:a16="http://schemas.microsoft.com/office/drawing/2014/main" id="{C53CAEAE-315B-4F5C-80F6-7F42C383F37C}"/>
              </a:ext>
            </a:extLst>
          </p:cNvPr>
          <p:cNvSpPr>
            <a:spLocks noGrp="1"/>
          </p:cNvSpPr>
          <p:nvPr/>
        </p:nvSpPr>
        <p:spPr>
          <a:xfrm>
            <a:off x="781050" y="5048250"/>
            <a:ext cx="10629900" cy="4667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19050" tIns="19050" rIns="19050" bIns="19050" anchor="t">
            <a:normAutofit fontScale="98116" lnSpcReduction="10000"/>
          </a:bodyPr>
          <a:lstStyle/>
          <a:p>
            <a:pPr algn="ctr">
              <a:lnSpc>
                <a:spcPct val="98000"/>
              </a:lnSpc>
              <a:buNone/>
              <a:defRPr sz="2925" b="1" i="0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pPr>
            <a:r>
              <a:rPr sz="2925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Temporary does not mean unreal.</a:t>
            </a:r>
          </a:p>
        </p:txBody>
      </p:sp>
      <p:sp>
        <p:nvSpPr>
          <p:cNvPr id="6" name="text">
            <a:extLst>
              <a:ext uri="{FF2B5EF4-FFF2-40B4-BE49-F238E27FC236}">
                <a16:creationId xmlns:a16="http://schemas.microsoft.com/office/drawing/2014/main" id="{DC2494B0-E6DC-49CF-A656-EDAD9FFAE061}"/>
              </a:ext>
            </a:extLst>
          </p:cNvPr>
          <p:cNvSpPr>
            <a:spLocks noGrp="1"/>
          </p:cNvSpPr>
          <p:nvPr/>
        </p:nvSpPr>
        <p:spPr>
          <a:xfrm>
            <a:off x="1143000" y="5600700"/>
            <a:ext cx="99060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19050" tIns="19050" rIns="19050" bIns="19050" anchor="t">
            <a:normAutofit fontScale="99206" lnSpcReduction="10000"/>
          </a:bodyPr>
          <a:lstStyle/>
          <a:p>
            <a:pPr algn="ctr">
              <a:lnSpc>
                <a:spcPct val="98000"/>
              </a:lnSpc>
              <a:buNone/>
              <a:defRPr sz="1800" b="0" i="1">
                <a:solidFill>
                  <a:srgbClr val="F5E8B8"/>
                </a:solidFill>
                <a:latin typeface="Aptos"/>
                <a:ea typeface="Aptos"/>
                <a:cs typeface="Aptos"/>
              </a:defRPr>
            </a:pPr>
            <a:r>
              <a:rPr sz="1800" b="0" i="1">
                <a:solidFill>
                  <a:srgbClr val="F5E8B8"/>
                </a:solidFill>
                <a:latin typeface="Aptos"/>
                <a:ea typeface="Aptos"/>
                <a:cs typeface="Aptos"/>
              </a:rPr>
              <a:t>A safe room during a storm is temporary—but its shelter is real.</a:t>
            </a:r>
          </a:p>
        </p:txBody>
      </p:sp>
    </p:spTree>
    <p:extLst>
      <p:ext uri="{BB962C8B-B14F-4D97-AF65-F5344CB8AC3E}">
        <p14:creationId xmlns:p14="http://schemas.microsoft.com/office/powerpoint/2010/main" val="87511734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B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-17">
            <a:extLst>
              <a:ext uri="{FF2B5EF4-FFF2-40B4-BE49-F238E27FC236}">
                <a16:creationId xmlns:a16="http://schemas.microsoft.com/office/drawing/2014/main" id="{B1D66B28-D6DD-45E4-BFC3-960F356E8F10}"/>
              </a:ext>
            </a:extLst>
          </p:cNvPr>
          <p:cNvSpPr>
            <a:spLocks noGrp="1"/>
          </p:cNvSpPr>
          <p:nvPr/>
        </p:nvSpPr>
        <p:spPr>
          <a:xfrm>
            <a:off x="552450" y="6438900"/>
            <a:ext cx="29527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19050" tIns="19050" rIns="19050" bIns="19050" anchor="t">
            <a:normAutofit/>
          </a:bodyPr>
          <a:lstStyle/>
          <a:p>
            <a:pPr algn="l">
              <a:lnSpc>
                <a:spcPct val="98000"/>
              </a:lnSpc>
              <a:buNone/>
              <a:defRPr sz="1275" b="1" i="0">
                <a:solidFill>
                  <a:srgbClr val="B7C6D6"/>
                </a:solidFill>
                <a:latin typeface="Aptos"/>
                <a:ea typeface="Aptos"/>
                <a:cs typeface="Aptos"/>
              </a:defRPr>
            </a:pPr>
            <a:r>
              <a:rPr sz="1275" b="1" i="0">
                <a:solidFill>
                  <a:srgbClr val="B7C6D6"/>
                </a:solidFill>
                <a:latin typeface="Aptos"/>
                <a:ea typeface="Aptos"/>
                <a:cs typeface="Aptos"/>
              </a:rPr>
              <a:t>HEAVEN | WEEK THREE</a:t>
            </a:r>
          </a:p>
        </p:txBody>
      </p:sp>
      <p:sp>
        <p:nvSpPr>
          <p:cNvPr id="2" name="slide-number-17">
            <a:extLst>
              <a:ext uri="{FF2B5EF4-FFF2-40B4-BE49-F238E27FC236}">
                <a16:creationId xmlns:a16="http://schemas.microsoft.com/office/drawing/2014/main" id="{2DCACBE9-0544-491D-AE42-90D9D78AA18C}"/>
              </a:ext>
            </a:extLst>
          </p:cNvPr>
          <p:cNvSpPr>
            <a:spLocks noGrp="1"/>
          </p:cNvSpPr>
          <p:nvPr/>
        </p:nvSpPr>
        <p:spPr>
          <a:xfrm>
            <a:off x="11334750" y="6400800"/>
            <a:ext cx="3238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19050" tIns="19050" rIns="19050" bIns="19050" anchor="t">
            <a:normAutofit/>
          </a:bodyPr>
          <a:lstStyle/>
          <a:p>
            <a:pPr algn="r">
              <a:lnSpc>
                <a:spcPct val="98000"/>
              </a:lnSpc>
              <a:buNone/>
              <a:defRPr sz="1500" b="1" i="0">
                <a:solidFill>
                  <a:srgbClr val="B7C6D6"/>
                </a:solidFill>
                <a:latin typeface="Aptos"/>
                <a:ea typeface="Aptos"/>
                <a:cs typeface="Aptos"/>
              </a:defRPr>
            </a:pPr>
            <a:r>
              <a:rPr sz="1500" b="1" i="0">
                <a:solidFill>
                  <a:srgbClr val="B7C6D6"/>
                </a:solidFill>
                <a:latin typeface="Aptos"/>
                <a:ea typeface="Aptos"/>
                <a:cs typeface="Aptos"/>
              </a:rPr>
              <a:t>17</a:t>
            </a:r>
          </a:p>
        </p:txBody>
      </p:sp>
      <p:sp>
        <p:nvSpPr>
          <p:cNvPr id="3" name="horizon-panel">
            <a:extLst>
              <a:ext uri="{FF2B5EF4-FFF2-40B4-BE49-F238E27FC236}">
                <a16:creationId xmlns:a16="http://schemas.microsoft.com/office/drawing/2014/main" id="{7156FC5C-510B-4337-A00D-169A63291417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5715000" cy="6191250"/>
          </a:xfrm>
          <a:prstGeom prst="rect">
            <a:avLst/>
          </a:prstGeom>
          <a:solidFill>
            <a:srgbClr val="071B2D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5715000" y="0"/>
            <a:ext cx="6477000" cy="6191250"/>
          </a:xfrm>
          <a:prstGeom prst="rect">
            <a:avLst/>
          </a:prstGeom>
        </p:spPr>
      </p:pic>
      <p:sp>
        <p:nvSpPr>
          <p:cNvPr id="5" name="text">
            <a:extLst>
              <a:ext uri="{FF2B5EF4-FFF2-40B4-BE49-F238E27FC236}">
                <a16:creationId xmlns:a16="http://schemas.microsoft.com/office/drawing/2014/main" id="{A0FE5CDF-103B-4B1B-A9F0-0D748AD0EE80}"/>
              </a:ext>
            </a:extLst>
          </p:cNvPr>
          <p:cNvSpPr>
            <a:spLocks noGrp="1"/>
          </p:cNvSpPr>
          <p:nvPr/>
        </p:nvSpPr>
        <p:spPr>
          <a:xfrm>
            <a:off x="685800" y="838200"/>
            <a:ext cx="40957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19050" tIns="19050" rIns="19050" bIns="19050" anchor="t">
            <a:normAutofit/>
          </a:bodyPr>
          <a:lstStyle/>
          <a:p>
            <a:pPr algn="l">
              <a:lnSpc>
                <a:spcPct val="98000"/>
              </a:lnSpc>
              <a:buNone/>
              <a:defRPr sz="1500" b="1" i="0">
                <a:solidFill>
                  <a:srgbClr val="F5E8B8"/>
                </a:solidFill>
                <a:latin typeface="Aptos"/>
                <a:ea typeface="Aptos"/>
                <a:cs typeface="Aptos"/>
              </a:defRPr>
            </a:pPr>
            <a:r>
              <a:rPr sz="1500" b="1" i="0">
                <a:solidFill>
                  <a:srgbClr val="F5E8B8"/>
                </a:solidFill>
                <a:latin typeface="Aptos"/>
                <a:ea typeface="Aptos"/>
                <a:cs typeface="Aptos"/>
              </a:rPr>
              <a:t>MOVEMENT THREE</a:t>
            </a:r>
          </a:p>
        </p:txBody>
      </p:sp>
      <p:sp>
        <p:nvSpPr>
          <p:cNvPr id="6" name="text">
            <a:extLst>
              <a:ext uri="{FF2B5EF4-FFF2-40B4-BE49-F238E27FC236}">
                <a16:creationId xmlns:a16="http://schemas.microsoft.com/office/drawing/2014/main" id="{B361724D-2BD8-4B72-80EC-6D4C08352BBB}"/>
              </a:ext>
            </a:extLst>
          </p:cNvPr>
          <p:cNvSpPr>
            <a:spLocks noGrp="1"/>
          </p:cNvSpPr>
          <p:nvPr/>
        </p:nvSpPr>
        <p:spPr>
          <a:xfrm>
            <a:off x="685800" y="1571625"/>
            <a:ext cx="4476750" cy="2095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19050" tIns="19050" rIns="19050" bIns="19050" anchor="t">
            <a:normAutofit fontScale="92454" lnSpcReduction="20000"/>
          </a:bodyPr>
          <a:lstStyle/>
          <a:p>
            <a:pPr algn="l">
              <a:lnSpc>
                <a:spcPct val="102000"/>
              </a:lnSpc>
              <a:buNone/>
              <a:defRPr sz="3975" b="1" i="0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pPr>
            <a:r>
              <a:rPr sz="3975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present Heaven</a:t>
            </a:r>
          </a:p>
          <a:p>
            <a:pPr algn="l">
              <a:lnSpc>
                <a:spcPct val="102000"/>
              </a:lnSpc>
              <a:buNone/>
              <a:defRPr sz="3975" b="1" i="0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pPr>
            <a:r>
              <a:rPr sz="3975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is not the final</a:t>
            </a:r>
          </a:p>
          <a:p>
            <a:pPr algn="l">
              <a:lnSpc>
                <a:spcPct val="102000"/>
              </a:lnSpc>
              <a:buNone/>
              <a:defRPr sz="3975" b="1" i="0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pPr>
            <a:r>
              <a:rPr sz="3975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destination.</a:t>
            </a:r>
          </a:p>
        </p:txBody>
      </p:sp>
      <p:sp>
        <p:nvSpPr>
          <p:cNvPr id="7" name="text">
            <a:extLst>
              <a:ext uri="{FF2B5EF4-FFF2-40B4-BE49-F238E27FC236}">
                <a16:creationId xmlns:a16="http://schemas.microsoft.com/office/drawing/2014/main" id="{C77DBC0E-FA61-4827-94ED-81350471ABC1}"/>
              </a:ext>
            </a:extLst>
          </p:cNvPr>
          <p:cNvSpPr>
            <a:spLocks noGrp="1"/>
          </p:cNvSpPr>
          <p:nvPr/>
        </p:nvSpPr>
        <p:spPr>
          <a:xfrm>
            <a:off x="685800" y="4324350"/>
            <a:ext cx="4476750" cy="1143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19050" tIns="19050" rIns="19050" bIns="19050" anchor="t">
            <a:normAutofit fontScale="99206" lnSpcReduction="10000"/>
          </a:bodyPr>
          <a:lstStyle/>
          <a:p>
            <a:pPr algn="l">
              <a:lnSpc>
                <a:spcPct val="112000"/>
              </a:lnSpc>
              <a:buNone/>
              <a:defRPr sz="2175" b="1" i="0">
                <a:solidFill>
                  <a:srgbClr val="F5E8B8"/>
                </a:solidFill>
                <a:latin typeface="Aptos"/>
                <a:ea typeface="Aptos"/>
                <a:cs typeface="Aptos"/>
              </a:defRPr>
            </a:pPr>
            <a:r>
              <a:rPr sz="2175" b="1" i="0">
                <a:solidFill>
                  <a:srgbClr val="F5E8B8"/>
                </a:solidFill>
                <a:latin typeface="Aptos"/>
                <a:ea typeface="Aptos"/>
                <a:cs typeface="Aptos"/>
              </a:rPr>
              <a:t>The dead in Christ are</a:t>
            </a:r>
          </a:p>
          <a:p>
            <a:pPr algn="l">
              <a:lnSpc>
                <a:spcPct val="112000"/>
              </a:lnSpc>
              <a:buNone/>
              <a:defRPr sz="2175" b="1" i="0">
                <a:solidFill>
                  <a:srgbClr val="F5E8B8"/>
                </a:solidFill>
                <a:latin typeface="Aptos"/>
                <a:ea typeface="Aptos"/>
                <a:cs typeface="Aptos"/>
              </a:defRPr>
            </a:pPr>
            <a:r>
              <a:rPr sz="2175" b="1" i="0">
                <a:solidFill>
                  <a:srgbClr val="F5E8B8"/>
                </a:solidFill>
                <a:latin typeface="Aptos"/>
                <a:ea typeface="Aptos"/>
                <a:cs typeface="Aptos"/>
              </a:rPr>
              <a:t>with the Lord now.</a:t>
            </a:r>
          </a:p>
          <a:p>
            <a:pPr algn="l">
              <a:lnSpc>
                <a:spcPct val="112000"/>
              </a:lnSpc>
              <a:buNone/>
              <a:defRPr sz="2175" b="1" i="0">
                <a:solidFill>
                  <a:srgbClr val="F5E8B8"/>
                </a:solidFill>
                <a:latin typeface="Aptos"/>
                <a:ea typeface="Aptos"/>
                <a:cs typeface="Aptos"/>
              </a:defRPr>
            </a:pPr>
            <a:r>
              <a:rPr sz="2175" b="1" i="0">
                <a:solidFill>
                  <a:srgbClr val="F5E8B8"/>
                </a:solidFill>
                <a:latin typeface="Aptos"/>
                <a:ea typeface="Aptos"/>
                <a:cs typeface="Aptos"/>
              </a:rPr>
              <a:t>They still await resurrection.</a:t>
            </a:r>
          </a:p>
        </p:txBody>
      </p:sp>
    </p:spTree>
    <p:extLst>
      <p:ext uri="{BB962C8B-B14F-4D97-AF65-F5344CB8AC3E}">
        <p14:creationId xmlns:p14="http://schemas.microsoft.com/office/powerpoint/2010/main" val="177365118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1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-18">
            <a:extLst>
              <a:ext uri="{FF2B5EF4-FFF2-40B4-BE49-F238E27FC236}">
                <a16:creationId xmlns:a16="http://schemas.microsoft.com/office/drawing/2014/main" id="{F086E0AC-37ED-48BB-B9AD-4EE010C16E6C}"/>
              </a:ext>
            </a:extLst>
          </p:cNvPr>
          <p:cNvSpPr>
            <a:spLocks noGrp="1"/>
          </p:cNvSpPr>
          <p:nvPr/>
        </p:nvSpPr>
        <p:spPr>
          <a:xfrm>
            <a:off x="552450" y="6438900"/>
            <a:ext cx="29527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19050" tIns="19050" rIns="19050" bIns="19050" anchor="t">
            <a:normAutofit/>
          </a:bodyPr>
          <a:lstStyle/>
          <a:p>
            <a:pPr algn="l">
              <a:lnSpc>
                <a:spcPct val="98000"/>
              </a:lnSpc>
              <a:buNone/>
              <a:defRPr sz="1275" b="1" i="0">
                <a:solidFill>
                  <a:srgbClr val="5C7085"/>
                </a:solidFill>
                <a:latin typeface="Aptos"/>
                <a:ea typeface="Aptos"/>
                <a:cs typeface="Aptos"/>
              </a:defRPr>
            </a:pPr>
            <a:r>
              <a:rPr sz="1275" b="1" i="0">
                <a:solidFill>
                  <a:srgbClr val="5C7085"/>
                </a:solidFill>
                <a:latin typeface="Aptos"/>
                <a:ea typeface="Aptos"/>
                <a:cs typeface="Aptos"/>
              </a:rPr>
              <a:t>HEAVEN | WEEK THREE</a:t>
            </a:r>
          </a:p>
        </p:txBody>
      </p:sp>
      <p:sp>
        <p:nvSpPr>
          <p:cNvPr id="2" name="slide-number-18">
            <a:extLst>
              <a:ext uri="{FF2B5EF4-FFF2-40B4-BE49-F238E27FC236}">
                <a16:creationId xmlns:a16="http://schemas.microsoft.com/office/drawing/2014/main" id="{630087ED-76FD-4036-9B61-7863AE24E7C1}"/>
              </a:ext>
            </a:extLst>
          </p:cNvPr>
          <p:cNvSpPr>
            <a:spLocks noGrp="1"/>
          </p:cNvSpPr>
          <p:nvPr/>
        </p:nvSpPr>
        <p:spPr>
          <a:xfrm>
            <a:off x="11334750" y="6400800"/>
            <a:ext cx="3238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19050" tIns="19050" rIns="19050" bIns="19050" anchor="t">
            <a:normAutofit/>
          </a:bodyPr>
          <a:lstStyle/>
          <a:p>
            <a:pPr algn="r">
              <a:lnSpc>
                <a:spcPct val="98000"/>
              </a:lnSpc>
              <a:buNone/>
              <a:defRPr sz="1500" b="1" i="0">
                <a:solidFill>
                  <a:srgbClr val="5C7085"/>
                </a:solidFill>
                <a:latin typeface="Aptos"/>
                <a:ea typeface="Aptos"/>
                <a:cs typeface="Aptos"/>
              </a:defRPr>
            </a:pPr>
            <a:r>
              <a:rPr sz="1500" b="1" i="0">
                <a:solidFill>
                  <a:srgbClr val="5C7085"/>
                </a:solidFill>
                <a:latin typeface="Aptos"/>
                <a:ea typeface="Aptos"/>
                <a:cs typeface="Aptos"/>
              </a:rPr>
              <a:t>18</a:t>
            </a:r>
          </a:p>
        </p:txBody>
      </p:sp>
      <p:sp>
        <p:nvSpPr>
          <p:cNvPr id="3" name="eyebrow">
            <a:extLst>
              <a:ext uri="{FF2B5EF4-FFF2-40B4-BE49-F238E27FC236}">
                <a16:creationId xmlns:a16="http://schemas.microsoft.com/office/drawing/2014/main" id="{36718F8C-E1D8-4CF7-93F0-C6F9C5A1D9C9}"/>
              </a:ext>
            </a:extLst>
          </p:cNvPr>
          <p:cNvSpPr>
            <a:spLocks noGrp="1"/>
          </p:cNvSpPr>
          <p:nvPr/>
        </p:nvSpPr>
        <p:spPr>
          <a:xfrm>
            <a:off x="685800" y="457200"/>
            <a:ext cx="7810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19050" tIns="19050" rIns="19050" bIns="19050" anchor="t">
            <a:normAutofit/>
          </a:bodyPr>
          <a:lstStyle/>
          <a:p>
            <a:pPr algn="l">
              <a:lnSpc>
                <a:spcPct val="98000"/>
              </a:lnSpc>
              <a:buNone/>
              <a:defRPr sz="1500" b="1" i="0">
                <a:solidFill>
                  <a:srgbClr val="2D6A9F"/>
                </a:solidFill>
                <a:latin typeface="Aptos"/>
                <a:ea typeface="Aptos"/>
                <a:cs typeface="Aptos"/>
              </a:defRPr>
            </a:pPr>
            <a:r>
              <a:rPr sz="1500" b="1" i="0">
                <a:solidFill>
                  <a:srgbClr val="2D6A9F"/>
                </a:solidFill>
                <a:latin typeface="Aptos"/>
                <a:ea typeface="Aptos"/>
                <a:cs typeface="Aptos"/>
              </a:rPr>
              <a:t>TWO HORIZONS OF CHRISTIAN HOPE</a:t>
            </a:r>
          </a:p>
        </p:txBody>
      </p:sp>
      <p:sp>
        <p:nvSpPr>
          <p:cNvPr id="4" name="gold-rule">
            <a:extLst>
              <a:ext uri="{FF2B5EF4-FFF2-40B4-BE49-F238E27FC236}">
                <a16:creationId xmlns:a16="http://schemas.microsoft.com/office/drawing/2014/main" id="{27AD3929-F60E-46D1-8406-3B48F1EDA227}"/>
              </a:ext>
            </a:extLst>
          </p:cNvPr>
          <p:cNvSpPr>
            <a:spLocks noGrp="1"/>
          </p:cNvSpPr>
          <p:nvPr/>
        </p:nvSpPr>
        <p:spPr>
          <a:xfrm>
            <a:off x="685800" y="914400"/>
            <a:ext cx="1428750" cy="57150"/>
          </a:xfrm>
          <a:prstGeom prst="rect">
            <a:avLst/>
          </a:prstGeom>
          <a:solidFill>
            <a:srgbClr val="D4A72C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">
            <a:extLst>
              <a:ext uri="{FF2B5EF4-FFF2-40B4-BE49-F238E27FC236}">
                <a16:creationId xmlns:a16="http://schemas.microsoft.com/office/drawing/2014/main" id="{45A67F85-3315-4792-AF14-BF9C5A8F293A}"/>
              </a:ext>
            </a:extLst>
          </p:cNvPr>
          <p:cNvSpPr>
            <a:spLocks noGrp="1"/>
          </p:cNvSpPr>
          <p:nvPr/>
        </p:nvSpPr>
        <p:spPr>
          <a:xfrm>
            <a:off x="876300" y="1285875"/>
            <a:ext cx="457200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19050" tIns="19050" rIns="19050" bIns="19050" anchor="t">
            <a:normAutofit/>
          </a:bodyPr>
          <a:lstStyle/>
          <a:p>
            <a:pPr algn="ctr">
              <a:lnSpc>
                <a:spcPct val="98000"/>
              </a:lnSpc>
              <a:buNone/>
              <a:defRPr sz="3000" b="1" i="0">
                <a:solidFill>
                  <a:srgbClr val="102A43"/>
                </a:solidFill>
                <a:latin typeface="Georgia"/>
                <a:ea typeface="Georgia"/>
                <a:cs typeface="Georgia"/>
              </a:defRPr>
            </a:pPr>
            <a:r>
              <a:rPr sz="3000" b="1" i="0">
                <a:solidFill>
                  <a:srgbClr val="102A43"/>
                </a:solidFill>
                <a:latin typeface="Georgia"/>
                <a:ea typeface="Georgia"/>
                <a:cs typeface="Georgia"/>
              </a:rPr>
              <a:t>Present Heaven</a:t>
            </a:r>
          </a:p>
        </p:txBody>
      </p:sp>
      <p:sp>
        <p:nvSpPr>
          <p:cNvPr id="6" name="text">
            <a:extLst>
              <a:ext uri="{FF2B5EF4-FFF2-40B4-BE49-F238E27FC236}">
                <a16:creationId xmlns:a16="http://schemas.microsoft.com/office/drawing/2014/main" id="{6771A079-35F8-499D-8B81-24C51ED4B02D}"/>
              </a:ext>
            </a:extLst>
          </p:cNvPr>
          <p:cNvSpPr>
            <a:spLocks noGrp="1"/>
          </p:cNvSpPr>
          <p:nvPr/>
        </p:nvSpPr>
        <p:spPr>
          <a:xfrm>
            <a:off x="6743700" y="1285875"/>
            <a:ext cx="457200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19050" tIns="19050" rIns="19050" bIns="19050" anchor="t">
            <a:normAutofit/>
          </a:bodyPr>
          <a:lstStyle/>
          <a:p>
            <a:pPr algn="ctr">
              <a:lnSpc>
                <a:spcPct val="98000"/>
              </a:lnSpc>
              <a:buNone/>
              <a:defRPr sz="3000" b="1" i="0">
                <a:solidFill>
                  <a:srgbClr val="102A43"/>
                </a:solidFill>
                <a:latin typeface="Georgia"/>
                <a:ea typeface="Georgia"/>
                <a:cs typeface="Georgia"/>
              </a:defRPr>
            </a:pPr>
            <a:r>
              <a:rPr sz="3000" b="1" i="0">
                <a:solidFill>
                  <a:srgbClr val="102A43"/>
                </a:solidFill>
                <a:latin typeface="Georgia"/>
                <a:ea typeface="Georgia"/>
                <a:cs typeface="Georgia"/>
              </a:rPr>
              <a:t>Final Resurrected Life</a:t>
            </a:r>
          </a:p>
        </p:txBody>
      </p:sp>
      <p:sp>
        <p:nvSpPr>
          <p:cNvPr id="7" name="center-rule">
            <a:extLst>
              <a:ext uri="{FF2B5EF4-FFF2-40B4-BE49-F238E27FC236}">
                <a16:creationId xmlns:a16="http://schemas.microsoft.com/office/drawing/2014/main" id="{BCBF9A02-46E3-4667-93F6-3DBFA138DF13}"/>
              </a:ext>
            </a:extLst>
          </p:cNvPr>
          <p:cNvSpPr>
            <a:spLocks noGrp="1"/>
          </p:cNvSpPr>
          <p:nvPr/>
        </p:nvSpPr>
        <p:spPr>
          <a:xfrm>
            <a:off x="5962650" y="1352550"/>
            <a:ext cx="57150" cy="3476625"/>
          </a:xfrm>
          <a:prstGeom prst="rect">
            <a:avLst/>
          </a:prstGeom>
          <a:solidFill>
            <a:srgbClr val="D4A72C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">
            <a:extLst>
              <a:ext uri="{FF2B5EF4-FFF2-40B4-BE49-F238E27FC236}">
                <a16:creationId xmlns:a16="http://schemas.microsoft.com/office/drawing/2014/main" id="{61C42E51-9D11-4D34-ACA4-2D69DC0BFB0C}"/>
              </a:ext>
            </a:extLst>
          </p:cNvPr>
          <p:cNvSpPr>
            <a:spLocks noGrp="1"/>
          </p:cNvSpPr>
          <p:nvPr/>
        </p:nvSpPr>
        <p:spPr>
          <a:xfrm>
            <a:off x="1047750" y="2238375"/>
            <a:ext cx="4238625" cy="2428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19050" tIns="19050" rIns="19050" bIns="19050" anchor="t">
            <a:normAutofit/>
          </a:bodyPr>
          <a:lstStyle/>
          <a:p>
            <a:pPr algn="ctr">
              <a:lnSpc>
                <a:spcPct val="108000"/>
              </a:lnSpc>
              <a:buNone/>
              <a:defRPr sz="2400" b="1" i="0">
                <a:solidFill>
                  <a:srgbClr val="2D6A9F"/>
                </a:solidFill>
                <a:latin typeface="Aptos"/>
                <a:ea typeface="Aptos"/>
                <a:cs typeface="Aptos"/>
              </a:defRPr>
            </a:pPr>
            <a:r>
              <a:rPr sz="2400" b="1" i="0">
                <a:solidFill>
                  <a:srgbClr val="2D6A9F"/>
                </a:solidFill>
                <a:latin typeface="Aptos"/>
                <a:ea typeface="Aptos"/>
                <a:cs typeface="Aptos"/>
              </a:rPr>
              <a:t>with Christ now</a:t>
            </a:r>
          </a:p>
          <a:p>
            <a:endParaRPr sz="2400" b="1" i="0">
              <a:solidFill>
                <a:srgbClr val="2D6A9F"/>
              </a:solidFill>
              <a:latin typeface="Aptos"/>
              <a:ea typeface="Aptos"/>
              <a:cs typeface="Aptos"/>
            </a:endParaRPr>
          </a:p>
          <a:p>
            <a:pPr algn="ctr">
              <a:lnSpc>
                <a:spcPct val="108000"/>
              </a:lnSpc>
              <a:buNone/>
              <a:defRPr sz="2400" b="1" i="0">
                <a:solidFill>
                  <a:srgbClr val="2D6A9F"/>
                </a:solidFill>
                <a:latin typeface="Aptos"/>
                <a:ea typeface="Aptos"/>
                <a:cs typeface="Aptos"/>
              </a:defRPr>
            </a:pPr>
            <a:r>
              <a:rPr sz="2400" b="1" i="0">
                <a:solidFill>
                  <a:srgbClr val="2D6A9F"/>
                </a:solidFill>
                <a:latin typeface="Aptos"/>
                <a:ea typeface="Aptos"/>
                <a:cs typeface="Aptos"/>
              </a:rPr>
              <a:t>secure and conscious</a:t>
            </a:r>
          </a:p>
          <a:p>
            <a:endParaRPr sz="2400" b="1" i="0">
              <a:solidFill>
                <a:srgbClr val="2D6A9F"/>
              </a:solidFill>
              <a:latin typeface="Aptos"/>
              <a:ea typeface="Aptos"/>
              <a:cs typeface="Aptos"/>
            </a:endParaRPr>
          </a:p>
          <a:p>
            <a:pPr algn="ctr">
              <a:lnSpc>
                <a:spcPct val="108000"/>
              </a:lnSpc>
              <a:buNone/>
              <a:defRPr sz="2400" b="1" i="0">
                <a:solidFill>
                  <a:srgbClr val="2D6A9F"/>
                </a:solidFill>
                <a:latin typeface="Aptos"/>
                <a:ea typeface="Aptos"/>
                <a:cs typeface="Aptos"/>
              </a:defRPr>
            </a:pPr>
            <a:r>
              <a:rPr sz="2400" b="1" i="0">
                <a:solidFill>
                  <a:srgbClr val="2D6A9F"/>
                </a:solidFill>
                <a:latin typeface="Aptos"/>
                <a:ea typeface="Aptos"/>
                <a:cs typeface="Aptos"/>
              </a:rPr>
              <a:t>awaiting completion</a:t>
            </a:r>
          </a:p>
        </p:txBody>
      </p:sp>
      <p:sp>
        <p:nvSpPr>
          <p:cNvPr id="9" name="text">
            <a:extLst>
              <a:ext uri="{FF2B5EF4-FFF2-40B4-BE49-F238E27FC236}">
                <a16:creationId xmlns:a16="http://schemas.microsoft.com/office/drawing/2014/main" id="{7B87EF19-3476-4009-A4FC-A77BCE86D7CE}"/>
              </a:ext>
            </a:extLst>
          </p:cNvPr>
          <p:cNvSpPr>
            <a:spLocks noGrp="1"/>
          </p:cNvSpPr>
          <p:nvPr/>
        </p:nvSpPr>
        <p:spPr>
          <a:xfrm>
            <a:off x="6905625" y="2238375"/>
            <a:ext cx="4238625" cy="2428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19050" tIns="19050" rIns="19050" bIns="19050" anchor="t">
            <a:normAutofit/>
          </a:bodyPr>
          <a:lstStyle/>
          <a:p>
            <a:pPr algn="ctr">
              <a:lnSpc>
                <a:spcPct val="108000"/>
              </a:lnSpc>
              <a:buNone/>
              <a:defRPr sz="2400" b="1" i="0">
                <a:solidFill>
                  <a:srgbClr val="2D6A9F"/>
                </a:solidFill>
                <a:latin typeface="Aptos"/>
                <a:ea typeface="Aptos"/>
                <a:cs typeface="Aptos"/>
              </a:defRPr>
            </a:pPr>
            <a:r>
              <a:rPr sz="2400" b="1" i="0">
                <a:solidFill>
                  <a:srgbClr val="2D6A9F"/>
                </a:solidFill>
                <a:latin typeface="Aptos"/>
                <a:ea typeface="Aptos"/>
                <a:cs typeface="Aptos"/>
              </a:rPr>
              <a:t>bodily life with Christ</a:t>
            </a:r>
          </a:p>
          <a:p>
            <a:endParaRPr sz="2400" b="1" i="0">
              <a:solidFill>
                <a:srgbClr val="2D6A9F"/>
              </a:solidFill>
              <a:latin typeface="Aptos"/>
              <a:ea typeface="Aptos"/>
              <a:cs typeface="Aptos"/>
            </a:endParaRPr>
          </a:p>
          <a:p>
            <a:pPr algn="ctr">
              <a:lnSpc>
                <a:spcPct val="108000"/>
              </a:lnSpc>
              <a:buNone/>
              <a:defRPr sz="2400" b="1" i="0">
                <a:solidFill>
                  <a:srgbClr val="2D6A9F"/>
                </a:solidFill>
                <a:latin typeface="Aptos"/>
                <a:ea typeface="Aptos"/>
                <a:cs typeface="Aptos"/>
              </a:defRPr>
            </a:pPr>
            <a:r>
              <a:rPr sz="2400" b="1" i="0">
                <a:solidFill>
                  <a:srgbClr val="2D6A9F"/>
                </a:solidFill>
                <a:latin typeface="Aptos"/>
                <a:ea typeface="Aptos"/>
                <a:cs typeface="Aptos"/>
              </a:rPr>
              <a:t>creation renewed</a:t>
            </a:r>
          </a:p>
          <a:p>
            <a:endParaRPr sz="2400" b="1" i="0">
              <a:solidFill>
                <a:srgbClr val="2D6A9F"/>
              </a:solidFill>
              <a:latin typeface="Aptos"/>
              <a:ea typeface="Aptos"/>
              <a:cs typeface="Aptos"/>
            </a:endParaRPr>
          </a:p>
          <a:p>
            <a:pPr algn="ctr">
              <a:lnSpc>
                <a:spcPct val="108000"/>
              </a:lnSpc>
              <a:buNone/>
              <a:defRPr sz="2400" b="1" i="0">
                <a:solidFill>
                  <a:srgbClr val="2D6A9F"/>
                </a:solidFill>
                <a:latin typeface="Aptos"/>
                <a:ea typeface="Aptos"/>
                <a:cs typeface="Aptos"/>
              </a:defRPr>
            </a:pPr>
            <a:r>
              <a:rPr sz="2400" b="1" i="0">
                <a:solidFill>
                  <a:srgbClr val="2D6A9F"/>
                </a:solidFill>
                <a:latin typeface="Aptos"/>
                <a:ea typeface="Aptos"/>
                <a:cs typeface="Aptos"/>
              </a:rPr>
              <a:t>death undone</a:t>
            </a:r>
          </a:p>
        </p:txBody>
      </p:sp>
      <p:sp>
        <p:nvSpPr>
          <p:cNvPr id="10" name="text">
            <a:extLst>
              <a:ext uri="{FF2B5EF4-FFF2-40B4-BE49-F238E27FC236}">
                <a16:creationId xmlns:a16="http://schemas.microsoft.com/office/drawing/2014/main" id="{399A8074-AE69-4404-B136-3C7BE2B307F5}"/>
              </a:ext>
            </a:extLst>
          </p:cNvPr>
          <p:cNvSpPr>
            <a:spLocks noGrp="1"/>
          </p:cNvSpPr>
          <p:nvPr/>
        </p:nvSpPr>
        <p:spPr>
          <a:xfrm>
            <a:off x="2286000" y="5286375"/>
            <a:ext cx="76200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19050" tIns="19050" rIns="19050" bIns="19050" anchor="t">
            <a:normAutofit/>
          </a:bodyPr>
          <a:lstStyle/>
          <a:p>
            <a:pPr algn="ctr">
              <a:lnSpc>
                <a:spcPct val="98000"/>
              </a:lnSpc>
              <a:buNone/>
              <a:defRPr sz="2625" b="0" i="1">
                <a:solidFill>
                  <a:srgbClr val="102A43"/>
                </a:solidFill>
                <a:latin typeface="Georgia"/>
                <a:ea typeface="Georgia"/>
                <a:cs typeface="Georgia"/>
              </a:defRPr>
            </a:pPr>
            <a:r>
              <a:rPr sz="2625" b="0" i="1">
                <a:solidFill>
                  <a:srgbClr val="102A43"/>
                </a:solidFill>
                <a:latin typeface="Georgia"/>
                <a:ea typeface="Georgia"/>
                <a:cs typeface="Georgia"/>
              </a:rPr>
              <a:t>Two horizons. One Christ.</a:t>
            </a:r>
          </a:p>
        </p:txBody>
      </p:sp>
    </p:spTree>
    <p:extLst>
      <p:ext uri="{BB962C8B-B14F-4D97-AF65-F5344CB8AC3E}">
        <p14:creationId xmlns:p14="http://schemas.microsoft.com/office/powerpoint/2010/main" val="208023559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-19">
            <a:extLst>
              <a:ext uri="{FF2B5EF4-FFF2-40B4-BE49-F238E27FC236}">
                <a16:creationId xmlns:a16="http://schemas.microsoft.com/office/drawing/2014/main" id="{EE27247E-EC0E-4BA0-B4BA-EA56740AC8C9}"/>
              </a:ext>
            </a:extLst>
          </p:cNvPr>
          <p:cNvSpPr>
            <a:spLocks noGrp="1"/>
          </p:cNvSpPr>
          <p:nvPr/>
        </p:nvSpPr>
        <p:spPr>
          <a:xfrm>
            <a:off x="552450" y="6438900"/>
            <a:ext cx="29527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19050" tIns="19050" rIns="19050" bIns="19050" anchor="t">
            <a:normAutofit/>
          </a:bodyPr>
          <a:lstStyle/>
          <a:p>
            <a:pPr algn="l">
              <a:lnSpc>
                <a:spcPct val="98000"/>
              </a:lnSpc>
              <a:buNone/>
              <a:defRPr sz="1275" b="1" i="0">
                <a:solidFill>
                  <a:srgbClr val="5C7085"/>
                </a:solidFill>
                <a:latin typeface="Aptos"/>
                <a:ea typeface="Aptos"/>
                <a:cs typeface="Aptos"/>
              </a:defRPr>
            </a:pPr>
            <a:r>
              <a:rPr sz="1275" b="1" i="0">
                <a:solidFill>
                  <a:srgbClr val="5C7085"/>
                </a:solidFill>
                <a:latin typeface="Aptos"/>
                <a:ea typeface="Aptos"/>
                <a:cs typeface="Aptos"/>
              </a:rPr>
              <a:t>HEAVEN | WEEK THREE</a:t>
            </a:r>
          </a:p>
        </p:txBody>
      </p:sp>
      <p:sp>
        <p:nvSpPr>
          <p:cNvPr id="2" name="slide-number-19">
            <a:extLst>
              <a:ext uri="{FF2B5EF4-FFF2-40B4-BE49-F238E27FC236}">
                <a16:creationId xmlns:a16="http://schemas.microsoft.com/office/drawing/2014/main" id="{22FA56F8-2A23-4887-A286-FE164C5AE4FD}"/>
              </a:ext>
            </a:extLst>
          </p:cNvPr>
          <p:cNvSpPr>
            <a:spLocks noGrp="1"/>
          </p:cNvSpPr>
          <p:nvPr/>
        </p:nvSpPr>
        <p:spPr>
          <a:xfrm>
            <a:off x="11334750" y="6400800"/>
            <a:ext cx="3238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19050" tIns="19050" rIns="19050" bIns="19050" anchor="t">
            <a:normAutofit/>
          </a:bodyPr>
          <a:lstStyle/>
          <a:p>
            <a:pPr algn="r">
              <a:lnSpc>
                <a:spcPct val="98000"/>
              </a:lnSpc>
              <a:buNone/>
              <a:defRPr sz="1500" b="1" i="0">
                <a:solidFill>
                  <a:srgbClr val="5C7085"/>
                </a:solidFill>
                <a:latin typeface="Aptos"/>
                <a:ea typeface="Aptos"/>
                <a:cs typeface="Aptos"/>
              </a:defRPr>
            </a:pPr>
            <a:r>
              <a:rPr sz="1500" b="1" i="0">
                <a:solidFill>
                  <a:srgbClr val="5C7085"/>
                </a:solidFill>
                <a:latin typeface="Aptos"/>
                <a:ea typeface="Aptos"/>
                <a:cs typeface="Aptos"/>
              </a:rPr>
              <a:t>19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0" y="0"/>
            <a:ext cx="5905500" cy="6191250"/>
          </a:xfrm>
          <a:prstGeom prst="rect">
            <a:avLst/>
          </a:prstGeom>
        </p:spPr>
      </p:pic>
      <p:sp>
        <p:nvSpPr>
          <p:cNvPr id="4" name="text">
            <a:extLst>
              <a:ext uri="{FF2B5EF4-FFF2-40B4-BE49-F238E27FC236}">
                <a16:creationId xmlns:a16="http://schemas.microsoft.com/office/drawing/2014/main" id="{B52F75AE-CD15-42F0-9AD8-79FB32DCB945}"/>
              </a:ext>
            </a:extLst>
          </p:cNvPr>
          <p:cNvSpPr>
            <a:spLocks noGrp="1"/>
          </p:cNvSpPr>
          <p:nvPr/>
        </p:nvSpPr>
        <p:spPr>
          <a:xfrm>
            <a:off x="6572250" y="781050"/>
            <a:ext cx="42862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19050" tIns="19050" rIns="19050" bIns="19050" anchor="t">
            <a:normAutofit/>
          </a:bodyPr>
          <a:lstStyle/>
          <a:p>
            <a:pPr algn="l">
              <a:lnSpc>
                <a:spcPct val="98000"/>
              </a:lnSpc>
              <a:buNone/>
              <a:defRPr sz="1500" b="1" i="0">
                <a:solidFill>
                  <a:srgbClr val="2D6A9F"/>
                </a:solidFill>
                <a:latin typeface="Aptos"/>
                <a:ea typeface="Aptos"/>
                <a:cs typeface="Aptos"/>
              </a:defRPr>
            </a:pPr>
            <a:r>
              <a:rPr sz="1500" b="1" i="0">
                <a:solidFill>
                  <a:srgbClr val="2D6A9F"/>
                </a:solidFill>
                <a:latin typeface="Aptos"/>
                <a:ea typeface="Aptos"/>
                <a:cs typeface="Aptos"/>
              </a:rPr>
              <a:t>MOVEMENT FOUR</a:t>
            </a:r>
          </a:p>
        </p:txBody>
      </p:sp>
      <p:sp>
        <p:nvSpPr>
          <p:cNvPr id="5" name="text">
            <a:extLst>
              <a:ext uri="{FF2B5EF4-FFF2-40B4-BE49-F238E27FC236}">
                <a16:creationId xmlns:a16="http://schemas.microsoft.com/office/drawing/2014/main" id="{5F547CF7-A809-42D8-8536-28AF320EB5F5}"/>
              </a:ext>
            </a:extLst>
          </p:cNvPr>
          <p:cNvSpPr>
            <a:spLocks noGrp="1"/>
          </p:cNvSpPr>
          <p:nvPr/>
        </p:nvSpPr>
        <p:spPr>
          <a:xfrm>
            <a:off x="6572250" y="1476375"/>
            <a:ext cx="4762500" cy="2000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19050" tIns="19050" rIns="19050" bIns="19050" anchor="t">
            <a:normAutofit/>
          </a:bodyPr>
          <a:lstStyle/>
          <a:p>
            <a:pPr algn="l">
              <a:lnSpc>
                <a:spcPct val="102000"/>
              </a:lnSpc>
              <a:buNone/>
              <a:defRPr sz="3825" b="1" i="0">
                <a:solidFill>
                  <a:srgbClr val="102A43"/>
                </a:solidFill>
                <a:latin typeface="Georgia"/>
                <a:ea typeface="Georgia"/>
                <a:cs typeface="Georgia"/>
              </a:defRPr>
            </a:pPr>
            <a:r>
              <a:rPr sz="3825" b="1" i="0">
                <a:solidFill>
                  <a:srgbClr val="102A43"/>
                </a:solidFill>
                <a:latin typeface="Georgia"/>
                <a:ea typeface="Georgia"/>
                <a:cs typeface="Georgia"/>
              </a:rPr>
              <a:t>Resurrection hope</a:t>
            </a:r>
          </a:p>
          <a:p>
            <a:pPr algn="l">
              <a:lnSpc>
                <a:spcPct val="102000"/>
              </a:lnSpc>
              <a:buNone/>
              <a:defRPr sz="3825" b="1" i="0">
                <a:solidFill>
                  <a:srgbClr val="102A43"/>
                </a:solidFill>
                <a:latin typeface="Georgia"/>
                <a:ea typeface="Georgia"/>
                <a:cs typeface="Georgia"/>
              </a:defRPr>
            </a:pPr>
            <a:r>
              <a:rPr sz="3825" b="1" i="0">
                <a:solidFill>
                  <a:srgbClr val="102A43"/>
                </a:solidFill>
                <a:latin typeface="Georgia"/>
                <a:ea typeface="Georgia"/>
                <a:cs typeface="Georgia"/>
              </a:rPr>
              <a:t>makes room for</a:t>
            </a:r>
          </a:p>
          <a:p>
            <a:pPr algn="l">
              <a:lnSpc>
                <a:spcPct val="102000"/>
              </a:lnSpc>
              <a:buNone/>
              <a:defRPr sz="3825" b="1" i="0">
                <a:solidFill>
                  <a:srgbClr val="102A43"/>
                </a:solidFill>
                <a:latin typeface="Georgia"/>
                <a:ea typeface="Georgia"/>
                <a:cs typeface="Georgia"/>
              </a:defRPr>
            </a:pPr>
            <a:r>
              <a:rPr sz="3825" b="1" i="0">
                <a:solidFill>
                  <a:srgbClr val="102A43"/>
                </a:solidFill>
                <a:latin typeface="Georgia"/>
                <a:ea typeface="Georgia"/>
                <a:cs typeface="Georgia"/>
              </a:rPr>
              <a:t>honest grief.</a:t>
            </a:r>
          </a:p>
        </p:txBody>
      </p:sp>
      <p:sp>
        <p:nvSpPr>
          <p:cNvPr id="6" name="text">
            <a:extLst>
              <a:ext uri="{FF2B5EF4-FFF2-40B4-BE49-F238E27FC236}">
                <a16:creationId xmlns:a16="http://schemas.microsoft.com/office/drawing/2014/main" id="{30AF62B5-CA53-41D0-B77E-2A17BFA0225C}"/>
              </a:ext>
            </a:extLst>
          </p:cNvPr>
          <p:cNvSpPr>
            <a:spLocks noGrp="1"/>
          </p:cNvSpPr>
          <p:nvPr/>
        </p:nvSpPr>
        <p:spPr>
          <a:xfrm>
            <a:off x="6572250" y="4286250"/>
            <a:ext cx="4762500" cy="952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19050" tIns="19050" rIns="19050" bIns="19050" anchor="t">
            <a:normAutofit/>
          </a:bodyPr>
          <a:lstStyle/>
          <a:p>
            <a:pPr algn="l">
              <a:lnSpc>
                <a:spcPct val="114000"/>
              </a:lnSpc>
              <a:buNone/>
              <a:defRPr sz="2175" b="0" i="1">
                <a:solidFill>
                  <a:srgbClr val="2D6A9F"/>
                </a:solidFill>
                <a:latin typeface="Aptos"/>
                <a:ea typeface="Aptos"/>
                <a:cs typeface="Aptos"/>
              </a:defRPr>
            </a:pPr>
            <a:r>
              <a:rPr sz="2175" b="0" i="1">
                <a:solidFill>
                  <a:srgbClr val="2D6A9F"/>
                </a:solidFill>
                <a:latin typeface="Aptos"/>
                <a:ea typeface="Aptos"/>
                <a:cs typeface="Aptos"/>
              </a:rPr>
              <a:t>Love feels the rupture death causes.</a:t>
            </a:r>
          </a:p>
          <a:p>
            <a:pPr algn="l">
              <a:lnSpc>
                <a:spcPct val="114000"/>
              </a:lnSpc>
              <a:buNone/>
              <a:defRPr sz="2175" b="0" i="1">
                <a:solidFill>
                  <a:srgbClr val="2D6A9F"/>
                </a:solidFill>
                <a:latin typeface="Aptos"/>
                <a:ea typeface="Aptos"/>
                <a:cs typeface="Aptos"/>
              </a:defRPr>
            </a:pPr>
            <a:r>
              <a:rPr sz="2175" b="0" i="1">
                <a:solidFill>
                  <a:srgbClr val="2D6A9F"/>
                </a:solidFill>
                <a:latin typeface="Aptos"/>
                <a:ea typeface="Aptos"/>
                <a:cs typeface="Aptos"/>
              </a:rPr>
              <a:t>The family table has an empty chair.</a:t>
            </a:r>
          </a:p>
        </p:txBody>
      </p:sp>
    </p:spTree>
    <p:extLst>
      <p:ext uri="{BB962C8B-B14F-4D97-AF65-F5344CB8AC3E}">
        <p14:creationId xmlns:p14="http://schemas.microsoft.com/office/powerpoint/2010/main" val="70910782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B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-20">
            <a:extLst>
              <a:ext uri="{FF2B5EF4-FFF2-40B4-BE49-F238E27FC236}">
                <a16:creationId xmlns:a16="http://schemas.microsoft.com/office/drawing/2014/main" id="{5D72431E-8706-40AC-BCC9-D9EEC8369A8B}"/>
              </a:ext>
            </a:extLst>
          </p:cNvPr>
          <p:cNvSpPr>
            <a:spLocks noGrp="1"/>
          </p:cNvSpPr>
          <p:nvPr/>
        </p:nvSpPr>
        <p:spPr>
          <a:xfrm>
            <a:off x="552450" y="6438900"/>
            <a:ext cx="29527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19050" tIns="19050" rIns="19050" bIns="19050" anchor="t">
            <a:normAutofit/>
          </a:bodyPr>
          <a:lstStyle/>
          <a:p>
            <a:pPr algn="l">
              <a:lnSpc>
                <a:spcPct val="98000"/>
              </a:lnSpc>
              <a:buNone/>
              <a:defRPr sz="1275" b="1" i="0">
                <a:solidFill>
                  <a:srgbClr val="B7C6D6"/>
                </a:solidFill>
                <a:latin typeface="Aptos"/>
                <a:ea typeface="Aptos"/>
                <a:cs typeface="Aptos"/>
              </a:defRPr>
            </a:pPr>
            <a:r>
              <a:rPr sz="1275" b="1" i="0">
                <a:solidFill>
                  <a:srgbClr val="B7C6D6"/>
                </a:solidFill>
                <a:latin typeface="Aptos"/>
                <a:ea typeface="Aptos"/>
                <a:cs typeface="Aptos"/>
              </a:rPr>
              <a:t>HEAVEN | WEEK THREE</a:t>
            </a:r>
          </a:p>
        </p:txBody>
      </p:sp>
      <p:sp>
        <p:nvSpPr>
          <p:cNvPr id="2" name="slide-number-20">
            <a:extLst>
              <a:ext uri="{FF2B5EF4-FFF2-40B4-BE49-F238E27FC236}">
                <a16:creationId xmlns:a16="http://schemas.microsoft.com/office/drawing/2014/main" id="{6F559E21-F393-481D-8331-696AC102569F}"/>
              </a:ext>
            </a:extLst>
          </p:cNvPr>
          <p:cNvSpPr>
            <a:spLocks noGrp="1"/>
          </p:cNvSpPr>
          <p:nvPr/>
        </p:nvSpPr>
        <p:spPr>
          <a:xfrm>
            <a:off x="11334750" y="6400800"/>
            <a:ext cx="3238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19050" tIns="19050" rIns="19050" bIns="19050" anchor="t">
            <a:normAutofit/>
          </a:bodyPr>
          <a:lstStyle/>
          <a:p>
            <a:pPr algn="r">
              <a:lnSpc>
                <a:spcPct val="98000"/>
              </a:lnSpc>
              <a:buNone/>
              <a:defRPr sz="1500" b="1" i="0">
                <a:solidFill>
                  <a:srgbClr val="B7C6D6"/>
                </a:solidFill>
                <a:latin typeface="Aptos"/>
                <a:ea typeface="Aptos"/>
                <a:cs typeface="Aptos"/>
              </a:defRPr>
            </a:pPr>
            <a:r>
              <a:rPr sz="1500" b="1" i="0">
                <a:solidFill>
                  <a:srgbClr val="B7C6D6"/>
                </a:solidFill>
                <a:latin typeface="Aptos"/>
                <a:ea typeface="Aptos"/>
                <a:cs typeface="Aptos"/>
              </a:rPr>
              <a:t>20</a:t>
            </a:r>
          </a:p>
        </p:txBody>
      </p:sp>
      <p:sp>
        <p:nvSpPr>
          <p:cNvPr id="3" name="comfort-panel">
            <a:extLst>
              <a:ext uri="{FF2B5EF4-FFF2-40B4-BE49-F238E27FC236}">
                <a16:creationId xmlns:a16="http://schemas.microsoft.com/office/drawing/2014/main" id="{2EC8F03E-CE68-4261-9369-27661D63D776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6286500" cy="6191250"/>
          </a:xfrm>
          <a:prstGeom prst="rect">
            <a:avLst/>
          </a:prstGeom>
          <a:solidFill>
            <a:srgbClr val="071B2D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6286500" y="0"/>
            <a:ext cx="5905500" cy="6191250"/>
          </a:xfrm>
          <a:prstGeom prst="rect">
            <a:avLst/>
          </a:prstGeom>
        </p:spPr>
      </p:pic>
      <p:sp>
        <p:nvSpPr>
          <p:cNvPr id="5" name="text">
            <a:extLst>
              <a:ext uri="{FF2B5EF4-FFF2-40B4-BE49-F238E27FC236}">
                <a16:creationId xmlns:a16="http://schemas.microsoft.com/office/drawing/2014/main" id="{A1A627F6-7C1D-4944-83D2-2CF246DB86CC}"/>
              </a:ext>
            </a:extLst>
          </p:cNvPr>
          <p:cNvSpPr>
            <a:spLocks noGrp="1"/>
          </p:cNvSpPr>
          <p:nvPr/>
        </p:nvSpPr>
        <p:spPr>
          <a:xfrm>
            <a:off x="685800" y="742950"/>
            <a:ext cx="47625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19050" tIns="19050" rIns="19050" bIns="19050" anchor="t">
            <a:normAutofit/>
          </a:bodyPr>
          <a:lstStyle/>
          <a:p>
            <a:pPr algn="l">
              <a:lnSpc>
                <a:spcPct val="108000"/>
              </a:lnSpc>
              <a:buNone/>
              <a:defRPr sz="1650" b="1" i="0">
                <a:solidFill>
                  <a:srgbClr val="F5E8B8"/>
                </a:solidFill>
                <a:latin typeface="Aptos"/>
                <a:ea typeface="Aptos"/>
                <a:cs typeface="Aptos"/>
              </a:defRPr>
            </a:pPr>
            <a:r>
              <a:rPr sz="1650" b="1" i="0">
                <a:solidFill>
                  <a:srgbClr val="F5E8B8"/>
                </a:solidFill>
                <a:latin typeface="Aptos"/>
                <a:ea typeface="Aptos"/>
                <a:cs typeface="Aptos"/>
              </a:rPr>
              <a:t>AT THE GRAVESIDE,</a:t>
            </a:r>
          </a:p>
          <a:p>
            <a:pPr algn="l">
              <a:lnSpc>
                <a:spcPct val="108000"/>
              </a:lnSpc>
              <a:buNone/>
              <a:defRPr sz="1650" b="1" i="0">
                <a:solidFill>
                  <a:srgbClr val="F5E8B8"/>
                </a:solidFill>
                <a:latin typeface="Aptos"/>
                <a:ea typeface="Aptos"/>
                <a:cs typeface="Aptos"/>
              </a:defRPr>
            </a:pPr>
            <a:r>
              <a:rPr sz="1650" b="1" i="0">
                <a:solidFill>
                  <a:srgbClr val="F5E8B8"/>
                </a:solidFill>
                <a:latin typeface="Aptos"/>
                <a:ea typeface="Aptos"/>
                <a:cs typeface="Aptos"/>
              </a:rPr>
              <a:t>WE CAN SAY:</a:t>
            </a:r>
          </a:p>
        </p:txBody>
      </p:sp>
      <p:sp>
        <p:nvSpPr>
          <p:cNvPr id="6" name="text">
            <a:extLst>
              <a:ext uri="{FF2B5EF4-FFF2-40B4-BE49-F238E27FC236}">
                <a16:creationId xmlns:a16="http://schemas.microsoft.com/office/drawing/2014/main" id="{4D073A5F-0FE9-47B3-A577-402D88CA2D61}"/>
              </a:ext>
            </a:extLst>
          </p:cNvPr>
          <p:cNvSpPr>
            <a:spLocks noGrp="1"/>
          </p:cNvSpPr>
          <p:nvPr/>
        </p:nvSpPr>
        <p:spPr>
          <a:xfrm>
            <a:off x="876300" y="1952625"/>
            <a:ext cx="4667250" cy="3000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19050" tIns="19050" rIns="19050" bIns="19050" anchor="t">
            <a:normAutofit/>
          </a:bodyPr>
          <a:lstStyle/>
          <a:p>
            <a:pPr marL="28" indent="-16" algn="l">
              <a:lnSpc>
                <a:spcPct val="118000"/>
              </a:lnSpc>
              <a:buNone/>
              <a:defRPr sz="2400" b="0" i="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2400" b="0" i="0">
                <a:solidFill>
                  <a:srgbClr val="FFFFFF"/>
                </a:solidFill>
                <a:latin typeface="Aptos"/>
                <a:ea typeface="Aptos"/>
                <a:cs typeface="Aptos"/>
              </a:rPr>
              <a:t>They are with Christ now.</a:t>
            </a:r>
          </a:p>
          <a:p>
            <a:pPr marL="28" indent="-16" algn="l">
              <a:lnSpc>
                <a:spcPct val="118000"/>
              </a:lnSpc>
              <a:buNone/>
              <a:defRPr sz="2400" b="0" i="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2400" b="0" i="0">
                <a:solidFill>
                  <a:srgbClr val="FFFFFF"/>
                </a:solidFill>
                <a:latin typeface="Aptos"/>
                <a:ea typeface="Aptos"/>
                <a:cs typeface="Aptos"/>
              </a:rPr>
              <a:t>We miss them because death is an enemy.</a:t>
            </a:r>
          </a:p>
          <a:p>
            <a:pPr marL="28" indent="-16" algn="l">
              <a:lnSpc>
                <a:spcPct val="118000"/>
              </a:lnSpc>
              <a:buNone/>
              <a:defRPr sz="2400" b="0" i="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2400" b="0" i="0">
                <a:solidFill>
                  <a:srgbClr val="FFFFFF"/>
                </a:solidFill>
                <a:latin typeface="Aptos"/>
                <a:ea typeface="Aptos"/>
                <a:cs typeface="Aptos"/>
              </a:rPr>
              <a:t>We await resurrection and renewed creation.</a:t>
            </a:r>
          </a:p>
        </p:txBody>
      </p:sp>
    </p:spTree>
    <p:extLst>
      <p:ext uri="{BB962C8B-B14F-4D97-AF65-F5344CB8AC3E}">
        <p14:creationId xmlns:p14="http://schemas.microsoft.com/office/powerpoint/2010/main" val="6762032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1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-21">
            <a:extLst>
              <a:ext uri="{FF2B5EF4-FFF2-40B4-BE49-F238E27FC236}">
                <a16:creationId xmlns:a16="http://schemas.microsoft.com/office/drawing/2014/main" id="{F59C7910-BD08-4134-BDAE-6B7C0E98E366}"/>
              </a:ext>
            </a:extLst>
          </p:cNvPr>
          <p:cNvSpPr>
            <a:spLocks noGrp="1"/>
          </p:cNvSpPr>
          <p:nvPr/>
        </p:nvSpPr>
        <p:spPr>
          <a:xfrm>
            <a:off x="552450" y="6438900"/>
            <a:ext cx="29527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19050" tIns="19050" rIns="19050" bIns="19050" anchor="t">
            <a:normAutofit/>
          </a:bodyPr>
          <a:lstStyle/>
          <a:p>
            <a:pPr algn="l">
              <a:lnSpc>
                <a:spcPct val="98000"/>
              </a:lnSpc>
              <a:buNone/>
              <a:defRPr sz="1275" b="1" i="0">
                <a:solidFill>
                  <a:srgbClr val="5C7085"/>
                </a:solidFill>
                <a:latin typeface="Aptos"/>
                <a:ea typeface="Aptos"/>
                <a:cs typeface="Aptos"/>
              </a:defRPr>
            </a:pPr>
            <a:r>
              <a:rPr sz="1275" b="1" i="0">
                <a:solidFill>
                  <a:srgbClr val="5C7085"/>
                </a:solidFill>
                <a:latin typeface="Aptos"/>
                <a:ea typeface="Aptos"/>
                <a:cs typeface="Aptos"/>
              </a:rPr>
              <a:t>HEAVEN | WEEK THREE</a:t>
            </a:r>
          </a:p>
        </p:txBody>
      </p:sp>
      <p:sp>
        <p:nvSpPr>
          <p:cNvPr id="2" name="slide-number-21">
            <a:extLst>
              <a:ext uri="{FF2B5EF4-FFF2-40B4-BE49-F238E27FC236}">
                <a16:creationId xmlns:a16="http://schemas.microsoft.com/office/drawing/2014/main" id="{2CC352E3-293D-4806-9EF4-65757B3C7C43}"/>
              </a:ext>
            </a:extLst>
          </p:cNvPr>
          <p:cNvSpPr>
            <a:spLocks noGrp="1"/>
          </p:cNvSpPr>
          <p:nvPr/>
        </p:nvSpPr>
        <p:spPr>
          <a:xfrm>
            <a:off x="11334750" y="6400800"/>
            <a:ext cx="3238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19050" tIns="19050" rIns="19050" bIns="19050" anchor="t">
            <a:normAutofit/>
          </a:bodyPr>
          <a:lstStyle/>
          <a:p>
            <a:pPr algn="r">
              <a:lnSpc>
                <a:spcPct val="98000"/>
              </a:lnSpc>
              <a:buNone/>
              <a:defRPr sz="1500" b="1" i="0">
                <a:solidFill>
                  <a:srgbClr val="5C7085"/>
                </a:solidFill>
                <a:latin typeface="Aptos"/>
                <a:ea typeface="Aptos"/>
                <a:cs typeface="Aptos"/>
              </a:defRPr>
            </a:pPr>
            <a:r>
              <a:rPr sz="1500" b="1" i="0">
                <a:solidFill>
                  <a:srgbClr val="5C7085"/>
                </a:solidFill>
                <a:latin typeface="Aptos"/>
                <a:ea typeface="Aptos"/>
                <a:cs typeface="Aptos"/>
              </a:rPr>
              <a:t>21</a:t>
            </a:r>
          </a:p>
        </p:txBody>
      </p:sp>
      <p:sp>
        <p:nvSpPr>
          <p:cNvPr id="3" name="eyebrow">
            <a:extLst>
              <a:ext uri="{FF2B5EF4-FFF2-40B4-BE49-F238E27FC236}">
                <a16:creationId xmlns:a16="http://schemas.microsoft.com/office/drawing/2014/main" id="{722DCBE5-2C3A-4813-8E86-E1FAA99CF770}"/>
              </a:ext>
            </a:extLst>
          </p:cNvPr>
          <p:cNvSpPr>
            <a:spLocks noGrp="1"/>
          </p:cNvSpPr>
          <p:nvPr/>
        </p:nvSpPr>
        <p:spPr>
          <a:xfrm>
            <a:off x="685800" y="457200"/>
            <a:ext cx="7810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19050" tIns="19050" rIns="19050" bIns="19050" anchor="t">
            <a:normAutofit/>
          </a:bodyPr>
          <a:lstStyle/>
          <a:p>
            <a:pPr algn="l">
              <a:lnSpc>
                <a:spcPct val="98000"/>
              </a:lnSpc>
              <a:buNone/>
              <a:defRPr sz="1500" b="1" i="0">
                <a:solidFill>
                  <a:srgbClr val="2D6A9F"/>
                </a:solidFill>
                <a:latin typeface="Aptos"/>
                <a:ea typeface="Aptos"/>
                <a:cs typeface="Aptos"/>
              </a:defRPr>
            </a:pPr>
            <a:r>
              <a:rPr sz="1500" b="1" i="0">
                <a:solidFill>
                  <a:srgbClr val="2D6A9F"/>
                </a:solidFill>
                <a:latin typeface="Aptos"/>
                <a:ea typeface="Aptos"/>
                <a:cs typeface="Aptos"/>
              </a:rPr>
              <a:t>CONGREGATIONAL CONVERSATION</a:t>
            </a:r>
          </a:p>
        </p:txBody>
      </p:sp>
      <p:sp>
        <p:nvSpPr>
          <p:cNvPr id="4" name="gold-rule">
            <a:extLst>
              <a:ext uri="{FF2B5EF4-FFF2-40B4-BE49-F238E27FC236}">
                <a16:creationId xmlns:a16="http://schemas.microsoft.com/office/drawing/2014/main" id="{11C0D6C5-0A1D-454B-A63E-1228FE4282AA}"/>
              </a:ext>
            </a:extLst>
          </p:cNvPr>
          <p:cNvSpPr>
            <a:spLocks noGrp="1"/>
          </p:cNvSpPr>
          <p:nvPr/>
        </p:nvSpPr>
        <p:spPr>
          <a:xfrm>
            <a:off x="685800" y="914400"/>
            <a:ext cx="1428750" cy="57150"/>
          </a:xfrm>
          <a:prstGeom prst="rect">
            <a:avLst/>
          </a:prstGeom>
          <a:solidFill>
            <a:srgbClr val="D4A72C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">
            <a:extLst>
              <a:ext uri="{FF2B5EF4-FFF2-40B4-BE49-F238E27FC236}">
                <a16:creationId xmlns:a16="http://schemas.microsoft.com/office/drawing/2014/main" id="{67175F86-60FB-4635-9457-0A230AE02A4E}"/>
              </a:ext>
            </a:extLst>
          </p:cNvPr>
          <p:cNvSpPr>
            <a:spLocks noGrp="1"/>
          </p:cNvSpPr>
          <p:nvPr/>
        </p:nvSpPr>
        <p:spPr>
          <a:xfrm>
            <a:off x="952500" y="1066800"/>
            <a:ext cx="10287000" cy="1123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19050" tIns="19050" rIns="19050" bIns="19050" anchor="t">
            <a:normAutofit fontScale="95038"/>
          </a:bodyPr>
          <a:lstStyle/>
          <a:p>
            <a:pPr algn="ctr">
              <a:lnSpc>
                <a:spcPct val="102000"/>
              </a:lnSpc>
              <a:buNone/>
              <a:defRPr sz="3675" b="1" i="0">
                <a:solidFill>
                  <a:srgbClr val="102A43"/>
                </a:solidFill>
                <a:latin typeface="Georgia"/>
                <a:ea typeface="Georgia"/>
                <a:cs typeface="Georgia"/>
              </a:defRPr>
            </a:pPr>
            <a:r>
              <a:rPr sz="3675" b="1" i="0">
                <a:solidFill>
                  <a:srgbClr val="102A43"/>
                </a:solidFill>
                <a:latin typeface="Georgia"/>
                <a:ea typeface="Georgia"/>
                <a:cs typeface="Georgia"/>
              </a:rPr>
              <a:t>We can speak with confidence—</a:t>
            </a:r>
          </a:p>
          <a:p>
            <a:pPr algn="ctr">
              <a:lnSpc>
                <a:spcPct val="102000"/>
              </a:lnSpc>
              <a:buNone/>
              <a:defRPr sz="3675" b="1" i="0">
                <a:solidFill>
                  <a:srgbClr val="102A43"/>
                </a:solidFill>
                <a:latin typeface="Georgia"/>
                <a:ea typeface="Georgia"/>
                <a:cs typeface="Georgia"/>
              </a:defRPr>
            </a:pPr>
            <a:r>
              <a:rPr sz="3675" b="1" i="0">
                <a:solidFill>
                  <a:srgbClr val="102A43"/>
                </a:solidFill>
                <a:latin typeface="Georgia"/>
                <a:ea typeface="Georgia"/>
                <a:cs typeface="Georgia"/>
              </a:rPr>
              <a:t>and humility.</a:t>
            </a:r>
          </a:p>
        </p:txBody>
      </p:sp>
      <p:sp>
        <p:nvSpPr>
          <p:cNvPr id="6" name="text">
            <a:extLst>
              <a:ext uri="{FF2B5EF4-FFF2-40B4-BE49-F238E27FC236}">
                <a16:creationId xmlns:a16="http://schemas.microsoft.com/office/drawing/2014/main" id="{6AD8D0A8-8278-44A0-9603-4DFA32720B26}"/>
              </a:ext>
            </a:extLst>
          </p:cNvPr>
          <p:cNvSpPr>
            <a:spLocks noGrp="1"/>
          </p:cNvSpPr>
          <p:nvPr/>
        </p:nvSpPr>
        <p:spPr>
          <a:xfrm>
            <a:off x="1219200" y="2857500"/>
            <a:ext cx="9763125" cy="2266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19050" tIns="19050" rIns="19050" bIns="19050" anchor="t">
            <a:normAutofit/>
          </a:bodyPr>
          <a:lstStyle/>
          <a:p>
            <a:pPr marL="28" indent="-16" algn="l">
              <a:lnSpc>
                <a:spcPct val="118000"/>
              </a:lnSpc>
              <a:buNone/>
              <a:defRPr sz="2400" b="0" i="0">
                <a:solidFill>
                  <a:srgbClr val="102A43"/>
                </a:solidFill>
                <a:latin typeface="Aptos"/>
                <a:ea typeface="Aptos"/>
                <a:cs typeface="Aptos"/>
              </a:defRPr>
            </a:pPr>
            <a:r>
              <a:rPr sz="2400" b="0" i="0">
                <a:solidFill>
                  <a:srgbClr val="102A43"/>
                </a:solidFill>
                <a:latin typeface="Aptos"/>
                <a:ea typeface="Aptos"/>
                <a:cs typeface="Aptos"/>
              </a:rPr>
              <a:t>What can we say with confidence about the dead in Christ?</a:t>
            </a:r>
          </a:p>
          <a:p>
            <a:pPr marL="28" indent="-16" algn="l">
              <a:lnSpc>
                <a:spcPct val="118000"/>
              </a:lnSpc>
              <a:buNone/>
              <a:defRPr sz="2400" b="0" i="0">
                <a:solidFill>
                  <a:srgbClr val="102A43"/>
                </a:solidFill>
                <a:latin typeface="Aptos"/>
                <a:ea typeface="Aptos"/>
                <a:cs typeface="Aptos"/>
              </a:defRPr>
            </a:pPr>
            <a:r>
              <a:rPr sz="2400" b="0" i="0">
                <a:solidFill>
                  <a:srgbClr val="102A43"/>
                </a:solidFill>
                <a:latin typeface="Aptos"/>
                <a:ea typeface="Aptos"/>
                <a:cs typeface="Aptos"/>
              </a:rPr>
              <a:t>Why can something temporary still be wonderful?</a:t>
            </a:r>
          </a:p>
          <a:p>
            <a:pPr marL="28" indent="-16" algn="l">
              <a:lnSpc>
                <a:spcPct val="118000"/>
              </a:lnSpc>
              <a:buNone/>
              <a:defRPr sz="2400" b="0" i="0">
                <a:solidFill>
                  <a:srgbClr val="102A43"/>
                </a:solidFill>
                <a:latin typeface="Aptos"/>
                <a:ea typeface="Aptos"/>
                <a:cs typeface="Aptos"/>
              </a:defRPr>
            </a:pPr>
            <a:r>
              <a:rPr sz="2400" b="0" i="0">
                <a:solidFill>
                  <a:srgbClr val="102A43"/>
                </a:solidFill>
                <a:latin typeface="Aptos"/>
                <a:ea typeface="Aptos"/>
                <a:cs typeface="Aptos"/>
              </a:rPr>
              <a:t>How might this change the way we comfort someone who grieves?</a:t>
            </a:r>
          </a:p>
        </p:txBody>
      </p:sp>
      <p:sp>
        <p:nvSpPr>
          <p:cNvPr id="7" name="text">
            <a:extLst>
              <a:ext uri="{FF2B5EF4-FFF2-40B4-BE49-F238E27FC236}">
                <a16:creationId xmlns:a16="http://schemas.microsoft.com/office/drawing/2014/main" id="{9BEF1834-76C2-473D-8AAB-AFCAA3316C27}"/>
              </a:ext>
            </a:extLst>
          </p:cNvPr>
          <p:cNvSpPr>
            <a:spLocks noGrp="1"/>
          </p:cNvSpPr>
          <p:nvPr/>
        </p:nvSpPr>
        <p:spPr>
          <a:xfrm>
            <a:off x="1809750" y="5429250"/>
            <a:ext cx="85725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19050" tIns="19050" rIns="19050" bIns="19050" anchor="t">
            <a:normAutofit/>
          </a:bodyPr>
          <a:lstStyle/>
          <a:p>
            <a:pPr algn="ctr">
              <a:lnSpc>
                <a:spcPct val="98000"/>
              </a:lnSpc>
              <a:buNone/>
              <a:defRPr sz="1800" b="0" i="1">
                <a:solidFill>
                  <a:srgbClr val="2D6A9F"/>
                </a:solidFill>
                <a:latin typeface="Aptos"/>
                <a:ea typeface="Aptos"/>
                <a:cs typeface="Aptos"/>
              </a:defRPr>
            </a:pPr>
            <a:r>
              <a:rPr sz="1800" b="0" i="1">
                <a:solidFill>
                  <a:srgbClr val="2D6A9F"/>
                </a:solidFill>
                <a:latin typeface="Aptos"/>
                <a:ea typeface="Aptos"/>
                <a:cs typeface="Aptos"/>
              </a:rPr>
              <a:t>You may answer one query, remain silent, or speak privately afterward.</a:t>
            </a:r>
          </a:p>
        </p:txBody>
      </p:sp>
    </p:spTree>
    <p:extLst>
      <p:ext uri="{BB962C8B-B14F-4D97-AF65-F5344CB8AC3E}">
        <p14:creationId xmlns:p14="http://schemas.microsoft.com/office/powerpoint/2010/main" val="4882585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B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-22">
            <a:extLst>
              <a:ext uri="{FF2B5EF4-FFF2-40B4-BE49-F238E27FC236}">
                <a16:creationId xmlns:a16="http://schemas.microsoft.com/office/drawing/2014/main" id="{F47D8D72-2895-4FCC-837E-C2E5BCE52A6D}"/>
              </a:ext>
            </a:extLst>
          </p:cNvPr>
          <p:cNvSpPr>
            <a:spLocks noGrp="1"/>
          </p:cNvSpPr>
          <p:nvPr/>
        </p:nvSpPr>
        <p:spPr>
          <a:xfrm>
            <a:off x="552450" y="6438900"/>
            <a:ext cx="29527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19050" tIns="19050" rIns="19050" bIns="19050" anchor="t">
            <a:normAutofit/>
          </a:bodyPr>
          <a:lstStyle/>
          <a:p>
            <a:pPr algn="l">
              <a:lnSpc>
                <a:spcPct val="98000"/>
              </a:lnSpc>
              <a:buNone/>
              <a:defRPr sz="1275" b="1" i="0">
                <a:solidFill>
                  <a:srgbClr val="B7C6D6"/>
                </a:solidFill>
                <a:latin typeface="Aptos"/>
                <a:ea typeface="Aptos"/>
                <a:cs typeface="Aptos"/>
              </a:defRPr>
            </a:pPr>
            <a:r>
              <a:rPr sz="1275" b="1" i="0">
                <a:solidFill>
                  <a:srgbClr val="B7C6D6"/>
                </a:solidFill>
                <a:latin typeface="Aptos"/>
                <a:ea typeface="Aptos"/>
                <a:cs typeface="Aptos"/>
              </a:rPr>
              <a:t>HEAVEN | WEEK THREE</a:t>
            </a:r>
          </a:p>
        </p:txBody>
      </p:sp>
      <p:sp>
        <p:nvSpPr>
          <p:cNvPr id="2" name="slide-number-22">
            <a:extLst>
              <a:ext uri="{FF2B5EF4-FFF2-40B4-BE49-F238E27FC236}">
                <a16:creationId xmlns:a16="http://schemas.microsoft.com/office/drawing/2014/main" id="{C5D83F52-FC9B-4414-AA65-27ABD922B838}"/>
              </a:ext>
            </a:extLst>
          </p:cNvPr>
          <p:cNvSpPr>
            <a:spLocks noGrp="1"/>
          </p:cNvSpPr>
          <p:nvPr/>
        </p:nvSpPr>
        <p:spPr>
          <a:xfrm>
            <a:off x="11334750" y="6400800"/>
            <a:ext cx="3238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19050" tIns="19050" rIns="19050" bIns="19050" anchor="t">
            <a:normAutofit/>
          </a:bodyPr>
          <a:lstStyle/>
          <a:p>
            <a:pPr algn="r">
              <a:lnSpc>
                <a:spcPct val="98000"/>
              </a:lnSpc>
              <a:buNone/>
              <a:defRPr sz="1500" b="1" i="0">
                <a:solidFill>
                  <a:srgbClr val="B7C6D6"/>
                </a:solidFill>
                <a:latin typeface="Aptos"/>
                <a:ea typeface="Aptos"/>
                <a:cs typeface="Aptos"/>
              </a:defRPr>
            </a:pPr>
            <a:r>
              <a:rPr sz="1500" b="1" i="0">
                <a:solidFill>
                  <a:srgbClr val="B7C6D6"/>
                </a:solidFill>
                <a:latin typeface="Aptos"/>
                <a:ea typeface="Aptos"/>
                <a:cs typeface="Aptos"/>
              </a:rPr>
              <a:t>22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0" y="0"/>
            <a:ext cx="6096000" cy="6191250"/>
          </a:xfrm>
          <a:prstGeom prst="rect">
            <a:avLst/>
          </a:prstGeom>
        </p:spPr>
      </p:pic>
      <p:sp>
        <p:nvSpPr>
          <p:cNvPr id="4" name="response-panel">
            <a:extLst>
              <a:ext uri="{FF2B5EF4-FFF2-40B4-BE49-F238E27FC236}">
                <a16:creationId xmlns:a16="http://schemas.microsoft.com/office/drawing/2014/main" id="{ED433925-0AF3-454A-8CAB-72A8F54BE01F}"/>
              </a:ext>
            </a:extLst>
          </p:cNvPr>
          <p:cNvSpPr>
            <a:spLocks noGrp="1"/>
          </p:cNvSpPr>
          <p:nvPr/>
        </p:nvSpPr>
        <p:spPr>
          <a:xfrm>
            <a:off x="6096000" y="0"/>
            <a:ext cx="6096000" cy="6191250"/>
          </a:xfrm>
          <a:prstGeom prst="rect">
            <a:avLst/>
          </a:prstGeom>
          <a:solidFill>
            <a:srgbClr val="071B2D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">
            <a:extLst>
              <a:ext uri="{FF2B5EF4-FFF2-40B4-BE49-F238E27FC236}">
                <a16:creationId xmlns:a16="http://schemas.microsoft.com/office/drawing/2014/main" id="{46E4E45D-756A-4687-BE96-8E432A871A27}"/>
              </a:ext>
            </a:extLst>
          </p:cNvPr>
          <p:cNvSpPr>
            <a:spLocks noGrp="1"/>
          </p:cNvSpPr>
          <p:nvPr/>
        </p:nvSpPr>
        <p:spPr>
          <a:xfrm>
            <a:off x="6705600" y="685800"/>
            <a:ext cx="4762500" cy="723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19050" tIns="19050" rIns="19050" bIns="19050" anchor="t">
            <a:normAutofit/>
          </a:bodyPr>
          <a:lstStyle/>
          <a:p>
            <a:pPr algn="l">
              <a:lnSpc>
                <a:spcPct val="108000"/>
              </a:lnSpc>
              <a:buNone/>
              <a:defRPr sz="1725" b="1" i="0">
                <a:solidFill>
                  <a:srgbClr val="F5E8B8"/>
                </a:solidFill>
                <a:latin typeface="Aptos"/>
                <a:ea typeface="Aptos"/>
                <a:cs typeface="Aptos"/>
              </a:defRPr>
            </a:pPr>
            <a:r>
              <a:rPr sz="1725" b="1" i="0">
                <a:solidFill>
                  <a:srgbClr val="F5E8B8"/>
                </a:solidFill>
                <a:latin typeface="Aptos"/>
                <a:ea typeface="Aptos"/>
                <a:cs typeface="Aptos"/>
              </a:rPr>
              <a:t>PLACE ONE NAME</a:t>
            </a:r>
          </a:p>
          <a:p>
            <a:pPr algn="l">
              <a:lnSpc>
                <a:spcPct val="108000"/>
              </a:lnSpc>
              <a:buNone/>
              <a:defRPr sz="1725" b="1" i="0">
                <a:solidFill>
                  <a:srgbClr val="F5E8B8"/>
                </a:solidFill>
                <a:latin typeface="Aptos"/>
                <a:ea typeface="Aptos"/>
                <a:cs typeface="Aptos"/>
              </a:defRPr>
            </a:pPr>
            <a:r>
              <a:rPr sz="1725" b="1" i="0">
                <a:solidFill>
                  <a:srgbClr val="F5E8B8"/>
                </a:solidFill>
                <a:latin typeface="Aptos"/>
                <a:ea typeface="Aptos"/>
                <a:cs typeface="Aptos"/>
              </a:rPr>
              <a:t>WITHIN THE PROMISE</a:t>
            </a:r>
          </a:p>
        </p:txBody>
      </p:sp>
      <p:sp>
        <p:nvSpPr>
          <p:cNvPr id="6" name="text">
            <a:extLst>
              <a:ext uri="{FF2B5EF4-FFF2-40B4-BE49-F238E27FC236}">
                <a16:creationId xmlns:a16="http://schemas.microsoft.com/office/drawing/2014/main" id="{C24A2864-32D3-409E-BB2A-CBA166A3F27D}"/>
              </a:ext>
            </a:extLst>
          </p:cNvPr>
          <p:cNvSpPr>
            <a:spLocks noGrp="1"/>
          </p:cNvSpPr>
          <p:nvPr/>
        </p:nvSpPr>
        <p:spPr>
          <a:xfrm>
            <a:off x="6705600" y="2143125"/>
            <a:ext cx="4762500" cy="2190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19050" tIns="19050" rIns="19050" bIns="19050" anchor="t">
            <a:normAutofit/>
          </a:bodyPr>
          <a:lstStyle/>
          <a:p>
            <a:pPr algn="l">
              <a:lnSpc>
                <a:spcPct val="124000"/>
              </a:lnSpc>
              <a:buNone/>
              <a:defRPr sz="2325" b="0" i="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23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Name</a:t>
            </a:r>
            <a:r>
              <a:rPr sz="2325">
                <a:solidFill>
                  <a:srgbClr val="FFFFFF"/>
                </a:solidFill>
                <a:latin typeface="Aptos"/>
                <a:ea typeface="Aptos"/>
                <a:cs typeface="Aptos"/>
              </a:rPr>
              <a:t> — Whom am I entrusting?</a:t>
            </a:r>
          </a:p>
          <a:p>
            <a:pPr algn="l">
              <a:lnSpc>
                <a:spcPct val="124000"/>
              </a:lnSpc>
              <a:buNone/>
              <a:defRPr sz="2325" b="0" i="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23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Promise</a:t>
            </a:r>
            <a:r>
              <a:rPr sz="2325">
                <a:solidFill>
                  <a:srgbClr val="FFFFFF"/>
                </a:solidFill>
                <a:latin typeface="Aptos"/>
                <a:ea typeface="Aptos"/>
                <a:cs typeface="Aptos"/>
              </a:rPr>
              <a:t> — What word will I hold?</a:t>
            </a:r>
          </a:p>
          <a:p>
            <a:pPr algn="l">
              <a:lnSpc>
                <a:spcPct val="124000"/>
              </a:lnSpc>
              <a:buNone/>
              <a:defRPr sz="2325" b="0" i="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23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Grief</a:t>
            </a:r>
            <a:r>
              <a:rPr sz="2325">
                <a:solidFill>
                  <a:srgbClr val="FFFFFF"/>
                </a:solidFill>
                <a:latin typeface="Aptos"/>
                <a:ea typeface="Aptos"/>
                <a:cs typeface="Aptos"/>
              </a:rPr>
              <a:t> — What do I need permission to carry?</a:t>
            </a:r>
          </a:p>
        </p:txBody>
      </p:sp>
      <p:sp>
        <p:nvSpPr>
          <p:cNvPr id="7" name="text">
            <a:extLst>
              <a:ext uri="{FF2B5EF4-FFF2-40B4-BE49-F238E27FC236}">
                <a16:creationId xmlns:a16="http://schemas.microsoft.com/office/drawing/2014/main" id="{B5A9C7B4-D8EE-47D8-A30B-6C03C52E0E91}"/>
              </a:ext>
            </a:extLst>
          </p:cNvPr>
          <p:cNvSpPr>
            <a:spLocks noGrp="1"/>
          </p:cNvSpPr>
          <p:nvPr/>
        </p:nvSpPr>
        <p:spPr>
          <a:xfrm>
            <a:off x="6705600" y="4857750"/>
            <a:ext cx="4572000" cy="723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19050" tIns="19050" rIns="19050" bIns="19050" anchor="t">
            <a:normAutofit/>
          </a:bodyPr>
          <a:lstStyle/>
          <a:p>
            <a:pPr algn="ctr">
              <a:lnSpc>
                <a:spcPct val="110000"/>
              </a:lnSpc>
              <a:buNone/>
              <a:defRPr sz="2025" b="0" i="1">
                <a:solidFill>
                  <a:srgbClr val="B7C6D6"/>
                </a:solidFill>
                <a:latin typeface="Aptos"/>
                <a:ea typeface="Aptos"/>
                <a:cs typeface="Aptos"/>
              </a:defRPr>
            </a:pPr>
            <a:r>
              <a:rPr sz="2025" b="0" i="1">
                <a:solidFill>
                  <a:srgbClr val="B7C6D6"/>
                </a:solidFill>
                <a:latin typeface="Aptos"/>
                <a:ea typeface="Aptos"/>
                <a:cs typeface="Aptos"/>
              </a:rPr>
              <a:t>The living Christ is near;</a:t>
            </a:r>
          </a:p>
          <a:p>
            <a:pPr algn="ctr">
              <a:lnSpc>
                <a:spcPct val="110000"/>
              </a:lnSpc>
              <a:buNone/>
              <a:defRPr sz="2025" b="0" i="1">
                <a:solidFill>
                  <a:srgbClr val="B7C6D6"/>
                </a:solidFill>
                <a:latin typeface="Aptos"/>
                <a:ea typeface="Aptos"/>
                <a:cs typeface="Aptos"/>
              </a:defRPr>
            </a:pPr>
            <a:r>
              <a:rPr sz="2025" b="0" i="1">
                <a:solidFill>
                  <a:srgbClr val="B7C6D6"/>
                </a:solidFill>
                <a:latin typeface="Aptos"/>
                <a:ea typeface="Aptos"/>
                <a:cs typeface="Aptos"/>
              </a:rPr>
              <a:t>we do not have to hurry.</a:t>
            </a:r>
          </a:p>
        </p:txBody>
      </p:sp>
    </p:spTree>
    <p:extLst>
      <p:ext uri="{BB962C8B-B14F-4D97-AF65-F5344CB8AC3E}">
        <p14:creationId xmlns:p14="http://schemas.microsoft.com/office/powerpoint/2010/main" val="194437086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B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-23">
            <a:extLst>
              <a:ext uri="{FF2B5EF4-FFF2-40B4-BE49-F238E27FC236}">
                <a16:creationId xmlns:a16="http://schemas.microsoft.com/office/drawing/2014/main" id="{F5839CD9-67C6-4A3F-B32E-CC5E683498F5}"/>
              </a:ext>
            </a:extLst>
          </p:cNvPr>
          <p:cNvSpPr>
            <a:spLocks noGrp="1"/>
          </p:cNvSpPr>
          <p:nvPr/>
        </p:nvSpPr>
        <p:spPr>
          <a:xfrm>
            <a:off x="552450" y="6438900"/>
            <a:ext cx="29527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19050" tIns="19050" rIns="19050" bIns="19050" anchor="t">
            <a:normAutofit/>
          </a:bodyPr>
          <a:lstStyle/>
          <a:p>
            <a:pPr algn="l">
              <a:lnSpc>
                <a:spcPct val="98000"/>
              </a:lnSpc>
              <a:buNone/>
              <a:defRPr sz="1275" b="1" i="0">
                <a:solidFill>
                  <a:srgbClr val="B7C6D6"/>
                </a:solidFill>
                <a:latin typeface="Aptos"/>
                <a:ea typeface="Aptos"/>
                <a:cs typeface="Aptos"/>
              </a:defRPr>
            </a:pPr>
            <a:r>
              <a:rPr sz="1275" b="1" i="0">
                <a:solidFill>
                  <a:srgbClr val="B7C6D6"/>
                </a:solidFill>
                <a:latin typeface="Aptos"/>
                <a:ea typeface="Aptos"/>
                <a:cs typeface="Aptos"/>
              </a:rPr>
              <a:t>HEAVEN | WEEK THREE</a:t>
            </a:r>
          </a:p>
        </p:txBody>
      </p:sp>
      <p:sp>
        <p:nvSpPr>
          <p:cNvPr id="2" name="slide-number-23">
            <a:extLst>
              <a:ext uri="{FF2B5EF4-FFF2-40B4-BE49-F238E27FC236}">
                <a16:creationId xmlns:a16="http://schemas.microsoft.com/office/drawing/2014/main" id="{CC51AE2B-C55E-454E-B8FC-E07CFC792157}"/>
              </a:ext>
            </a:extLst>
          </p:cNvPr>
          <p:cNvSpPr>
            <a:spLocks noGrp="1"/>
          </p:cNvSpPr>
          <p:nvPr/>
        </p:nvSpPr>
        <p:spPr>
          <a:xfrm>
            <a:off x="11334750" y="6400800"/>
            <a:ext cx="3238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19050" tIns="19050" rIns="19050" bIns="19050" anchor="t">
            <a:normAutofit/>
          </a:bodyPr>
          <a:lstStyle/>
          <a:p>
            <a:pPr algn="r">
              <a:lnSpc>
                <a:spcPct val="98000"/>
              </a:lnSpc>
              <a:buNone/>
              <a:defRPr sz="1500" b="1" i="0">
                <a:solidFill>
                  <a:srgbClr val="B7C6D6"/>
                </a:solidFill>
                <a:latin typeface="Aptos"/>
                <a:ea typeface="Aptos"/>
                <a:cs typeface="Aptos"/>
              </a:defRPr>
            </a:pPr>
            <a:r>
              <a:rPr sz="1500" b="1" i="0">
                <a:solidFill>
                  <a:srgbClr val="B7C6D6"/>
                </a:solidFill>
                <a:latin typeface="Aptos"/>
                <a:ea typeface="Aptos"/>
                <a:cs typeface="Aptos"/>
              </a:rPr>
              <a:t>23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0" y="0"/>
            <a:ext cx="12192000" cy="3429000"/>
          </a:xfrm>
          <a:prstGeom prst="rect">
            <a:avLst/>
          </a:prstGeom>
        </p:spPr>
      </p:pic>
      <p:sp>
        <p:nvSpPr>
          <p:cNvPr id="4" name="sending-panel">
            <a:extLst>
              <a:ext uri="{FF2B5EF4-FFF2-40B4-BE49-F238E27FC236}">
                <a16:creationId xmlns:a16="http://schemas.microsoft.com/office/drawing/2014/main" id="{EBDFD718-69D0-4D90-A1BD-3DE4FAAE6A3F}"/>
              </a:ext>
            </a:extLst>
          </p:cNvPr>
          <p:cNvSpPr>
            <a:spLocks noGrp="1"/>
          </p:cNvSpPr>
          <p:nvPr/>
        </p:nvSpPr>
        <p:spPr>
          <a:xfrm>
            <a:off x="0" y="3429000"/>
            <a:ext cx="12192000" cy="2762250"/>
          </a:xfrm>
          <a:prstGeom prst="rect">
            <a:avLst/>
          </a:prstGeom>
          <a:solidFill>
            <a:srgbClr val="071B2D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">
            <a:extLst>
              <a:ext uri="{FF2B5EF4-FFF2-40B4-BE49-F238E27FC236}">
                <a16:creationId xmlns:a16="http://schemas.microsoft.com/office/drawing/2014/main" id="{01ADA309-F33F-4E4D-8D44-A7849AFB8196}"/>
              </a:ext>
            </a:extLst>
          </p:cNvPr>
          <p:cNvSpPr>
            <a:spLocks noGrp="1"/>
          </p:cNvSpPr>
          <p:nvPr/>
        </p:nvSpPr>
        <p:spPr>
          <a:xfrm>
            <a:off x="952500" y="3790950"/>
            <a:ext cx="102870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19050" tIns="19050" rIns="19050" bIns="19050" anchor="t">
            <a:normAutofit/>
          </a:bodyPr>
          <a:lstStyle/>
          <a:p>
            <a:pPr algn="ctr">
              <a:lnSpc>
                <a:spcPct val="98000"/>
              </a:lnSpc>
              <a:buNone/>
              <a:defRPr sz="3225" b="1" i="0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pPr>
            <a:r>
              <a:rPr sz="3225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Entrust the one you love to Christ.</a:t>
            </a:r>
          </a:p>
        </p:txBody>
      </p:sp>
      <p:sp>
        <p:nvSpPr>
          <p:cNvPr id="6" name="text">
            <a:extLst>
              <a:ext uri="{FF2B5EF4-FFF2-40B4-BE49-F238E27FC236}">
                <a16:creationId xmlns:a16="http://schemas.microsoft.com/office/drawing/2014/main" id="{C47AEFF0-56C9-417A-B9B8-950B46CF4E5F}"/>
              </a:ext>
            </a:extLst>
          </p:cNvPr>
          <p:cNvSpPr>
            <a:spLocks noGrp="1"/>
          </p:cNvSpPr>
          <p:nvPr/>
        </p:nvSpPr>
        <p:spPr>
          <a:xfrm>
            <a:off x="1428750" y="4629150"/>
            <a:ext cx="9334500" cy="952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19050" tIns="19050" rIns="19050" bIns="19050" anchor="t">
            <a:normAutofit/>
          </a:bodyPr>
          <a:lstStyle/>
          <a:p>
            <a:pPr algn="ctr">
              <a:lnSpc>
                <a:spcPct val="108000"/>
              </a:lnSpc>
              <a:buNone/>
              <a:defRPr sz="2400" b="1" i="0">
                <a:solidFill>
                  <a:srgbClr val="F5E8B8"/>
                </a:solidFill>
                <a:latin typeface="Georgia"/>
                <a:ea typeface="Georgia"/>
                <a:cs typeface="Georgia"/>
              </a:defRPr>
            </a:pPr>
            <a:r>
              <a:rPr sz="2400" b="1" i="0">
                <a:solidFill>
                  <a:srgbClr val="F5E8B8"/>
                </a:solidFill>
                <a:latin typeface="Georgia"/>
                <a:ea typeface="Georgia"/>
                <a:cs typeface="Georgia"/>
              </a:rPr>
              <a:t>He holds his people now,</a:t>
            </a:r>
          </a:p>
          <a:p>
            <a:pPr algn="ctr">
              <a:lnSpc>
                <a:spcPct val="108000"/>
              </a:lnSpc>
              <a:buNone/>
              <a:defRPr sz="2400" b="1" i="0">
                <a:solidFill>
                  <a:srgbClr val="F5E8B8"/>
                </a:solidFill>
                <a:latin typeface="Georgia"/>
                <a:ea typeface="Georgia"/>
                <a:cs typeface="Georgia"/>
              </a:defRPr>
            </a:pPr>
            <a:r>
              <a:rPr sz="2400" b="1" i="0">
                <a:solidFill>
                  <a:srgbClr val="F5E8B8"/>
                </a:solidFill>
                <a:latin typeface="Georgia"/>
                <a:ea typeface="Georgia"/>
                <a:cs typeface="Georgia"/>
              </a:rPr>
              <a:t>and he will raise them when his kingdom comes in fullness.</a:t>
            </a:r>
          </a:p>
        </p:txBody>
      </p:sp>
      <p:sp>
        <p:nvSpPr>
          <p:cNvPr id="7" name="text">
            <a:extLst>
              <a:ext uri="{FF2B5EF4-FFF2-40B4-BE49-F238E27FC236}">
                <a16:creationId xmlns:a16="http://schemas.microsoft.com/office/drawing/2014/main" id="{8886F4B5-F496-4564-A0A5-2AB4A46BD3E3}"/>
              </a:ext>
            </a:extLst>
          </p:cNvPr>
          <p:cNvSpPr>
            <a:spLocks noGrp="1"/>
          </p:cNvSpPr>
          <p:nvPr/>
        </p:nvSpPr>
        <p:spPr>
          <a:xfrm>
            <a:off x="2000250" y="5715000"/>
            <a:ext cx="8191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19050" tIns="19050" rIns="19050" bIns="19050" anchor="t">
            <a:normAutofit/>
          </a:bodyPr>
          <a:lstStyle/>
          <a:p>
            <a:pPr algn="ctr">
              <a:lnSpc>
                <a:spcPct val="98000"/>
              </a:lnSpc>
              <a:buNone/>
              <a:defRPr sz="1800" b="0" i="1">
                <a:solidFill>
                  <a:srgbClr val="B7C6D6"/>
                </a:solidFill>
                <a:latin typeface="Aptos"/>
                <a:ea typeface="Aptos"/>
                <a:cs typeface="Aptos"/>
              </a:defRPr>
            </a:pPr>
            <a:r>
              <a:rPr sz="1800" b="0" i="1">
                <a:solidFill>
                  <a:srgbClr val="B7C6D6"/>
                </a:solidFill>
                <a:latin typeface="Aptos"/>
                <a:ea typeface="Aptos"/>
                <a:cs typeface="Aptos"/>
              </a:rPr>
              <a:t>With Christ now. Raised with Christ then.</a:t>
            </a:r>
          </a:p>
        </p:txBody>
      </p:sp>
    </p:spTree>
    <p:extLst>
      <p:ext uri="{BB962C8B-B14F-4D97-AF65-F5344CB8AC3E}">
        <p14:creationId xmlns:p14="http://schemas.microsoft.com/office/powerpoint/2010/main" val="1858729790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2245</Words>
  <Application>Microsoft Office PowerPoint</Application>
  <DocSecurity>0</DocSecurity>
  <PresentationFormat>Widescreen</PresentationFormat>
  <Paragraphs>315</Paragraphs>
  <Slides>23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7" baseType="lpstr">
      <vt:lpstr>Aptos</vt:lpstr>
      <vt:lpstr>Calibri</vt:lpstr>
      <vt:lpstr>Georgia</vt:lpstr>
      <vt:lpstr>ChatGPT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cp:lastModifiedBy>Paul David Bravard</cp:lastModifiedBy>
  <cp:revision>1</cp:revision>
  <dcterms:created xsi:type="dcterms:W3CDTF">2026-08-28T16:41:57Z</dcterms:created>
  <dcterms:modified xsi:type="dcterms:W3CDTF">2026-08-28T16:48:51Z</dcterms:modified>
</cp:coreProperties>
</file>