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 autoAdjust="0"/>
    <p:restoredTop sz="86416" autoAdjust="0"/>
  </p:normalViewPr>
  <p:slideViewPr>
    <p:cSldViewPr snapToGrid="0">
      <p:cViewPr varScale="1">
        <p:scale>
          <a:sx n="68" d="100"/>
          <a:sy n="68" d="100"/>
        </p:scale>
        <p:origin x="96" y="5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8" d="100"/>
          <a:sy n="108" d="100"/>
        </p:scale>
        <p:origin x="19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B97932-8B98-28CF-6A55-644D890747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92557-FD87-AA47-9976-F460DAEF79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8BA70-58CE-43C9-A9C7-96BB363E807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66A4A6-8D90-2F65-C7BB-B2F7F75FBF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0C1F8-2F99-5B79-2482-EC50DFD959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DD4BB-1E53-4D25-99E6-816C05DF4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33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Heaven_Week_02_The_Way_Home_Working_Guide.docx.</a:t>
            </a:r>
          </a:p>
          <a:p>
            <a:r>
              <a:rPr dirty="0"/>
              <a:t>- Image: Elijah Pilchard, </a:t>
            </a:r>
            <a:r>
              <a:rPr dirty="0" err="1"/>
              <a:t>Unsplash</a:t>
            </a:r>
            <a:r>
              <a:rPr dirty="0"/>
              <a:t>, https://unsplash.com/photos/a-scenic-trail-leads-toward-mountains-and-the-sun-1w4QHQrcxUE.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Heaven_Week_02_The_Way_Home_Working_Guide.docx.</a:t>
            </a:r>
          </a:p>
          <a:p>
            <a:r>
              <a:rPr dirty="0"/>
              <a:t>- Image: Greg </a:t>
            </a:r>
            <a:r>
              <a:rPr dirty="0" err="1"/>
              <a:t>Rosenke</a:t>
            </a:r>
            <a:r>
              <a:rPr dirty="0"/>
              <a:t>, </a:t>
            </a:r>
            <a:r>
              <a:rPr dirty="0" err="1"/>
              <a:t>Unsplash</a:t>
            </a:r>
            <a:r>
              <a:rPr dirty="0"/>
              <a:t>, https://unsplash.com/photos/an-open-door-in-a-dark-room-with-light-coming-in-1dnMXxhJT_g.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Heaven_Week_02_The_Way_Home_Working</a:t>
            </a:r>
            <a:r>
              <a:t>_Guide.</a:t>
            </a:r>
            <a:r>
              <a:rPr dirty="0"/>
              <a:t>docx.</a:t>
            </a:r>
          </a:p>
          <a:p>
            <a:r>
              <a:rPr dirty="0"/>
              <a:t>- Image: Katie Burkhart, </a:t>
            </a:r>
            <a:r>
              <a:rPr dirty="0" err="1"/>
              <a:t>Unsplash</a:t>
            </a:r>
            <a:r>
              <a:rPr dirty="0"/>
              <a:t>, https://unsplash.com/photos/selective-focus-photo-of-balance-stones-ks_e5Rf-Cn0.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Scripture quotation: John 14:1, NIV.</a:t>
            </a:r>
          </a:p>
          <a:p>
            <a:r>
              <a:t>- Image: Daniele Simon, Unsplash, https://unsplash.com/photos/sunlight-streams-through-a-tall-church-window-va5mWyA5EQ0.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Primary texts: John 14:1–6; Romans 3:21–26; Romans 8:31–39, NIV.</a:t>
            </a:r>
          </a:p>
          <a:p>
            <a:r>
              <a:t>- Image: Shane Hoving, Unsplash, https://unsplash.com/photos/an-open-bible-on-a-table-in-the-sunlight-SZaxKdLwz6o.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Scripture quotation: John 14:6, NIV.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Scripture quotation: Romans 3:24, NIV.</a:t>
            </a:r>
          </a:p>
          <a:p>
            <a:r>
              <a:t>- Image: Arie van Vugt, Unsplash, https://unsplash.com/photos/golden-sunrise-over-a-wide-river-and-distant-hills-LCW_sqckoTU.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Scripture quotation excerpt: Romans 8:39, NIV.</a:t>
            </a:r>
          </a:p>
          <a:p>
            <a:r>
              <a:t>- Image: Rod Long, Unsplash, https://unsplash.com/photos/sunlight-glints-on-a-breaking-ocean-wave-xtL60zAyU-I.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Randy Alcorn, Heaven (Tyndale House, 2004), ch. 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Image: Leo_Visions, Unsplash, https://unsplash.com/photos/a-group-of-people-walking-on-a-trail-by-a-river-HdpzWHS8aSU.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Image: Josie Weiss, Unsplash, https://unsplash.com/photos/a-cross-in-a-field-with-the-sun-setting-in-the-background-vQlLGQRiqGQ.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Image: Jor Eg, Unsplash, https://unsplash.com/photos/people-sitting-with-open-bible-and-clasped-hands-5AoQbO_-TYo.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Randy Alcorn, Heaven (Tyndale House, 2004), ch. 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Image: Andrew Neel, Unsplash, https://unsplash.com/photos/a-notepad-sitting-on-top-of-a-wooden-table-next-to-a-pair-of-scissors-JWz11Q8Xof4.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Heaven_Week_02_The_Way_Home_Working_Guide.docx.</a:t>
            </a:r>
          </a:p>
          <a:p>
            <a:r>
              <a:t>- Image: James Coleman, Unsplash, https://unsplash.com/photos/house-with-illuminated-windows-at-dusk-xoNUuUdWGF4.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-panel">
            <a:extLst>
              <a:ext uri="{FF2B5EF4-FFF2-40B4-BE49-F238E27FC236}">
                <a16:creationId xmlns:a16="http://schemas.microsoft.com/office/drawing/2014/main" id="{445EBA5A-6A56-4925-B481-CBEBA6CD04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000875" cy="6858000"/>
          </a:xfrm>
          <a:prstGeom prst="rect">
            <a:avLst/>
          </a:prstGeom>
          <a:solidFill>
            <a:srgbClr val="1126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A5E3298C-5026-4DE0-82B7-797E19A2D103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561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HEAVEN BIBLE STUDY • WEEK TWO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48B0BF7E-E100-4D12-B348-AA32494FDBB1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5715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650" b="1" i="0">
                <a:solidFill>
                  <a:srgbClr val="FFFFFF"/>
                </a:solidFill>
              </a:defRPr>
            </a:pPr>
            <a:r>
              <a:rPr sz="4650" b="1" i="0">
                <a:solidFill>
                  <a:srgbClr val="FFFFFF"/>
                </a:solidFill>
              </a:rPr>
              <a:t>The Way Home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9C5A4592-2B9C-400A-B445-96F14C3444ED}"/>
              </a:ext>
            </a:extLst>
          </p:cNvPr>
          <p:cNvSpPr>
            <a:spLocks noGrp="1"/>
          </p:cNvSpPr>
          <p:nvPr/>
        </p:nvSpPr>
        <p:spPr>
          <a:xfrm>
            <a:off x="685800" y="2619375"/>
            <a:ext cx="5429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0" i="1">
                <a:solidFill>
                  <a:srgbClr val="DDE5EA"/>
                </a:solidFill>
              </a:defRPr>
            </a:pPr>
            <a:r>
              <a:rPr sz="2625" b="0" i="1">
                <a:solidFill>
                  <a:srgbClr val="DDE5EA"/>
                </a:solidFill>
              </a:rPr>
              <a:t>Christ, Assurance, and Eternity</a:t>
            </a:r>
          </a:p>
        </p:txBody>
      </p:sp>
      <p:sp>
        <p:nvSpPr>
          <p:cNvPr id="6" name="church-date">
            <a:extLst>
              <a:ext uri="{FF2B5EF4-FFF2-40B4-BE49-F238E27FC236}">
                <a16:creationId xmlns:a16="http://schemas.microsoft.com/office/drawing/2014/main" id="{A0B0A11B-5E82-45DC-B4CB-3A1F83189A2A}"/>
              </a:ext>
            </a:extLst>
          </p:cNvPr>
          <p:cNvSpPr>
            <a:spLocks noGrp="1"/>
          </p:cNvSpPr>
          <p:nvPr/>
        </p:nvSpPr>
        <p:spPr>
          <a:xfrm>
            <a:off x="685800" y="4810125"/>
            <a:ext cx="4953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 i="0">
                <a:solidFill>
                  <a:srgbClr val="F5F0E6"/>
                </a:solidFill>
              </a:defRPr>
            </a:pPr>
            <a:r>
              <a:rPr sz="1875" b="0" i="0">
                <a:solidFill>
                  <a:srgbClr val="F5F0E6"/>
                </a:solidFill>
              </a:rPr>
              <a:t>First Friends &amp; Temple Congregational</a:t>
            </a:r>
          </a:p>
          <a:p>
            <a:pPr algn="l">
              <a:defRPr sz="1875" b="0" i="0">
                <a:solidFill>
                  <a:srgbClr val="F5F0E6"/>
                </a:solidFill>
              </a:defRPr>
            </a:pPr>
            <a:r>
              <a:rPr sz="1875" b="0" i="0">
                <a:solidFill>
                  <a:srgbClr val="F5F0E6"/>
                </a:solidFill>
              </a:rPr>
              <a:t>August 26, 2026</a:t>
            </a:r>
          </a:p>
        </p:txBody>
      </p:sp>
      <p:sp>
        <p:nvSpPr>
          <p:cNvPr id="7" name="footer-label">
            <a:extLst>
              <a:ext uri="{FF2B5EF4-FFF2-40B4-BE49-F238E27FC236}">
                <a16:creationId xmlns:a16="http://schemas.microsoft.com/office/drawing/2014/main" id="{31993F3F-E49C-46F8-BF8B-E4B691F4879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5DE0E4F6-0B50-4738-9340-DC326BC128EC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6322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3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estion-panel">
            <a:extLst>
              <a:ext uri="{FF2B5EF4-FFF2-40B4-BE49-F238E27FC236}">
                <a16:creationId xmlns:a16="http://schemas.microsoft.com/office/drawing/2014/main" id="{6EED7031-BA81-4080-B7BD-939722E714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24625" cy="6858000"/>
          </a:xfrm>
          <a:prstGeom prst="rect">
            <a:avLst/>
          </a:prstGeom>
          <a:solidFill>
            <a:srgbClr val="1126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4622" b="4622"/>
          <a:stretch>
            <a:fillRect/>
          </a:stretch>
        </p:blipFill>
        <p:spPr>
          <a:xfrm>
            <a:off x="6524625" y="0"/>
            <a:ext cx="5667375" cy="6858000"/>
          </a:xfrm>
          <a:prstGeom prst="rect">
            <a:avLst/>
          </a:prstGeom>
        </p:spPr>
      </p:pic>
      <p:sp>
        <p:nvSpPr>
          <p:cNvPr id="3" name="eyebrow">
            <a:extLst>
              <a:ext uri="{FF2B5EF4-FFF2-40B4-BE49-F238E27FC236}">
                <a16:creationId xmlns:a16="http://schemas.microsoft.com/office/drawing/2014/main" id="{662A59D3-29FA-44DB-9C44-D3D4D216209A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THE QUESTION BENEATH THE EVENING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FF505F8A-50D6-48C1-9DC3-35AED27695D7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5095875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What gives a person genuine assurance when facing death?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2719390D-9937-41B4-8725-8B6798A07E0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AD7B9BF4-B68F-43D6-84C3-163C05E93364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23674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rcRect t="29492" b="29492"/>
          <a:stretch>
            <a:fillRect/>
          </a:stretch>
        </p:blipFill>
        <p:spPr>
          <a:xfrm>
            <a:off x="0" y="0"/>
            <a:ext cx="12192000" cy="3333750"/>
          </a:xfrm>
          <a:prstGeom prst="rect">
            <a:avLst/>
          </a:prstGeom>
        </p:spPr>
      </p:pic>
      <p:sp>
        <p:nvSpPr>
          <p:cNvPr id="2" name="lower-panel">
            <a:extLst>
              <a:ext uri="{FF2B5EF4-FFF2-40B4-BE49-F238E27FC236}">
                <a16:creationId xmlns:a16="http://schemas.microsoft.com/office/drawing/2014/main" id="{DD518922-A242-4573-B660-CD4FD26433E5}"/>
              </a:ext>
            </a:extLst>
          </p:cNvPr>
          <p:cNvSpPr>
            <a:spLocks noGrp="1"/>
          </p:cNvSpPr>
          <p:nvPr/>
        </p:nvSpPr>
        <p:spPr>
          <a:xfrm>
            <a:off x="0" y="3333750"/>
            <a:ext cx="12192000" cy="3524250"/>
          </a:xfrm>
          <a:prstGeom prst="rect">
            <a:avLst/>
          </a:prstGeom>
          <a:solidFill>
            <a:srgbClr val="1126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F28C29B3-F9D9-4003-B7EF-6068522547A7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TWO FALSE ASSURANCES</a:t>
            </a:r>
          </a:p>
        </p:txBody>
      </p:sp>
      <p:sp>
        <p:nvSpPr>
          <p:cNvPr id="4" name="presumption-label">
            <a:extLst>
              <a:ext uri="{FF2B5EF4-FFF2-40B4-BE49-F238E27FC236}">
                <a16:creationId xmlns:a16="http://schemas.microsoft.com/office/drawing/2014/main" id="{FDDBB072-D537-4806-9D81-83CC7C7BE38A}"/>
              </a:ext>
            </a:extLst>
          </p:cNvPr>
          <p:cNvSpPr>
            <a:spLocks noGrp="1"/>
          </p:cNvSpPr>
          <p:nvPr/>
        </p:nvSpPr>
        <p:spPr>
          <a:xfrm>
            <a:off x="685800" y="4286250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 i="0">
                <a:solidFill>
                  <a:srgbClr val="D8B56A"/>
                </a:solidFill>
              </a:defRPr>
            </a:pPr>
            <a:r>
              <a:rPr sz="1725" b="1" i="0">
                <a:solidFill>
                  <a:srgbClr val="D8B56A"/>
                </a:solidFill>
              </a:rPr>
              <a:t>PRESUMPTION</a:t>
            </a:r>
          </a:p>
        </p:txBody>
      </p:sp>
      <p:sp>
        <p:nvSpPr>
          <p:cNvPr id="5" name="presumption">
            <a:extLst>
              <a:ext uri="{FF2B5EF4-FFF2-40B4-BE49-F238E27FC236}">
                <a16:creationId xmlns:a16="http://schemas.microsoft.com/office/drawing/2014/main" id="{389903B0-5FA1-424D-8138-D6C29A93425A}"/>
              </a:ext>
            </a:extLst>
          </p:cNvPr>
          <p:cNvSpPr>
            <a:spLocks noGrp="1"/>
          </p:cNvSpPr>
          <p:nvPr/>
        </p:nvSpPr>
        <p:spPr>
          <a:xfrm>
            <a:off x="685800" y="4686300"/>
            <a:ext cx="476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“I do not need rescue.”</a:t>
            </a:r>
          </a:p>
        </p:txBody>
      </p:sp>
      <p:sp>
        <p:nvSpPr>
          <p:cNvPr id="6" name="performance-label">
            <a:extLst>
              <a:ext uri="{FF2B5EF4-FFF2-40B4-BE49-F238E27FC236}">
                <a16:creationId xmlns:a16="http://schemas.microsoft.com/office/drawing/2014/main" id="{E688DB2C-4565-403C-A74B-5C10E2043BEA}"/>
              </a:ext>
            </a:extLst>
          </p:cNvPr>
          <p:cNvSpPr>
            <a:spLocks noGrp="1"/>
          </p:cNvSpPr>
          <p:nvPr/>
        </p:nvSpPr>
        <p:spPr>
          <a:xfrm>
            <a:off x="6286500" y="4286250"/>
            <a:ext cx="476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 i="0">
                <a:solidFill>
                  <a:srgbClr val="D8B56A"/>
                </a:solidFill>
              </a:defRPr>
            </a:pPr>
            <a:r>
              <a:rPr sz="1725" b="1" i="0">
                <a:solidFill>
                  <a:srgbClr val="D8B56A"/>
                </a:solidFill>
              </a:rPr>
              <a:t>PERFORMANCE</a:t>
            </a:r>
          </a:p>
        </p:txBody>
      </p:sp>
      <p:sp>
        <p:nvSpPr>
          <p:cNvPr id="7" name="performance">
            <a:extLst>
              <a:ext uri="{FF2B5EF4-FFF2-40B4-BE49-F238E27FC236}">
                <a16:creationId xmlns:a16="http://schemas.microsoft.com/office/drawing/2014/main" id="{C5ECFDE4-1A8C-4F2A-BB4F-4959469C3C5F}"/>
              </a:ext>
            </a:extLst>
          </p:cNvPr>
          <p:cNvSpPr>
            <a:spLocks noGrp="1"/>
          </p:cNvSpPr>
          <p:nvPr/>
        </p:nvSpPr>
        <p:spPr>
          <a:xfrm>
            <a:off x="6286500" y="4686300"/>
            <a:ext cx="4762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“I must rescue myself.”</a:t>
            </a:r>
          </a:p>
        </p:txBody>
      </p:sp>
      <p:sp>
        <p:nvSpPr>
          <p:cNvPr id="8" name="synthesis">
            <a:extLst>
              <a:ext uri="{FF2B5EF4-FFF2-40B4-BE49-F238E27FC236}">
                <a16:creationId xmlns:a16="http://schemas.microsoft.com/office/drawing/2014/main" id="{4583B548-778E-4CCF-9FC2-0E1B268CD85C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1038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0" i="1">
                <a:solidFill>
                  <a:srgbClr val="DDE5EA"/>
                </a:solidFill>
              </a:defRPr>
            </a:pPr>
            <a:r>
              <a:rPr sz="2100" b="0" i="1">
                <a:solidFill>
                  <a:srgbClr val="DDE5EA"/>
                </a:solidFill>
              </a:rPr>
              <a:t>Both make the self the foundation.</a:t>
            </a:r>
          </a:p>
        </p:txBody>
      </p:sp>
      <p:sp>
        <p:nvSpPr>
          <p:cNvPr id="9" name="footer-label">
            <a:extLst>
              <a:ext uri="{FF2B5EF4-FFF2-40B4-BE49-F238E27FC236}">
                <a16:creationId xmlns:a16="http://schemas.microsoft.com/office/drawing/2014/main" id="{07C6B7F0-7AD4-473A-80D6-7DFD9DE9417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10" name="slide-number">
            <a:extLst>
              <a:ext uri="{FF2B5EF4-FFF2-40B4-BE49-F238E27FC236}">
                <a16:creationId xmlns:a16="http://schemas.microsoft.com/office/drawing/2014/main" id="{0847BEEB-6C1A-4B3C-A0E9-D3B5D5B6591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95051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yebrow">
            <a:extLst>
              <a:ext uri="{FF2B5EF4-FFF2-40B4-BE49-F238E27FC236}">
                <a16:creationId xmlns:a16="http://schemas.microsoft.com/office/drawing/2014/main" id="{471C8F1E-CB09-45C1-B951-B7BC564C7B89}"/>
              </a:ext>
            </a:extLst>
          </p:cNvPr>
          <p:cNvSpPr>
            <a:spLocks noGrp="1"/>
          </p:cNvSpPr>
          <p:nvPr/>
        </p:nvSpPr>
        <p:spPr>
          <a:xfrm>
            <a:off x="1047750" y="70485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THE GOSPEL TURNS THE WEIGHT TOWARD CHRIST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205AD896-7792-408B-9F66-523872F47BEF}"/>
              </a:ext>
            </a:extLst>
          </p:cNvPr>
          <p:cNvSpPr>
            <a:spLocks noGrp="1"/>
          </p:cNvSpPr>
          <p:nvPr/>
        </p:nvSpPr>
        <p:spPr>
          <a:xfrm>
            <a:off x="5334000" y="123825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pulse-sentence">
            <a:extLst>
              <a:ext uri="{FF2B5EF4-FFF2-40B4-BE49-F238E27FC236}">
                <a16:creationId xmlns:a16="http://schemas.microsoft.com/office/drawing/2014/main" id="{40E77C58-AE2E-422A-AF27-33855B1C1629}"/>
              </a:ext>
            </a:extLst>
          </p:cNvPr>
          <p:cNvSpPr>
            <a:spLocks noGrp="1"/>
          </p:cNvSpPr>
          <p:nvPr/>
        </p:nvSpPr>
        <p:spPr>
          <a:xfrm>
            <a:off x="1190625" y="2047875"/>
            <a:ext cx="98107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Assurance is not confidence that we have done enough;</a:t>
            </a:r>
          </a:p>
          <a:p>
            <a:pPr algn="ctr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it is trust that Christ has done what we could never do—</a:t>
            </a:r>
          </a:p>
          <a:p>
            <a:pPr algn="ctr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and will hold those who belong to him.</a:t>
            </a:r>
          </a:p>
        </p:txBody>
      </p:sp>
      <p:sp>
        <p:nvSpPr>
          <p:cNvPr id="4" name="footer-label">
            <a:extLst>
              <a:ext uri="{FF2B5EF4-FFF2-40B4-BE49-F238E27FC236}">
                <a16:creationId xmlns:a16="http://schemas.microsoft.com/office/drawing/2014/main" id="{3AB09D84-CEC8-4D87-917A-0EF25BE4AC7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5" name="slide-number">
            <a:extLst>
              <a:ext uri="{FF2B5EF4-FFF2-40B4-BE49-F238E27FC236}">
                <a16:creationId xmlns:a16="http://schemas.microsoft.com/office/drawing/2014/main" id="{2AA8B169-0F82-42B2-95BA-1702CA3119D6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098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7143" b="7143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waiting-panel">
            <a:extLst>
              <a:ext uri="{FF2B5EF4-FFF2-40B4-BE49-F238E27FC236}">
                <a16:creationId xmlns:a16="http://schemas.microsoft.com/office/drawing/2014/main" id="{169E26A9-D05D-4A79-A6A6-EF9374B77D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8131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420E696A-B5E1-42A4-8DCE-A519E8AA0943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WAITING WORSHIP</a:t>
            </a:r>
          </a:p>
        </p:txBody>
      </p:sp>
      <p:sp>
        <p:nvSpPr>
          <p:cNvPr id="4" name="scripture">
            <a:extLst>
              <a:ext uri="{FF2B5EF4-FFF2-40B4-BE49-F238E27FC236}">
                <a16:creationId xmlns:a16="http://schemas.microsoft.com/office/drawing/2014/main" id="{EDFC68DA-EA4E-4073-BA27-B98E96587866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476250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450" b="1" i="0">
                <a:solidFill>
                  <a:srgbClr val="FFFFFF"/>
                </a:solidFill>
              </a:defRPr>
            </a:pPr>
            <a:r>
              <a:rPr sz="3450" b="1" i="0">
                <a:solidFill>
                  <a:srgbClr val="FFFFFF"/>
                </a:solidFill>
              </a:rPr>
              <a:t>“Do not let your hearts be troubled”</a:t>
            </a:r>
          </a:p>
          <a:p>
            <a:pPr algn="l">
              <a:defRPr sz="3450" b="1" i="0">
                <a:solidFill>
                  <a:srgbClr val="FFFFFF"/>
                </a:solidFill>
              </a:defRPr>
            </a:pPr>
            <a:r>
              <a:rPr sz="3450" b="1" i="0">
                <a:solidFill>
                  <a:srgbClr val="FFFFFF"/>
                </a:solidFill>
              </a:rPr>
              <a:t>(John 14:1, NIV).</a:t>
            </a:r>
          </a:p>
        </p:txBody>
      </p:sp>
      <p:sp>
        <p:nvSpPr>
          <p:cNvPr id="5" name="invitation">
            <a:extLst>
              <a:ext uri="{FF2B5EF4-FFF2-40B4-BE49-F238E27FC236}">
                <a16:creationId xmlns:a16="http://schemas.microsoft.com/office/drawing/2014/main" id="{EF45AC33-6323-4AB0-9CD0-AEF188E1C1CA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857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0" i="0">
                <a:solidFill>
                  <a:srgbClr val="DDE5EA"/>
                </a:solidFill>
              </a:defRPr>
            </a:pPr>
            <a:r>
              <a:rPr sz="2175" b="0" i="0">
                <a:solidFill>
                  <a:srgbClr val="DDE5EA"/>
                </a:solidFill>
              </a:rPr>
              <a:t>Bring Christ your fear, your confidence, your questions, and the names of those you love.</a:t>
            </a:r>
          </a:p>
        </p:txBody>
      </p:sp>
      <p:sp>
        <p:nvSpPr>
          <p:cNvPr id="6" name="footer-label">
            <a:extLst>
              <a:ext uri="{FF2B5EF4-FFF2-40B4-BE49-F238E27FC236}">
                <a16:creationId xmlns:a16="http://schemas.microsoft.com/office/drawing/2014/main" id="{1B74BEB4-7F23-48B4-834B-BCDEECBF6C4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id="{D205B163-BDAB-4255-9199-3AE808AD361D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5418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4769" r="24769"/>
          <a:stretch>
            <a:fillRect/>
          </a:stretch>
        </p:blipFill>
        <p:spPr>
          <a:xfrm>
            <a:off x="7000875" y="0"/>
            <a:ext cx="5191125" cy="6858000"/>
          </a:xfrm>
          <a:prstGeom prst="rect">
            <a:avLst/>
          </a:prstGeom>
        </p:spPr>
      </p:pic>
      <p:sp>
        <p:nvSpPr>
          <p:cNvPr id="2" name="eyebrow">
            <a:extLst>
              <a:ext uri="{FF2B5EF4-FFF2-40B4-BE49-F238E27FC236}">
                <a16:creationId xmlns:a16="http://schemas.microsoft.com/office/drawing/2014/main" id="{F88F332A-F707-4F96-9983-6DCD7FAF1328}"/>
              </a:ext>
            </a:extLst>
          </p:cNvPr>
          <p:cNvSpPr>
            <a:spLocks noGrp="1"/>
          </p:cNvSpPr>
          <p:nvPr/>
        </p:nvSpPr>
        <p:spPr>
          <a:xfrm>
            <a:off x="685800" y="5715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SCRIPTURE ENCOUNTER</a:t>
            </a:r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861CA012-B41A-4447-A444-21ABAD70E8BE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557212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 i="0">
                <a:solidFill>
                  <a:srgbClr val="11263A"/>
                </a:solidFill>
              </a:defRPr>
            </a:pPr>
            <a:r>
              <a:rPr sz="3600" b="1" i="0">
                <a:solidFill>
                  <a:srgbClr val="11263A"/>
                </a:solidFill>
              </a:rPr>
              <a:t>Listen for what God does.</a:t>
            </a:r>
          </a:p>
        </p:txBody>
      </p:sp>
      <p:sp>
        <p:nvSpPr>
          <p:cNvPr id="4" name="reading-1">
            <a:extLst>
              <a:ext uri="{FF2B5EF4-FFF2-40B4-BE49-F238E27FC236}">
                <a16:creationId xmlns:a16="http://schemas.microsoft.com/office/drawing/2014/main" id="{697D5857-7509-4A93-99F8-9248EC9E7BEF}"/>
              </a:ext>
            </a:extLst>
          </p:cNvPr>
          <p:cNvSpPr>
            <a:spLocks noGrp="1"/>
          </p:cNvSpPr>
          <p:nvPr/>
        </p:nvSpPr>
        <p:spPr>
          <a:xfrm>
            <a:off x="685800" y="2428875"/>
            <a:ext cx="5476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 i="0">
                <a:solidFill>
                  <a:srgbClr val="2F6395"/>
                </a:solidFill>
              </a:defRPr>
            </a:pPr>
            <a:r>
              <a:rPr sz="2775" b="1" i="0">
                <a:solidFill>
                  <a:srgbClr val="2F6395"/>
                </a:solidFill>
              </a:rPr>
              <a:t>John 14:1–6</a:t>
            </a:r>
          </a:p>
        </p:txBody>
      </p:sp>
      <p:sp>
        <p:nvSpPr>
          <p:cNvPr id="5" name="reading-2">
            <a:extLst>
              <a:ext uri="{FF2B5EF4-FFF2-40B4-BE49-F238E27FC236}">
                <a16:creationId xmlns:a16="http://schemas.microsoft.com/office/drawing/2014/main" id="{781D3713-F6A1-4C74-8172-F05EBCACF25B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5476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 i="0">
                <a:solidFill>
                  <a:srgbClr val="2F6395"/>
                </a:solidFill>
              </a:defRPr>
            </a:pPr>
            <a:r>
              <a:rPr sz="2775" b="1" i="0">
                <a:solidFill>
                  <a:srgbClr val="2F6395"/>
                </a:solidFill>
              </a:rPr>
              <a:t>Romans 3:21–26</a:t>
            </a:r>
          </a:p>
        </p:txBody>
      </p:sp>
      <p:sp>
        <p:nvSpPr>
          <p:cNvPr id="6" name="reading-3">
            <a:extLst>
              <a:ext uri="{FF2B5EF4-FFF2-40B4-BE49-F238E27FC236}">
                <a16:creationId xmlns:a16="http://schemas.microsoft.com/office/drawing/2014/main" id="{A0A5AE40-0DE3-4ACA-8899-FFA0C42AA14C}"/>
              </a:ext>
            </a:extLst>
          </p:cNvPr>
          <p:cNvSpPr>
            <a:spLocks noGrp="1"/>
          </p:cNvSpPr>
          <p:nvPr/>
        </p:nvSpPr>
        <p:spPr>
          <a:xfrm>
            <a:off x="685800" y="4143375"/>
            <a:ext cx="5476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 i="0">
                <a:solidFill>
                  <a:srgbClr val="2F6395"/>
                </a:solidFill>
              </a:defRPr>
            </a:pPr>
            <a:r>
              <a:rPr sz="2775" b="1" i="0">
                <a:solidFill>
                  <a:srgbClr val="2F6395"/>
                </a:solidFill>
              </a:rPr>
              <a:t>Romans 8:31–39</a:t>
            </a:r>
          </a:p>
        </p:txBody>
      </p:sp>
      <p:sp>
        <p:nvSpPr>
          <p:cNvPr id="7" name="observation-words">
            <a:extLst>
              <a:ext uri="{FF2B5EF4-FFF2-40B4-BE49-F238E27FC236}">
                <a16:creationId xmlns:a16="http://schemas.microsoft.com/office/drawing/2014/main" id="{B4CAB40C-B29D-4FC3-BB3C-D4321BBB0D29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 i="0">
                <a:solidFill>
                  <a:srgbClr val="6C7A86"/>
                </a:solidFill>
              </a:defRPr>
            </a:pPr>
            <a:r>
              <a:rPr sz="1800" b="1" i="0">
                <a:solidFill>
                  <a:srgbClr val="6C7A86"/>
                </a:solidFill>
              </a:rPr>
              <a:t>Promise • action • gift • response • security</a:t>
            </a:r>
          </a:p>
        </p:txBody>
      </p:sp>
      <p:sp>
        <p:nvSpPr>
          <p:cNvPr id="8" name="footer-label">
            <a:extLst>
              <a:ext uri="{FF2B5EF4-FFF2-40B4-BE49-F238E27FC236}">
                <a16:creationId xmlns:a16="http://schemas.microsoft.com/office/drawing/2014/main" id="{F20AF817-A23F-4A8E-8997-FF51AD43DBD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9" name="slide-number">
            <a:extLst>
              <a:ext uri="{FF2B5EF4-FFF2-40B4-BE49-F238E27FC236}">
                <a16:creationId xmlns:a16="http://schemas.microsoft.com/office/drawing/2014/main" id="{D137E559-0270-4B48-9B9C-5125259D27F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2700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3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yebrow">
            <a:extLst>
              <a:ext uri="{FF2B5EF4-FFF2-40B4-BE49-F238E27FC236}">
                <a16:creationId xmlns:a16="http://schemas.microsoft.com/office/drawing/2014/main" id="{F5323407-8310-4136-9DBC-C3694D432C8C}"/>
              </a:ext>
            </a:extLst>
          </p:cNvPr>
          <p:cNvSpPr>
            <a:spLocks noGrp="1"/>
          </p:cNvSpPr>
          <p:nvPr/>
        </p:nvSpPr>
        <p:spPr>
          <a:xfrm>
            <a:off x="1047750" y="70485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JOHN 14 • THE WAY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20777450-4199-44DB-AC75-06A625D90E79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john-14-quote">
            <a:extLst>
              <a:ext uri="{FF2B5EF4-FFF2-40B4-BE49-F238E27FC236}">
                <a16:creationId xmlns:a16="http://schemas.microsoft.com/office/drawing/2014/main" id="{7BC0508A-F5CD-4BC7-ADDE-8EEAC8E9A937}"/>
              </a:ext>
            </a:extLst>
          </p:cNvPr>
          <p:cNvSpPr>
            <a:spLocks noGrp="1"/>
          </p:cNvSpPr>
          <p:nvPr/>
        </p:nvSpPr>
        <p:spPr>
          <a:xfrm>
            <a:off x="1285875" y="2047875"/>
            <a:ext cx="962025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“I am the way and the truth and the life”</a:t>
            </a:r>
          </a:p>
          <a:p>
            <a:pPr algn="ctr">
              <a:defRPr sz="3825" b="1" i="0">
                <a:solidFill>
                  <a:srgbClr val="FFFFFF"/>
                </a:solidFill>
              </a:defRPr>
            </a:pPr>
            <a:r>
              <a:rPr sz="3825" b="1" i="0">
                <a:solidFill>
                  <a:srgbClr val="FFFFFF"/>
                </a:solidFill>
              </a:rPr>
              <a:t>(John 14:6, NIV).</a:t>
            </a:r>
          </a:p>
        </p:txBody>
      </p:sp>
      <p:sp>
        <p:nvSpPr>
          <p:cNvPr id="4" name="john-14-synthesis">
            <a:extLst>
              <a:ext uri="{FF2B5EF4-FFF2-40B4-BE49-F238E27FC236}">
                <a16:creationId xmlns:a16="http://schemas.microsoft.com/office/drawing/2014/main" id="{9A692CD4-0A6F-4378-A1F1-19864664D154}"/>
              </a:ext>
            </a:extLst>
          </p:cNvPr>
          <p:cNvSpPr>
            <a:spLocks noGrp="1"/>
          </p:cNvSpPr>
          <p:nvPr/>
        </p:nvSpPr>
        <p:spPr>
          <a:xfrm>
            <a:off x="1714500" y="4953000"/>
            <a:ext cx="8763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0" i="0">
                <a:solidFill>
                  <a:srgbClr val="DDE5EA"/>
                </a:solidFill>
              </a:defRPr>
            </a:pPr>
            <a:r>
              <a:rPr sz="2100" b="0" i="0">
                <a:solidFill>
                  <a:srgbClr val="DDE5EA"/>
                </a:solidFill>
              </a:rPr>
              <a:t>Jesus does not merely point toward the Father; he brings us to the Father.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3089DBB5-5E3D-4F3D-BCF2-78F528F841D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6C69E565-1373-4FA2-8E7C-1041FB2CAF2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02927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yebrow">
            <a:extLst>
              <a:ext uri="{FF2B5EF4-FFF2-40B4-BE49-F238E27FC236}">
                <a16:creationId xmlns:a16="http://schemas.microsoft.com/office/drawing/2014/main" id="{DFA06D27-7BA9-495F-8402-6352726C1A9A}"/>
              </a:ext>
            </a:extLst>
          </p:cNvPr>
          <p:cNvSpPr>
            <a:spLocks noGrp="1"/>
          </p:cNvSpPr>
          <p:nvPr/>
        </p:nvSpPr>
        <p:spPr>
          <a:xfrm>
            <a:off x="1047750" y="81915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CONVICTION WITHOUT ARROGANCE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4A93B43C-9AF1-4763-841C-BE9121E15397}"/>
              </a:ext>
            </a:extLst>
          </p:cNvPr>
          <p:cNvSpPr>
            <a:spLocks noGrp="1"/>
          </p:cNvSpPr>
          <p:nvPr/>
        </p:nvSpPr>
        <p:spPr>
          <a:xfrm>
            <a:off x="5334000" y="137160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key-line">
            <a:extLst>
              <a:ext uri="{FF2B5EF4-FFF2-40B4-BE49-F238E27FC236}">
                <a16:creationId xmlns:a16="http://schemas.microsoft.com/office/drawing/2014/main" id="{24AABFCC-DF04-43BA-86C4-3E13F4228EB8}"/>
              </a:ext>
            </a:extLst>
          </p:cNvPr>
          <p:cNvSpPr>
            <a:spLocks noGrp="1"/>
          </p:cNvSpPr>
          <p:nvPr/>
        </p:nvSpPr>
        <p:spPr>
          <a:xfrm>
            <a:off x="1428750" y="1952625"/>
            <a:ext cx="93345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4500" b="1" i="0">
                <a:solidFill>
                  <a:srgbClr val="11263A"/>
                </a:solidFill>
              </a:defRPr>
            </a:pPr>
            <a:r>
              <a:rPr sz="4500" b="1" i="0">
                <a:solidFill>
                  <a:srgbClr val="11263A"/>
                </a:solidFill>
              </a:rPr>
              <a:t>The Way has</a:t>
            </a:r>
          </a:p>
          <a:p>
            <a:pPr algn="ctr">
              <a:defRPr sz="4500" b="1" i="0">
                <a:solidFill>
                  <a:srgbClr val="11263A"/>
                </a:solidFill>
              </a:defRPr>
            </a:pPr>
            <a:r>
              <a:rPr sz="4500" b="1" i="0">
                <a:solidFill>
                  <a:srgbClr val="11263A"/>
                </a:solidFill>
              </a:rPr>
              <a:t>nail-scarred hands.</a:t>
            </a:r>
          </a:p>
        </p:txBody>
      </p:sp>
      <p:sp>
        <p:nvSpPr>
          <p:cNvPr id="4" name="supporting-line">
            <a:extLst>
              <a:ext uri="{FF2B5EF4-FFF2-40B4-BE49-F238E27FC236}">
                <a16:creationId xmlns:a16="http://schemas.microsoft.com/office/drawing/2014/main" id="{B00AB2F6-CD3A-4E74-B35B-28F5ECAA630A}"/>
              </a:ext>
            </a:extLst>
          </p:cNvPr>
          <p:cNvSpPr>
            <a:spLocks noGrp="1"/>
          </p:cNvSpPr>
          <p:nvPr/>
        </p:nvSpPr>
        <p:spPr>
          <a:xfrm>
            <a:off x="1666875" y="4857750"/>
            <a:ext cx="8858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0" i="0">
                <a:solidFill>
                  <a:srgbClr val="2F6395"/>
                </a:solidFill>
              </a:defRPr>
            </a:pPr>
            <a:r>
              <a:rPr sz="2250" b="0" i="0">
                <a:solidFill>
                  <a:srgbClr val="2F6395"/>
                </a:solidFill>
              </a:rPr>
              <a:t>The Son of God came looking for us and opened the way we could not open.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D6BF7B0D-6AE3-4E0B-80F6-88D0B855DF3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397AC18E-E4D8-4551-B10B-EBCA1F5E8DA2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2116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21724" r="21724"/>
          <a:stretch>
            <a:fillRect/>
          </a:stretch>
        </p:blipFill>
        <p:spPr>
          <a:xfrm>
            <a:off x="0" y="0"/>
            <a:ext cx="5810250" cy="6858000"/>
          </a:xfrm>
          <a:prstGeom prst="rect">
            <a:avLst/>
          </a:prstGeom>
        </p:spPr>
      </p:pic>
      <p:sp>
        <p:nvSpPr>
          <p:cNvPr id="2" name="ground-panel">
            <a:extLst>
              <a:ext uri="{FF2B5EF4-FFF2-40B4-BE49-F238E27FC236}">
                <a16:creationId xmlns:a16="http://schemas.microsoft.com/office/drawing/2014/main" id="{B1740DFB-57F9-415B-A2C3-52CA7EAA2C0F}"/>
              </a:ext>
            </a:extLst>
          </p:cNvPr>
          <p:cNvSpPr>
            <a:spLocks noGrp="1"/>
          </p:cNvSpPr>
          <p:nvPr/>
        </p:nvSpPr>
        <p:spPr>
          <a:xfrm>
            <a:off x="5810250" y="0"/>
            <a:ext cx="6381750" cy="6858000"/>
          </a:xfrm>
          <a:prstGeom prst="rect">
            <a:avLst/>
          </a:prstGeom>
          <a:solidFill>
            <a:srgbClr val="1126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A90A5158-2F10-4B79-91FA-9341426D514F}"/>
              </a:ext>
            </a:extLst>
          </p:cNvPr>
          <p:cNvSpPr>
            <a:spLocks noGrp="1"/>
          </p:cNvSpPr>
          <p:nvPr/>
        </p:nvSpPr>
        <p:spPr>
          <a:xfrm>
            <a:off x="6381750" y="590550"/>
            <a:ext cx="514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ROMANS 3 • THE GROUND</a:t>
            </a:r>
          </a:p>
        </p:txBody>
      </p:sp>
      <p:sp>
        <p:nvSpPr>
          <p:cNvPr id="4" name="romans-3-quote">
            <a:extLst>
              <a:ext uri="{FF2B5EF4-FFF2-40B4-BE49-F238E27FC236}">
                <a16:creationId xmlns:a16="http://schemas.microsoft.com/office/drawing/2014/main" id="{8AEC6831-DB75-4E15-A14A-12475F380919}"/>
              </a:ext>
            </a:extLst>
          </p:cNvPr>
          <p:cNvSpPr>
            <a:spLocks noGrp="1"/>
          </p:cNvSpPr>
          <p:nvPr/>
        </p:nvSpPr>
        <p:spPr>
          <a:xfrm>
            <a:off x="6381750" y="1428750"/>
            <a:ext cx="495300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“And all are justified freely by his grace through the redemption that came by Christ Jesus”</a:t>
            </a:r>
          </a:p>
          <a:p>
            <a:pPr algn="l"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(Romans 3:24, NIV).</a:t>
            </a:r>
          </a:p>
        </p:txBody>
      </p:sp>
      <p:sp>
        <p:nvSpPr>
          <p:cNvPr id="5" name="romans-3-synthesis">
            <a:extLst>
              <a:ext uri="{FF2B5EF4-FFF2-40B4-BE49-F238E27FC236}">
                <a16:creationId xmlns:a16="http://schemas.microsoft.com/office/drawing/2014/main" id="{602DC2D4-4DE6-4DE4-9C8C-34078EBA44CD}"/>
              </a:ext>
            </a:extLst>
          </p:cNvPr>
          <p:cNvSpPr>
            <a:spLocks noGrp="1"/>
          </p:cNvSpPr>
          <p:nvPr/>
        </p:nvSpPr>
        <p:spPr>
          <a:xfrm>
            <a:off x="6381750" y="4857750"/>
            <a:ext cx="49530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 i="0">
                <a:solidFill>
                  <a:srgbClr val="DDE5EA"/>
                </a:solidFill>
              </a:defRPr>
            </a:pPr>
            <a:r>
              <a:rPr sz="1950" b="0" i="0">
                <a:solidFill>
                  <a:srgbClr val="DDE5EA"/>
                </a:solidFill>
              </a:rPr>
              <a:t>Grace does not pretend sin is harmless. At the cross, God judges sin and reconciles sinners.</a:t>
            </a:r>
          </a:p>
        </p:txBody>
      </p:sp>
      <p:sp>
        <p:nvSpPr>
          <p:cNvPr id="6" name="footer-label">
            <a:extLst>
              <a:ext uri="{FF2B5EF4-FFF2-40B4-BE49-F238E27FC236}">
                <a16:creationId xmlns:a16="http://schemas.microsoft.com/office/drawing/2014/main" id="{F6250EB7-0F64-48EB-9F63-5FCFE1F7AA4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id="{5B7258C5-D3CB-4F7A-824A-94781F463F76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7074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27148" b="27148"/>
          <a:stretch>
            <a:fillRect/>
          </a:stretch>
        </p:blipFill>
        <p:spPr>
          <a:xfrm>
            <a:off x="0" y="0"/>
            <a:ext cx="12192000" cy="3714750"/>
          </a:xfrm>
          <a:prstGeom prst="rect">
            <a:avLst/>
          </a:prstGeom>
        </p:spPr>
      </p:pic>
      <p:sp>
        <p:nvSpPr>
          <p:cNvPr id="2" name="grip-band">
            <a:extLst>
              <a:ext uri="{FF2B5EF4-FFF2-40B4-BE49-F238E27FC236}">
                <a16:creationId xmlns:a16="http://schemas.microsoft.com/office/drawing/2014/main" id="{6DEC3BFF-F8FE-45EC-B8B2-65CFF0815B39}"/>
              </a:ext>
            </a:extLst>
          </p:cNvPr>
          <p:cNvSpPr>
            <a:spLocks noGrp="1"/>
          </p:cNvSpPr>
          <p:nvPr/>
        </p:nvSpPr>
        <p:spPr>
          <a:xfrm>
            <a:off x="0" y="3714750"/>
            <a:ext cx="12192000" cy="3143250"/>
          </a:xfrm>
          <a:prstGeom prst="rect">
            <a:avLst/>
          </a:prstGeom>
          <a:solidFill>
            <a:srgbClr val="08131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735101D2-6B03-468C-8494-F64C4DF0F500}"/>
              </a:ext>
            </a:extLst>
          </p:cNvPr>
          <p:cNvSpPr>
            <a:spLocks noGrp="1"/>
          </p:cNvSpPr>
          <p:nvPr/>
        </p:nvSpPr>
        <p:spPr>
          <a:xfrm>
            <a:off x="685800" y="4000500"/>
            <a:ext cx="619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ROMANS 8 • THE GRIP</a:t>
            </a:r>
          </a:p>
        </p:txBody>
      </p:sp>
      <p:sp>
        <p:nvSpPr>
          <p:cNvPr id="4" name="romans-8-quote">
            <a:extLst>
              <a:ext uri="{FF2B5EF4-FFF2-40B4-BE49-F238E27FC236}">
                <a16:creationId xmlns:a16="http://schemas.microsoft.com/office/drawing/2014/main" id="{791BEAFC-043C-40AA-A22F-5F0EAD73F548}"/>
              </a:ext>
            </a:extLst>
          </p:cNvPr>
          <p:cNvSpPr>
            <a:spLocks noGrp="1"/>
          </p:cNvSpPr>
          <p:nvPr/>
        </p:nvSpPr>
        <p:spPr>
          <a:xfrm>
            <a:off x="685800" y="4429125"/>
            <a:ext cx="108204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“Neither height nor depth, nor anything else in all creation, will be able to separate us from the love of God that is in Christ Jesus our Lord” (Romans 8:39, NIV).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015B4EAD-0275-4ABC-B111-B600DBDDFC8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4B3BA9F3-037A-4A00-ADAF-32A12EB438E6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72205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yebrow">
            <a:extLst>
              <a:ext uri="{FF2B5EF4-FFF2-40B4-BE49-F238E27FC236}">
                <a16:creationId xmlns:a16="http://schemas.microsoft.com/office/drawing/2014/main" id="{878A0609-7822-422E-B000-4243F5ACA70A}"/>
              </a:ext>
            </a:extLst>
          </p:cNvPr>
          <p:cNvSpPr>
            <a:spLocks noGrp="1"/>
          </p:cNvSpPr>
          <p:nvPr/>
        </p:nvSpPr>
        <p:spPr>
          <a:xfrm>
            <a:off x="1047750" y="66675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ALCORN SYNTHESIS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CA9F0E9E-4503-4519-AB1F-74BDB4AD13CB}"/>
              </a:ext>
            </a:extLst>
          </p:cNvPr>
          <p:cNvSpPr>
            <a:spLocks noGrp="1"/>
          </p:cNvSpPr>
          <p:nvPr/>
        </p:nvSpPr>
        <p:spPr>
          <a:xfrm>
            <a:off x="5334000" y="121920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C75B2F17-8B51-4108-8D3A-85BCFEE9BA5A}"/>
              </a:ext>
            </a:extLst>
          </p:cNvPr>
          <p:cNvSpPr>
            <a:spLocks noGrp="1"/>
          </p:cNvSpPr>
          <p:nvPr/>
        </p:nvSpPr>
        <p:spPr>
          <a:xfrm>
            <a:off x="1190625" y="1857375"/>
            <a:ext cx="9810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900" b="1" i="0">
                <a:solidFill>
                  <a:srgbClr val="11263A"/>
                </a:solidFill>
              </a:defRPr>
            </a:pPr>
            <a:r>
              <a:rPr sz="3900" b="1" i="0">
                <a:solidFill>
                  <a:srgbClr val="11263A"/>
                </a:solidFill>
              </a:rPr>
              <a:t>Heaven is God’s gift in Christ.</a:t>
            </a:r>
          </a:p>
        </p:txBody>
      </p:sp>
      <p:sp>
        <p:nvSpPr>
          <p:cNvPr id="4" name="not-lines">
            <a:extLst>
              <a:ext uri="{FF2B5EF4-FFF2-40B4-BE49-F238E27FC236}">
                <a16:creationId xmlns:a16="http://schemas.microsoft.com/office/drawing/2014/main" id="{6A0F163F-0FF5-4C5A-85CC-93646A789105}"/>
              </a:ext>
            </a:extLst>
          </p:cNvPr>
          <p:cNvSpPr>
            <a:spLocks noGrp="1"/>
          </p:cNvSpPr>
          <p:nvPr/>
        </p:nvSpPr>
        <p:spPr>
          <a:xfrm>
            <a:off x="1809750" y="3238500"/>
            <a:ext cx="8572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75" b="1" i="0">
                <a:solidFill>
                  <a:srgbClr val="2F6395"/>
                </a:solidFill>
              </a:defRPr>
            </a:pPr>
            <a:r>
              <a:rPr sz="2775" b="1" i="0">
                <a:solidFill>
                  <a:srgbClr val="2F6395"/>
                </a:solidFill>
              </a:rPr>
              <a:t>Not an automatic entitlement.</a:t>
            </a:r>
          </a:p>
          <a:p>
            <a:pPr algn="ctr">
              <a:defRPr sz="2775" b="1" i="0">
                <a:solidFill>
                  <a:srgbClr val="2F6395"/>
                </a:solidFill>
              </a:defRPr>
            </a:pPr>
            <a:r>
              <a:rPr sz="2775" b="1" i="0">
                <a:solidFill>
                  <a:srgbClr val="2F6395"/>
                </a:solidFill>
              </a:rPr>
              <a:t>Not a reward for moral achievement.</a:t>
            </a:r>
          </a:p>
        </p:txBody>
      </p:sp>
      <p:sp>
        <p:nvSpPr>
          <p:cNvPr id="5" name="pastoral-guardrail">
            <a:extLst>
              <a:ext uri="{FF2B5EF4-FFF2-40B4-BE49-F238E27FC236}">
                <a16:creationId xmlns:a16="http://schemas.microsoft.com/office/drawing/2014/main" id="{0298DFA4-E004-4EE1-B658-152E38526E9D}"/>
              </a:ext>
            </a:extLst>
          </p:cNvPr>
          <p:cNvSpPr>
            <a:spLocks noGrp="1"/>
          </p:cNvSpPr>
          <p:nvPr/>
        </p:nvSpPr>
        <p:spPr>
          <a:xfrm>
            <a:off x="1666875" y="4953000"/>
            <a:ext cx="88582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0" i="0">
                <a:solidFill>
                  <a:srgbClr val="17212B"/>
                </a:solidFill>
              </a:defRPr>
            </a:pPr>
            <a:r>
              <a:rPr sz="2100" b="0" i="0">
                <a:solidFill>
                  <a:srgbClr val="17212B"/>
                </a:solidFill>
              </a:rPr>
              <a:t>We proclaim the Savior and entrust final judgment to the Judge who knows every heart.</a:t>
            </a:r>
          </a:p>
        </p:txBody>
      </p:sp>
      <p:sp>
        <p:nvSpPr>
          <p:cNvPr id="6" name="footer-label">
            <a:extLst>
              <a:ext uri="{FF2B5EF4-FFF2-40B4-BE49-F238E27FC236}">
                <a16:creationId xmlns:a16="http://schemas.microsoft.com/office/drawing/2014/main" id="{F3729B9B-EDDC-4F47-BDE0-FB23BE93940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id="{419A184C-5D8C-48F8-A1B7-69310B152F4E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9659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26284" b="26284"/>
          <a:stretch>
            <a:fillRect/>
          </a:stretch>
        </p:blipFill>
        <p:spPr>
          <a:xfrm>
            <a:off x="0" y="0"/>
            <a:ext cx="12192000" cy="3857625"/>
          </a:xfrm>
          <a:prstGeom prst="rect">
            <a:avLst/>
          </a:prstGeom>
        </p:spPr>
      </p:pic>
      <p:sp>
        <p:nvSpPr>
          <p:cNvPr id="2" name="way-home-band">
            <a:extLst>
              <a:ext uri="{FF2B5EF4-FFF2-40B4-BE49-F238E27FC236}">
                <a16:creationId xmlns:a16="http://schemas.microsoft.com/office/drawing/2014/main" id="{E5BADD52-9501-4F5F-9D40-AF746F59CDFB}"/>
              </a:ext>
            </a:extLst>
          </p:cNvPr>
          <p:cNvSpPr>
            <a:spLocks noGrp="1"/>
          </p:cNvSpPr>
          <p:nvPr/>
        </p:nvSpPr>
        <p:spPr>
          <a:xfrm>
            <a:off x="0" y="3857625"/>
            <a:ext cx="12192000" cy="3000375"/>
          </a:xfrm>
          <a:prstGeom prst="rect">
            <a:avLst/>
          </a:prstGeom>
          <a:solidFill>
            <a:srgbClr val="F5F0E6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3C574B59-1A0C-421D-BD94-1887C4C56303}"/>
              </a:ext>
            </a:extLst>
          </p:cNvPr>
          <p:cNvSpPr>
            <a:spLocks noGrp="1"/>
          </p:cNvSpPr>
          <p:nvPr/>
        </p:nvSpPr>
        <p:spPr>
          <a:xfrm>
            <a:off x="685800" y="4143375"/>
            <a:ext cx="666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CHRIST IS THE WAY HOME</a:t>
            </a:r>
          </a:p>
        </p:txBody>
      </p:sp>
      <p:sp>
        <p:nvSpPr>
          <p:cNvPr id="4" name="thomas-line">
            <a:extLst>
              <a:ext uri="{FF2B5EF4-FFF2-40B4-BE49-F238E27FC236}">
                <a16:creationId xmlns:a16="http://schemas.microsoft.com/office/drawing/2014/main" id="{B6C7026C-16AA-4E2A-9605-AE150E8CEC58}"/>
              </a:ext>
            </a:extLst>
          </p:cNvPr>
          <p:cNvSpPr>
            <a:spLocks noGrp="1"/>
          </p:cNvSpPr>
          <p:nvPr/>
        </p:nvSpPr>
        <p:spPr>
          <a:xfrm>
            <a:off x="685800" y="4714875"/>
            <a:ext cx="108204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 i="0">
                <a:solidFill>
                  <a:srgbClr val="11263A"/>
                </a:solidFill>
              </a:defRPr>
            </a:pPr>
            <a:r>
              <a:rPr sz="2850" b="1" i="0">
                <a:solidFill>
                  <a:srgbClr val="11263A"/>
                </a:solidFill>
              </a:rPr>
              <a:t>Jesus does not hand Thomas a ladder of achievement.</a:t>
            </a:r>
          </a:p>
          <a:p>
            <a:pPr algn="ctr">
              <a:defRPr sz="2850" b="1" i="0">
                <a:solidFill>
                  <a:srgbClr val="11263A"/>
                </a:solidFill>
              </a:defRPr>
            </a:pPr>
            <a:r>
              <a:rPr sz="2850" b="1" i="0">
                <a:solidFill>
                  <a:srgbClr val="11263A"/>
                </a:solidFill>
              </a:rPr>
              <a:t>He gives Thomas himself.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D196C362-A15F-4608-9F3F-F25590F743E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FF0ADB98-4C77-4E8F-BF61-9D14944AF8C6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9225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yebrow">
            <a:extLst>
              <a:ext uri="{FF2B5EF4-FFF2-40B4-BE49-F238E27FC236}">
                <a16:creationId xmlns:a16="http://schemas.microsoft.com/office/drawing/2014/main" id="{C5719522-CD60-4535-B438-8856DB7223BF}"/>
              </a:ext>
            </a:extLst>
          </p:cNvPr>
          <p:cNvSpPr>
            <a:spLocks noGrp="1"/>
          </p:cNvSpPr>
          <p:nvPr/>
        </p:nvSpPr>
        <p:spPr>
          <a:xfrm>
            <a:off x="1047750" y="72390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THE TRUTH IS NOT A POSSESSION WE WIELD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EE5A9FFC-746D-4E21-AF37-2C1B34463A79}"/>
              </a:ext>
            </a:extLst>
          </p:cNvPr>
          <p:cNvSpPr>
            <a:spLocks noGrp="1"/>
          </p:cNvSpPr>
          <p:nvPr/>
        </p:nvSpPr>
        <p:spPr>
          <a:xfrm>
            <a:off x="5334000" y="125730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ruth-line">
            <a:extLst>
              <a:ext uri="{FF2B5EF4-FFF2-40B4-BE49-F238E27FC236}">
                <a16:creationId xmlns:a16="http://schemas.microsoft.com/office/drawing/2014/main" id="{C56558C1-3CF9-4269-AAF8-291664D637B7}"/>
              </a:ext>
            </a:extLst>
          </p:cNvPr>
          <p:cNvSpPr>
            <a:spLocks noGrp="1"/>
          </p:cNvSpPr>
          <p:nvPr/>
        </p:nvSpPr>
        <p:spPr>
          <a:xfrm>
            <a:off x="1238250" y="2095500"/>
            <a:ext cx="97155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The truth is the reality of Christ</a:t>
            </a:r>
          </a:p>
          <a:p>
            <a:pPr algn="ctr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who possesses, corrects, forms, and sends us.</a:t>
            </a:r>
          </a:p>
        </p:txBody>
      </p:sp>
      <p:sp>
        <p:nvSpPr>
          <p:cNvPr id="4" name="footer-label">
            <a:extLst>
              <a:ext uri="{FF2B5EF4-FFF2-40B4-BE49-F238E27FC236}">
                <a16:creationId xmlns:a16="http://schemas.microsoft.com/office/drawing/2014/main" id="{5035DE25-A4BB-433D-B315-8D8DEC223095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5" name="slide-number">
            <a:extLst>
              <a:ext uri="{FF2B5EF4-FFF2-40B4-BE49-F238E27FC236}">
                <a16:creationId xmlns:a16="http://schemas.microsoft.com/office/drawing/2014/main" id="{EB9768BD-4F2F-4654-B4CB-554803F2A9E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65701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l="14583" r="14583"/>
          <a:stretch>
            <a:fillRect/>
          </a:stretch>
        </p:blipFill>
        <p:spPr>
          <a:xfrm>
            <a:off x="5715000" y="0"/>
            <a:ext cx="6477000" cy="6858000"/>
          </a:xfrm>
          <a:prstGeom prst="rect">
            <a:avLst/>
          </a:prstGeom>
        </p:spPr>
      </p:pic>
      <p:sp>
        <p:nvSpPr>
          <p:cNvPr id="2" name="cross-panel">
            <a:extLst>
              <a:ext uri="{FF2B5EF4-FFF2-40B4-BE49-F238E27FC236}">
                <a16:creationId xmlns:a16="http://schemas.microsoft.com/office/drawing/2014/main" id="{D4D6702C-BC1D-4FDD-9A35-BC97528BD5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8131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7B787F27-B4B6-4264-85D5-2B3B9FF85BB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THE CROSS IS THE GROUND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BEF8F2F4-4ED1-42DD-AB25-8DF1F71DAFB4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47625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At the cross,</a:t>
            </a:r>
          </a:p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holy judgment</a:t>
            </a:r>
          </a:p>
          <a:p>
            <a:pPr algn="l">
              <a:defRPr sz="3600" b="1" i="0">
                <a:solidFill>
                  <a:srgbClr val="FFFFFF"/>
                </a:solidFill>
              </a:defRPr>
            </a:pPr>
            <a:r>
              <a:rPr sz="3600" b="1" i="0">
                <a:solidFill>
                  <a:srgbClr val="FFFFFF"/>
                </a:solidFill>
              </a:rPr>
              <a:t>and holy mercy meet.</a:t>
            </a:r>
          </a:p>
        </p:txBody>
      </p:sp>
      <p:sp>
        <p:nvSpPr>
          <p:cNvPr id="5" name="cross-synthesis">
            <a:extLst>
              <a:ext uri="{FF2B5EF4-FFF2-40B4-BE49-F238E27FC236}">
                <a16:creationId xmlns:a16="http://schemas.microsoft.com/office/drawing/2014/main" id="{B6613C47-EE44-4569-B1BA-D50854F12847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476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0" i="0">
                <a:solidFill>
                  <a:srgbClr val="DDE5EA"/>
                </a:solidFill>
              </a:defRPr>
            </a:pPr>
            <a:r>
              <a:rPr sz="2025" b="0" i="0">
                <a:solidFill>
                  <a:srgbClr val="DDE5EA"/>
                </a:solidFill>
              </a:rPr>
              <a:t>Christ’s reconciling work addresses what sentiment cannot erase and achievement cannot repair.</a:t>
            </a:r>
          </a:p>
        </p:txBody>
      </p:sp>
      <p:sp>
        <p:nvSpPr>
          <p:cNvPr id="6" name="footer-label">
            <a:extLst>
              <a:ext uri="{FF2B5EF4-FFF2-40B4-BE49-F238E27FC236}">
                <a16:creationId xmlns:a16="http://schemas.microsoft.com/office/drawing/2014/main" id="{852E017C-CC93-479F-9E72-2649C33E12D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id="{2191824E-31D2-4EF2-B741-E5DFDC208E94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29106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yebrow">
            <a:extLst>
              <a:ext uri="{FF2B5EF4-FFF2-40B4-BE49-F238E27FC236}">
                <a16:creationId xmlns:a16="http://schemas.microsoft.com/office/drawing/2014/main" id="{C285A179-F252-4141-B1F7-3E02684B4AF5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THE FLOW OF GRACE</a:t>
            </a:r>
          </a:p>
        </p:txBody>
      </p:sp>
      <p:sp>
        <p:nvSpPr>
          <p:cNvPr id="2" name="slide-title">
            <a:extLst>
              <a:ext uri="{FF2B5EF4-FFF2-40B4-BE49-F238E27FC236}">
                <a16:creationId xmlns:a16="http://schemas.microsoft.com/office/drawing/2014/main" id="{6188CCF5-08EC-4CD7-AC37-2B31ACD2058A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108204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450" b="1" i="0">
                <a:solidFill>
                  <a:srgbClr val="11263A"/>
                </a:solidFill>
              </a:defRPr>
            </a:pPr>
            <a:r>
              <a:rPr sz="3450" b="1" i="0">
                <a:solidFill>
                  <a:srgbClr val="11263A"/>
                </a:solidFill>
              </a:rPr>
              <a:t>One movement of God’s faithful love</a:t>
            </a:r>
          </a:p>
        </p:txBody>
      </p:sp>
      <p:sp>
        <p:nvSpPr>
          <p:cNvPr id="3" name="grace-1">
            <a:extLst>
              <a:ext uri="{FF2B5EF4-FFF2-40B4-BE49-F238E27FC236}">
                <a16:creationId xmlns:a16="http://schemas.microsoft.com/office/drawing/2014/main" id="{2EC3293A-CD1A-4642-BA0C-840751725FA4}"/>
              </a:ext>
            </a:extLst>
          </p:cNvPr>
          <p:cNvSpPr>
            <a:spLocks noGrp="1"/>
          </p:cNvSpPr>
          <p:nvPr/>
        </p:nvSpPr>
        <p:spPr>
          <a:xfrm>
            <a:off x="1047750" y="2190750"/>
            <a:ext cx="10096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2F6395"/>
                </a:solidFill>
              </a:defRPr>
            </a:pPr>
            <a:r>
              <a:rPr sz="2700" b="1" i="0">
                <a:solidFill>
                  <a:srgbClr val="2F6395"/>
                </a:solidFill>
              </a:rPr>
              <a:t>GRACE AWAKENS</a:t>
            </a:r>
          </a:p>
        </p:txBody>
      </p:sp>
      <p:sp>
        <p:nvSpPr>
          <p:cNvPr id="4" name="grace-2">
            <a:extLst>
              <a:ext uri="{FF2B5EF4-FFF2-40B4-BE49-F238E27FC236}">
                <a16:creationId xmlns:a16="http://schemas.microsoft.com/office/drawing/2014/main" id="{98EADBAC-C3BF-44AD-A3C1-5D56679FB745}"/>
              </a:ext>
            </a:extLst>
          </p:cNvPr>
          <p:cNvSpPr>
            <a:spLocks noGrp="1"/>
          </p:cNvSpPr>
          <p:nvPr/>
        </p:nvSpPr>
        <p:spPr>
          <a:xfrm>
            <a:off x="2476500" y="3095625"/>
            <a:ext cx="8667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11263A"/>
                </a:solidFill>
              </a:defRPr>
            </a:pPr>
            <a:r>
              <a:rPr sz="2700" b="1" i="0">
                <a:solidFill>
                  <a:srgbClr val="11263A"/>
                </a:solidFill>
              </a:rPr>
              <a:t>GRACE RECONCILES</a:t>
            </a:r>
          </a:p>
        </p:txBody>
      </p:sp>
      <p:sp>
        <p:nvSpPr>
          <p:cNvPr id="5" name="grace-3">
            <a:extLst>
              <a:ext uri="{FF2B5EF4-FFF2-40B4-BE49-F238E27FC236}">
                <a16:creationId xmlns:a16="http://schemas.microsoft.com/office/drawing/2014/main" id="{E973187C-7359-4951-B0DF-FF1BAAE1E659}"/>
              </a:ext>
            </a:extLst>
          </p:cNvPr>
          <p:cNvSpPr>
            <a:spLocks noGrp="1"/>
          </p:cNvSpPr>
          <p:nvPr/>
        </p:nvSpPr>
        <p:spPr>
          <a:xfrm>
            <a:off x="3905250" y="4000500"/>
            <a:ext cx="7239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2F6395"/>
                </a:solidFill>
              </a:defRPr>
            </a:pPr>
            <a:r>
              <a:rPr sz="2700" b="1" i="0">
                <a:solidFill>
                  <a:srgbClr val="2F6395"/>
                </a:solidFill>
              </a:rPr>
              <a:t>GRACE FORMS</a:t>
            </a:r>
          </a:p>
        </p:txBody>
      </p:sp>
      <p:sp>
        <p:nvSpPr>
          <p:cNvPr id="6" name="grace-4">
            <a:extLst>
              <a:ext uri="{FF2B5EF4-FFF2-40B4-BE49-F238E27FC236}">
                <a16:creationId xmlns:a16="http://schemas.microsoft.com/office/drawing/2014/main" id="{C96DE8DD-C7C5-4BA8-AC1A-1B629430B156}"/>
              </a:ext>
            </a:extLst>
          </p:cNvPr>
          <p:cNvSpPr>
            <a:spLocks noGrp="1"/>
          </p:cNvSpPr>
          <p:nvPr/>
        </p:nvSpPr>
        <p:spPr>
          <a:xfrm>
            <a:off x="5334000" y="4905375"/>
            <a:ext cx="581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 i="0">
                <a:solidFill>
                  <a:srgbClr val="11263A"/>
                </a:solidFill>
              </a:defRPr>
            </a:pPr>
            <a:r>
              <a:rPr sz="2700" b="1" i="0">
                <a:solidFill>
                  <a:srgbClr val="11263A"/>
                </a:solidFill>
              </a:rPr>
              <a:t>GRACE SENDS</a:t>
            </a:r>
          </a:p>
        </p:txBody>
      </p:sp>
      <p:sp>
        <p:nvSpPr>
          <p:cNvPr id="7" name="grace-types">
            <a:extLst>
              <a:ext uri="{FF2B5EF4-FFF2-40B4-BE49-F238E27FC236}">
                <a16:creationId xmlns:a16="http://schemas.microsoft.com/office/drawing/2014/main" id="{494B6378-EFA8-4040-8D54-BA08ACECE7EF}"/>
              </a:ext>
            </a:extLst>
          </p:cNvPr>
          <p:cNvSpPr>
            <a:spLocks noGrp="1"/>
          </p:cNvSpPr>
          <p:nvPr/>
        </p:nvSpPr>
        <p:spPr>
          <a:xfrm>
            <a:off x="1047750" y="5810250"/>
            <a:ext cx="10096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 i="0">
                <a:solidFill>
                  <a:srgbClr val="6C7A86"/>
                </a:solidFill>
              </a:defRPr>
            </a:pPr>
            <a:r>
              <a:rPr sz="1800" b="1" i="0">
                <a:solidFill>
                  <a:srgbClr val="6C7A86"/>
                </a:solidFill>
              </a:rPr>
              <a:t>Prevenient • Justifying • Sanctifying • Missional</a:t>
            </a:r>
          </a:p>
        </p:txBody>
      </p:sp>
      <p:sp>
        <p:nvSpPr>
          <p:cNvPr id="8" name="footer-label">
            <a:extLst>
              <a:ext uri="{FF2B5EF4-FFF2-40B4-BE49-F238E27FC236}">
                <a16:creationId xmlns:a16="http://schemas.microsoft.com/office/drawing/2014/main" id="{696DE5AF-5F97-4CD6-B40A-CB78C72CFBA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9" name="slide-number">
            <a:extLst>
              <a:ext uri="{FF2B5EF4-FFF2-40B4-BE49-F238E27FC236}">
                <a16:creationId xmlns:a16="http://schemas.microsoft.com/office/drawing/2014/main" id="{EA51C38F-19C5-4A7C-BA6D-6F072E39FA55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70110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l="26953" r="26953"/>
          <a:stretch>
            <a:fillRect/>
          </a:stretch>
        </p:blipFill>
        <p:spPr>
          <a:xfrm>
            <a:off x="6572250" y="0"/>
            <a:ext cx="5619750" cy="6858000"/>
          </a:xfrm>
          <a:prstGeom prst="rect">
            <a:avLst/>
          </a:prstGeom>
        </p:spPr>
      </p:pic>
      <p:sp>
        <p:nvSpPr>
          <p:cNvPr id="2" name="holiness-panel">
            <a:extLst>
              <a:ext uri="{FF2B5EF4-FFF2-40B4-BE49-F238E27FC236}">
                <a16:creationId xmlns:a16="http://schemas.microsoft.com/office/drawing/2014/main" id="{4347C66D-D1B5-4245-B120-F032737211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6858000"/>
          </a:xfrm>
          <a:prstGeom prst="rect">
            <a:avLst/>
          </a:prstGeom>
          <a:solidFill>
            <a:srgbClr val="1126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2CDA5815-55FD-45AB-A9EF-D4964AF02463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514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GRACE BEGINS A LIFE</a:t>
            </a:r>
          </a:p>
        </p:txBody>
      </p:sp>
      <p:sp>
        <p:nvSpPr>
          <p:cNvPr id="4" name="holiness-not">
            <a:extLst>
              <a:ext uri="{FF2B5EF4-FFF2-40B4-BE49-F238E27FC236}">
                <a16:creationId xmlns:a16="http://schemas.microsoft.com/office/drawing/2014/main" id="{18FEF268-4BCF-47F4-AE43-4B572629EBBB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5143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 i="0">
                <a:solidFill>
                  <a:srgbClr val="FFFFFF"/>
                </a:solidFill>
              </a:defRPr>
            </a:pPr>
            <a:r>
              <a:rPr sz="3300" b="1" i="0">
                <a:solidFill>
                  <a:srgbClr val="FFFFFF"/>
                </a:solidFill>
              </a:rPr>
              <a:t>Holiness is not the admission price for Heaven.</a:t>
            </a:r>
          </a:p>
        </p:txBody>
      </p:sp>
      <p:sp>
        <p:nvSpPr>
          <p:cNvPr id="5" name="holiness-is">
            <a:extLst>
              <a:ext uri="{FF2B5EF4-FFF2-40B4-BE49-F238E27FC236}">
                <a16:creationId xmlns:a16="http://schemas.microsoft.com/office/drawing/2014/main" id="{5371F9CD-8692-4BB5-A2E4-24E168ED3B6D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5143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 i="0">
                <a:solidFill>
                  <a:srgbClr val="D8B56A"/>
                </a:solidFill>
              </a:defRPr>
            </a:pPr>
            <a:r>
              <a:rPr sz="2775" b="1" i="0">
                <a:solidFill>
                  <a:srgbClr val="D8B56A"/>
                </a:solidFill>
              </a:rPr>
              <a:t>Holiness is the life of Heaven beginning to take shape in people received by mercy.</a:t>
            </a:r>
          </a:p>
        </p:txBody>
      </p:sp>
      <p:sp>
        <p:nvSpPr>
          <p:cNvPr id="6" name="holiness-response">
            <a:extLst>
              <a:ext uri="{FF2B5EF4-FFF2-40B4-BE49-F238E27FC236}">
                <a16:creationId xmlns:a16="http://schemas.microsoft.com/office/drawing/2014/main" id="{C940487B-B2ED-4E9E-A80D-FF1579D5537E}"/>
              </a:ext>
            </a:extLst>
          </p:cNvPr>
          <p:cNvSpPr>
            <a:spLocks noGrp="1"/>
          </p:cNvSpPr>
          <p:nvPr/>
        </p:nvSpPr>
        <p:spPr>
          <a:xfrm>
            <a:off x="685800" y="5334000"/>
            <a:ext cx="5143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0" i="0">
                <a:solidFill>
                  <a:srgbClr val="DDE5EA"/>
                </a:solidFill>
              </a:defRPr>
            </a:pPr>
            <a:r>
              <a:rPr sz="2025" b="0" i="0">
                <a:solidFill>
                  <a:srgbClr val="DDE5EA"/>
                </a:solidFill>
              </a:rPr>
              <a:t>We follow because Christ’s love is reclaiming the whole life.</a:t>
            </a:r>
          </a:p>
        </p:txBody>
      </p:sp>
      <p:sp>
        <p:nvSpPr>
          <p:cNvPr id="7" name="footer-label">
            <a:extLst>
              <a:ext uri="{FF2B5EF4-FFF2-40B4-BE49-F238E27FC236}">
                <a16:creationId xmlns:a16="http://schemas.microsoft.com/office/drawing/2014/main" id="{155616AE-BB9F-4454-9AFA-D732B1DFE08A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4B32B6E0-12C2-4684-AB28-D62EADD41E4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46138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3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yebrow">
            <a:extLst>
              <a:ext uri="{FF2B5EF4-FFF2-40B4-BE49-F238E27FC236}">
                <a16:creationId xmlns:a16="http://schemas.microsoft.com/office/drawing/2014/main" id="{F9F6A8FB-7664-4CE5-9242-D13ABD618AD3}"/>
              </a:ext>
            </a:extLst>
          </p:cNvPr>
          <p:cNvSpPr>
            <a:spLocks noGrp="1"/>
          </p:cNvSpPr>
          <p:nvPr/>
        </p:nvSpPr>
        <p:spPr>
          <a:xfrm>
            <a:off x="1047750" y="72390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CHRIST’S LOVE IS THE GRIP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132E34C4-02A8-4CDF-B9D9-D48128922FA6}"/>
              </a:ext>
            </a:extLst>
          </p:cNvPr>
          <p:cNvSpPr>
            <a:spLocks noGrp="1"/>
          </p:cNvSpPr>
          <p:nvPr/>
        </p:nvSpPr>
        <p:spPr>
          <a:xfrm>
            <a:off x="5334000" y="127635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grip-line">
            <a:extLst>
              <a:ext uri="{FF2B5EF4-FFF2-40B4-BE49-F238E27FC236}">
                <a16:creationId xmlns:a16="http://schemas.microsoft.com/office/drawing/2014/main" id="{39414CC7-6940-4C77-8B9D-9973F8D6EBE8}"/>
              </a:ext>
            </a:extLst>
          </p:cNvPr>
          <p:cNvSpPr>
            <a:spLocks noGrp="1"/>
          </p:cNvSpPr>
          <p:nvPr/>
        </p:nvSpPr>
        <p:spPr>
          <a:xfrm>
            <a:off x="1285875" y="2047875"/>
            <a:ext cx="9620250" cy="2619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00" b="1" i="0">
                <a:solidFill>
                  <a:srgbClr val="FFFFFF"/>
                </a:solidFill>
              </a:defRPr>
            </a:pPr>
            <a:r>
              <a:rPr sz="3300" b="1" i="0">
                <a:solidFill>
                  <a:srgbClr val="FFFFFF"/>
                </a:solidFill>
              </a:rPr>
              <a:t>Assurance grows as we look away from the strength of our grip and toward the faithfulness of the One who holds us.</a:t>
            </a:r>
          </a:p>
        </p:txBody>
      </p:sp>
      <p:sp>
        <p:nvSpPr>
          <p:cNvPr id="4" name="grip-synthesis">
            <a:extLst>
              <a:ext uri="{FF2B5EF4-FFF2-40B4-BE49-F238E27FC236}">
                <a16:creationId xmlns:a16="http://schemas.microsoft.com/office/drawing/2014/main" id="{34E452EF-C72B-454C-B544-657081AB0A04}"/>
              </a:ext>
            </a:extLst>
          </p:cNvPr>
          <p:cNvSpPr>
            <a:spLocks noGrp="1"/>
          </p:cNvSpPr>
          <p:nvPr/>
        </p:nvSpPr>
        <p:spPr>
          <a:xfrm>
            <a:off x="1666875" y="4953000"/>
            <a:ext cx="8858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0" i="0">
                <a:solidFill>
                  <a:srgbClr val="DDE5EA"/>
                </a:solidFill>
              </a:defRPr>
            </a:pPr>
            <a:r>
              <a:rPr sz="2175" b="0" i="0">
                <a:solidFill>
                  <a:srgbClr val="DDE5EA"/>
                </a:solidFill>
              </a:rPr>
              <a:t>Feelings rise and fall. Christ died, was raised, intercedes, and holds.</a:t>
            </a:r>
          </a:p>
        </p:txBody>
      </p:sp>
      <p:sp>
        <p:nvSpPr>
          <p:cNvPr id="5" name="footer-label">
            <a:extLst>
              <a:ext uri="{FF2B5EF4-FFF2-40B4-BE49-F238E27FC236}">
                <a16:creationId xmlns:a16="http://schemas.microsoft.com/office/drawing/2014/main" id="{8D635768-6ECD-432A-B41F-A03F8628ADB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id="{FF22EB3D-4450-4E80-A2A5-1A8983589A7A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37242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yebrow">
            <a:extLst>
              <a:ext uri="{FF2B5EF4-FFF2-40B4-BE49-F238E27FC236}">
                <a16:creationId xmlns:a16="http://schemas.microsoft.com/office/drawing/2014/main" id="{A9656D0B-C991-44B6-8140-F2A6D18C01D4}"/>
              </a:ext>
            </a:extLst>
          </p:cNvPr>
          <p:cNvSpPr>
            <a:spLocks noGrp="1"/>
          </p:cNvSpPr>
          <p:nvPr/>
        </p:nvSpPr>
        <p:spPr>
          <a:xfrm>
            <a:off x="1047750" y="666750"/>
            <a:ext cx="1009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A FRIENDS’ WITNESS</a:t>
            </a:r>
          </a:p>
        </p:txBody>
      </p:sp>
      <p:sp>
        <p:nvSpPr>
          <p:cNvPr id="2" name="gold-rule">
            <a:extLst>
              <a:ext uri="{FF2B5EF4-FFF2-40B4-BE49-F238E27FC236}">
                <a16:creationId xmlns:a16="http://schemas.microsoft.com/office/drawing/2014/main" id="{0DBA230C-633D-4CF0-9245-F484AE94A835}"/>
              </a:ext>
            </a:extLst>
          </p:cNvPr>
          <p:cNvSpPr>
            <a:spLocks noGrp="1"/>
          </p:cNvSpPr>
          <p:nvPr/>
        </p:nvSpPr>
        <p:spPr>
          <a:xfrm>
            <a:off x="5334000" y="1238250"/>
            <a:ext cx="1524000" cy="47625"/>
          </a:xfrm>
          <a:prstGeom prst="rect">
            <a:avLst/>
          </a:prstGeom>
          <a:solidFill>
            <a:srgbClr val="D8B56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-title">
            <a:extLst>
              <a:ext uri="{FF2B5EF4-FFF2-40B4-BE49-F238E27FC236}">
                <a16:creationId xmlns:a16="http://schemas.microsoft.com/office/drawing/2014/main" id="{CFEDA64C-4915-477A-BECF-2708DB01CADA}"/>
              </a:ext>
            </a:extLst>
          </p:cNvPr>
          <p:cNvSpPr>
            <a:spLocks noGrp="1"/>
          </p:cNvSpPr>
          <p:nvPr/>
        </p:nvSpPr>
        <p:spPr>
          <a:xfrm>
            <a:off x="1428750" y="1809750"/>
            <a:ext cx="9334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4050" b="1" i="0">
                <a:solidFill>
                  <a:srgbClr val="11263A"/>
                </a:solidFill>
              </a:defRPr>
            </a:pPr>
            <a:r>
              <a:rPr sz="4050" b="1" i="0">
                <a:solidFill>
                  <a:srgbClr val="11263A"/>
                </a:solidFill>
              </a:rPr>
              <a:t>Walking in the Light</a:t>
            </a:r>
          </a:p>
        </p:txBody>
      </p:sp>
      <p:sp>
        <p:nvSpPr>
          <p:cNvPr id="4" name="light-line">
            <a:extLst>
              <a:ext uri="{FF2B5EF4-FFF2-40B4-BE49-F238E27FC236}">
                <a16:creationId xmlns:a16="http://schemas.microsoft.com/office/drawing/2014/main" id="{867FE617-03B7-481E-B9FE-47D5F32E47A2}"/>
              </a:ext>
            </a:extLst>
          </p:cNvPr>
          <p:cNvSpPr>
            <a:spLocks noGrp="1"/>
          </p:cNvSpPr>
          <p:nvPr/>
        </p:nvSpPr>
        <p:spPr>
          <a:xfrm>
            <a:off x="1476375" y="3190875"/>
            <a:ext cx="9239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 i="0">
                <a:solidFill>
                  <a:srgbClr val="2F6395"/>
                </a:solidFill>
              </a:defRPr>
            </a:pPr>
            <a:r>
              <a:rPr sz="2850" b="1" i="0">
                <a:solidFill>
                  <a:srgbClr val="2F6395"/>
                </a:solidFill>
              </a:rPr>
              <a:t>The Light is the living Christ who exposes what is false, draws us toward mercy, teaches obedience, and forms a truthful people.</a:t>
            </a:r>
          </a:p>
        </p:txBody>
      </p:sp>
      <p:sp>
        <p:nvSpPr>
          <p:cNvPr id="5" name="relational-line">
            <a:extLst>
              <a:ext uri="{FF2B5EF4-FFF2-40B4-BE49-F238E27FC236}">
                <a16:creationId xmlns:a16="http://schemas.microsoft.com/office/drawing/2014/main" id="{9AA085AD-D67D-41E4-A6BE-358D07C47B6D}"/>
              </a:ext>
            </a:extLst>
          </p:cNvPr>
          <p:cNvSpPr>
            <a:spLocks noGrp="1"/>
          </p:cNvSpPr>
          <p:nvPr/>
        </p:nvSpPr>
        <p:spPr>
          <a:xfrm>
            <a:off x="1905000" y="5238750"/>
            <a:ext cx="838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 i="0">
                <a:solidFill>
                  <a:srgbClr val="17212B"/>
                </a:solidFill>
              </a:defRPr>
            </a:pPr>
            <a:r>
              <a:rPr sz="2175" b="1" i="0">
                <a:solidFill>
                  <a:srgbClr val="17212B"/>
                </a:solidFill>
              </a:rPr>
              <a:t>Assurance is relational rather than mechanical.</a:t>
            </a:r>
          </a:p>
        </p:txBody>
      </p:sp>
      <p:sp>
        <p:nvSpPr>
          <p:cNvPr id="6" name="footer-label">
            <a:extLst>
              <a:ext uri="{FF2B5EF4-FFF2-40B4-BE49-F238E27FC236}">
                <a16:creationId xmlns:a16="http://schemas.microsoft.com/office/drawing/2014/main" id="{7A24F8C8-5E1F-40F3-8B7D-941DBEEC8BB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id="{648BC9D9-F79C-4FB4-8F45-E61CDAEF75A0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272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yebrow">
            <a:extLst>
              <a:ext uri="{FF2B5EF4-FFF2-40B4-BE49-F238E27FC236}">
                <a16:creationId xmlns:a16="http://schemas.microsoft.com/office/drawing/2014/main" id="{61959ACF-ED0F-4267-B135-855230D32C1C}"/>
              </a:ext>
            </a:extLst>
          </p:cNvPr>
          <p:cNvSpPr>
            <a:spLocks noGrp="1"/>
          </p:cNvSpPr>
          <p:nvPr/>
        </p:nvSpPr>
        <p:spPr>
          <a:xfrm>
            <a:off x="762000" y="590550"/>
            <a:ext cx="1066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JUDGMENT MUST BE SPOKEN FROM BENEATH THE CROSS</a:t>
            </a:r>
          </a:p>
        </p:txBody>
      </p:sp>
      <p:sp>
        <p:nvSpPr>
          <p:cNvPr id="2" name="slide-title">
            <a:extLst>
              <a:ext uri="{FF2B5EF4-FFF2-40B4-BE49-F238E27FC236}">
                <a16:creationId xmlns:a16="http://schemas.microsoft.com/office/drawing/2014/main" id="{A279D235-5BC0-49F3-9403-0C82B43F5542}"/>
              </a:ext>
            </a:extLst>
          </p:cNvPr>
          <p:cNvSpPr>
            <a:spLocks noGrp="1"/>
          </p:cNvSpPr>
          <p:nvPr/>
        </p:nvSpPr>
        <p:spPr>
          <a:xfrm>
            <a:off x="1143000" y="1428750"/>
            <a:ext cx="9906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750" b="1" i="0">
                <a:solidFill>
                  <a:srgbClr val="FFFFFF"/>
                </a:solidFill>
              </a:defRPr>
            </a:pPr>
            <a:r>
              <a:rPr sz="3750" b="1" i="0">
                <a:solidFill>
                  <a:srgbClr val="FFFFFF"/>
                </a:solidFill>
              </a:rPr>
              <a:t>Every warning must serve an invitation.</a:t>
            </a:r>
          </a:p>
        </p:txBody>
      </p:sp>
      <p:sp>
        <p:nvSpPr>
          <p:cNvPr id="3" name="truth-label">
            <a:extLst>
              <a:ext uri="{FF2B5EF4-FFF2-40B4-BE49-F238E27FC236}">
                <a16:creationId xmlns:a16="http://schemas.microsoft.com/office/drawing/2014/main" id="{4918B5E4-B3A3-44EC-B870-04AC1C24B769}"/>
              </a:ext>
            </a:extLst>
          </p:cNvPr>
          <p:cNvSpPr>
            <a:spLocks noGrp="1"/>
          </p:cNvSpPr>
          <p:nvPr/>
        </p:nvSpPr>
        <p:spPr>
          <a:xfrm>
            <a:off x="1381125" y="31432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 i="0">
                <a:solidFill>
                  <a:srgbClr val="D8B56A"/>
                </a:solidFill>
              </a:defRPr>
            </a:pPr>
            <a:r>
              <a:rPr sz="1800" b="1" i="0">
                <a:solidFill>
                  <a:srgbClr val="D8B56A"/>
                </a:solidFill>
              </a:rPr>
              <a:t>TRUTH</a:t>
            </a:r>
          </a:p>
        </p:txBody>
      </p:sp>
      <p:sp>
        <p:nvSpPr>
          <p:cNvPr id="4" name="truth-copy">
            <a:extLst>
              <a:ext uri="{FF2B5EF4-FFF2-40B4-BE49-F238E27FC236}">
                <a16:creationId xmlns:a16="http://schemas.microsoft.com/office/drawing/2014/main" id="{3EFF9D80-2BAF-441D-A62D-7C20DBB6CC59}"/>
              </a:ext>
            </a:extLst>
          </p:cNvPr>
          <p:cNvSpPr>
            <a:spLocks noGrp="1"/>
          </p:cNvSpPr>
          <p:nvPr/>
        </p:nvSpPr>
        <p:spPr>
          <a:xfrm>
            <a:off x="1143000" y="3619500"/>
            <a:ext cx="323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Do not edit away the words of Christ.</a:t>
            </a:r>
          </a:p>
        </p:txBody>
      </p:sp>
      <p:sp>
        <p:nvSpPr>
          <p:cNvPr id="5" name="humility-label">
            <a:extLst>
              <a:ext uri="{FF2B5EF4-FFF2-40B4-BE49-F238E27FC236}">
                <a16:creationId xmlns:a16="http://schemas.microsoft.com/office/drawing/2014/main" id="{73A0707E-D44B-47A4-A6B1-27DD56A03716}"/>
              </a:ext>
            </a:extLst>
          </p:cNvPr>
          <p:cNvSpPr>
            <a:spLocks noGrp="1"/>
          </p:cNvSpPr>
          <p:nvPr/>
        </p:nvSpPr>
        <p:spPr>
          <a:xfrm>
            <a:off x="4714875" y="31432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 i="0">
                <a:solidFill>
                  <a:srgbClr val="D8B56A"/>
                </a:solidFill>
              </a:defRPr>
            </a:pPr>
            <a:r>
              <a:rPr sz="1800" b="1" i="0">
                <a:solidFill>
                  <a:srgbClr val="D8B56A"/>
                </a:solidFill>
              </a:rPr>
              <a:t>HUMILITY</a:t>
            </a:r>
          </a:p>
        </p:txBody>
      </p:sp>
      <p:sp>
        <p:nvSpPr>
          <p:cNvPr id="6" name="humility-copy">
            <a:extLst>
              <a:ext uri="{FF2B5EF4-FFF2-40B4-BE49-F238E27FC236}">
                <a16:creationId xmlns:a16="http://schemas.microsoft.com/office/drawing/2014/main" id="{F26E8090-82F8-4E6D-B76B-CC768F211223}"/>
              </a:ext>
            </a:extLst>
          </p:cNvPr>
          <p:cNvSpPr>
            <a:spLocks noGrp="1"/>
          </p:cNvSpPr>
          <p:nvPr/>
        </p:nvSpPr>
        <p:spPr>
          <a:xfrm>
            <a:off x="4476750" y="3619500"/>
            <a:ext cx="323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Do not claim knowledge God has not given.</a:t>
            </a:r>
          </a:p>
        </p:txBody>
      </p:sp>
      <p:sp>
        <p:nvSpPr>
          <p:cNvPr id="7" name="compassion-label">
            <a:extLst>
              <a:ext uri="{FF2B5EF4-FFF2-40B4-BE49-F238E27FC236}">
                <a16:creationId xmlns:a16="http://schemas.microsoft.com/office/drawing/2014/main" id="{DEFCA9D6-4BEB-4F76-B82C-C189C76C8B99}"/>
              </a:ext>
            </a:extLst>
          </p:cNvPr>
          <p:cNvSpPr>
            <a:spLocks noGrp="1"/>
          </p:cNvSpPr>
          <p:nvPr/>
        </p:nvSpPr>
        <p:spPr>
          <a:xfrm>
            <a:off x="8048625" y="31432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 i="0">
                <a:solidFill>
                  <a:srgbClr val="D8B56A"/>
                </a:solidFill>
              </a:defRPr>
            </a:pPr>
            <a:r>
              <a:rPr sz="1800" b="1" i="0">
                <a:solidFill>
                  <a:srgbClr val="D8B56A"/>
                </a:solidFill>
              </a:rPr>
              <a:t>COMPASSION</a:t>
            </a:r>
          </a:p>
        </p:txBody>
      </p:sp>
      <p:sp>
        <p:nvSpPr>
          <p:cNvPr id="8" name="compassion-copy">
            <a:extLst>
              <a:ext uri="{FF2B5EF4-FFF2-40B4-BE49-F238E27FC236}">
                <a16:creationId xmlns:a16="http://schemas.microsoft.com/office/drawing/2014/main" id="{02258D71-ED65-4D28-9076-689909F6531B}"/>
              </a:ext>
            </a:extLst>
          </p:cNvPr>
          <p:cNvSpPr>
            <a:spLocks noGrp="1"/>
          </p:cNvSpPr>
          <p:nvPr/>
        </p:nvSpPr>
        <p:spPr>
          <a:xfrm>
            <a:off x="7810500" y="3619500"/>
            <a:ext cx="323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Refuse manipulation and stay connected.</a:t>
            </a:r>
          </a:p>
        </p:txBody>
      </p:sp>
      <p:sp>
        <p:nvSpPr>
          <p:cNvPr id="9" name="judgment-posture">
            <a:extLst>
              <a:ext uri="{FF2B5EF4-FFF2-40B4-BE49-F238E27FC236}">
                <a16:creationId xmlns:a16="http://schemas.microsoft.com/office/drawing/2014/main" id="{0C7D39C4-37BD-43E0-B5DC-BD52F4D437ED}"/>
              </a:ext>
            </a:extLst>
          </p:cNvPr>
          <p:cNvSpPr>
            <a:spLocks noGrp="1"/>
          </p:cNvSpPr>
          <p:nvPr/>
        </p:nvSpPr>
        <p:spPr>
          <a:xfrm>
            <a:off x="1428750" y="5191125"/>
            <a:ext cx="9334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0" i="0">
                <a:solidFill>
                  <a:srgbClr val="DDE5EA"/>
                </a:solidFill>
              </a:defRPr>
            </a:pPr>
            <a:r>
              <a:rPr sz="2025" b="0" i="0">
                <a:solidFill>
                  <a:srgbClr val="DDE5EA"/>
                </a:solidFill>
              </a:rPr>
              <a:t>Speak as people who could not save themselves and have received undeserved mercy.</a:t>
            </a:r>
          </a:p>
        </p:txBody>
      </p:sp>
      <p:sp>
        <p:nvSpPr>
          <p:cNvPr id="10" name="footer-label">
            <a:extLst>
              <a:ext uri="{FF2B5EF4-FFF2-40B4-BE49-F238E27FC236}">
                <a16:creationId xmlns:a16="http://schemas.microsoft.com/office/drawing/2014/main" id="{DB85C21D-E0E5-427C-86C1-77423EF7F73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11" name="slide-number">
            <a:extLst>
              <a:ext uri="{FF2B5EF4-FFF2-40B4-BE49-F238E27FC236}">
                <a16:creationId xmlns:a16="http://schemas.microsoft.com/office/drawing/2014/main" id="{3242DE36-295B-4109-B799-A4C74CC6B9A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2853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yebrow">
            <a:extLst>
              <a:ext uri="{FF2B5EF4-FFF2-40B4-BE49-F238E27FC236}">
                <a16:creationId xmlns:a16="http://schemas.microsoft.com/office/drawing/2014/main" id="{2BC548E3-75D7-497D-A866-1ACE1CE80088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THREE GOSPEL ANCHORS</a:t>
            </a:r>
          </a:p>
        </p:txBody>
      </p:sp>
      <p:sp>
        <p:nvSpPr>
          <p:cNvPr id="2" name="slide-title">
            <a:extLst>
              <a:ext uri="{FF2B5EF4-FFF2-40B4-BE49-F238E27FC236}">
                <a16:creationId xmlns:a16="http://schemas.microsoft.com/office/drawing/2014/main" id="{B7A4CE03-A99A-4B90-AC3A-21C591E407AD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108204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 i="0">
                <a:solidFill>
                  <a:srgbClr val="11263A"/>
                </a:solidFill>
              </a:defRPr>
            </a:pPr>
            <a:r>
              <a:rPr sz="3600" b="1" i="0">
                <a:solidFill>
                  <a:srgbClr val="11263A"/>
                </a:solidFill>
              </a:rPr>
              <a:t>Where assurance rests</a:t>
            </a:r>
          </a:p>
        </p:txBody>
      </p:sp>
      <p:sp>
        <p:nvSpPr>
          <p:cNvPr id="3" name="anchor-way-label">
            <a:extLst>
              <a:ext uri="{FF2B5EF4-FFF2-40B4-BE49-F238E27FC236}">
                <a16:creationId xmlns:a16="http://schemas.microsoft.com/office/drawing/2014/main" id="{F529F5A3-9CC5-42BF-A755-2A4DE4AC4676}"/>
              </a:ext>
            </a:extLst>
          </p:cNvPr>
          <p:cNvSpPr>
            <a:spLocks noGrp="1"/>
          </p:cNvSpPr>
          <p:nvPr/>
        </p:nvSpPr>
        <p:spPr>
          <a:xfrm>
            <a:off x="857250" y="2143125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 i="0">
                <a:solidFill>
                  <a:srgbClr val="D8B56A"/>
                </a:solidFill>
              </a:defRPr>
            </a:pPr>
            <a:r>
              <a:rPr sz="1725" b="1" i="0">
                <a:solidFill>
                  <a:srgbClr val="D8B56A"/>
                </a:solidFill>
              </a:rPr>
              <a:t>THE WAY</a:t>
            </a:r>
          </a:p>
        </p:txBody>
      </p:sp>
      <p:sp>
        <p:nvSpPr>
          <p:cNvPr id="4" name="anchor-way">
            <a:extLst>
              <a:ext uri="{FF2B5EF4-FFF2-40B4-BE49-F238E27FC236}">
                <a16:creationId xmlns:a16="http://schemas.microsoft.com/office/drawing/2014/main" id="{B98B2DF9-6997-4366-9437-320031D382B2}"/>
              </a:ext>
            </a:extLst>
          </p:cNvPr>
          <p:cNvSpPr>
            <a:spLocks noGrp="1"/>
          </p:cNvSpPr>
          <p:nvPr/>
        </p:nvSpPr>
        <p:spPr>
          <a:xfrm>
            <a:off x="2857500" y="2047875"/>
            <a:ext cx="809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 i="0">
                <a:solidFill>
                  <a:srgbClr val="2F6395"/>
                </a:solidFill>
              </a:defRPr>
            </a:pPr>
            <a:r>
              <a:rPr sz="2850" b="1" i="0">
                <a:solidFill>
                  <a:srgbClr val="2F6395"/>
                </a:solidFill>
              </a:rPr>
              <a:t>Christ brings us to the Father.</a:t>
            </a:r>
          </a:p>
        </p:txBody>
      </p:sp>
      <p:sp>
        <p:nvSpPr>
          <p:cNvPr id="5" name="anchor-ground-label">
            <a:extLst>
              <a:ext uri="{FF2B5EF4-FFF2-40B4-BE49-F238E27FC236}">
                <a16:creationId xmlns:a16="http://schemas.microsoft.com/office/drawing/2014/main" id="{E8B6937F-69C4-4EDB-B03C-3B28099B8E3C}"/>
              </a:ext>
            </a:extLst>
          </p:cNvPr>
          <p:cNvSpPr>
            <a:spLocks noGrp="1"/>
          </p:cNvSpPr>
          <p:nvPr/>
        </p:nvSpPr>
        <p:spPr>
          <a:xfrm>
            <a:off x="857250" y="3286125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 i="0">
                <a:solidFill>
                  <a:srgbClr val="D8B56A"/>
                </a:solidFill>
              </a:defRPr>
            </a:pPr>
            <a:r>
              <a:rPr sz="1725" b="1" i="0">
                <a:solidFill>
                  <a:srgbClr val="D8B56A"/>
                </a:solidFill>
              </a:rPr>
              <a:t>THE GROUND</a:t>
            </a:r>
          </a:p>
        </p:txBody>
      </p:sp>
      <p:sp>
        <p:nvSpPr>
          <p:cNvPr id="6" name="anchor-ground">
            <a:extLst>
              <a:ext uri="{FF2B5EF4-FFF2-40B4-BE49-F238E27FC236}">
                <a16:creationId xmlns:a16="http://schemas.microsoft.com/office/drawing/2014/main" id="{057C0A6D-41F3-4AB2-A5CB-7B5ABEFD3E4B}"/>
              </a:ext>
            </a:extLst>
          </p:cNvPr>
          <p:cNvSpPr>
            <a:spLocks noGrp="1"/>
          </p:cNvSpPr>
          <p:nvPr/>
        </p:nvSpPr>
        <p:spPr>
          <a:xfrm>
            <a:off x="2857500" y="3190875"/>
            <a:ext cx="8096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 i="0">
                <a:solidFill>
                  <a:srgbClr val="11263A"/>
                </a:solidFill>
              </a:defRPr>
            </a:pPr>
            <a:r>
              <a:rPr sz="2850" b="1" i="0">
                <a:solidFill>
                  <a:srgbClr val="11263A"/>
                </a:solidFill>
              </a:rPr>
              <a:t>The cross—not achievement.</a:t>
            </a:r>
          </a:p>
        </p:txBody>
      </p:sp>
      <p:sp>
        <p:nvSpPr>
          <p:cNvPr id="7" name="anchor-grip-label">
            <a:extLst>
              <a:ext uri="{FF2B5EF4-FFF2-40B4-BE49-F238E27FC236}">
                <a16:creationId xmlns:a16="http://schemas.microsoft.com/office/drawing/2014/main" id="{322F693A-D7A3-40EE-AA48-6A9F0C19A3C7}"/>
              </a:ext>
            </a:extLst>
          </p:cNvPr>
          <p:cNvSpPr>
            <a:spLocks noGrp="1"/>
          </p:cNvSpPr>
          <p:nvPr/>
        </p:nvSpPr>
        <p:spPr>
          <a:xfrm>
            <a:off x="857250" y="4429125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 i="0">
                <a:solidFill>
                  <a:srgbClr val="D8B56A"/>
                </a:solidFill>
              </a:defRPr>
            </a:pPr>
            <a:r>
              <a:rPr sz="1725" b="1" i="0">
                <a:solidFill>
                  <a:srgbClr val="D8B56A"/>
                </a:solidFill>
              </a:rPr>
              <a:t>THE GRIP</a:t>
            </a:r>
          </a:p>
        </p:txBody>
      </p:sp>
      <p:sp>
        <p:nvSpPr>
          <p:cNvPr id="8" name="anchor-grip">
            <a:extLst>
              <a:ext uri="{FF2B5EF4-FFF2-40B4-BE49-F238E27FC236}">
                <a16:creationId xmlns:a16="http://schemas.microsoft.com/office/drawing/2014/main" id="{63B7F4DA-9DD2-4578-A535-90E904FD3994}"/>
              </a:ext>
            </a:extLst>
          </p:cNvPr>
          <p:cNvSpPr>
            <a:spLocks noGrp="1"/>
          </p:cNvSpPr>
          <p:nvPr/>
        </p:nvSpPr>
        <p:spPr>
          <a:xfrm>
            <a:off x="2857500" y="4171950"/>
            <a:ext cx="8096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 i="0">
                <a:solidFill>
                  <a:srgbClr val="2F6395"/>
                </a:solidFill>
              </a:defRPr>
            </a:pPr>
            <a:r>
              <a:rPr sz="2550" b="1" i="0">
                <a:solidFill>
                  <a:srgbClr val="2F6395"/>
                </a:solidFill>
              </a:rPr>
              <a:t>God’s love is stronger than accusation, suffering, death, or any created power.</a:t>
            </a:r>
          </a:p>
        </p:txBody>
      </p:sp>
      <p:sp>
        <p:nvSpPr>
          <p:cNvPr id="9" name="footer-label">
            <a:extLst>
              <a:ext uri="{FF2B5EF4-FFF2-40B4-BE49-F238E27FC236}">
                <a16:creationId xmlns:a16="http://schemas.microsoft.com/office/drawing/2014/main" id="{946E4666-DD9A-48C5-81BD-9BA894D9D12B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10" name="slide-number">
            <a:extLst>
              <a:ext uri="{FF2B5EF4-FFF2-40B4-BE49-F238E27FC236}">
                <a16:creationId xmlns:a16="http://schemas.microsoft.com/office/drawing/2014/main" id="{664F8539-ADD2-4C88-AE46-169BA832363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88801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yebrow">
            <a:extLst>
              <a:ext uri="{FF2B5EF4-FFF2-40B4-BE49-F238E27FC236}">
                <a16:creationId xmlns:a16="http://schemas.microsoft.com/office/drawing/2014/main" id="{D173DDA7-E0FF-4450-AD4E-167A302B2B08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CONGREGATIONAL CONVERSATION</a:t>
            </a:r>
          </a:p>
        </p:txBody>
      </p:sp>
      <p:sp>
        <p:nvSpPr>
          <p:cNvPr id="2" name="quiet-instruction">
            <a:extLst>
              <a:ext uri="{FF2B5EF4-FFF2-40B4-BE49-F238E27FC236}">
                <a16:creationId xmlns:a16="http://schemas.microsoft.com/office/drawing/2014/main" id="{7AEC0FAB-94F9-49CC-B03D-B0808380031F}"/>
              </a:ext>
            </a:extLst>
          </p:cNvPr>
          <p:cNvSpPr>
            <a:spLocks noGrp="1"/>
          </p:cNvSpPr>
          <p:nvPr/>
        </p:nvSpPr>
        <p:spPr>
          <a:xfrm>
            <a:off x="685800" y="904875"/>
            <a:ext cx="108204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 i="1">
                <a:solidFill>
                  <a:srgbClr val="DDE5EA"/>
                </a:solidFill>
              </a:defRPr>
            </a:pPr>
            <a:r>
              <a:rPr sz="1950" b="0" i="1">
                <a:solidFill>
                  <a:srgbClr val="DDE5EA"/>
                </a:solidFill>
              </a:rPr>
              <a:t>Hold two quiet minutes before anyone explains or advises.</a:t>
            </a:r>
          </a:p>
        </p:txBody>
      </p:sp>
      <p:sp>
        <p:nvSpPr>
          <p:cNvPr id="3" name="query-1">
            <a:extLst>
              <a:ext uri="{FF2B5EF4-FFF2-40B4-BE49-F238E27FC236}">
                <a16:creationId xmlns:a16="http://schemas.microsoft.com/office/drawing/2014/main" id="{9EC30261-DBE4-450C-89C1-CA4A405BCAEF}"/>
              </a:ext>
            </a:extLst>
          </p:cNvPr>
          <p:cNvSpPr>
            <a:spLocks noGrp="1"/>
          </p:cNvSpPr>
          <p:nvPr/>
        </p:nvSpPr>
        <p:spPr>
          <a:xfrm>
            <a:off x="857250" y="1714500"/>
            <a:ext cx="10477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What does Jesus mean when he calls himself the way, the truth, and the life?</a:t>
            </a:r>
          </a:p>
        </p:txBody>
      </p:sp>
      <p:sp>
        <p:nvSpPr>
          <p:cNvPr id="4" name="query-2">
            <a:extLst>
              <a:ext uri="{FF2B5EF4-FFF2-40B4-BE49-F238E27FC236}">
                <a16:creationId xmlns:a16="http://schemas.microsoft.com/office/drawing/2014/main" id="{8FF4BDCB-A795-4DED-91BC-83A2827FF2FA}"/>
              </a:ext>
            </a:extLst>
          </p:cNvPr>
          <p:cNvSpPr>
            <a:spLocks noGrp="1"/>
          </p:cNvSpPr>
          <p:nvPr/>
        </p:nvSpPr>
        <p:spPr>
          <a:xfrm>
            <a:off x="857250" y="3095625"/>
            <a:ext cx="10477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How do grace, repentance, trust, and following Christ belong together?</a:t>
            </a:r>
          </a:p>
        </p:txBody>
      </p:sp>
      <p:sp>
        <p:nvSpPr>
          <p:cNvPr id="5" name="query-3">
            <a:extLst>
              <a:ext uri="{FF2B5EF4-FFF2-40B4-BE49-F238E27FC236}">
                <a16:creationId xmlns:a16="http://schemas.microsoft.com/office/drawing/2014/main" id="{C11CA2EB-DA61-4064-B5D0-66DACCC48C2D}"/>
              </a:ext>
            </a:extLst>
          </p:cNvPr>
          <p:cNvSpPr>
            <a:spLocks noGrp="1"/>
          </p:cNvSpPr>
          <p:nvPr/>
        </p:nvSpPr>
        <p:spPr>
          <a:xfrm>
            <a:off x="857250" y="4381500"/>
            <a:ext cx="10477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How can the church speak about judgment without manipulation or careless presumption?</a:t>
            </a:r>
          </a:p>
        </p:txBody>
      </p:sp>
      <p:sp>
        <p:nvSpPr>
          <p:cNvPr id="6" name="permission">
            <a:extLst>
              <a:ext uri="{FF2B5EF4-FFF2-40B4-BE49-F238E27FC236}">
                <a16:creationId xmlns:a16="http://schemas.microsoft.com/office/drawing/2014/main" id="{686263FE-AE3F-4B89-B9ED-D61B38EE84A2}"/>
              </a:ext>
            </a:extLst>
          </p:cNvPr>
          <p:cNvSpPr>
            <a:spLocks noGrp="1"/>
          </p:cNvSpPr>
          <p:nvPr/>
        </p:nvSpPr>
        <p:spPr>
          <a:xfrm>
            <a:off x="857250" y="5667375"/>
            <a:ext cx="1047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0" i="0">
                <a:solidFill>
                  <a:srgbClr val="D8B56A"/>
                </a:solidFill>
              </a:defRPr>
            </a:pPr>
            <a:r>
              <a:rPr sz="1875" b="0" i="0">
                <a:solidFill>
                  <a:srgbClr val="D8B56A"/>
                </a:solidFill>
              </a:rPr>
              <a:t>You may answer one query, remain silent, or request a private conversation.</a:t>
            </a:r>
          </a:p>
        </p:txBody>
      </p:sp>
      <p:sp>
        <p:nvSpPr>
          <p:cNvPr id="7" name="footer-label">
            <a:extLst>
              <a:ext uri="{FF2B5EF4-FFF2-40B4-BE49-F238E27FC236}">
                <a16:creationId xmlns:a16="http://schemas.microsoft.com/office/drawing/2014/main" id="{C47A3BA7-9CFC-4275-882E-B321AC2DE13A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8C706504-24D0-4E28-8532-D04FDB1EB945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734579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5231" r="25231"/>
          <a:stretch>
            <a:fillRect/>
          </a:stretch>
        </p:blipFill>
        <p:spPr>
          <a:xfrm>
            <a:off x="7096125" y="0"/>
            <a:ext cx="5095875" cy="6858000"/>
          </a:xfrm>
          <a:prstGeom prst="rect">
            <a:avLst/>
          </a:prstGeom>
        </p:spPr>
      </p:pic>
      <p:sp>
        <p:nvSpPr>
          <p:cNvPr id="2" name="eyebrow">
            <a:extLst>
              <a:ext uri="{FF2B5EF4-FFF2-40B4-BE49-F238E27FC236}">
                <a16:creationId xmlns:a16="http://schemas.microsoft.com/office/drawing/2014/main" id="{84FE59BA-E997-4F4D-B9DB-3681E3F885B1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581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2F6395"/>
                </a:solidFill>
              </a:defRPr>
            </a:pPr>
            <a:r>
              <a:rPr sz="1575" b="1" i="0">
                <a:solidFill>
                  <a:srgbClr val="2F6395"/>
                </a:solidFill>
              </a:rPr>
              <a:t>PRIVATE SELF-EXAMINATION</a:t>
            </a:r>
          </a:p>
        </p:txBody>
      </p:sp>
      <p:sp>
        <p:nvSpPr>
          <p:cNvPr id="3" name="response-1">
            <a:extLst>
              <a:ext uri="{FF2B5EF4-FFF2-40B4-BE49-F238E27FC236}">
                <a16:creationId xmlns:a16="http://schemas.microsoft.com/office/drawing/2014/main" id="{FEAC77F8-7AC8-42B7-A5B0-2D9C9479FB5A}"/>
              </a:ext>
            </a:extLst>
          </p:cNvPr>
          <p:cNvSpPr>
            <a:spLocks noGrp="1"/>
          </p:cNvSpPr>
          <p:nvPr/>
        </p:nvSpPr>
        <p:spPr>
          <a:xfrm>
            <a:off x="685800" y="1285875"/>
            <a:ext cx="56673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 i="0">
                <a:solidFill>
                  <a:srgbClr val="11263A"/>
                </a:solidFill>
              </a:defRPr>
            </a:pPr>
            <a:r>
              <a:rPr sz="2400" b="1" i="0">
                <a:solidFill>
                  <a:srgbClr val="11263A"/>
                </a:solidFill>
              </a:rPr>
              <a:t>The ground I have been tempted to trust is ...</a:t>
            </a:r>
          </a:p>
        </p:txBody>
      </p:sp>
      <p:sp>
        <p:nvSpPr>
          <p:cNvPr id="4" name="response-2">
            <a:extLst>
              <a:ext uri="{FF2B5EF4-FFF2-40B4-BE49-F238E27FC236}">
                <a16:creationId xmlns:a16="http://schemas.microsoft.com/office/drawing/2014/main" id="{AE8F0DB6-D60F-421C-9608-0837297351DF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56673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 i="0">
                <a:solidFill>
                  <a:srgbClr val="2F6395"/>
                </a:solidFill>
              </a:defRPr>
            </a:pPr>
            <a:r>
              <a:rPr sz="2400" b="1" i="0">
                <a:solidFill>
                  <a:srgbClr val="2F6395"/>
                </a:solidFill>
              </a:rPr>
              <a:t>Christ is inviting me to turn from ...</a:t>
            </a:r>
          </a:p>
        </p:txBody>
      </p:sp>
      <p:sp>
        <p:nvSpPr>
          <p:cNvPr id="5" name="response-3">
            <a:extLst>
              <a:ext uri="{FF2B5EF4-FFF2-40B4-BE49-F238E27FC236}">
                <a16:creationId xmlns:a16="http://schemas.microsoft.com/office/drawing/2014/main" id="{143CC318-B392-4DC6-81B9-DA49E367A59F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56673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 i="0">
                <a:solidFill>
                  <a:srgbClr val="11263A"/>
                </a:solidFill>
              </a:defRPr>
            </a:pPr>
            <a:r>
              <a:rPr sz="2400" b="1" i="0">
                <a:solidFill>
                  <a:srgbClr val="11263A"/>
                </a:solidFill>
              </a:rPr>
              <a:t>The promise I want to receive is ...</a:t>
            </a:r>
          </a:p>
        </p:txBody>
      </p:sp>
      <p:sp>
        <p:nvSpPr>
          <p:cNvPr id="6" name="response-4">
            <a:extLst>
              <a:ext uri="{FF2B5EF4-FFF2-40B4-BE49-F238E27FC236}">
                <a16:creationId xmlns:a16="http://schemas.microsoft.com/office/drawing/2014/main" id="{1D1C4828-3204-493E-ADEE-4CB42E2BAEAC}"/>
              </a:ext>
            </a:extLst>
          </p:cNvPr>
          <p:cNvSpPr>
            <a:spLocks noGrp="1"/>
          </p:cNvSpPr>
          <p:nvPr/>
        </p:nvSpPr>
        <p:spPr>
          <a:xfrm>
            <a:off x="685800" y="4238625"/>
            <a:ext cx="5905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 i="0">
                <a:solidFill>
                  <a:srgbClr val="2F6395"/>
                </a:solidFill>
              </a:defRPr>
            </a:pPr>
            <a:r>
              <a:rPr sz="2400" b="1" i="0">
                <a:solidFill>
                  <a:srgbClr val="2F6395"/>
                </a:solidFill>
              </a:rPr>
              <a:t>The next faithful step of</a:t>
            </a:r>
          </a:p>
          <a:p>
            <a:pPr algn="l">
              <a:defRPr sz="2400" b="1" i="0">
                <a:solidFill>
                  <a:srgbClr val="2F6395"/>
                </a:solidFill>
              </a:defRPr>
            </a:pPr>
            <a:r>
              <a:rPr sz="2400" b="1" i="0">
                <a:solidFill>
                  <a:srgbClr val="2F6395"/>
                </a:solidFill>
              </a:rPr>
              <a:t>following is ...</a:t>
            </a:r>
          </a:p>
        </p:txBody>
      </p:sp>
      <p:sp>
        <p:nvSpPr>
          <p:cNvPr id="7" name="private-note">
            <a:extLst>
              <a:ext uri="{FF2B5EF4-FFF2-40B4-BE49-F238E27FC236}">
                <a16:creationId xmlns:a16="http://schemas.microsoft.com/office/drawing/2014/main" id="{288625C4-E8E3-412B-B6E2-F8A5ABA6955C}"/>
              </a:ext>
            </a:extLst>
          </p:cNvPr>
          <p:cNvSpPr>
            <a:spLocks noGrp="1"/>
          </p:cNvSpPr>
          <p:nvPr/>
        </p:nvSpPr>
        <p:spPr>
          <a:xfrm>
            <a:off x="685800" y="5572125"/>
            <a:ext cx="5667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 i="1">
                <a:solidFill>
                  <a:srgbClr val="6C7A86"/>
                </a:solidFill>
              </a:defRPr>
            </a:pPr>
            <a:r>
              <a:rPr sz="1800" b="0" i="1">
                <a:solidFill>
                  <a:srgbClr val="6C7A86"/>
                </a:solidFill>
              </a:rPr>
              <a:t>This is private—not a test and not a public invitation.</a:t>
            </a:r>
          </a:p>
        </p:txBody>
      </p:sp>
      <p:sp>
        <p:nvSpPr>
          <p:cNvPr id="8" name="footer-label">
            <a:extLst>
              <a:ext uri="{FF2B5EF4-FFF2-40B4-BE49-F238E27FC236}">
                <a16:creationId xmlns:a16="http://schemas.microsoft.com/office/drawing/2014/main" id="{B5B0D9A9-8D57-4ADD-87BE-103B3DF7827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HEAVEN BIBLE STUDY • WEEK TWO</a:t>
            </a:r>
          </a:p>
        </p:txBody>
      </p:sp>
      <p:sp>
        <p:nvSpPr>
          <p:cNvPr id="9" name="slide-number">
            <a:extLst>
              <a:ext uri="{FF2B5EF4-FFF2-40B4-BE49-F238E27FC236}">
                <a16:creationId xmlns:a16="http://schemas.microsoft.com/office/drawing/2014/main" id="{81EE6FEA-15BC-440E-85C8-AD93012AB19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6C7A86"/>
                </a:solidFill>
              </a:defRPr>
            </a:pPr>
            <a:r>
              <a:rPr sz="1275" b="1" i="0">
                <a:solidFill>
                  <a:srgbClr val="6C7A86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690469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7733" b="77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nding-panel">
            <a:extLst>
              <a:ext uri="{FF2B5EF4-FFF2-40B4-BE49-F238E27FC236}">
                <a16:creationId xmlns:a16="http://schemas.microsoft.com/office/drawing/2014/main" id="{4AFE9DEF-3DD2-4FEF-BCE7-4ECD4A54984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24750" cy="6858000"/>
          </a:xfrm>
          <a:prstGeom prst="rect">
            <a:avLst/>
          </a:prstGeom>
          <a:solidFill>
            <a:srgbClr val="08131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B55DDF33-67A3-4DD6-886F-0EE8BD480DA6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600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 i="0">
                <a:solidFill>
                  <a:srgbClr val="D8B56A"/>
                </a:solidFill>
              </a:defRPr>
            </a:pPr>
            <a:r>
              <a:rPr sz="1575" b="1" i="0">
                <a:solidFill>
                  <a:srgbClr val="D8B56A"/>
                </a:solidFill>
              </a:rPr>
              <a:t>PRAYER AND SENDING</a:t>
            </a:r>
          </a:p>
        </p:txBody>
      </p:sp>
      <p:sp>
        <p:nvSpPr>
          <p:cNvPr id="4" name="slide-title">
            <a:extLst>
              <a:ext uri="{FF2B5EF4-FFF2-40B4-BE49-F238E27FC236}">
                <a16:creationId xmlns:a16="http://schemas.microsoft.com/office/drawing/2014/main" id="{93F5205B-8701-4BC1-BA70-1B21AF9BCF92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59055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Go without boasting</a:t>
            </a:r>
          </a:p>
          <a:p>
            <a:pPr algn="l">
              <a:defRPr sz="3900" b="1" i="0">
                <a:solidFill>
                  <a:srgbClr val="FFFFFF"/>
                </a:solidFill>
              </a:defRPr>
            </a:pPr>
            <a:r>
              <a:rPr sz="3900" b="1" i="0">
                <a:solidFill>
                  <a:srgbClr val="FFFFFF"/>
                </a:solidFill>
              </a:rPr>
              <a:t>and without fear.</a:t>
            </a:r>
          </a:p>
        </p:txBody>
      </p:sp>
      <p:sp>
        <p:nvSpPr>
          <p:cNvPr id="5" name="sending-word">
            <a:extLst>
              <a:ext uri="{FF2B5EF4-FFF2-40B4-BE49-F238E27FC236}">
                <a16:creationId xmlns:a16="http://schemas.microsoft.com/office/drawing/2014/main" id="{08C420C2-B1DA-4EC4-B129-BFC634E205E3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590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 i="0">
                <a:solidFill>
                  <a:srgbClr val="D8B56A"/>
                </a:solidFill>
              </a:defRPr>
            </a:pPr>
            <a:r>
              <a:rPr sz="2550" b="1" i="0">
                <a:solidFill>
                  <a:srgbClr val="D8B56A"/>
                </a:solidFill>
              </a:rPr>
              <a:t>Our hope does not rest in what we have achieved, but in Jesus Christ, who died, was raised, intercedes, and leads his people home.</a:t>
            </a:r>
          </a:p>
        </p:txBody>
      </p:sp>
      <p:sp>
        <p:nvSpPr>
          <p:cNvPr id="6" name="sending-prayer">
            <a:extLst>
              <a:ext uri="{FF2B5EF4-FFF2-40B4-BE49-F238E27FC236}">
                <a16:creationId xmlns:a16="http://schemas.microsoft.com/office/drawing/2014/main" id="{408DFC87-CE19-4239-85D0-7EF853C5B5B8}"/>
              </a:ext>
            </a:extLst>
          </p:cNvPr>
          <p:cNvSpPr>
            <a:spLocks noGrp="1"/>
          </p:cNvSpPr>
          <p:nvPr/>
        </p:nvSpPr>
        <p:spPr>
          <a:xfrm>
            <a:off x="685800" y="5286375"/>
            <a:ext cx="59055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 i="0">
                <a:solidFill>
                  <a:srgbClr val="DDE5EA"/>
                </a:solidFill>
              </a:defRPr>
            </a:pPr>
            <a:r>
              <a:rPr sz="1950" b="0" i="0">
                <a:solidFill>
                  <a:srgbClr val="DDE5EA"/>
                </a:solidFill>
              </a:rPr>
              <a:t>Teach us to repent without despair, trust without presumption, follow without bargaining, and speak without manipulation.</a:t>
            </a:r>
          </a:p>
        </p:txBody>
      </p:sp>
      <p:sp>
        <p:nvSpPr>
          <p:cNvPr id="7" name="footer-label">
            <a:extLst>
              <a:ext uri="{FF2B5EF4-FFF2-40B4-BE49-F238E27FC236}">
                <a16:creationId xmlns:a16="http://schemas.microsoft.com/office/drawing/2014/main" id="{B4F4B62A-518E-42E4-A96E-BFABF351E80B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495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HEAVEN BIBLE STUDY • WEEK TWO</a:t>
            </a:r>
          </a:p>
        </p:txBody>
      </p:sp>
      <p:sp>
        <p:nvSpPr>
          <p:cNvPr id="8" name="slide-number">
            <a:extLst>
              <a:ext uri="{FF2B5EF4-FFF2-40B4-BE49-F238E27FC236}">
                <a16:creationId xmlns:a16="http://schemas.microsoft.com/office/drawing/2014/main" id="{00242C30-45A8-45B8-9A39-EF4E870F5A0D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275" b="1" i="0">
                <a:solidFill>
                  <a:srgbClr val="DDE5EA"/>
                </a:solidFill>
              </a:defRPr>
            </a:pPr>
            <a:r>
              <a:rPr sz="1275" b="1" i="0">
                <a:solidFill>
                  <a:srgbClr val="DDE5EA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860607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1902</Words>
  <Application>Microsoft Office PowerPoint</Application>
  <DocSecurity>0</DocSecurity>
  <PresentationFormat>Widescreen</PresentationFormat>
  <Paragraphs>244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Aptos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Paul David Bravard</cp:lastModifiedBy>
  <cp:revision>1</cp:revision>
  <dcterms:created xsi:type="dcterms:W3CDTF">2026-08-24T18:30:11Z</dcterms:created>
  <dcterms:modified xsi:type="dcterms:W3CDTF">2026-08-24T19:47:32Z</dcterms:modified>
</cp:coreProperties>
</file>