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85" r:id="rId2"/>
    <p:sldId id="284" r:id="rId3"/>
    <p:sldId id="280" r:id="rId4"/>
    <p:sldId id="283" r:id="rId5"/>
    <p:sldId id="282" r:id="rId6"/>
    <p:sldId id="281" r:id="rId7"/>
    <p:sldId id="279" r:id="rId8"/>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3" autoAdjust="0"/>
    <p:restoredTop sz="94681" autoAdjust="0"/>
  </p:normalViewPr>
  <p:slideViewPr>
    <p:cSldViewPr snapToGrid="0">
      <p:cViewPr varScale="1">
        <p:scale>
          <a:sx n="89" d="100"/>
          <a:sy n="89" d="100"/>
        </p:scale>
        <p:origin x="52" y="32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1B263-B3DC-14C9-B48E-3A776B055D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11B382-8E4E-64FA-DA3E-4CBC67A3CE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C379A9-E513-A622-C339-49B1C62996A2}"/>
              </a:ext>
            </a:extLst>
          </p:cNvPr>
          <p:cNvSpPr>
            <a:spLocks noGrp="1"/>
          </p:cNvSpPr>
          <p:nvPr>
            <p:ph type="body" idx="1"/>
          </p:nvPr>
        </p:nvSpPr>
        <p:spPr/>
        <p:txBody>
          <a:bodyPr/>
          <a:lstStyle/>
          <a:p>
            <a:r>
              <a:rPr dirty="0"/>
              <a:t>Welcome everyone to the first gathering. Name that this is a Bible study shaped by Judy’s honest pastoral question, with Randy Alcorn as a conversation partner and Scripture as our authority.</a:t>
            </a:r>
          </a:p>
          <a:p>
            <a:endParaRPr dirty="0"/>
          </a:p>
          <a:p>
            <a:r>
              <a:rPr dirty="0"/>
              <a:t>[Sources]</a:t>
            </a:r>
          </a:p>
          <a:p>
            <a:r>
              <a:rPr dirty="0"/>
              <a:t>- Paul David Bravard, Heaven Week One Working Leader Guide, 2026.</a:t>
            </a:r>
          </a:p>
        </p:txBody>
      </p:sp>
      <p:sp>
        <p:nvSpPr>
          <p:cNvPr id="4" name="Slide Number Placeholder 3">
            <a:extLst>
              <a:ext uri="{FF2B5EF4-FFF2-40B4-BE49-F238E27FC236}">
                <a16:creationId xmlns:a16="http://schemas.microsoft.com/office/drawing/2014/main" id="{7B4B6242-0322-E6DB-E284-6F0754D91E5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707874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98D26-5CDA-DCA6-80A5-E01445A538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3A61C-4C86-2E43-7753-C4003FD399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E2F45A-FAA6-2276-D204-A4999D8C996B}"/>
              </a:ext>
            </a:extLst>
          </p:cNvPr>
          <p:cNvSpPr>
            <a:spLocks noGrp="1"/>
          </p:cNvSpPr>
          <p:nvPr>
            <p:ph type="body" idx="1"/>
          </p:nvPr>
        </p:nvSpPr>
        <p:spPr/>
        <p:txBody>
          <a:bodyPr/>
          <a:lstStyle/>
          <a:p>
            <a:r>
              <a:rPr dirty="0"/>
              <a:t>Welcome everyone to the first gathering. Name that this is a Bible study shaped by Judy’s honest pastoral question, with Randy Alcorn as a conversation partner and Scripture as our authority.</a:t>
            </a:r>
          </a:p>
          <a:p>
            <a:endParaRPr dirty="0"/>
          </a:p>
          <a:p>
            <a:r>
              <a:rPr dirty="0"/>
              <a:t>[Sources]</a:t>
            </a:r>
          </a:p>
          <a:p>
            <a:r>
              <a:rPr dirty="0"/>
              <a:t>- Paul David Bravard, Heaven Week One Working Leader Guide, 2026.</a:t>
            </a:r>
          </a:p>
        </p:txBody>
      </p:sp>
      <p:sp>
        <p:nvSpPr>
          <p:cNvPr id="4" name="Slide Number Placeholder 3">
            <a:extLst>
              <a:ext uri="{FF2B5EF4-FFF2-40B4-BE49-F238E27FC236}">
                <a16:creationId xmlns:a16="http://schemas.microsoft.com/office/drawing/2014/main" id="{EAE6A4E6-B81F-65FA-9354-359F8DB7941B}"/>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944443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339B1-0E47-A2A0-308E-BFF8097989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021564-91F7-C31C-82C9-D097BCA451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EC8A5-00F2-597E-52C9-1E2AAF846528}"/>
              </a:ext>
            </a:extLst>
          </p:cNvPr>
          <p:cNvSpPr>
            <a:spLocks noGrp="1"/>
          </p:cNvSpPr>
          <p:nvPr>
            <p:ph type="body" idx="1"/>
          </p:nvPr>
        </p:nvSpPr>
        <p:spPr/>
        <p:txBody>
          <a:bodyPr/>
          <a:lstStyle/>
          <a:p>
            <a:r>
              <a:rPr dirty="0"/>
              <a:t>Welcome everyone to the first gathering. Name that this is a Bible study shaped by Judy’s honest pastoral question, with Randy Alcorn as a conversation partner and Scripture as our authority.</a:t>
            </a:r>
          </a:p>
          <a:p>
            <a:endParaRPr dirty="0"/>
          </a:p>
          <a:p>
            <a:r>
              <a:rPr dirty="0"/>
              <a:t>[Sources]</a:t>
            </a:r>
          </a:p>
          <a:p>
            <a:r>
              <a:rPr dirty="0"/>
              <a:t>- Paul David Bravard, Heaven Week One Working Leader Guide, 2026.</a:t>
            </a:r>
          </a:p>
        </p:txBody>
      </p:sp>
      <p:sp>
        <p:nvSpPr>
          <p:cNvPr id="4" name="Slide Number Placeholder 3">
            <a:extLst>
              <a:ext uri="{FF2B5EF4-FFF2-40B4-BE49-F238E27FC236}">
                <a16:creationId xmlns:a16="http://schemas.microsoft.com/office/drawing/2014/main" id="{1DCDEA7F-DD38-C38B-83E4-F300E295B70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782341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8339D-671C-5883-80BD-F371B986F1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490EF-44FB-A837-6AEE-7377E58A9F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71E697-6ADC-2076-9176-935820C185B6}"/>
              </a:ext>
            </a:extLst>
          </p:cNvPr>
          <p:cNvSpPr>
            <a:spLocks noGrp="1"/>
          </p:cNvSpPr>
          <p:nvPr>
            <p:ph type="body" idx="1"/>
          </p:nvPr>
        </p:nvSpPr>
        <p:spPr/>
        <p:txBody>
          <a:bodyPr/>
          <a:lstStyle/>
          <a:p>
            <a:r>
              <a:rPr dirty="0"/>
              <a:t>Welcome everyone to the first gathering. Name that this is a Bible study shaped by Judy’s honest pastoral question, with Randy Alcorn as a conversation partner and Scripture as our authority.</a:t>
            </a:r>
          </a:p>
          <a:p>
            <a:endParaRPr dirty="0"/>
          </a:p>
          <a:p>
            <a:r>
              <a:rPr dirty="0"/>
              <a:t>[Sources]</a:t>
            </a:r>
          </a:p>
          <a:p>
            <a:r>
              <a:rPr dirty="0"/>
              <a:t>- Paul David Bravard, Heaven Week One Working Leader Guide, 2026.</a:t>
            </a:r>
          </a:p>
        </p:txBody>
      </p:sp>
      <p:sp>
        <p:nvSpPr>
          <p:cNvPr id="4" name="Slide Number Placeholder 3">
            <a:extLst>
              <a:ext uri="{FF2B5EF4-FFF2-40B4-BE49-F238E27FC236}">
                <a16:creationId xmlns:a16="http://schemas.microsoft.com/office/drawing/2014/main" id="{45ED4028-E7DC-BFA8-3694-398940E38B0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218274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F2EBE-70E5-2F86-96DC-E7416D188D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A46D9-3673-2D8E-9A36-46E1CC13B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2AB638-5613-2E36-DA17-69922CF10075}"/>
              </a:ext>
            </a:extLst>
          </p:cNvPr>
          <p:cNvSpPr>
            <a:spLocks noGrp="1"/>
          </p:cNvSpPr>
          <p:nvPr>
            <p:ph type="body" idx="1"/>
          </p:nvPr>
        </p:nvSpPr>
        <p:spPr/>
        <p:txBody>
          <a:bodyPr/>
          <a:lstStyle/>
          <a:p>
            <a:r>
              <a:rPr dirty="0"/>
              <a:t>Welcome everyone to the first gathering. Name that this is a Bible study shaped by Judy’s honest pastoral question, with Randy Alcorn as a conversation partner and Scripture as our authority.</a:t>
            </a:r>
          </a:p>
          <a:p>
            <a:endParaRPr dirty="0"/>
          </a:p>
          <a:p>
            <a:r>
              <a:rPr dirty="0"/>
              <a:t>[Sources]</a:t>
            </a:r>
          </a:p>
          <a:p>
            <a:r>
              <a:rPr dirty="0"/>
              <a:t>- Paul David Bravard, Heaven Week One Working Leader Guide, 2026.</a:t>
            </a:r>
          </a:p>
        </p:txBody>
      </p:sp>
      <p:sp>
        <p:nvSpPr>
          <p:cNvPr id="4" name="Slide Number Placeholder 3">
            <a:extLst>
              <a:ext uri="{FF2B5EF4-FFF2-40B4-BE49-F238E27FC236}">
                <a16:creationId xmlns:a16="http://schemas.microsoft.com/office/drawing/2014/main" id="{A70D1BF6-7B23-ADDB-8CE0-EBF7823A1D7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539428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C8735-1630-DC4D-43DD-AD04934C90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5655E-69B0-08E7-52B1-10245401B2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C0D050-B32E-9811-9CFB-D691D7B5EA26}"/>
              </a:ext>
            </a:extLst>
          </p:cNvPr>
          <p:cNvSpPr>
            <a:spLocks noGrp="1"/>
          </p:cNvSpPr>
          <p:nvPr>
            <p:ph type="body" idx="1"/>
          </p:nvPr>
        </p:nvSpPr>
        <p:spPr/>
        <p:txBody>
          <a:bodyPr/>
          <a:lstStyle/>
          <a:p>
            <a:r>
              <a:rPr dirty="0"/>
              <a:t>Welcome everyone to the first gathering. Name that this is a Bible study shaped by Judy’s honest pastoral question, with Randy Alcorn as a conversation partner and Scripture as our authority.</a:t>
            </a:r>
          </a:p>
          <a:p>
            <a:endParaRPr dirty="0"/>
          </a:p>
          <a:p>
            <a:r>
              <a:rPr dirty="0"/>
              <a:t>[Sources]</a:t>
            </a:r>
          </a:p>
          <a:p>
            <a:r>
              <a:rPr dirty="0"/>
              <a:t>- Paul David Bravard, Heaven Week One Working Leader Guide, 2026.</a:t>
            </a:r>
          </a:p>
        </p:txBody>
      </p:sp>
      <p:sp>
        <p:nvSpPr>
          <p:cNvPr id="4" name="Slide Number Placeholder 3">
            <a:extLst>
              <a:ext uri="{FF2B5EF4-FFF2-40B4-BE49-F238E27FC236}">
                <a16:creationId xmlns:a16="http://schemas.microsoft.com/office/drawing/2014/main" id="{9D2C682B-E27B-290D-CC97-154F77E33ED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1258412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Welcome everyone to the first gathering. Name that this is a Bible study shaped by Judy’s honest pastoral question, with Randy Alcorn as a conversation partner and Scripture as our authority.</a:t>
            </a:r>
          </a:p>
          <a:p>
            <a:endParaRPr dirty="0"/>
          </a:p>
          <a:p>
            <a:r>
              <a:rPr dirty="0"/>
              <a:t>[Sources]</a:t>
            </a:r>
          </a:p>
          <a:p>
            <a:r>
              <a:rPr dirty="0"/>
              <a:t>- Paul David Bravard, Heaven Week One Working Leader Guide,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0–10 minutes. Tell Judy’s story in your own voice. Emphasize that she was not questioning whether Jesus would be enough; she was asking what Jesus had actually promised. Let the question remain in the room for a moment.</a:t>
            </a:r>
          </a:p>
          <a:p>
            <a:endParaRPr dirty="0"/>
          </a:p>
          <a:p>
            <a:r>
              <a:rPr dirty="0"/>
              <a:t>[Sources]</a:t>
            </a:r>
          </a:p>
          <a:p>
            <a:r>
              <a:rPr dirty="0"/>
              <a:t>- Paul David Bravard, Heaven Week One Working Leader Guide, 2026.</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Frame the evening pastorally rather than academically. People may be carrying grief, fear, illness, or unanswered prayer. Tell them they may pass on any question or speak privately afterward.</a:t>
            </a:r>
          </a:p>
          <a:p>
            <a:endParaRPr/>
          </a:p>
          <a:p>
            <a:r>
              <a:t>[Sources]</a:t>
            </a:r>
          </a:p>
          <a:p>
            <a:r>
              <a:t>- Paul David Bravard, Heaven Week One Working Leader Guide,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each person an index card. Allow one quiet minute to write, then two minutes per partner. Receive three or four responses without correcting them. Say: These are the pictures we have inherited; tonight we begin testing them against Scripture.</a:t>
            </a:r>
          </a:p>
          <a:p>
            <a:endParaRPr/>
          </a:p>
          <a:p>
            <a:r>
              <a:t>[Sources]</a:t>
            </a:r>
          </a:p>
          <a:p>
            <a:r>
              <a:t>- Paul David Bravard, Heaven Week One Working Leader Guide,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10–15 minutes. Read Psalm 119:18 slowly, hold two minutes of silence, then pray: Living Christ, teach us through the Scriptures. Correct what is false, steady what is fearful, and awaken what has grown dull. Amen.</a:t>
            </a:r>
          </a:p>
          <a:p>
            <a:endParaRPr dirty="0"/>
          </a:p>
          <a:p>
            <a:r>
              <a:rPr dirty="0"/>
              <a:t>[Sources]</a:t>
            </a:r>
          </a:p>
          <a:p>
            <a:r>
              <a:rPr dirty="0"/>
              <a:t>- The Holy Bible, New International Version (2011), Psalm 119:18.</a:t>
            </a:r>
          </a:p>
          <a:p>
            <a:r>
              <a:rPr dirty="0"/>
              <a:t>-  open-Bible visual,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State the central truth slowly. This is the interpretive center of the evening: humility about what is unrevealed, confidence about what God has made known, and Christ at the center.</a:t>
            </a:r>
          </a:p>
          <a:p>
            <a:endParaRPr/>
          </a:p>
          <a:p>
            <a:r>
              <a:t>[Sources]</a:t>
            </a:r>
          </a:p>
          <a:p>
            <a:r>
              <a:t>- Paul David Bravard, Heaven Week One Working Leader Guide,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15–23 minutes. Read John 14:1–6 twice. Ask: What does Jesus command? What does he promise? What makes the promised place comforting? Avoid building elaborate architecture from the word rooms or mansions.</a:t>
            </a:r>
          </a:p>
          <a:p>
            <a:endParaRPr/>
          </a:p>
          <a:p>
            <a:r>
              <a:t>[Sources]</a:t>
            </a:r>
          </a:p>
          <a:p>
            <a:r>
              <a:t>- The Holy Bible, New International Version (2011), John 14:1–6.</a:t>
            </a:r>
          </a:p>
          <a:p>
            <a:r>
              <a:t>-  path-to-home visual,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Invite observations before interpretation. Synthesize: Christ prepares, returns, receives, and brings his people to be with him. The center of Christian hope is communion with Christ.</a:t>
            </a:r>
          </a:p>
          <a:p>
            <a:endParaRPr/>
          </a:p>
          <a:p>
            <a:r>
              <a:t>[Sources]</a:t>
            </a:r>
          </a:p>
          <a:p>
            <a:r>
              <a:t>- Paul David Bravard, Heaven Week One Working Leader Guide,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23–31 minutes. Read Colossians 3:1–4 twice. Ask: Which verbs describe our response? Where is Christ? What future appearing is promised? Then connect verses 5–17: setting our minds on Christ does not produce contempt for Earth.</a:t>
            </a:r>
          </a:p>
          <a:p>
            <a:endParaRPr/>
          </a:p>
          <a:p>
            <a:r>
              <a:t>[Sources]</a:t>
            </a:r>
          </a:p>
          <a:p>
            <a:r>
              <a:t>- The Holy Bible, New International Version (2011), Colossians 3:1–17.</a:t>
            </a:r>
          </a:p>
          <a:p>
            <a:r>
              <a:t>-  field-and-horizon visual,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Emphasize the Friends connection: the living Christ teaches, exposes, heals, guides, and sends. Waiting upon Christ is not withdrawal from the world.</a:t>
            </a:r>
          </a:p>
          <a:p>
            <a:endParaRPr/>
          </a:p>
          <a:p>
            <a:r>
              <a:t>[Sources]</a:t>
            </a:r>
          </a:p>
          <a:p>
            <a:r>
              <a:t>- Paul David Bravard, Heaven Week One Working Leader Guide,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31–38 minutes. Read 1 Corinthians 2:6–13 twice. Clarify that Paul’s immediate subject is God’s saving wisdom in the crucified Christ, not a detailed description of Heaven. Still, verse 9 should not be used to silence study because the sentence continues with the Spirit’s revelation.</a:t>
            </a:r>
          </a:p>
          <a:p>
            <a:endParaRPr/>
          </a:p>
          <a:p>
            <a:r>
              <a:t>[Sources]</a:t>
            </a:r>
          </a:p>
          <a:p>
            <a:r>
              <a:t>- The Holy Bible, New International Version (2011), 1 Corinthians 2:6–13.</a:t>
            </a:r>
          </a:p>
          <a:p>
            <a:r>
              <a:t>-  open-Bible visual,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38–40 minutes. Place observations into the study’s three categories. Summarize: Christ promises; we seek; the Spirit reveals through Scripture.</a:t>
            </a:r>
          </a:p>
          <a:p>
            <a:endParaRPr/>
          </a:p>
          <a:p>
            <a:r>
              <a:t>[Sources]</a:t>
            </a:r>
          </a:p>
          <a:p>
            <a:r>
              <a:t>- Paul David Bravard, Heaven Week One Working Leader Guide,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Introduce these categories as the method for all fourteen weeks. The conscience is bound by Scripture, not by every conclusion in Alcorn’s book.</a:t>
            </a:r>
          </a:p>
          <a:p>
            <a:endParaRPr/>
          </a:p>
          <a:p>
            <a:r>
              <a:t>[Sources]</a:t>
            </a:r>
          </a:p>
          <a:p>
            <a:r>
              <a:t>- Paul David Bravard, Heaven Week One Working Leader Guide, 2026.</a:t>
            </a:r>
          </a:p>
          <a:p>
            <a:r>
              <a:t>- Randy Alcorn, Heaven (Tyndale House, 2004), chapters 1–2.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40–44 minutes. Summarize Alcorn chapter 1: many Christians believe in Heaven but do not actually look forward to it because inherited images feel inhuman, lonely, or boring.</a:t>
            </a:r>
          </a:p>
          <a:p>
            <a:endParaRPr/>
          </a:p>
          <a:p>
            <a:r>
              <a:t>[Sources]</a:t>
            </a:r>
          </a:p>
          <a:p>
            <a:r>
              <a:t>- Randy Alcorn, Heaven (Tyndale House, 2004), chapter 1.</a:t>
            </a:r>
          </a:p>
          <a:p>
            <a:r>
              <a:t>- Paul David Bravard, Heaven Week One Working Leader Guide,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44–48 minutes. Summarize Alcorn chapter 2. We will not claim exhaustive knowledge; neither will we claim that God has revealed nothing. Biblical images give bridges into the world to come.</a:t>
            </a:r>
          </a:p>
          <a:p>
            <a:endParaRPr/>
          </a:p>
          <a:p>
            <a:r>
              <a:t>[Sources]</a:t>
            </a:r>
          </a:p>
          <a:p>
            <a:r>
              <a:t>- Randy Alcorn, Heaven (Tyndale House, 2004), chapter 2.</a:t>
            </a:r>
          </a:p>
          <a:p>
            <a:r>
              <a:t>-  open-Bible visual,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48–52 minutes. Alcorn gives Christians permission to imagine again. Explain that faithful imagination may help us hope, but it cannot bind another person’s conscience.</a:t>
            </a:r>
          </a:p>
          <a:p>
            <a:endParaRPr/>
          </a:p>
          <a:p>
            <a:r>
              <a:t>[Sources]</a:t>
            </a:r>
          </a:p>
          <a:p>
            <a:r>
              <a:t>- Paul David Bravard, Heaven Week One Working Leader Guide,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52–55 minutes. Friends believe the living Christ still teaches his people. The Light exposes, heals, guides, and sends. A heavenward hope should make us more present to the person before us and more faithful in the work entrusted to us.</a:t>
            </a:r>
          </a:p>
          <a:p>
            <a:endParaRPr/>
          </a:p>
          <a:p>
            <a:r>
              <a:t>[Sources]</a:t>
            </a:r>
          </a:p>
          <a:p>
            <a:r>
              <a:t>- Paul David Bravard, Heaven Week One Working Leader Guide, 2026.</a:t>
            </a:r>
          </a:p>
          <a:p>
            <a:r>
              <a:t>-  field-and-horizon visual,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here before conversation. Repeat the convergence sentence once, slowly. Invite two minutes of silence before forming groups of three.</a:t>
            </a:r>
          </a:p>
          <a:p>
            <a:endParaRPr/>
          </a:p>
          <a:p>
            <a:r>
              <a:t>[Sources]</a:t>
            </a:r>
          </a:p>
          <a:p>
            <a:r>
              <a:t>- Paul David Bravard, Heaven Week One Working Leader Guide,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55–65 minutes. Hold two minutes of silence, then nine minutes in groups of three. Participants may answer one query, remain silent, or speak privately afterward.</a:t>
            </a:r>
          </a:p>
          <a:p>
            <a:endParaRPr/>
          </a:p>
          <a:p>
            <a:r>
              <a:t>[Sources]</a:t>
            </a:r>
          </a:p>
          <a:p>
            <a:r>
              <a:t>- Paul David Bravard, Heaven Week One Working Leader Guide,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65–75 minutes. Invite whole-group sharing. Park later questions visibly rather than rushing them: the present Heaven, resurrection bodies, recognition, animals, work, culture, and boredom will receive their own weeks.</a:t>
            </a:r>
          </a:p>
          <a:p>
            <a:endParaRPr/>
          </a:p>
          <a:p>
            <a:r>
              <a:t>[Sources]</a:t>
            </a:r>
          </a:p>
          <a:p>
            <a:r>
              <a:t>- Paul David Bravard, Heaven Week One Working Leader Guide,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75–83 minutes. Return the index cards or distribute new ones. Do not collect the first two responses. Participants may submit the third response for the series question list.</a:t>
            </a:r>
          </a:p>
          <a:p>
            <a:endParaRPr/>
          </a:p>
          <a:p>
            <a:r>
              <a:t>[Sources]</a:t>
            </a:r>
          </a:p>
          <a:p>
            <a:r>
              <a:t>- Paul David Bravard, Heaven Week One Working Leader Guide,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83–90 minutes. Settle into waiting worship. Allow brief spoken prayers or silence through Rejoice, Repent, and Request. Close: Jesus, when our hearts are troubled, teach us to trust you. Set our minds where you are. Guard our imagination with Scripture, and let your promised future make us faithful in the present. Amen.</a:t>
            </a:r>
          </a:p>
          <a:p>
            <a:endParaRPr/>
          </a:p>
          <a:p>
            <a:r>
              <a:t>[Sources]</a:t>
            </a:r>
          </a:p>
          <a:p>
            <a:r>
              <a:t>- Paul David Bravard, Heaven Week One Working Leader Guide,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Send participants with hope. After the gathering, review submitted questions, contact anyone who expressed significant fear or fresh grief, and prepare for Week Two: our hope has a shape, but what makes that hope ours is Jesus Christ.</a:t>
            </a:r>
          </a:p>
          <a:p>
            <a:endParaRPr/>
          </a:p>
          <a:p>
            <a:r>
              <a:t>[Sources]</a:t>
            </a:r>
          </a:p>
          <a:p>
            <a:r>
              <a:t>- Paul David Bravard, Heaven Week One Working Leader Guide, 2026.</a:t>
            </a:r>
          </a:p>
          <a:p>
            <a:r>
              <a:t>-  path-to-home visual,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a:extLst>
            <a:ext uri="{FF2B5EF4-FFF2-40B4-BE49-F238E27FC236}">
              <a16:creationId xmlns:a16="http://schemas.microsoft.com/office/drawing/2014/main" id="{060FFA87-C153-DD44-1DB3-ECE9DD836D5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37D1B28-8C6C-E35F-8BEC-78BFF7AD1500}"/>
              </a:ext>
            </a:extLst>
          </p:cNvPr>
          <p:cNvPicPr>
            <a:picLocks noChangeAspect="1"/>
          </p:cNvPicPr>
          <p:nvPr/>
        </p:nvPicPr>
        <p:blipFill>
          <a:blip r:embed="rId3"/>
          <a:srcRect t="22118" b="7164"/>
          <a:stretch>
            <a:fillRect/>
          </a:stretch>
        </p:blipFill>
        <p:spPr>
          <a:xfrm>
            <a:off x="5213748" y="23561"/>
            <a:ext cx="7312819" cy="6834439"/>
          </a:xfrm>
          <a:prstGeom prst="rect">
            <a:avLst/>
          </a:prstGeom>
        </p:spPr>
      </p:pic>
      <p:sp>
        <p:nvSpPr>
          <p:cNvPr id="2" name="title-wash">
            <a:extLst>
              <a:ext uri="{FF2B5EF4-FFF2-40B4-BE49-F238E27FC236}">
                <a16:creationId xmlns:a16="http://schemas.microsoft.com/office/drawing/2014/main" id="{BA465FEE-DF5E-B5D0-6582-28DFB7BC4086}"/>
              </a:ext>
            </a:extLst>
          </p:cNvPr>
          <p:cNvSpPr>
            <a:spLocks noGrp="1"/>
          </p:cNvSpPr>
          <p:nvPr/>
        </p:nvSpPr>
        <p:spPr>
          <a:xfrm>
            <a:off x="0" y="0"/>
            <a:ext cx="6872288" cy="6858000"/>
          </a:xfrm>
          <a:prstGeom prst="rect">
            <a:avLst/>
          </a:prstGeom>
          <a:gradFill>
            <a:gsLst>
              <a:gs pos="0">
                <a:srgbClr val="071C2C"/>
              </a:gs>
              <a:gs pos="78000">
                <a:srgbClr val="071C2C"/>
              </a:gs>
              <a:gs pos="100000">
                <a:srgbClr val="071C2C">
                  <a:alpha val="0"/>
                </a:srgbClr>
              </a:gs>
            </a:gsLst>
            <a:lin ang="0"/>
          </a:gradFill>
          <a:ln w="0">
            <a:noFill/>
            <a:prstDash val="solid"/>
          </a:ln>
        </p:spPr>
        <p:txBody>
          <a:bodyPr/>
          <a:lstStyle/>
          <a:p>
            <a:endParaRPr lang="en-US"/>
          </a:p>
        </p:txBody>
      </p:sp>
      <p:sp>
        <p:nvSpPr>
          <p:cNvPr id="3" name="series">
            <a:extLst>
              <a:ext uri="{FF2B5EF4-FFF2-40B4-BE49-F238E27FC236}">
                <a16:creationId xmlns:a16="http://schemas.microsoft.com/office/drawing/2014/main" id="{8D3D7DD3-318C-421D-69C2-10F974F367FE}"/>
              </a:ext>
            </a:extLst>
          </p:cNvPr>
          <p:cNvSpPr>
            <a:spLocks noGrp="1"/>
          </p:cNvSpPr>
          <p:nvPr/>
        </p:nvSpPr>
        <p:spPr>
          <a:xfrm>
            <a:off x="671513" y="4105275"/>
            <a:ext cx="5715000" cy="361950"/>
          </a:xfrm>
          <a:prstGeom prst="rect">
            <a:avLst/>
          </a:prstGeom>
          <a:noFill/>
          <a:ln w="0">
            <a:noFill/>
            <a:prstDash val="solid"/>
          </a:ln>
        </p:spPr>
        <p:txBody>
          <a:bodyPr lIns="38100" tIns="38100" rIns="38100" bIns="38100" anchor="ctr">
            <a:normAutofit fontScale="91056" lnSpcReduction="10000"/>
          </a:bodyPr>
          <a:lstStyle/>
          <a:p>
            <a:pPr algn="l">
              <a:lnSpc>
                <a:spcPct val="102000"/>
              </a:lnSpc>
              <a:buNone/>
              <a:defRPr sz="2200" b="1" i="0">
                <a:solidFill>
                  <a:srgbClr val="D6B36A"/>
                </a:solidFill>
                <a:latin typeface="Aptos"/>
                <a:ea typeface="Aptos"/>
                <a:cs typeface="Aptos"/>
              </a:defRPr>
            </a:pPr>
            <a:r>
              <a:rPr sz="2200" b="1" i="0" dirty="0">
                <a:solidFill>
                  <a:schemeClr val="bg1"/>
                </a:solidFill>
                <a:latin typeface="Aptos"/>
                <a:ea typeface="Aptos"/>
                <a:cs typeface="Aptos"/>
              </a:rPr>
              <a:t>WEEK ONE</a:t>
            </a:r>
          </a:p>
        </p:txBody>
      </p:sp>
      <p:sp>
        <p:nvSpPr>
          <p:cNvPr id="4" name="main-title">
            <a:extLst>
              <a:ext uri="{FF2B5EF4-FFF2-40B4-BE49-F238E27FC236}">
                <a16:creationId xmlns:a16="http://schemas.microsoft.com/office/drawing/2014/main" id="{A34A9BC5-BFC0-51E8-7C8B-308885C0E778}"/>
              </a:ext>
            </a:extLst>
          </p:cNvPr>
          <p:cNvSpPr>
            <a:spLocks noGrp="1"/>
          </p:cNvSpPr>
          <p:nvPr/>
        </p:nvSpPr>
        <p:spPr>
          <a:xfrm>
            <a:off x="671513" y="1876425"/>
            <a:ext cx="6286500" cy="914400"/>
          </a:xfrm>
          <a:prstGeom prst="rect">
            <a:avLst/>
          </a:prstGeom>
          <a:noFill/>
          <a:ln w="0">
            <a:noFill/>
            <a:prstDash val="solid"/>
          </a:ln>
        </p:spPr>
        <p:txBody>
          <a:bodyPr lIns="38100" tIns="38100" rIns="38100" bIns="38100" anchor="ctr">
            <a:normAutofit fontScale="92968"/>
          </a:bodyPr>
          <a:lstStyle/>
          <a:p>
            <a:pPr algn="l">
              <a:lnSpc>
                <a:spcPct val="102000"/>
              </a:lnSpc>
              <a:buNone/>
              <a:defRPr sz="5800" b="1" i="0">
                <a:solidFill>
                  <a:srgbClr val="F5EFE3"/>
                </a:solidFill>
                <a:latin typeface="Georgia"/>
                <a:ea typeface="Georgia"/>
                <a:cs typeface="Georgia"/>
              </a:defRPr>
            </a:pPr>
            <a:r>
              <a:rPr lang="en-US" sz="5800" b="1" i="0" dirty="0">
                <a:solidFill>
                  <a:srgbClr val="F5EFE3"/>
                </a:solidFill>
                <a:latin typeface="Georgia"/>
                <a:ea typeface="Georgia"/>
                <a:cs typeface="Georgia"/>
              </a:rPr>
              <a:t>Welcome!</a:t>
            </a:r>
            <a:endParaRPr sz="5800" b="1" i="0" dirty="0">
              <a:solidFill>
                <a:srgbClr val="F5EFE3"/>
              </a:solidFill>
              <a:latin typeface="Georgia"/>
              <a:ea typeface="Georgia"/>
              <a:cs typeface="Georgia"/>
            </a:endParaRPr>
          </a:p>
        </p:txBody>
      </p:sp>
      <p:sp>
        <p:nvSpPr>
          <p:cNvPr id="5" name="subtitle">
            <a:extLst>
              <a:ext uri="{FF2B5EF4-FFF2-40B4-BE49-F238E27FC236}">
                <a16:creationId xmlns:a16="http://schemas.microsoft.com/office/drawing/2014/main" id="{62657706-52F8-408F-D4D8-D304B3D22286}"/>
              </a:ext>
            </a:extLst>
          </p:cNvPr>
          <p:cNvSpPr>
            <a:spLocks noGrp="1"/>
          </p:cNvSpPr>
          <p:nvPr/>
        </p:nvSpPr>
        <p:spPr>
          <a:xfrm>
            <a:off x="723900" y="2457450"/>
            <a:ext cx="6096000" cy="666750"/>
          </a:xfrm>
          <a:prstGeom prst="rect">
            <a:avLst/>
          </a:prstGeom>
          <a:noFill/>
          <a:ln w="0">
            <a:noFill/>
            <a:prstDash val="solid"/>
          </a:ln>
        </p:spPr>
        <p:txBody>
          <a:bodyPr lIns="38100" tIns="38100" rIns="38100" bIns="38100" anchor="ctr">
            <a:normAutofit fontScale="99974"/>
          </a:bodyPr>
          <a:lstStyle/>
          <a:p>
            <a:pPr algn="l">
              <a:lnSpc>
                <a:spcPct val="102000"/>
              </a:lnSpc>
              <a:buNone/>
              <a:defRPr sz="3800" b="0" i="0">
                <a:solidFill>
                  <a:srgbClr val="E9DDC6"/>
                </a:solidFill>
                <a:latin typeface="Georgia"/>
                <a:ea typeface="Georgia"/>
                <a:cs typeface="Georgia"/>
              </a:defRPr>
            </a:pPr>
            <a:endParaRPr sz="3800" b="0" i="0" dirty="0">
              <a:solidFill>
                <a:srgbClr val="E9DDC6"/>
              </a:solidFill>
              <a:latin typeface="Georgia"/>
              <a:ea typeface="Georgia"/>
              <a:cs typeface="Georgia"/>
            </a:endParaRPr>
          </a:p>
        </p:txBody>
      </p:sp>
      <p:sp>
        <p:nvSpPr>
          <p:cNvPr id="6" name="title-rule">
            <a:extLst>
              <a:ext uri="{FF2B5EF4-FFF2-40B4-BE49-F238E27FC236}">
                <a16:creationId xmlns:a16="http://schemas.microsoft.com/office/drawing/2014/main" id="{13807E41-AEF9-E165-F586-ABC061D87343}"/>
              </a:ext>
            </a:extLst>
          </p:cNvPr>
          <p:cNvSpPr>
            <a:spLocks noGrp="1"/>
          </p:cNvSpPr>
          <p:nvPr/>
        </p:nvSpPr>
        <p:spPr>
          <a:xfrm>
            <a:off x="742950" y="3381375"/>
            <a:ext cx="1314450" cy="38100"/>
          </a:xfrm>
          <a:prstGeom prst="rect">
            <a:avLst/>
          </a:prstGeom>
          <a:solidFill>
            <a:srgbClr val="D6B36A"/>
          </a:solidFill>
          <a:ln w="0">
            <a:noFill/>
            <a:prstDash val="solid"/>
          </a:ln>
        </p:spPr>
        <p:txBody>
          <a:bodyPr/>
          <a:lstStyle/>
          <a:p>
            <a:endParaRPr lang="en-US"/>
          </a:p>
        </p:txBody>
      </p:sp>
      <p:sp>
        <p:nvSpPr>
          <p:cNvPr id="8" name="date">
            <a:extLst>
              <a:ext uri="{FF2B5EF4-FFF2-40B4-BE49-F238E27FC236}">
                <a16:creationId xmlns:a16="http://schemas.microsoft.com/office/drawing/2014/main" id="{BFC969FC-9AB2-4225-43E6-D038F2C52892}"/>
              </a:ext>
            </a:extLst>
          </p:cNvPr>
          <p:cNvSpPr>
            <a:spLocks noGrp="1"/>
          </p:cNvSpPr>
          <p:nvPr/>
        </p:nvSpPr>
        <p:spPr>
          <a:xfrm>
            <a:off x="671513" y="5067300"/>
            <a:ext cx="5715000" cy="381000"/>
          </a:xfrm>
          <a:prstGeom prst="rect">
            <a:avLst/>
          </a:prstGeom>
          <a:noFill/>
          <a:ln w="0">
            <a:noFill/>
            <a:prstDash val="solid"/>
          </a:ln>
        </p:spPr>
        <p:txBody>
          <a:bodyPr lIns="38100" tIns="38100" rIns="38100" bIns="38100" anchor="ctr">
            <a:normAutofit fontScale="89199" lnSpcReduction="10000"/>
          </a:bodyPr>
          <a:lstStyle/>
          <a:p>
            <a:pPr algn="l">
              <a:lnSpc>
                <a:spcPct val="102000"/>
              </a:lnSpc>
              <a:buNone/>
              <a:defRPr sz="2400" b="1" i="0">
                <a:solidFill>
                  <a:srgbClr val="B9C8C7"/>
                </a:solidFill>
                <a:latin typeface="Aptos"/>
                <a:ea typeface="Aptos"/>
                <a:cs typeface="Aptos"/>
              </a:defRPr>
            </a:pPr>
            <a:r>
              <a:rPr sz="2400" b="1" i="0" dirty="0">
                <a:solidFill>
                  <a:srgbClr val="B9C8C7"/>
                </a:solidFill>
                <a:latin typeface="Aptos"/>
                <a:ea typeface="Aptos"/>
                <a:cs typeface="Aptos"/>
              </a:rPr>
              <a:t>Wednesday, August 19, 2026</a:t>
            </a:r>
          </a:p>
        </p:txBody>
      </p:sp>
    </p:spTree>
    <p:extLst>
      <p:ext uri="{BB962C8B-B14F-4D97-AF65-F5344CB8AC3E}">
        <p14:creationId xmlns:p14="http://schemas.microsoft.com/office/powerpoint/2010/main" val="3359852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a:extLst>
            <a:ext uri="{FF2B5EF4-FFF2-40B4-BE49-F238E27FC236}">
              <a16:creationId xmlns:a16="http://schemas.microsoft.com/office/drawing/2014/main" id="{5F54A894-86FF-6CB0-7060-9B440ACB833A}"/>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AB7F6F2-39B9-86E8-C0A8-DB7F205DA393}"/>
              </a:ext>
            </a:extLst>
          </p:cNvPr>
          <p:cNvSpPr txBox="1"/>
          <p:nvPr/>
        </p:nvSpPr>
        <p:spPr>
          <a:xfrm>
            <a:off x="785665" y="2096173"/>
            <a:ext cx="11010638" cy="2308324"/>
          </a:xfrm>
          <a:prstGeom prst="rect">
            <a:avLst/>
          </a:prstGeom>
          <a:noFill/>
        </p:spPr>
        <p:txBody>
          <a:bodyPr wrap="square">
            <a:spAutoFit/>
          </a:bodyPr>
          <a:lstStyle/>
          <a:p>
            <a:pPr algn="ctr"/>
            <a:r>
              <a:rPr lang="en-US" sz="8000" b="0" i="0" dirty="0">
                <a:solidFill>
                  <a:schemeClr val="bg1"/>
                </a:solidFill>
                <a:effectLst/>
              </a:rPr>
              <a:t>I Serve A Risen Savior</a:t>
            </a:r>
          </a:p>
          <a:p>
            <a:pPr algn="ctr"/>
            <a:endParaRPr lang="en-US" sz="4400" dirty="0">
              <a:solidFill>
                <a:schemeClr val="bg1"/>
              </a:solidFill>
            </a:endParaRPr>
          </a:p>
          <a:p>
            <a:pPr algn="ctr"/>
            <a:r>
              <a:rPr lang="en-US" sz="2000" b="0" i="0" dirty="0">
                <a:solidFill>
                  <a:schemeClr val="bg1"/>
                </a:solidFill>
                <a:effectLst/>
              </a:rPr>
              <a:t>Alfred Henry Ackley (1887-1960) </a:t>
            </a:r>
            <a:endParaRPr lang="en-US" sz="2000" dirty="0">
              <a:solidFill>
                <a:schemeClr val="bg1"/>
              </a:solidFill>
            </a:endParaRPr>
          </a:p>
        </p:txBody>
      </p:sp>
    </p:spTree>
    <p:extLst>
      <p:ext uri="{BB962C8B-B14F-4D97-AF65-F5344CB8AC3E}">
        <p14:creationId xmlns:p14="http://schemas.microsoft.com/office/powerpoint/2010/main" val="1389944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a:extLst>
            <a:ext uri="{FF2B5EF4-FFF2-40B4-BE49-F238E27FC236}">
              <a16:creationId xmlns:a16="http://schemas.microsoft.com/office/drawing/2014/main" id="{FEEDAFC5-395B-A6C3-637A-3FC5FB89CC2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2ED6033-2ACF-6EBB-2FD2-7276164FAF2F}"/>
              </a:ext>
            </a:extLst>
          </p:cNvPr>
          <p:cNvSpPr txBox="1"/>
          <p:nvPr/>
        </p:nvSpPr>
        <p:spPr>
          <a:xfrm>
            <a:off x="592783" y="245942"/>
            <a:ext cx="11010638" cy="6186309"/>
          </a:xfrm>
          <a:prstGeom prst="rect">
            <a:avLst/>
          </a:prstGeom>
          <a:noFill/>
        </p:spPr>
        <p:txBody>
          <a:bodyPr wrap="square">
            <a:spAutoFit/>
          </a:bodyPr>
          <a:lstStyle/>
          <a:p>
            <a:pPr algn="ctr"/>
            <a:r>
              <a:rPr lang="en-US" sz="4400" b="0" i="0" dirty="0">
                <a:solidFill>
                  <a:schemeClr val="bg1"/>
                </a:solidFill>
                <a:effectLst/>
              </a:rPr>
              <a:t>I serve a risen Savior</a:t>
            </a:r>
            <a:br>
              <a:rPr lang="en-US" sz="4400" dirty="0">
                <a:solidFill>
                  <a:schemeClr val="bg1"/>
                </a:solidFill>
              </a:rPr>
            </a:br>
            <a:r>
              <a:rPr lang="en-US" sz="4400" b="0" i="0" dirty="0">
                <a:solidFill>
                  <a:schemeClr val="bg1"/>
                </a:solidFill>
                <a:effectLst/>
              </a:rPr>
              <a:t> He’s in the world today.</a:t>
            </a:r>
            <a:br>
              <a:rPr lang="en-US" sz="4400" dirty="0">
                <a:solidFill>
                  <a:schemeClr val="bg1"/>
                </a:solidFill>
              </a:rPr>
            </a:br>
            <a:r>
              <a:rPr lang="en-US" sz="4400" b="0" i="0" dirty="0">
                <a:solidFill>
                  <a:schemeClr val="bg1"/>
                </a:solidFill>
                <a:effectLst/>
              </a:rPr>
              <a:t>I know that He is living,</a:t>
            </a:r>
            <a:br>
              <a:rPr lang="en-US" sz="4400" dirty="0">
                <a:solidFill>
                  <a:schemeClr val="bg1"/>
                </a:solidFill>
              </a:rPr>
            </a:br>
            <a:r>
              <a:rPr lang="en-US" sz="4400" b="0" i="0" dirty="0">
                <a:solidFill>
                  <a:schemeClr val="bg1"/>
                </a:solidFill>
                <a:effectLst/>
              </a:rPr>
              <a:t>  Whatever men may say.</a:t>
            </a:r>
          </a:p>
          <a:p>
            <a:pPr algn="ctr"/>
            <a:endParaRPr lang="en-US" sz="4400" dirty="0">
              <a:solidFill>
                <a:schemeClr val="bg1"/>
              </a:solidFill>
            </a:endParaRPr>
          </a:p>
          <a:p>
            <a:pPr algn="ctr"/>
            <a:r>
              <a:rPr lang="en-US" sz="4400" dirty="0">
                <a:solidFill>
                  <a:schemeClr val="bg1"/>
                </a:solidFill>
              </a:rPr>
              <a:t>I see His hand of mercy;</a:t>
            </a:r>
            <a:br>
              <a:rPr lang="en-US" sz="4400" dirty="0">
                <a:solidFill>
                  <a:schemeClr val="bg1"/>
                </a:solidFill>
              </a:rPr>
            </a:br>
            <a:r>
              <a:rPr lang="en-US" sz="4400" dirty="0">
                <a:solidFill>
                  <a:schemeClr val="bg1"/>
                </a:solidFill>
              </a:rPr>
              <a:t>  I hear His voice of cheer;</a:t>
            </a:r>
            <a:br>
              <a:rPr lang="en-US" sz="4400" dirty="0">
                <a:solidFill>
                  <a:schemeClr val="bg1"/>
                </a:solidFill>
              </a:rPr>
            </a:br>
            <a:r>
              <a:rPr lang="en-US" sz="4400" dirty="0">
                <a:solidFill>
                  <a:schemeClr val="bg1"/>
                </a:solidFill>
              </a:rPr>
              <a:t>And just the time I need Him</a:t>
            </a:r>
            <a:br>
              <a:rPr lang="en-US" sz="4400" dirty="0">
                <a:solidFill>
                  <a:schemeClr val="bg1"/>
                </a:solidFill>
              </a:rPr>
            </a:br>
            <a:r>
              <a:rPr lang="en-US" sz="4400" dirty="0">
                <a:solidFill>
                  <a:schemeClr val="bg1"/>
                </a:solidFill>
              </a:rPr>
              <a:t>  He’s always near.</a:t>
            </a:r>
          </a:p>
        </p:txBody>
      </p:sp>
    </p:spTree>
    <p:extLst>
      <p:ext uri="{BB962C8B-B14F-4D97-AF65-F5344CB8AC3E}">
        <p14:creationId xmlns:p14="http://schemas.microsoft.com/office/powerpoint/2010/main" val="3180219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a:extLst>
            <a:ext uri="{FF2B5EF4-FFF2-40B4-BE49-F238E27FC236}">
              <a16:creationId xmlns:a16="http://schemas.microsoft.com/office/drawing/2014/main" id="{50AAEB8B-2042-3FCB-81F6-8C568F5C24BF}"/>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22E146C-B9F7-6BAA-5B22-78668BEBE91A}"/>
              </a:ext>
            </a:extLst>
          </p:cNvPr>
          <p:cNvSpPr txBox="1"/>
          <p:nvPr/>
        </p:nvSpPr>
        <p:spPr>
          <a:xfrm>
            <a:off x="590681" y="1204485"/>
            <a:ext cx="11010638" cy="4154984"/>
          </a:xfrm>
          <a:prstGeom prst="rect">
            <a:avLst/>
          </a:prstGeom>
          <a:noFill/>
        </p:spPr>
        <p:txBody>
          <a:bodyPr wrap="square">
            <a:spAutoFit/>
          </a:bodyPr>
          <a:lstStyle/>
          <a:p>
            <a:pPr algn="ctr"/>
            <a:r>
              <a:rPr lang="en-US" sz="4400" b="0" i="0" dirty="0">
                <a:solidFill>
                  <a:schemeClr val="bg1"/>
                </a:solidFill>
                <a:effectLst/>
              </a:rPr>
              <a:t>He lives, He lives, Christ Jesus lives today!</a:t>
            </a:r>
          </a:p>
          <a:p>
            <a:pPr algn="ctr"/>
            <a:r>
              <a:rPr lang="en-US" sz="4400" b="0" i="0" dirty="0">
                <a:solidFill>
                  <a:schemeClr val="bg1"/>
                </a:solidFill>
                <a:effectLst/>
              </a:rPr>
              <a:t>He walks with me and talks with me along life’s narrow way.</a:t>
            </a:r>
          </a:p>
          <a:p>
            <a:pPr algn="ctr"/>
            <a:r>
              <a:rPr lang="en-US" sz="4400" b="0" i="0" dirty="0">
                <a:solidFill>
                  <a:schemeClr val="bg1"/>
                </a:solidFill>
                <a:effectLst/>
              </a:rPr>
              <a:t>He lives, He lives, salvation to impart!</a:t>
            </a:r>
          </a:p>
          <a:p>
            <a:pPr algn="ctr"/>
            <a:r>
              <a:rPr lang="en-US" sz="4400" b="0" i="0" dirty="0">
                <a:solidFill>
                  <a:schemeClr val="bg1"/>
                </a:solidFill>
                <a:effectLst/>
              </a:rPr>
              <a:t>You ask me how I know He lives?</a:t>
            </a:r>
          </a:p>
          <a:p>
            <a:pPr algn="ctr"/>
            <a:r>
              <a:rPr lang="en-US" sz="4400" b="0" i="0" dirty="0">
                <a:solidFill>
                  <a:schemeClr val="bg1"/>
                </a:solidFill>
                <a:effectLst/>
              </a:rPr>
              <a:t>    He lives within my heart.</a:t>
            </a:r>
            <a:endParaRPr lang="en-US" sz="4400" dirty="0">
              <a:solidFill>
                <a:schemeClr val="bg1"/>
              </a:solidFill>
            </a:endParaRPr>
          </a:p>
        </p:txBody>
      </p:sp>
    </p:spTree>
    <p:extLst>
      <p:ext uri="{BB962C8B-B14F-4D97-AF65-F5344CB8AC3E}">
        <p14:creationId xmlns:p14="http://schemas.microsoft.com/office/powerpoint/2010/main" val="1617663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a:extLst>
            <a:ext uri="{FF2B5EF4-FFF2-40B4-BE49-F238E27FC236}">
              <a16:creationId xmlns:a16="http://schemas.microsoft.com/office/drawing/2014/main" id="{C7383537-CFC9-25C5-44FB-3960B7F8195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3E21C5D4-F165-8182-6B08-808856EAF55C}"/>
              </a:ext>
            </a:extLst>
          </p:cNvPr>
          <p:cNvSpPr txBox="1"/>
          <p:nvPr/>
        </p:nvSpPr>
        <p:spPr>
          <a:xfrm>
            <a:off x="641131" y="397291"/>
            <a:ext cx="11010638" cy="6186309"/>
          </a:xfrm>
          <a:prstGeom prst="rect">
            <a:avLst/>
          </a:prstGeom>
          <a:noFill/>
        </p:spPr>
        <p:txBody>
          <a:bodyPr wrap="square">
            <a:spAutoFit/>
          </a:bodyPr>
          <a:lstStyle/>
          <a:p>
            <a:pPr algn="ctr"/>
            <a:r>
              <a:rPr lang="en-US" sz="4400" dirty="0">
                <a:solidFill>
                  <a:schemeClr val="bg1"/>
                </a:solidFill>
              </a:rPr>
              <a:t>In all the world around me</a:t>
            </a:r>
            <a:br>
              <a:rPr lang="en-US" sz="4400" dirty="0">
                <a:solidFill>
                  <a:schemeClr val="bg1"/>
                </a:solidFill>
              </a:rPr>
            </a:br>
            <a:r>
              <a:rPr lang="en-US" sz="4400" dirty="0">
                <a:solidFill>
                  <a:schemeClr val="bg1"/>
                </a:solidFill>
              </a:rPr>
              <a:t>  I see His loving care,</a:t>
            </a:r>
            <a:br>
              <a:rPr lang="en-US" sz="4400" dirty="0">
                <a:solidFill>
                  <a:schemeClr val="bg1"/>
                </a:solidFill>
              </a:rPr>
            </a:br>
            <a:r>
              <a:rPr lang="en-US" sz="4400" dirty="0">
                <a:solidFill>
                  <a:schemeClr val="bg1"/>
                </a:solidFill>
              </a:rPr>
              <a:t>And though my heart grows weary,</a:t>
            </a:r>
            <a:br>
              <a:rPr lang="en-US" sz="4400" dirty="0">
                <a:solidFill>
                  <a:schemeClr val="bg1"/>
                </a:solidFill>
              </a:rPr>
            </a:br>
            <a:r>
              <a:rPr lang="en-US" sz="4400" dirty="0">
                <a:solidFill>
                  <a:schemeClr val="bg1"/>
                </a:solidFill>
              </a:rPr>
              <a:t>  I never will despair;</a:t>
            </a:r>
          </a:p>
          <a:p>
            <a:pPr algn="ctr"/>
            <a:br>
              <a:rPr lang="en-US" sz="4400" dirty="0">
                <a:solidFill>
                  <a:schemeClr val="bg1"/>
                </a:solidFill>
              </a:rPr>
            </a:br>
            <a:r>
              <a:rPr lang="en-US" sz="4400" dirty="0">
                <a:solidFill>
                  <a:schemeClr val="bg1"/>
                </a:solidFill>
              </a:rPr>
              <a:t>I know that He is leading,</a:t>
            </a:r>
            <a:br>
              <a:rPr lang="en-US" sz="4400" dirty="0">
                <a:solidFill>
                  <a:schemeClr val="bg1"/>
                </a:solidFill>
              </a:rPr>
            </a:br>
            <a:r>
              <a:rPr lang="en-US" sz="4400" dirty="0">
                <a:solidFill>
                  <a:schemeClr val="bg1"/>
                </a:solidFill>
              </a:rPr>
              <a:t>  Through all the stormy blast;</a:t>
            </a:r>
            <a:br>
              <a:rPr lang="en-US" sz="4400" dirty="0">
                <a:solidFill>
                  <a:schemeClr val="bg1"/>
                </a:solidFill>
              </a:rPr>
            </a:br>
            <a:r>
              <a:rPr lang="en-US" sz="4400" dirty="0">
                <a:solidFill>
                  <a:schemeClr val="bg1"/>
                </a:solidFill>
              </a:rPr>
              <a:t>The day of His appearing</a:t>
            </a:r>
            <a:br>
              <a:rPr lang="en-US" sz="4400" dirty="0">
                <a:solidFill>
                  <a:schemeClr val="bg1"/>
                </a:solidFill>
              </a:rPr>
            </a:br>
            <a:r>
              <a:rPr lang="en-US" sz="4400" dirty="0">
                <a:solidFill>
                  <a:schemeClr val="bg1"/>
                </a:solidFill>
              </a:rPr>
              <a:t>  Will come at last.</a:t>
            </a:r>
          </a:p>
        </p:txBody>
      </p:sp>
    </p:spTree>
    <p:extLst>
      <p:ext uri="{BB962C8B-B14F-4D97-AF65-F5344CB8AC3E}">
        <p14:creationId xmlns:p14="http://schemas.microsoft.com/office/powerpoint/2010/main" val="2604138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a:extLst>
            <a:ext uri="{FF2B5EF4-FFF2-40B4-BE49-F238E27FC236}">
              <a16:creationId xmlns:a16="http://schemas.microsoft.com/office/drawing/2014/main" id="{5B8E7F68-588C-777C-92B3-1A3372FC461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F5C2D67-5437-223E-C569-75BB9A72BFBC}"/>
              </a:ext>
            </a:extLst>
          </p:cNvPr>
          <p:cNvSpPr txBox="1"/>
          <p:nvPr/>
        </p:nvSpPr>
        <p:spPr>
          <a:xfrm>
            <a:off x="590681" y="1204485"/>
            <a:ext cx="11010638" cy="4154984"/>
          </a:xfrm>
          <a:prstGeom prst="rect">
            <a:avLst/>
          </a:prstGeom>
          <a:noFill/>
        </p:spPr>
        <p:txBody>
          <a:bodyPr wrap="square">
            <a:spAutoFit/>
          </a:bodyPr>
          <a:lstStyle/>
          <a:p>
            <a:pPr algn="ctr"/>
            <a:r>
              <a:rPr lang="en-US" sz="4400" b="0" i="0" dirty="0">
                <a:solidFill>
                  <a:schemeClr val="bg1"/>
                </a:solidFill>
                <a:effectLst/>
              </a:rPr>
              <a:t>He lives, He lives, Christ Jesus lives today!</a:t>
            </a:r>
          </a:p>
          <a:p>
            <a:pPr algn="ctr"/>
            <a:r>
              <a:rPr lang="en-US" sz="4400" b="0" i="0" dirty="0">
                <a:solidFill>
                  <a:schemeClr val="bg1"/>
                </a:solidFill>
                <a:effectLst/>
              </a:rPr>
              <a:t>He walks with me and talks with me along life’s narrow way.</a:t>
            </a:r>
          </a:p>
          <a:p>
            <a:pPr algn="ctr"/>
            <a:r>
              <a:rPr lang="en-US" sz="4400" b="0" i="0" dirty="0">
                <a:solidFill>
                  <a:schemeClr val="bg1"/>
                </a:solidFill>
                <a:effectLst/>
              </a:rPr>
              <a:t>He lives, He lives, salvation to impart!</a:t>
            </a:r>
          </a:p>
          <a:p>
            <a:pPr algn="ctr"/>
            <a:r>
              <a:rPr lang="en-US" sz="4400" b="0" i="0" dirty="0">
                <a:solidFill>
                  <a:schemeClr val="bg1"/>
                </a:solidFill>
                <a:effectLst/>
              </a:rPr>
              <a:t>You ask me how I know He lives?</a:t>
            </a:r>
          </a:p>
          <a:p>
            <a:pPr algn="ctr"/>
            <a:r>
              <a:rPr lang="en-US" sz="4400" b="0" i="0" dirty="0">
                <a:solidFill>
                  <a:schemeClr val="bg1"/>
                </a:solidFill>
                <a:effectLst/>
              </a:rPr>
              <a:t>    He lives within my heart.</a:t>
            </a:r>
            <a:endParaRPr lang="en-US" sz="4400" dirty="0">
              <a:solidFill>
                <a:schemeClr val="bg1"/>
              </a:solidFill>
            </a:endParaRPr>
          </a:p>
        </p:txBody>
      </p:sp>
    </p:spTree>
    <p:extLst>
      <p:ext uri="{BB962C8B-B14F-4D97-AF65-F5344CB8AC3E}">
        <p14:creationId xmlns:p14="http://schemas.microsoft.com/office/powerpoint/2010/main" val="313896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5756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p:blipFill>
        <p:spPr>
          <a:xfrm>
            <a:off x="7477125" y="0"/>
            <a:ext cx="4572000" cy="6858000"/>
          </a:xfrm>
          <a:prstGeom prst="rect">
            <a:avLst/>
          </a:prstGeom>
        </p:spPr>
      </p:pic>
      <p:sp>
        <p:nvSpPr>
          <p:cNvPr id="2" name="title-wash">
            <a:extLst>
              <a:ext uri="{FF2B5EF4-FFF2-40B4-BE49-F238E27FC236}">
                <a16:creationId xmlns:a16="http://schemas.microsoft.com/office/drawing/2014/main" id="{8EC48ECA-CE68-422B-9DFB-DD7E2A019CDA}"/>
              </a:ext>
            </a:extLst>
          </p:cNvPr>
          <p:cNvSpPr>
            <a:spLocks noGrp="1"/>
          </p:cNvSpPr>
          <p:nvPr/>
        </p:nvSpPr>
        <p:spPr>
          <a:xfrm>
            <a:off x="0" y="0"/>
            <a:ext cx="7810500" cy="6858000"/>
          </a:xfrm>
          <a:prstGeom prst="rect">
            <a:avLst/>
          </a:prstGeom>
          <a:gradFill>
            <a:gsLst>
              <a:gs pos="0">
                <a:srgbClr val="071C2C"/>
              </a:gs>
              <a:gs pos="78000">
                <a:srgbClr val="071C2C"/>
              </a:gs>
              <a:gs pos="100000">
                <a:srgbClr val="071C2C">
                  <a:alpha val="0"/>
                </a:srgbClr>
              </a:gs>
            </a:gsLst>
            <a:lin ang="0"/>
          </a:gradFill>
          <a:ln w="0">
            <a:noFill/>
            <a:prstDash val="solid"/>
          </a:ln>
        </p:spPr>
        <p:txBody>
          <a:bodyPr/>
          <a:lstStyle/>
          <a:p>
            <a:endParaRPr lang="en-US"/>
          </a:p>
        </p:txBody>
      </p:sp>
      <p:sp>
        <p:nvSpPr>
          <p:cNvPr id="3" name="series">
            <a:extLst>
              <a:ext uri="{FF2B5EF4-FFF2-40B4-BE49-F238E27FC236}">
                <a16:creationId xmlns:a16="http://schemas.microsoft.com/office/drawing/2014/main" id="{2E4EA1A4-C2EA-45A7-B7C8-5A93422FE3FC}"/>
              </a:ext>
            </a:extLst>
          </p:cNvPr>
          <p:cNvSpPr>
            <a:spLocks noGrp="1"/>
          </p:cNvSpPr>
          <p:nvPr/>
        </p:nvSpPr>
        <p:spPr>
          <a:xfrm>
            <a:off x="723900" y="838200"/>
            <a:ext cx="5715000" cy="361950"/>
          </a:xfrm>
          <a:prstGeom prst="rect">
            <a:avLst/>
          </a:prstGeom>
          <a:noFill/>
          <a:ln w="0">
            <a:noFill/>
            <a:prstDash val="solid"/>
          </a:ln>
        </p:spPr>
        <p:txBody>
          <a:bodyPr lIns="38100" tIns="38100" rIns="38100" bIns="38100" anchor="ctr">
            <a:normAutofit fontScale="91056" lnSpcReduction="10000"/>
          </a:bodyPr>
          <a:lstStyle/>
          <a:p>
            <a:pPr algn="l">
              <a:lnSpc>
                <a:spcPct val="102000"/>
              </a:lnSpc>
              <a:buNone/>
              <a:defRPr sz="2200" b="1" i="0">
                <a:solidFill>
                  <a:srgbClr val="D6B36A"/>
                </a:solidFill>
                <a:latin typeface="Aptos"/>
                <a:ea typeface="Aptos"/>
                <a:cs typeface="Aptos"/>
              </a:defRPr>
            </a:pPr>
            <a:r>
              <a:rPr sz="2200" b="1" i="0">
                <a:solidFill>
                  <a:srgbClr val="D6B36A"/>
                </a:solidFill>
                <a:latin typeface="Aptos"/>
                <a:ea typeface="Aptos"/>
                <a:cs typeface="Aptos"/>
              </a:rPr>
              <a:t>HEAVEN • WEEK ONE</a:t>
            </a:r>
          </a:p>
        </p:txBody>
      </p:sp>
      <p:sp>
        <p:nvSpPr>
          <p:cNvPr id="4" name="main-title">
            <a:extLst>
              <a:ext uri="{FF2B5EF4-FFF2-40B4-BE49-F238E27FC236}">
                <a16:creationId xmlns:a16="http://schemas.microsoft.com/office/drawing/2014/main" id="{704A70C0-A61D-45F7-892C-1BA9B5451462}"/>
              </a:ext>
            </a:extLst>
          </p:cNvPr>
          <p:cNvSpPr>
            <a:spLocks noGrp="1"/>
          </p:cNvSpPr>
          <p:nvPr/>
        </p:nvSpPr>
        <p:spPr>
          <a:xfrm>
            <a:off x="685800" y="1485900"/>
            <a:ext cx="6286500" cy="914400"/>
          </a:xfrm>
          <a:prstGeom prst="rect">
            <a:avLst/>
          </a:prstGeom>
          <a:noFill/>
          <a:ln w="0">
            <a:noFill/>
            <a:prstDash val="solid"/>
          </a:ln>
        </p:spPr>
        <p:txBody>
          <a:bodyPr lIns="38100" tIns="38100" rIns="38100" bIns="38100" anchor="ctr">
            <a:normAutofit fontScale="92968"/>
          </a:bodyPr>
          <a:lstStyle/>
          <a:p>
            <a:pPr algn="l">
              <a:lnSpc>
                <a:spcPct val="102000"/>
              </a:lnSpc>
              <a:buNone/>
              <a:defRPr sz="5800" b="1" i="0">
                <a:solidFill>
                  <a:srgbClr val="F5EFE3"/>
                </a:solidFill>
                <a:latin typeface="Georgia"/>
                <a:ea typeface="Georgia"/>
                <a:cs typeface="Georgia"/>
              </a:defRPr>
            </a:pPr>
            <a:r>
              <a:rPr sz="5800" b="1" i="0">
                <a:solidFill>
                  <a:srgbClr val="F5EFE3"/>
                </a:solidFill>
                <a:latin typeface="Georgia"/>
                <a:ea typeface="Georgia"/>
                <a:cs typeface="Georgia"/>
              </a:rPr>
              <a:t>Judy’s Question</a:t>
            </a:r>
          </a:p>
        </p:txBody>
      </p:sp>
      <p:sp>
        <p:nvSpPr>
          <p:cNvPr id="5" name="subtitle">
            <a:extLst>
              <a:ext uri="{FF2B5EF4-FFF2-40B4-BE49-F238E27FC236}">
                <a16:creationId xmlns:a16="http://schemas.microsoft.com/office/drawing/2014/main" id="{B834C01C-0A54-4719-9AD2-7A79C5422DF8}"/>
              </a:ext>
            </a:extLst>
          </p:cNvPr>
          <p:cNvSpPr>
            <a:spLocks noGrp="1"/>
          </p:cNvSpPr>
          <p:nvPr/>
        </p:nvSpPr>
        <p:spPr>
          <a:xfrm>
            <a:off x="723900" y="2457450"/>
            <a:ext cx="6096000" cy="666750"/>
          </a:xfrm>
          <a:prstGeom prst="rect">
            <a:avLst/>
          </a:prstGeom>
          <a:noFill/>
          <a:ln w="0">
            <a:noFill/>
            <a:prstDash val="solid"/>
          </a:ln>
        </p:spPr>
        <p:txBody>
          <a:bodyPr lIns="38100" tIns="38100" rIns="38100" bIns="38100" anchor="ctr">
            <a:normAutofit fontScale="99974"/>
          </a:bodyPr>
          <a:lstStyle/>
          <a:p>
            <a:pPr algn="l">
              <a:lnSpc>
                <a:spcPct val="102000"/>
              </a:lnSpc>
              <a:buNone/>
              <a:defRPr sz="3800" b="0" i="0">
                <a:solidFill>
                  <a:srgbClr val="E9DDC6"/>
                </a:solidFill>
                <a:latin typeface="Georgia"/>
                <a:ea typeface="Georgia"/>
                <a:cs typeface="Georgia"/>
              </a:defRPr>
            </a:pPr>
            <a:r>
              <a:rPr sz="3800" b="0" i="0">
                <a:solidFill>
                  <a:srgbClr val="E9DDC6"/>
                </a:solidFill>
                <a:latin typeface="Georgia"/>
                <a:ea typeface="Georgia"/>
                <a:cs typeface="Georgia"/>
              </a:rPr>
              <a:t>What Will Heaven Be Like?</a:t>
            </a:r>
          </a:p>
        </p:txBody>
      </p:sp>
      <p:sp>
        <p:nvSpPr>
          <p:cNvPr id="6" name="title-rule">
            <a:extLst>
              <a:ext uri="{FF2B5EF4-FFF2-40B4-BE49-F238E27FC236}">
                <a16:creationId xmlns:a16="http://schemas.microsoft.com/office/drawing/2014/main" id="{CB4FDAC0-748A-4C82-B982-09465964DBC4}"/>
              </a:ext>
            </a:extLst>
          </p:cNvPr>
          <p:cNvSpPr>
            <a:spLocks noGrp="1"/>
          </p:cNvSpPr>
          <p:nvPr/>
        </p:nvSpPr>
        <p:spPr>
          <a:xfrm>
            <a:off x="742950" y="3381375"/>
            <a:ext cx="1314450" cy="38100"/>
          </a:xfrm>
          <a:prstGeom prst="rect">
            <a:avLst/>
          </a:prstGeom>
          <a:solidFill>
            <a:srgbClr val="D6B36A"/>
          </a:solidFill>
          <a:ln w="0">
            <a:noFill/>
            <a:prstDash val="solid"/>
          </a:ln>
        </p:spPr>
        <p:txBody>
          <a:bodyPr/>
          <a:lstStyle/>
          <a:p>
            <a:endParaRPr lang="en-US"/>
          </a:p>
        </p:txBody>
      </p:sp>
      <p:sp>
        <p:nvSpPr>
          <p:cNvPr id="7" name="central-pulse">
            <a:extLst>
              <a:ext uri="{FF2B5EF4-FFF2-40B4-BE49-F238E27FC236}">
                <a16:creationId xmlns:a16="http://schemas.microsoft.com/office/drawing/2014/main" id="{E5DD8C87-D058-4ABF-8C68-12E56488C403}"/>
              </a:ext>
            </a:extLst>
          </p:cNvPr>
          <p:cNvSpPr>
            <a:spLocks noGrp="1"/>
          </p:cNvSpPr>
          <p:nvPr/>
        </p:nvSpPr>
        <p:spPr>
          <a:xfrm>
            <a:off x="723900" y="3695700"/>
            <a:ext cx="5905500" cy="1352550"/>
          </a:xfrm>
          <a:prstGeom prst="rect">
            <a:avLst/>
          </a:prstGeom>
          <a:noFill/>
          <a:ln w="0">
            <a:noFill/>
            <a:prstDash val="solid"/>
          </a:ln>
        </p:spPr>
        <p:txBody>
          <a:bodyPr lIns="38100" tIns="38100" rIns="38100" bIns="38100" anchor="t">
            <a:normAutofit fontScale="88277" lnSpcReduction="10000"/>
          </a:bodyPr>
          <a:lstStyle/>
          <a:p>
            <a:pPr algn="l">
              <a:lnSpc>
                <a:spcPct val="108000"/>
              </a:lnSpc>
              <a:buNone/>
              <a:defRPr sz="3200" b="0" i="1">
                <a:solidFill>
                  <a:srgbClr val="F5EFE3"/>
                </a:solidFill>
                <a:latin typeface="Aptos"/>
                <a:ea typeface="Aptos"/>
                <a:cs typeface="Aptos"/>
              </a:defRPr>
            </a:pPr>
            <a:r>
              <a:rPr sz="3200" b="0" i="1">
                <a:solidFill>
                  <a:srgbClr val="F5EFE3"/>
                </a:solidFill>
                <a:latin typeface="Aptos"/>
                <a:ea typeface="Aptos"/>
                <a:cs typeface="Aptos"/>
              </a:rPr>
              <a:t>Christ has not left us with a blank sky;</a:t>
            </a:r>
          </a:p>
          <a:p>
            <a:pPr algn="l">
              <a:lnSpc>
                <a:spcPct val="108000"/>
              </a:lnSpc>
              <a:buNone/>
              <a:defRPr sz="3200" b="0" i="1">
                <a:solidFill>
                  <a:srgbClr val="F5EFE3"/>
                </a:solidFill>
                <a:latin typeface="Aptos"/>
                <a:ea typeface="Aptos"/>
                <a:cs typeface="Aptos"/>
              </a:defRPr>
            </a:pPr>
            <a:r>
              <a:rPr sz="3200" b="0" i="1">
                <a:solidFill>
                  <a:srgbClr val="F5EFE3"/>
                </a:solidFill>
                <a:latin typeface="Aptos"/>
                <a:ea typeface="Aptos"/>
                <a:cs typeface="Aptos"/>
              </a:rPr>
              <a:t>he has given us enough light to long for home.</a:t>
            </a:r>
          </a:p>
        </p:txBody>
      </p:sp>
      <p:sp>
        <p:nvSpPr>
          <p:cNvPr id="8" name="date">
            <a:extLst>
              <a:ext uri="{FF2B5EF4-FFF2-40B4-BE49-F238E27FC236}">
                <a16:creationId xmlns:a16="http://schemas.microsoft.com/office/drawing/2014/main" id="{0FB1EC1B-ACD7-4CAA-AF43-BDA79D96FCD2}"/>
              </a:ext>
            </a:extLst>
          </p:cNvPr>
          <p:cNvSpPr>
            <a:spLocks noGrp="1"/>
          </p:cNvSpPr>
          <p:nvPr/>
        </p:nvSpPr>
        <p:spPr>
          <a:xfrm>
            <a:off x="723900" y="5810250"/>
            <a:ext cx="5715000" cy="381000"/>
          </a:xfrm>
          <a:prstGeom prst="rect">
            <a:avLst/>
          </a:prstGeom>
          <a:noFill/>
          <a:ln w="0">
            <a:noFill/>
            <a:prstDash val="solid"/>
          </a:ln>
        </p:spPr>
        <p:txBody>
          <a:bodyPr lIns="38100" tIns="38100" rIns="38100" bIns="38100" anchor="ctr">
            <a:normAutofit fontScale="89199" lnSpcReduction="10000"/>
          </a:bodyPr>
          <a:lstStyle/>
          <a:p>
            <a:pPr algn="l">
              <a:lnSpc>
                <a:spcPct val="102000"/>
              </a:lnSpc>
              <a:buNone/>
              <a:defRPr sz="2400" b="1" i="0">
                <a:solidFill>
                  <a:srgbClr val="B9C8C7"/>
                </a:solidFill>
                <a:latin typeface="Aptos"/>
                <a:ea typeface="Aptos"/>
                <a:cs typeface="Aptos"/>
              </a:defRPr>
            </a:pPr>
            <a:r>
              <a:rPr sz="2400" b="1" i="0">
                <a:solidFill>
                  <a:srgbClr val="B9C8C7"/>
                </a:solidFill>
                <a:latin typeface="Aptos"/>
                <a:ea typeface="Aptos"/>
                <a:cs typeface="Aptos"/>
              </a:rPr>
              <a:t>Wednesday, August 19, 2026</a:t>
            </a:r>
          </a:p>
        </p:txBody>
      </p:sp>
    </p:spTree>
    <p:extLst>
      <p:ext uri="{BB962C8B-B14F-4D97-AF65-F5344CB8AC3E}">
        <p14:creationId xmlns:p14="http://schemas.microsoft.com/office/powerpoint/2010/main" val="121482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srcRect t="27" b="27"/>
          <a:stretch>
            <a:fillRect/>
          </a:stretch>
        </p:blipFill>
        <p:spPr>
          <a:xfrm>
            <a:off x="0" y="0"/>
            <a:ext cx="12192000" cy="6858000"/>
          </a:xfrm>
          <a:prstGeom prst="rect">
            <a:avLst/>
          </a:prstGeom>
        </p:spPr>
      </p:pic>
      <p:sp>
        <p:nvSpPr>
          <p:cNvPr id="2" name="image-scrim">
            <a:extLst>
              <a:ext uri="{FF2B5EF4-FFF2-40B4-BE49-F238E27FC236}">
                <a16:creationId xmlns:a16="http://schemas.microsoft.com/office/drawing/2014/main" id="{63DABE6E-56B4-42B0-8F51-63A35CC35F57}"/>
              </a:ext>
            </a:extLst>
          </p:cNvPr>
          <p:cNvSpPr>
            <a:spLocks noGrp="1"/>
          </p:cNvSpPr>
          <p:nvPr/>
        </p:nvSpPr>
        <p:spPr>
          <a:xfrm>
            <a:off x="0" y="0"/>
            <a:ext cx="12192000" cy="6858000"/>
          </a:xfrm>
          <a:prstGeom prst="rect">
            <a:avLst/>
          </a:prstGeom>
          <a:gradFill>
            <a:gsLst>
              <a:gs pos="0">
                <a:srgbClr val="071C2C">
                  <a:alpha val="94000"/>
                </a:srgbClr>
              </a:gs>
              <a:gs pos="48000">
                <a:srgbClr val="071C2C">
                  <a:alpha val="75000"/>
                </a:srgbClr>
              </a:gs>
              <a:gs pos="100000">
                <a:srgbClr val="071C2C">
                  <a:alpha val="18000"/>
                </a:srgbClr>
              </a:gs>
            </a:gsLst>
            <a:lin ang="0"/>
          </a:gradFill>
          <a:ln w="0">
            <a:noFill/>
            <a:prstDash val="solid"/>
          </a:ln>
        </p:spPr>
        <p:txBody>
          <a:bodyPr/>
          <a:lstStyle/>
          <a:p>
            <a:endParaRPr lang="en-US"/>
          </a:p>
        </p:txBody>
      </p:sp>
      <p:sp>
        <p:nvSpPr>
          <p:cNvPr id="3" name="quote">
            <a:extLst>
              <a:ext uri="{FF2B5EF4-FFF2-40B4-BE49-F238E27FC236}">
                <a16:creationId xmlns:a16="http://schemas.microsoft.com/office/drawing/2014/main" id="{22D1E050-9F8C-44EE-BB21-45D98FE21991}"/>
              </a:ext>
            </a:extLst>
          </p:cNvPr>
          <p:cNvSpPr>
            <a:spLocks noGrp="1"/>
          </p:cNvSpPr>
          <p:nvPr/>
        </p:nvSpPr>
        <p:spPr>
          <a:xfrm>
            <a:off x="723900" y="1390650"/>
            <a:ext cx="6191250" cy="2057400"/>
          </a:xfrm>
          <a:prstGeom prst="rect">
            <a:avLst/>
          </a:prstGeom>
          <a:noFill/>
          <a:ln w="0">
            <a:noFill/>
            <a:prstDash val="solid"/>
          </a:ln>
        </p:spPr>
        <p:txBody>
          <a:bodyPr lIns="38100" tIns="38100" rIns="38100" bIns="38100" anchor="t">
            <a:normAutofit fontScale="81008" lnSpcReduction="10000"/>
          </a:bodyPr>
          <a:lstStyle/>
          <a:p>
            <a:pPr algn="l">
              <a:lnSpc>
                <a:spcPct val="102000"/>
              </a:lnSpc>
              <a:buNone/>
              <a:defRPr sz="4800" b="1" i="0">
                <a:solidFill>
                  <a:srgbClr val="F5EFE3"/>
                </a:solidFill>
                <a:latin typeface="Georgia"/>
                <a:ea typeface="Georgia"/>
                <a:cs typeface="Georgia"/>
              </a:defRPr>
            </a:pPr>
            <a:r>
              <a:rPr sz="4800" b="1" i="0">
                <a:solidFill>
                  <a:srgbClr val="F5EFE3"/>
                </a:solidFill>
                <a:latin typeface="Georgia"/>
                <a:ea typeface="Georgia"/>
                <a:cs typeface="Georgia"/>
              </a:rPr>
              <a:t>“I know that, Pastor …</a:t>
            </a:r>
          </a:p>
          <a:p>
            <a:pPr algn="l">
              <a:lnSpc>
                <a:spcPct val="102000"/>
              </a:lnSpc>
              <a:buNone/>
              <a:defRPr sz="4800" b="1" i="0">
                <a:solidFill>
                  <a:srgbClr val="F5EFE3"/>
                </a:solidFill>
                <a:latin typeface="Georgia"/>
                <a:ea typeface="Georgia"/>
                <a:cs typeface="Georgia"/>
              </a:defRPr>
            </a:pPr>
            <a:r>
              <a:rPr sz="4800" b="1" i="0">
                <a:solidFill>
                  <a:srgbClr val="F5EFE3"/>
                </a:solidFill>
                <a:latin typeface="Georgia"/>
                <a:ea typeface="Georgia"/>
                <a:cs typeface="Georgia"/>
              </a:rPr>
              <a:t>but what will it be like?”</a:t>
            </a:r>
          </a:p>
        </p:txBody>
      </p:sp>
      <p:sp>
        <p:nvSpPr>
          <p:cNvPr id="4" name="quote-label">
            <a:extLst>
              <a:ext uri="{FF2B5EF4-FFF2-40B4-BE49-F238E27FC236}">
                <a16:creationId xmlns:a16="http://schemas.microsoft.com/office/drawing/2014/main" id="{80A561B8-B528-4880-8344-8C472754070A}"/>
              </a:ext>
            </a:extLst>
          </p:cNvPr>
          <p:cNvSpPr>
            <a:spLocks noGrp="1"/>
          </p:cNvSpPr>
          <p:nvPr/>
        </p:nvSpPr>
        <p:spPr>
          <a:xfrm>
            <a:off x="781050" y="3695700"/>
            <a:ext cx="4095750" cy="361950"/>
          </a:xfrm>
          <a:prstGeom prst="rect">
            <a:avLst/>
          </a:prstGeom>
          <a:noFill/>
          <a:ln w="0">
            <a:noFill/>
            <a:prstDash val="solid"/>
          </a:ln>
        </p:spPr>
        <p:txBody>
          <a:bodyPr lIns="38100" tIns="38100" rIns="38100" bIns="38100" anchor="ctr">
            <a:normAutofit fontScale="91056" lnSpcReduction="10000"/>
          </a:bodyPr>
          <a:lstStyle/>
          <a:p>
            <a:pPr algn="l">
              <a:lnSpc>
                <a:spcPct val="102000"/>
              </a:lnSpc>
              <a:buNone/>
              <a:defRPr sz="2200" b="1" i="0">
                <a:solidFill>
                  <a:srgbClr val="D6B36A"/>
                </a:solidFill>
                <a:latin typeface="Aptos"/>
                <a:ea typeface="Aptos"/>
                <a:cs typeface="Aptos"/>
              </a:defRPr>
            </a:pPr>
            <a:r>
              <a:rPr sz="2200" b="1" i="0">
                <a:solidFill>
                  <a:srgbClr val="D6B36A"/>
                </a:solidFill>
                <a:latin typeface="Aptos"/>
                <a:ea typeface="Aptos"/>
                <a:cs typeface="Aptos"/>
              </a:rPr>
              <a:t>JUDY’S QUESTION</a:t>
            </a:r>
          </a:p>
        </p:txBody>
      </p:sp>
      <p:sp>
        <p:nvSpPr>
          <p:cNvPr id="5" name="footer-left">
            <a:extLst>
              <a:ext uri="{FF2B5EF4-FFF2-40B4-BE49-F238E27FC236}">
                <a16:creationId xmlns:a16="http://schemas.microsoft.com/office/drawing/2014/main" id="{BE551380-FDD9-4812-BD10-E918EC29A40C}"/>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6" name="footer-right">
            <a:extLst>
              <a:ext uri="{FF2B5EF4-FFF2-40B4-BE49-F238E27FC236}">
                <a16:creationId xmlns:a16="http://schemas.microsoft.com/office/drawing/2014/main" id="{EE3D5D9D-5645-49B0-9286-7591FDFCC540}"/>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2</a:t>
            </a:r>
          </a:p>
        </p:txBody>
      </p:sp>
    </p:spTree>
    <p:extLst>
      <p:ext uri="{BB962C8B-B14F-4D97-AF65-F5344CB8AC3E}">
        <p14:creationId xmlns:p14="http://schemas.microsoft.com/office/powerpoint/2010/main" val="1121863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sp>
        <p:nvSpPr>
          <p:cNvPr id="12" name="eyebrow">
            <a:extLst>
              <a:ext uri="{FF2B5EF4-FFF2-40B4-BE49-F238E27FC236}">
                <a16:creationId xmlns:a16="http://schemas.microsoft.com/office/drawing/2014/main" id="{9457BD15-6B3F-419D-AD72-3AF232502F16}"/>
              </a:ext>
            </a:extLst>
          </p:cNvPr>
          <p:cNvSpPr>
            <a:spLocks noGrp="1"/>
          </p:cNvSpPr>
          <p:nvPr/>
        </p:nvSpPr>
        <p:spPr>
          <a:xfrm>
            <a:off x="685800" y="400050"/>
            <a:ext cx="7239000" cy="323850"/>
          </a:xfrm>
          <a:prstGeom prst="rect">
            <a:avLst/>
          </a:prstGeom>
          <a:noFill/>
          <a:ln w="0">
            <a:noFill/>
            <a:prstDash val="solid"/>
          </a:ln>
        </p:spPr>
        <p:txBody>
          <a:bodyPr lIns="38100" tIns="38100" rIns="38100" bIns="38100" anchor="t">
            <a:normAutofit fontScale="96008" lnSpcReduction="10000"/>
          </a:bodyPr>
          <a:lstStyle/>
          <a:p>
            <a:pPr algn="l">
              <a:lnSpc>
                <a:spcPct val="102000"/>
              </a:lnSpc>
              <a:buNone/>
              <a:defRPr sz="1800" b="1" i="0">
                <a:solidFill>
                  <a:srgbClr val="D6B36A"/>
                </a:solidFill>
                <a:latin typeface="Aptos"/>
                <a:ea typeface="Aptos"/>
                <a:cs typeface="Aptos"/>
              </a:defRPr>
            </a:pPr>
            <a:r>
              <a:rPr sz="1800" b="1" i="0">
                <a:solidFill>
                  <a:srgbClr val="D6B36A"/>
                </a:solidFill>
                <a:latin typeface="Aptos"/>
                <a:ea typeface="Aptos"/>
                <a:cs typeface="Aptos"/>
              </a:rPr>
              <a:t>WHY STUDY HEAVEN?</a:t>
            </a:r>
          </a:p>
        </p:txBody>
      </p:sp>
      <p:sp>
        <p:nvSpPr>
          <p:cNvPr id="2" name="slide-title">
            <a:extLst>
              <a:ext uri="{FF2B5EF4-FFF2-40B4-BE49-F238E27FC236}">
                <a16:creationId xmlns:a16="http://schemas.microsoft.com/office/drawing/2014/main" id="{599D84B7-EA9A-4219-9994-83C52FE51891}"/>
              </a:ext>
            </a:extLst>
          </p:cNvPr>
          <p:cNvSpPr>
            <a:spLocks noGrp="1"/>
          </p:cNvSpPr>
          <p:nvPr/>
        </p:nvSpPr>
        <p:spPr>
          <a:xfrm>
            <a:off x="685800" y="723900"/>
            <a:ext cx="10820400" cy="819150"/>
          </a:xfrm>
          <a:prstGeom prst="rect">
            <a:avLst/>
          </a:prstGeom>
          <a:noFill/>
          <a:ln w="0">
            <a:noFill/>
            <a:prstDash val="solid"/>
          </a:ln>
        </p:spPr>
        <p:txBody>
          <a:bodyPr lIns="38100" tIns="38100" rIns="38100" bIns="38100" anchor="t">
            <a:normAutofit/>
          </a:bodyPr>
          <a:lstStyle/>
          <a:p>
            <a:pPr algn="l">
              <a:lnSpc>
                <a:spcPct val="102000"/>
              </a:lnSpc>
              <a:buNone/>
              <a:defRPr sz="3600" b="1" i="0">
                <a:solidFill>
                  <a:srgbClr val="F5EFE3"/>
                </a:solidFill>
                <a:latin typeface="Georgia"/>
                <a:ea typeface="Georgia"/>
                <a:cs typeface="Georgia"/>
              </a:defRPr>
            </a:pPr>
            <a:r>
              <a:rPr sz="3600" b="1" i="0">
                <a:solidFill>
                  <a:srgbClr val="F5EFE3"/>
                </a:solidFill>
                <a:latin typeface="Georgia"/>
                <a:ea typeface="Georgia"/>
                <a:cs typeface="Georgia"/>
              </a:rPr>
              <a:t>We are here because hope needs substance</a:t>
            </a:r>
          </a:p>
        </p:txBody>
      </p:sp>
      <p:sp>
        <p:nvSpPr>
          <p:cNvPr id="3" name="gold-rule">
            <a:extLst>
              <a:ext uri="{FF2B5EF4-FFF2-40B4-BE49-F238E27FC236}">
                <a16:creationId xmlns:a16="http://schemas.microsoft.com/office/drawing/2014/main" id="{8ADB6C4E-05CE-4AEF-91BA-65960FBE64E6}"/>
              </a:ext>
            </a:extLst>
          </p:cNvPr>
          <p:cNvSpPr>
            <a:spLocks noGrp="1"/>
          </p:cNvSpPr>
          <p:nvPr/>
        </p:nvSpPr>
        <p:spPr>
          <a:xfrm>
            <a:off x="685800" y="1562100"/>
            <a:ext cx="1200150" cy="28575"/>
          </a:xfrm>
          <a:prstGeom prst="rect">
            <a:avLst/>
          </a:prstGeom>
          <a:solidFill>
            <a:srgbClr val="D6B36A"/>
          </a:solidFill>
          <a:ln w="0">
            <a:noFill/>
            <a:prstDash val="solid"/>
          </a:ln>
        </p:spPr>
        <p:txBody>
          <a:bodyPr/>
          <a:lstStyle/>
          <a:p>
            <a:endParaRPr lang="en-US"/>
          </a:p>
        </p:txBody>
      </p:sp>
      <p:sp>
        <p:nvSpPr>
          <p:cNvPr id="4" name="why-head-0">
            <a:extLst>
              <a:ext uri="{FF2B5EF4-FFF2-40B4-BE49-F238E27FC236}">
                <a16:creationId xmlns:a16="http://schemas.microsoft.com/office/drawing/2014/main" id="{32634464-837F-45DB-A38B-8B3AF323962F}"/>
              </a:ext>
            </a:extLst>
          </p:cNvPr>
          <p:cNvSpPr>
            <a:spLocks noGrp="1"/>
          </p:cNvSpPr>
          <p:nvPr/>
        </p:nvSpPr>
        <p:spPr>
          <a:xfrm>
            <a:off x="952500" y="2076450"/>
            <a:ext cx="3429000" cy="495300"/>
          </a:xfrm>
          <a:prstGeom prst="rect">
            <a:avLst/>
          </a:prstGeom>
          <a:noFill/>
          <a:ln w="0">
            <a:noFill/>
            <a:prstDash val="solid"/>
          </a:ln>
        </p:spPr>
        <p:txBody>
          <a:bodyPr lIns="38100" tIns="38100" rIns="38100" bIns="38100" anchor="ctr">
            <a:normAutofit fontScale="79296" lnSpcReduction="10000"/>
          </a:bodyPr>
          <a:lstStyle/>
          <a:p>
            <a:pPr algn="l">
              <a:lnSpc>
                <a:spcPct val="102000"/>
              </a:lnSpc>
              <a:buNone/>
              <a:defRPr sz="3400" b="1" i="0">
                <a:solidFill>
                  <a:srgbClr val="D6B36A"/>
                </a:solidFill>
                <a:latin typeface="Georgia"/>
                <a:ea typeface="Georgia"/>
                <a:cs typeface="Georgia"/>
              </a:defRPr>
            </a:pPr>
            <a:r>
              <a:rPr sz="3400" b="1" i="0">
                <a:solidFill>
                  <a:srgbClr val="D6B36A"/>
                </a:solidFill>
                <a:latin typeface="Georgia"/>
                <a:ea typeface="Georgia"/>
                <a:cs typeface="Georgia"/>
              </a:rPr>
              <a:t>Not idle curiosity</a:t>
            </a:r>
          </a:p>
        </p:txBody>
      </p:sp>
      <p:sp>
        <p:nvSpPr>
          <p:cNvPr id="5" name="why-body-0">
            <a:extLst>
              <a:ext uri="{FF2B5EF4-FFF2-40B4-BE49-F238E27FC236}">
                <a16:creationId xmlns:a16="http://schemas.microsoft.com/office/drawing/2014/main" id="{FBE07BDA-489A-4481-B9BC-981F9A9EDB8A}"/>
              </a:ext>
            </a:extLst>
          </p:cNvPr>
          <p:cNvSpPr>
            <a:spLocks noGrp="1"/>
          </p:cNvSpPr>
          <p:nvPr/>
        </p:nvSpPr>
        <p:spPr>
          <a:xfrm>
            <a:off x="4476750" y="2076450"/>
            <a:ext cx="6286500" cy="533400"/>
          </a:xfrm>
          <a:prstGeom prst="rect">
            <a:avLst/>
          </a:prstGeom>
          <a:noFill/>
          <a:ln w="0">
            <a:noFill/>
            <a:prstDash val="solid"/>
          </a:ln>
        </p:spPr>
        <p:txBody>
          <a:bodyPr lIns="38100" tIns="38100" rIns="38100" bIns="38100" anchor="ctr">
            <a:normAutofit fontScale="91912"/>
          </a:bodyPr>
          <a:lstStyle/>
          <a:p>
            <a:pPr algn="l">
              <a:lnSpc>
                <a:spcPct val="102000"/>
              </a:lnSpc>
              <a:buNone/>
              <a:defRPr sz="3200" b="0" i="0">
                <a:solidFill>
                  <a:srgbClr val="F5EFE3"/>
                </a:solidFill>
                <a:latin typeface="Aptos"/>
                <a:ea typeface="Aptos"/>
                <a:cs typeface="Aptos"/>
              </a:defRPr>
            </a:pPr>
            <a:r>
              <a:rPr sz="3200" b="0" i="0">
                <a:solidFill>
                  <a:srgbClr val="F5EFE3"/>
                </a:solidFill>
                <a:latin typeface="Aptos"/>
                <a:ea typeface="Aptos"/>
                <a:cs typeface="Aptos"/>
              </a:rPr>
              <a:t>Death makes the question personal.</a:t>
            </a:r>
          </a:p>
        </p:txBody>
      </p:sp>
      <p:sp>
        <p:nvSpPr>
          <p:cNvPr id="6" name="why-head-1">
            <a:extLst>
              <a:ext uri="{FF2B5EF4-FFF2-40B4-BE49-F238E27FC236}">
                <a16:creationId xmlns:a16="http://schemas.microsoft.com/office/drawing/2014/main" id="{F34EA24B-0C21-4665-9C14-16164A72919A}"/>
              </a:ext>
            </a:extLst>
          </p:cNvPr>
          <p:cNvSpPr>
            <a:spLocks noGrp="1"/>
          </p:cNvSpPr>
          <p:nvPr/>
        </p:nvSpPr>
        <p:spPr>
          <a:xfrm>
            <a:off x="952500" y="3276600"/>
            <a:ext cx="3429000" cy="495300"/>
          </a:xfrm>
          <a:prstGeom prst="rect">
            <a:avLst/>
          </a:prstGeom>
          <a:noFill/>
          <a:ln w="0">
            <a:noFill/>
            <a:prstDash val="solid"/>
          </a:ln>
        </p:spPr>
        <p:txBody>
          <a:bodyPr lIns="38100" tIns="38100" rIns="38100" bIns="38100" anchor="ctr">
            <a:normAutofit fontScale="86796" lnSpcReduction="20000"/>
          </a:bodyPr>
          <a:lstStyle/>
          <a:p>
            <a:pPr algn="l">
              <a:lnSpc>
                <a:spcPct val="102000"/>
              </a:lnSpc>
              <a:buNone/>
              <a:defRPr sz="3400" b="1" i="0">
                <a:solidFill>
                  <a:srgbClr val="D6B36A"/>
                </a:solidFill>
                <a:latin typeface="Georgia"/>
                <a:ea typeface="Georgia"/>
                <a:cs typeface="Georgia"/>
              </a:defRPr>
            </a:pPr>
            <a:r>
              <a:rPr sz="3400" b="1" i="0">
                <a:solidFill>
                  <a:srgbClr val="D6B36A"/>
                </a:solidFill>
                <a:latin typeface="Georgia"/>
                <a:ea typeface="Georgia"/>
                <a:cs typeface="Georgia"/>
              </a:rPr>
              <a:t>Not escape</a:t>
            </a:r>
          </a:p>
        </p:txBody>
      </p:sp>
      <p:sp>
        <p:nvSpPr>
          <p:cNvPr id="7" name="why-body-1">
            <a:extLst>
              <a:ext uri="{FF2B5EF4-FFF2-40B4-BE49-F238E27FC236}">
                <a16:creationId xmlns:a16="http://schemas.microsoft.com/office/drawing/2014/main" id="{B8E86E36-3998-439F-AFA2-BDFF33A8FD67}"/>
              </a:ext>
            </a:extLst>
          </p:cNvPr>
          <p:cNvSpPr>
            <a:spLocks noGrp="1"/>
          </p:cNvSpPr>
          <p:nvPr/>
        </p:nvSpPr>
        <p:spPr>
          <a:xfrm>
            <a:off x="4476750" y="3276600"/>
            <a:ext cx="6286500" cy="533400"/>
          </a:xfrm>
          <a:prstGeom prst="rect">
            <a:avLst/>
          </a:prstGeom>
          <a:noFill/>
          <a:ln w="0">
            <a:noFill/>
            <a:prstDash val="solid"/>
          </a:ln>
        </p:spPr>
        <p:txBody>
          <a:bodyPr lIns="38100" tIns="38100" rIns="38100" bIns="38100" anchor="ctr">
            <a:normAutofit fontScale="90161"/>
          </a:bodyPr>
          <a:lstStyle/>
          <a:p>
            <a:pPr algn="l">
              <a:lnSpc>
                <a:spcPct val="102000"/>
              </a:lnSpc>
              <a:buNone/>
              <a:defRPr sz="3200" b="0" i="0">
                <a:solidFill>
                  <a:srgbClr val="F5EFE3"/>
                </a:solidFill>
                <a:latin typeface="Aptos"/>
                <a:ea typeface="Aptos"/>
                <a:cs typeface="Aptos"/>
              </a:defRPr>
            </a:pPr>
            <a:r>
              <a:rPr sz="3200" b="0" i="0">
                <a:solidFill>
                  <a:srgbClr val="F5EFE3"/>
                </a:solidFill>
                <a:latin typeface="Aptos"/>
                <a:ea typeface="Aptos"/>
                <a:cs typeface="Aptos"/>
              </a:rPr>
              <a:t>Christian hope forms faithfulness now.</a:t>
            </a:r>
          </a:p>
        </p:txBody>
      </p:sp>
      <p:sp>
        <p:nvSpPr>
          <p:cNvPr id="8" name="why-head-2">
            <a:extLst>
              <a:ext uri="{FF2B5EF4-FFF2-40B4-BE49-F238E27FC236}">
                <a16:creationId xmlns:a16="http://schemas.microsoft.com/office/drawing/2014/main" id="{5DE6A575-4123-4CF2-B398-0A9D753268EA}"/>
              </a:ext>
            </a:extLst>
          </p:cNvPr>
          <p:cNvSpPr>
            <a:spLocks noGrp="1"/>
          </p:cNvSpPr>
          <p:nvPr/>
        </p:nvSpPr>
        <p:spPr>
          <a:xfrm>
            <a:off x="952500" y="4476750"/>
            <a:ext cx="3429000" cy="495300"/>
          </a:xfrm>
          <a:prstGeom prst="rect">
            <a:avLst/>
          </a:prstGeom>
          <a:noFill/>
          <a:ln w="0">
            <a:noFill/>
            <a:prstDash val="solid"/>
          </a:ln>
        </p:spPr>
        <p:txBody>
          <a:bodyPr lIns="38100" tIns="38100" rIns="38100" bIns="38100" anchor="ctr">
            <a:normAutofit fontScale="86796" lnSpcReduction="20000"/>
          </a:bodyPr>
          <a:lstStyle/>
          <a:p>
            <a:pPr algn="l">
              <a:lnSpc>
                <a:spcPct val="102000"/>
              </a:lnSpc>
              <a:buNone/>
              <a:defRPr sz="3400" b="1" i="0">
                <a:solidFill>
                  <a:srgbClr val="D6B36A"/>
                </a:solidFill>
                <a:latin typeface="Georgia"/>
                <a:ea typeface="Georgia"/>
                <a:cs typeface="Georgia"/>
              </a:defRPr>
            </a:pPr>
            <a:r>
              <a:rPr sz="3400" b="1" i="0">
                <a:solidFill>
                  <a:srgbClr val="D6B36A"/>
                </a:solidFill>
                <a:latin typeface="Georgia"/>
                <a:ea typeface="Georgia"/>
                <a:cs typeface="Georgia"/>
              </a:rPr>
              <a:t>Not a blank sky</a:t>
            </a:r>
          </a:p>
        </p:txBody>
      </p:sp>
      <p:sp>
        <p:nvSpPr>
          <p:cNvPr id="9" name="why-body-2">
            <a:extLst>
              <a:ext uri="{FF2B5EF4-FFF2-40B4-BE49-F238E27FC236}">
                <a16:creationId xmlns:a16="http://schemas.microsoft.com/office/drawing/2014/main" id="{6A801591-D558-4863-BE73-3F74E482E7E9}"/>
              </a:ext>
            </a:extLst>
          </p:cNvPr>
          <p:cNvSpPr>
            <a:spLocks noGrp="1"/>
          </p:cNvSpPr>
          <p:nvPr/>
        </p:nvSpPr>
        <p:spPr>
          <a:xfrm>
            <a:off x="4476750" y="4476750"/>
            <a:ext cx="6286500" cy="533400"/>
          </a:xfrm>
          <a:prstGeom prst="rect">
            <a:avLst/>
          </a:prstGeom>
          <a:noFill/>
          <a:ln w="0">
            <a:noFill/>
            <a:prstDash val="solid"/>
          </a:ln>
        </p:spPr>
        <p:txBody>
          <a:bodyPr lIns="38100" tIns="38100" rIns="38100" bIns="38100" anchor="ctr">
            <a:normAutofit fontScale="81592" lnSpcReduction="10000"/>
          </a:bodyPr>
          <a:lstStyle/>
          <a:p>
            <a:pPr algn="l">
              <a:lnSpc>
                <a:spcPct val="102000"/>
              </a:lnSpc>
              <a:buNone/>
              <a:defRPr sz="3200" b="0" i="0">
                <a:solidFill>
                  <a:srgbClr val="F5EFE3"/>
                </a:solidFill>
                <a:latin typeface="Aptos"/>
                <a:ea typeface="Aptos"/>
                <a:cs typeface="Aptos"/>
              </a:defRPr>
            </a:pPr>
            <a:r>
              <a:rPr sz="3200" b="0" i="0">
                <a:solidFill>
                  <a:srgbClr val="F5EFE3"/>
                </a:solidFill>
                <a:latin typeface="Aptos"/>
                <a:ea typeface="Aptos"/>
                <a:cs typeface="Aptos"/>
              </a:rPr>
              <a:t>God has revealed enough to anchor hope.</a:t>
            </a:r>
          </a:p>
        </p:txBody>
      </p:sp>
      <p:sp>
        <p:nvSpPr>
          <p:cNvPr id="10" name="footer-left">
            <a:extLst>
              <a:ext uri="{FF2B5EF4-FFF2-40B4-BE49-F238E27FC236}">
                <a16:creationId xmlns:a16="http://schemas.microsoft.com/office/drawing/2014/main" id="{49BB8E1A-BF7E-43A4-8783-F95120D11D4C}"/>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11" name="footer-right">
            <a:extLst>
              <a:ext uri="{FF2B5EF4-FFF2-40B4-BE49-F238E27FC236}">
                <a16:creationId xmlns:a16="http://schemas.microsoft.com/office/drawing/2014/main" id="{6DDC84BF-E433-4D28-8F23-07450D560922}"/>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3</a:t>
            </a:r>
          </a:p>
        </p:txBody>
      </p:sp>
    </p:spTree>
    <p:extLst>
      <p:ext uri="{BB962C8B-B14F-4D97-AF65-F5344CB8AC3E}">
        <p14:creationId xmlns:p14="http://schemas.microsoft.com/office/powerpoint/2010/main" val="166694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23B46"/>
        </a:solidFill>
        <a:effectLst/>
      </p:bgPr>
    </p:bg>
    <p:spTree>
      <p:nvGrpSpPr>
        <p:cNvPr id="1" name=""/>
        <p:cNvGrpSpPr/>
        <p:nvPr/>
      </p:nvGrpSpPr>
      <p:grpSpPr>
        <a:xfrm>
          <a:off x="0" y="0"/>
          <a:ext cx="0" cy="0"/>
          <a:chOff x="0" y="0"/>
          <a:chExt cx="0" cy="0"/>
        </a:xfrm>
      </p:grpSpPr>
      <p:sp>
        <p:nvSpPr>
          <p:cNvPr id="7" name="prompt-label">
            <a:extLst>
              <a:ext uri="{FF2B5EF4-FFF2-40B4-BE49-F238E27FC236}">
                <a16:creationId xmlns:a16="http://schemas.microsoft.com/office/drawing/2014/main" id="{60CA602D-0EA0-480B-B6E5-60E65A46021D}"/>
              </a:ext>
            </a:extLst>
          </p:cNvPr>
          <p:cNvSpPr>
            <a:spLocks noGrp="1"/>
          </p:cNvSpPr>
          <p:nvPr/>
        </p:nvSpPr>
        <p:spPr>
          <a:xfrm>
            <a:off x="0" y="666750"/>
            <a:ext cx="12192000" cy="323850"/>
          </a:xfrm>
          <a:prstGeom prst="rect">
            <a:avLst/>
          </a:prstGeom>
          <a:noFill/>
          <a:ln w="0">
            <a:noFill/>
            <a:prstDash val="solid"/>
          </a:ln>
        </p:spPr>
        <p:txBody>
          <a:bodyPr lIns="38100" tIns="38100" rIns="38100" bIns="38100" anchor="ctr">
            <a:normAutofit fontScale="87157" lnSpcReduction="10000"/>
          </a:bodyPr>
          <a:lstStyle/>
          <a:p>
            <a:pPr algn="ctr">
              <a:lnSpc>
                <a:spcPct val="102000"/>
              </a:lnSpc>
              <a:buNone/>
              <a:defRPr sz="2000" b="1" i="0">
                <a:solidFill>
                  <a:srgbClr val="D6B36A"/>
                </a:solidFill>
                <a:latin typeface="Aptos"/>
                <a:ea typeface="Aptos"/>
                <a:cs typeface="Aptos"/>
              </a:defRPr>
            </a:pPr>
            <a:r>
              <a:rPr sz="2000" b="1" i="0">
                <a:solidFill>
                  <a:srgbClr val="D6B36A"/>
                </a:solidFill>
                <a:latin typeface="Aptos"/>
                <a:ea typeface="Aptos"/>
                <a:cs typeface="Aptos"/>
              </a:rPr>
              <a:t>WELCOME &amp; CONNECTION</a:t>
            </a:r>
          </a:p>
        </p:txBody>
      </p:sp>
      <p:sp>
        <p:nvSpPr>
          <p:cNvPr id="2" name="connection-prompt">
            <a:extLst>
              <a:ext uri="{FF2B5EF4-FFF2-40B4-BE49-F238E27FC236}">
                <a16:creationId xmlns:a16="http://schemas.microsoft.com/office/drawing/2014/main" id="{506A9D21-30D0-421F-8DB4-CC52D7C7F9E1}"/>
              </a:ext>
            </a:extLst>
          </p:cNvPr>
          <p:cNvSpPr>
            <a:spLocks noGrp="1"/>
          </p:cNvSpPr>
          <p:nvPr/>
        </p:nvSpPr>
        <p:spPr>
          <a:xfrm>
            <a:off x="1619250" y="1352550"/>
            <a:ext cx="8953500" cy="1466850"/>
          </a:xfrm>
          <a:prstGeom prst="rect">
            <a:avLst/>
          </a:prstGeom>
          <a:noFill/>
          <a:ln w="0">
            <a:noFill/>
            <a:prstDash val="solid"/>
          </a:ln>
        </p:spPr>
        <p:txBody>
          <a:bodyPr lIns="38100" tIns="38100" rIns="38100" bIns="38100" anchor="ctr">
            <a:normAutofit fontScale="91991" lnSpcReduction="10000"/>
          </a:bodyPr>
          <a:lstStyle/>
          <a:p>
            <a:pPr algn="ctr">
              <a:lnSpc>
                <a:spcPct val="100000"/>
              </a:lnSpc>
              <a:buNone/>
              <a:defRPr sz="5400" b="1" i="0">
                <a:solidFill>
                  <a:srgbClr val="F5EFE3"/>
                </a:solidFill>
                <a:latin typeface="Georgia"/>
                <a:ea typeface="Georgia"/>
                <a:cs typeface="Georgia"/>
              </a:defRPr>
            </a:pPr>
            <a:r>
              <a:rPr sz="5400" b="1" i="0">
                <a:solidFill>
                  <a:srgbClr val="F5EFE3"/>
                </a:solidFill>
                <a:latin typeface="Georgia"/>
                <a:ea typeface="Georgia"/>
                <a:cs typeface="Georgia"/>
              </a:rPr>
              <a:t>When you hear the word</a:t>
            </a:r>
          </a:p>
          <a:p>
            <a:pPr algn="ctr">
              <a:lnSpc>
                <a:spcPct val="100000"/>
              </a:lnSpc>
              <a:buNone/>
              <a:defRPr sz="5400" b="1" i="0">
                <a:solidFill>
                  <a:srgbClr val="F5EFE3"/>
                </a:solidFill>
                <a:latin typeface="Georgia"/>
                <a:ea typeface="Georgia"/>
                <a:cs typeface="Georgia"/>
              </a:defRPr>
            </a:pPr>
            <a:r>
              <a:rPr sz="5400" b="1" i="0">
                <a:solidFill>
                  <a:srgbClr val="F5EFE3"/>
                </a:solidFill>
                <a:latin typeface="Georgia"/>
                <a:ea typeface="Georgia"/>
                <a:cs typeface="Georgia"/>
              </a:rPr>
              <a:t>Heaven …</a:t>
            </a:r>
          </a:p>
        </p:txBody>
      </p:sp>
      <p:sp>
        <p:nvSpPr>
          <p:cNvPr id="3" name="connection-sub">
            <a:extLst>
              <a:ext uri="{FF2B5EF4-FFF2-40B4-BE49-F238E27FC236}">
                <a16:creationId xmlns:a16="http://schemas.microsoft.com/office/drawing/2014/main" id="{240D6402-3084-4F9A-BB17-A7093886FE16}"/>
              </a:ext>
            </a:extLst>
          </p:cNvPr>
          <p:cNvSpPr>
            <a:spLocks noGrp="1"/>
          </p:cNvSpPr>
          <p:nvPr/>
        </p:nvSpPr>
        <p:spPr>
          <a:xfrm>
            <a:off x="1581150" y="3276600"/>
            <a:ext cx="9029700" cy="628650"/>
          </a:xfrm>
          <a:prstGeom prst="rect">
            <a:avLst/>
          </a:prstGeom>
          <a:noFill/>
          <a:ln w="0">
            <a:noFill/>
            <a:prstDash val="solid"/>
          </a:ln>
        </p:spPr>
        <p:txBody>
          <a:bodyPr lIns="38100" tIns="38100" rIns="38100" bIns="38100" anchor="ctr">
            <a:normAutofit fontScale="97916"/>
          </a:bodyPr>
          <a:lstStyle/>
          <a:p>
            <a:pPr algn="ctr">
              <a:lnSpc>
                <a:spcPct val="102000"/>
              </a:lnSpc>
              <a:buNone/>
              <a:defRPr sz="3600" b="0" i="0">
                <a:solidFill>
                  <a:srgbClr val="E9DDC6"/>
                </a:solidFill>
                <a:latin typeface="Aptos"/>
                <a:ea typeface="Aptos"/>
                <a:cs typeface="Aptos"/>
              </a:defRPr>
            </a:pPr>
            <a:r>
              <a:rPr sz="3600" b="0" i="0">
                <a:solidFill>
                  <a:srgbClr val="E9DDC6"/>
                </a:solidFill>
                <a:latin typeface="Aptos"/>
                <a:ea typeface="Aptos"/>
                <a:cs typeface="Aptos"/>
              </a:rPr>
              <a:t>What image, feeling, or question comes first?</a:t>
            </a:r>
          </a:p>
        </p:txBody>
      </p:sp>
      <p:sp>
        <p:nvSpPr>
          <p:cNvPr id="4" name="instruction">
            <a:extLst>
              <a:ext uri="{FF2B5EF4-FFF2-40B4-BE49-F238E27FC236}">
                <a16:creationId xmlns:a16="http://schemas.microsoft.com/office/drawing/2014/main" id="{44D42C41-CA6B-42C6-B8EF-1588B8CBA9AE}"/>
              </a:ext>
            </a:extLst>
          </p:cNvPr>
          <p:cNvSpPr>
            <a:spLocks noGrp="1"/>
          </p:cNvSpPr>
          <p:nvPr/>
        </p:nvSpPr>
        <p:spPr>
          <a:xfrm>
            <a:off x="2095500" y="4857750"/>
            <a:ext cx="8001000" cy="438150"/>
          </a:xfrm>
          <a:prstGeom prst="rect">
            <a:avLst/>
          </a:prstGeom>
          <a:noFill/>
          <a:ln w="0">
            <a:noFill/>
            <a:prstDash val="solid"/>
          </a:ln>
        </p:spPr>
        <p:txBody>
          <a:bodyPr lIns="38100" tIns="38100" rIns="38100" bIns="38100" anchor="ctr">
            <a:normAutofit fontScale="97055" lnSpcReduction="10000"/>
          </a:bodyPr>
          <a:lstStyle/>
          <a:p>
            <a:pPr algn="ctr">
              <a:lnSpc>
                <a:spcPct val="102000"/>
              </a:lnSpc>
              <a:buNone/>
              <a:defRPr sz="2600" b="1" i="0">
                <a:solidFill>
                  <a:srgbClr val="B9C8C7"/>
                </a:solidFill>
                <a:latin typeface="Aptos"/>
                <a:ea typeface="Aptos"/>
                <a:cs typeface="Aptos"/>
              </a:defRPr>
            </a:pPr>
            <a:r>
              <a:rPr sz="2600" b="1" i="0">
                <a:solidFill>
                  <a:srgbClr val="B9C8C7"/>
                </a:solidFill>
                <a:latin typeface="Aptos"/>
                <a:ea typeface="Aptos"/>
                <a:cs typeface="Aptos"/>
              </a:rPr>
              <a:t>Write quietly • Share with a neighbor • You may pass</a:t>
            </a:r>
          </a:p>
        </p:txBody>
      </p:sp>
      <p:sp>
        <p:nvSpPr>
          <p:cNvPr id="5" name="footer-left">
            <a:extLst>
              <a:ext uri="{FF2B5EF4-FFF2-40B4-BE49-F238E27FC236}">
                <a16:creationId xmlns:a16="http://schemas.microsoft.com/office/drawing/2014/main" id="{B811E7E3-9E16-42B1-AB55-F5EFADD2F349}"/>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6" name="footer-right">
            <a:extLst>
              <a:ext uri="{FF2B5EF4-FFF2-40B4-BE49-F238E27FC236}">
                <a16:creationId xmlns:a16="http://schemas.microsoft.com/office/drawing/2014/main" id="{CA150899-50CE-4577-BCE0-BCA497ACD6C7}"/>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4</a:t>
            </a:r>
          </a:p>
        </p:txBody>
      </p:sp>
    </p:spTree>
    <p:extLst>
      <p:ext uri="{BB962C8B-B14F-4D97-AF65-F5344CB8AC3E}">
        <p14:creationId xmlns:p14="http://schemas.microsoft.com/office/powerpoint/2010/main" val="789235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worship-scrim">
            <a:extLst>
              <a:ext uri="{FF2B5EF4-FFF2-40B4-BE49-F238E27FC236}">
                <a16:creationId xmlns:a16="http://schemas.microsoft.com/office/drawing/2014/main" id="{DD62BC70-2949-46A3-8F7F-135B724E61E3}"/>
              </a:ext>
            </a:extLst>
          </p:cNvPr>
          <p:cNvSpPr>
            <a:spLocks noGrp="1"/>
          </p:cNvSpPr>
          <p:nvPr/>
        </p:nvSpPr>
        <p:spPr>
          <a:xfrm>
            <a:off x="0" y="0"/>
            <a:ext cx="12192000" cy="6858000"/>
          </a:xfrm>
          <a:prstGeom prst="rect">
            <a:avLst/>
          </a:prstGeom>
          <a:gradFill>
            <a:gsLst>
              <a:gs pos="0">
                <a:srgbClr val="071C2C">
                  <a:alpha val="92000"/>
                </a:srgbClr>
              </a:gs>
              <a:gs pos="55000">
                <a:srgbClr val="071C2C">
                  <a:alpha val="58000"/>
                </a:srgbClr>
              </a:gs>
              <a:gs pos="100000">
                <a:srgbClr val="071C2C">
                  <a:alpha val="12000"/>
                </a:srgbClr>
              </a:gs>
            </a:gsLst>
            <a:lin ang="5400000"/>
          </a:gradFill>
          <a:ln w="0">
            <a:noFill/>
            <a:prstDash val="solid"/>
          </a:ln>
        </p:spPr>
        <p:txBody>
          <a:bodyPr/>
          <a:lstStyle/>
          <a:p>
            <a:endParaRPr lang="en-US"/>
          </a:p>
        </p:txBody>
      </p:sp>
      <p:sp>
        <p:nvSpPr>
          <p:cNvPr id="3" name="worship-label">
            <a:extLst>
              <a:ext uri="{FF2B5EF4-FFF2-40B4-BE49-F238E27FC236}">
                <a16:creationId xmlns:a16="http://schemas.microsoft.com/office/drawing/2014/main" id="{ACC95489-863F-4B7C-9C2A-DFF17053881B}"/>
              </a:ext>
            </a:extLst>
          </p:cNvPr>
          <p:cNvSpPr>
            <a:spLocks noGrp="1"/>
          </p:cNvSpPr>
          <p:nvPr/>
        </p:nvSpPr>
        <p:spPr>
          <a:xfrm>
            <a:off x="723900" y="781050"/>
            <a:ext cx="4762500" cy="323850"/>
          </a:xfrm>
          <a:prstGeom prst="rect">
            <a:avLst/>
          </a:prstGeom>
          <a:noFill/>
          <a:ln w="0">
            <a:noFill/>
            <a:prstDash val="solid"/>
          </a:ln>
        </p:spPr>
        <p:txBody>
          <a:bodyPr lIns="38100" tIns="38100" rIns="38100" bIns="38100" anchor="ctr">
            <a:normAutofit fontScale="87157" lnSpcReduction="10000"/>
          </a:bodyPr>
          <a:lstStyle/>
          <a:p>
            <a:pPr algn="l">
              <a:lnSpc>
                <a:spcPct val="102000"/>
              </a:lnSpc>
              <a:buNone/>
              <a:defRPr sz="2000" b="1" i="0">
                <a:solidFill>
                  <a:srgbClr val="D6B36A"/>
                </a:solidFill>
                <a:latin typeface="Aptos"/>
                <a:ea typeface="Aptos"/>
                <a:cs typeface="Aptos"/>
              </a:defRPr>
            </a:pPr>
            <a:r>
              <a:rPr sz="2000" b="1" i="0">
                <a:solidFill>
                  <a:srgbClr val="D6B36A"/>
                </a:solidFill>
                <a:latin typeface="Aptos"/>
                <a:ea typeface="Aptos"/>
                <a:cs typeface="Aptos"/>
              </a:rPr>
              <a:t>WAITING WORSHIP</a:t>
            </a:r>
          </a:p>
        </p:txBody>
      </p:sp>
      <p:sp>
        <p:nvSpPr>
          <p:cNvPr id="4" name="worship-verse">
            <a:extLst>
              <a:ext uri="{FF2B5EF4-FFF2-40B4-BE49-F238E27FC236}">
                <a16:creationId xmlns:a16="http://schemas.microsoft.com/office/drawing/2014/main" id="{40DD2A4A-38DF-452E-8A72-FEBAE67924D3}"/>
              </a:ext>
            </a:extLst>
          </p:cNvPr>
          <p:cNvSpPr>
            <a:spLocks noGrp="1"/>
          </p:cNvSpPr>
          <p:nvPr/>
        </p:nvSpPr>
        <p:spPr>
          <a:xfrm>
            <a:off x="685800" y="1562100"/>
            <a:ext cx="6191250" cy="2190750"/>
          </a:xfrm>
          <a:prstGeom prst="rect">
            <a:avLst/>
          </a:prstGeom>
          <a:noFill/>
          <a:ln w="0">
            <a:noFill/>
            <a:prstDash val="solid"/>
          </a:ln>
        </p:spPr>
        <p:txBody>
          <a:bodyPr lIns="38100" tIns="38100" rIns="38100" bIns="38100" anchor="t">
            <a:normAutofit fontScale="73415" lnSpcReduction="20000"/>
          </a:bodyPr>
          <a:lstStyle/>
          <a:p>
            <a:pPr algn="l">
              <a:lnSpc>
                <a:spcPct val="104000"/>
              </a:lnSpc>
              <a:buNone/>
              <a:defRPr sz="4200" b="1" i="0">
                <a:solidFill>
                  <a:srgbClr val="F5EFE3"/>
                </a:solidFill>
                <a:latin typeface="Georgia"/>
                <a:ea typeface="Georgia"/>
                <a:cs typeface="Georgia"/>
              </a:defRPr>
            </a:pPr>
            <a:r>
              <a:rPr sz="4200" b="1" i="0">
                <a:solidFill>
                  <a:srgbClr val="F5EFE3"/>
                </a:solidFill>
                <a:latin typeface="Georgia"/>
                <a:ea typeface="Georgia"/>
                <a:cs typeface="Georgia"/>
              </a:rPr>
              <a:t>“Open my eyes that I may see</a:t>
            </a:r>
          </a:p>
          <a:p>
            <a:pPr algn="l">
              <a:lnSpc>
                <a:spcPct val="104000"/>
              </a:lnSpc>
              <a:buNone/>
              <a:defRPr sz="4200" b="1" i="0">
                <a:solidFill>
                  <a:srgbClr val="F5EFE3"/>
                </a:solidFill>
                <a:latin typeface="Georgia"/>
                <a:ea typeface="Georgia"/>
                <a:cs typeface="Georgia"/>
              </a:defRPr>
            </a:pPr>
            <a:r>
              <a:rPr sz="4200" b="1" i="0">
                <a:solidFill>
                  <a:srgbClr val="F5EFE3"/>
                </a:solidFill>
                <a:latin typeface="Georgia"/>
                <a:ea typeface="Georgia"/>
                <a:cs typeface="Georgia"/>
              </a:rPr>
              <a:t>wonderful things in your law”</a:t>
            </a:r>
          </a:p>
          <a:p>
            <a:pPr algn="l">
              <a:lnSpc>
                <a:spcPct val="104000"/>
              </a:lnSpc>
              <a:buNone/>
              <a:defRPr sz="4200" b="1" i="0">
                <a:solidFill>
                  <a:srgbClr val="F5EFE3"/>
                </a:solidFill>
                <a:latin typeface="Georgia"/>
                <a:ea typeface="Georgia"/>
                <a:cs typeface="Georgia"/>
              </a:defRPr>
            </a:pPr>
            <a:r>
              <a:rPr sz="4200" b="1" i="0">
                <a:solidFill>
                  <a:srgbClr val="F5EFE3"/>
                </a:solidFill>
                <a:latin typeface="Georgia"/>
                <a:ea typeface="Georgia"/>
                <a:cs typeface="Georgia"/>
              </a:rPr>
              <a:t>(Psalm 119:18, NIV).</a:t>
            </a:r>
          </a:p>
        </p:txBody>
      </p:sp>
      <p:sp>
        <p:nvSpPr>
          <p:cNvPr id="5" name="worship-invite">
            <a:extLst>
              <a:ext uri="{FF2B5EF4-FFF2-40B4-BE49-F238E27FC236}">
                <a16:creationId xmlns:a16="http://schemas.microsoft.com/office/drawing/2014/main" id="{FEF77820-C0B3-4DB5-876D-9F7934856BAF}"/>
              </a:ext>
            </a:extLst>
          </p:cNvPr>
          <p:cNvSpPr>
            <a:spLocks noGrp="1"/>
          </p:cNvSpPr>
          <p:nvPr/>
        </p:nvSpPr>
        <p:spPr>
          <a:xfrm>
            <a:off x="723900" y="4457700"/>
            <a:ext cx="6572250" cy="895350"/>
          </a:xfrm>
          <a:prstGeom prst="rect">
            <a:avLst/>
          </a:prstGeom>
          <a:noFill/>
          <a:ln w="0">
            <a:noFill/>
            <a:prstDash val="solid"/>
          </a:ln>
        </p:spPr>
        <p:txBody>
          <a:bodyPr lIns="38100" tIns="38100" rIns="38100" bIns="38100" anchor="t">
            <a:normAutofit fontScale="82338" lnSpcReduction="10000"/>
          </a:bodyPr>
          <a:lstStyle/>
          <a:p>
            <a:pPr algn="l">
              <a:lnSpc>
                <a:spcPct val="102000"/>
              </a:lnSpc>
              <a:buNone/>
              <a:defRPr sz="3200" b="0" i="1">
                <a:solidFill>
                  <a:srgbClr val="E9DDC6"/>
                </a:solidFill>
                <a:latin typeface="Aptos"/>
                <a:ea typeface="Aptos"/>
                <a:cs typeface="Aptos"/>
              </a:defRPr>
            </a:pPr>
            <a:r>
              <a:rPr sz="3200" b="0" i="1">
                <a:solidFill>
                  <a:srgbClr val="E9DDC6"/>
                </a:solidFill>
                <a:latin typeface="Aptos"/>
                <a:ea typeface="Aptos"/>
                <a:cs typeface="Aptos"/>
              </a:rPr>
              <a:t>Bring your hope, fear, grief, and questions</a:t>
            </a:r>
          </a:p>
          <a:p>
            <a:pPr algn="l">
              <a:lnSpc>
                <a:spcPct val="102000"/>
              </a:lnSpc>
              <a:buNone/>
              <a:defRPr sz="3200" b="0" i="1">
                <a:solidFill>
                  <a:srgbClr val="E9DDC6"/>
                </a:solidFill>
                <a:latin typeface="Aptos"/>
                <a:ea typeface="Aptos"/>
                <a:cs typeface="Aptos"/>
              </a:defRPr>
            </a:pPr>
            <a:r>
              <a:rPr sz="3200" b="0" i="1">
                <a:solidFill>
                  <a:srgbClr val="E9DDC6"/>
                </a:solidFill>
                <a:latin typeface="Aptos"/>
                <a:ea typeface="Aptos"/>
                <a:cs typeface="Aptos"/>
              </a:rPr>
              <a:t>into the presence of the living Christ.</a:t>
            </a:r>
          </a:p>
        </p:txBody>
      </p:sp>
      <p:sp>
        <p:nvSpPr>
          <p:cNvPr id="6" name="footer-left">
            <a:extLst>
              <a:ext uri="{FF2B5EF4-FFF2-40B4-BE49-F238E27FC236}">
                <a16:creationId xmlns:a16="http://schemas.microsoft.com/office/drawing/2014/main" id="{FBCCC385-21E5-47BF-96DF-6B16BC5E870E}"/>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7" name="footer-right">
            <a:extLst>
              <a:ext uri="{FF2B5EF4-FFF2-40B4-BE49-F238E27FC236}">
                <a16:creationId xmlns:a16="http://schemas.microsoft.com/office/drawing/2014/main" id="{75037407-C07D-4665-8610-039CD12C95D9}"/>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5</a:t>
            </a:r>
          </a:p>
        </p:txBody>
      </p:sp>
    </p:spTree>
    <p:extLst>
      <p:ext uri="{BB962C8B-B14F-4D97-AF65-F5344CB8AC3E}">
        <p14:creationId xmlns:p14="http://schemas.microsoft.com/office/powerpoint/2010/main" val="1119242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8EFEC"/>
        </a:solidFill>
        <a:effectLst/>
      </p:bgPr>
    </p:bg>
    <p:spTree>
      <p:nvGrpSpPr>
        <p:cNvPr id="1" name=""/>
        <p:cNvGrpSpPr/>
        <p:nvPr/>
      </p:nvGrpSpPr>
      <p:grpSpPr>
        <a:xfrm>
          <a:off x="0" y="0"/>
          <a:ext cx="0" cy="0"/>
          <a:chOff x="0" y="0"/>
          <a:chExt cx="0" cy="0"/>
        </a:xfrm>
      </p:grpSpPr>
      <p:sp>
        <p:nvSpPr>
          <p:cNvPr id="8" name="central-label">
            <a:extLst>
              <a:ext uri="{FF2B5EF4-FFF2-40B4-BE49-F238E27FC236}">
                <a16:creationId xmlns:a16="http://schemas.microsoft.com/office/drawing/2014/main" id="{9E221B01-471E-4BC4-ABDA-872532742CD0}"/>
              </a:ext>
            </a:extLst>
          </p:cNvPr>
          <p:cNvSpPr>
            <a:spLocks noGrp="1"/>
          </p:cNvSpPr>
          <p:nvPr/>
        </p:nvSpPr>
        <p:spPr>
          <a:xfrm>
            <a:off x="0" y="685800"/>
            <a:ext cx="12192000" cy="342900"/>
          </a:xfrm>
          <a:prstGeom prst="rect">
            <a:avLst/>
          </a:prstGeom>
          <a:noFill/>
          <a:ln w="0">
            <a:noFill/>
            <a:prstDash val="solid"/>
          </a:ln>
        </p:spPr>
        <p:txBody>
          <a:bodyPr lIns="38100" tIns="38100" rIns="38100" bIns="38100" anchor="ctr">
            <a:normAutofit fontScale="93284" lnSpcReduction="10000"/>
          </a:bodyPr>
          <a:lstStyle/>
          <a:p>
            <a:pPr algn="ctr">
              <a:lnSpc>
                <a:spcPct val="102000"/>
              </a:lnSpc>
              <a:buNone/>
              <a:defRPr sz="2000" b="1" i="0">
                <a:solidFill>
                  <a:srgbClr val="1E5660"/>
                </a:solidFill>
                <a:latin typeface="Aptos"/>
                <a:ea typeface="Aptos"/>
                <a:cs typeface="Aptos"/>
              </a:defRPr>
            </a:pPr>
            <a:r>
              <a:rPr sz="2000" b="1" i="0">
                <a:solidFill>
                  <a:srgbClr val="1E5660"/>
                </a:solidFill>
                <a:latin typeface="Aptos"/>
                <a:ea typeface="Aptos"/>
                <a:cs typeface="Aptos"/>
              </a:rPr>
              <a:t>CENTRAL TRUTH</a:t>
            </a:r>
          </a:p>
        </p:txBody>
      </p:sp>
      <p:sp>
        <p:nvSpPr>
          <p:cNvPr id="2" name="central-truth">
            <a:extLst>
              <a:ext uri="{FF2B5EF4-FFF2-40B4-BE49-F238E27FC236}">
                <a16:creationId xmlns:a16="http://schemas.microsoft.com/office/drawing/2014/main" id="{1D9C6482-CFAD-4785-9D50-6787173BBEA3}"/>
              </a:ext>
            </a:extLst>
          </p:cNvPr>
          <p:cNvSpPr>
            <a:spLocks noGrp="1"/>
          </p:cNvSpPr>
          <p:nvPr/>
        </p:nvSpPr>
        <p:spPr>
          <a:xfrm>
            <a:off x="1143000" y="1333500"/>
            <a:ext cx="9906000" cy="1238250"/>
          </a:xfrm>
          <a:prstGeom prst="rect">
            <a:avLst/>
          </a:prstGeom>
          <a:noFill/>
          <a:ln w="0">
            <a:noFill/>
            <a:prstDash val="solid"/>
          </a:ln>
        </p:spPr>
        <p:txBody>
          <a:bodyPr lIns="38100" tIns="38100" rIns="38100" bIns="38100" anchor="ctr">
            <a:normAutofit fontScale="76903" lnSpcReduction="20000"/>
          </a:bodyPr>
          <a:lstStyle/>
          <a:p>
            <a:pPr algn="ctr">
              <a:lnSpc>
                <a:spcPct val="102000"/>
              </a:lnSpc>
              <a:buNone/>
              <a:defRPr sz="4200" b="1" i="0">
                <a:solidFill>
                  <a:srgbClr val="13262B"/>
                </a:solidFill>
                <a:latin typeface="Georgia"/>
                <a:ea typeface="Georgia"/>
                <a:cs typeface="Georgia"/>
              </a:defRPr>
            </a:pPr>
            <a:r>
              <a:rPr sz="4200" b="1" i="0">
                <a:solidFill>
                  <a:srgbClr val="13262B"/>
                </a:solidFill>
                <a:latin typeface="Georgia"/>
                <a:ea typeface="Georgia"/>
                <a:cs typeface="Georgia"/>
              </a:rPr>
              <a:t>God has not told us everything about Heaven,</a:t>
            </a:r>
          </a:p>
          <a:p>
            <a:pPr algn="ctr">
              <a:lnSpc>
                <a:spcPct val="102000"/>
              </a:lnSpc>
              <a:buNone/>
              <a:defRPr sz="4200" b="1" i="0">
                <a:solidFill>
                  <a:srgbClr val="13262B"/>
                </a:solidFill>
                <a:latin typeface="Georgia"/>
                <a:ea typeface="Georgia"/>
                <a:cs typeface="Georgia"/>
              </a:defRPr>
            </a:pPr>
            <a:r>
              <a:rPr sz="4200" b="1" i="0">
                <a:solidFill>
                  <a:srgbClr val="13262B"/>
                </a:solidFill>
                <a:latin typeface="Georgia"/>
                <a:ea typeface="Georgia"/>
                <a:cs typeface="Georgia"/>
              </a:rPr>
              <a:t>but God has revealed enough to …</a:t>
            </a:r>
          </a:p>
        </p:txBody>
      </p:sp>
      <p:sp>
        <p:nvSpPr>
          <p:cNvPr id="3" name="truth-0">
            <a:extLst>
              <a:ext uri="{FF2B5EF4-FFF2-40B4-BE49-F238E27FC236}">
                <a16:creationId xmlns:a16="http://schemas.microsoft.com/office/drawing/2014/main" id="{83E96712-93C2-4426-8C88-935773E661F1}"/>
              </a:ext>
            </a:extLst>
          </p:cNvPr>
          <p:cNvSpPr>
            <a:spLocks noGrp="1"/>
          </p:cNvSpPr>
          <p:nvPr/>
        </p:nvSpPr>
        <p:spPr>
          <a:xfrm>
            <a:off x="1143000" y="3067050"/>
            <a:ext cx="9906000" cy="514350"/>
          </a:xfrm>
          <a:prstGeom prst="rect">
            <a:avLst/>
          </a:prstGeom>
          <a:noFill/>
          <a:ln w="0">
            <a:noFill/>
            <a:prstDash val="solid"/>
          </a:ln>
        </p:spPr>
        <p:txBody>
          <a:bodyPr lIns="38100" tIns="38100" rIns="38100" bIns="38100" anchor="ctr">
            <a:normAutofit fontScale="90401" lnSpcReduction="10000"/>
          </a:bodyPr>
          <a:lstStyle/>
          <a:p>
            <a:pPr algn="ctr">
              <a:lnSpc>
                <a:spcPct val="102000"/>
              </a:lnSpc>
              <a:buNone/>
              <a:defRPr sz="3400" b="1" i="0">
                <a:solidFill>
                  <a:srgbClr val="13262B"/>
                </a:solidFill>
                <a:latin typeface="Aptos"/>
                <a:ea typeface="Aptos"/>
                <a:cs typeface="Aptos"/>
              </a:defRPr>
            </a:pPr>
            <a:r>
              <a:rPr sz="3400" b="1" i="0">
                <a:solidFill>
                  <a:srgbClr val="13262B"/>
                </a:solidFill>
                <a:latin typeface="Aptos"/>
                <a:ea typeface="Aptos"/>
                <a:cs typeface="Aptos"/>
              </a:rPr>
              <a:t>anchor our hope</a:t>
            </a:r>
          </a:p>
        </p:txBody>
      </p:sp>
      <p:sp>
        <p:nvSpPr>
          <p:cNvPr id="4" name="truth-1">
            <a:extLst>
              <a:ext uri="{FF2B5EF4-FFF2-40B4-BE49-F238E27FC236}">
                <a16:creationId xmlns:a16="http://schemas.microsoft.com/office/drawing/2014/main" id="{7BCBE0DA-F4E5-4032-AFAE-EFDC7D372A64}"/>
              </a:ext>
            </a:extLst>
          </p:cNvPr>
          <p:cNvSpPr>
            <a:spLocks noGrp="1"/>
          </p:cNvSpPr>
          <p:nvPr/>
        </p:nvSpPr>
        <p:spPr>
          <a:xfrm>
            <a:off x="1143000" y="3848100"/>
            <a:ext cx="9906000" cy="514350"/>
          </a:xfrm>
          <a:prstGeom prst="rect">
            <a:avLst/>
          </a:prstGeom>
          <a:noFill/>
          <a:ln w="0">
            <a:noFill/>
            <a:prstDash val="solid"/>
          </a:ln>
        </p:spPr>
        <p:txBody>
          <a:bodyPr lIns="38100" tIns="38100" rIns="38100" bIns="38100" anchor="ctr">
            <a:normAutofit fontScale="90401" lnSpcReduction="10000"/>
          </a:bodyPr>
          <a:lstStyle/>
          <a:p>
            <a:pPr algn="ctr">
              <a:lnSpc>
                <a:spcPct val="102000"/>
              </a:lnSpc>
              <a:buNone/>
              <a:defRPr sz="3400" b="1" i="0">
                <a:solidFill>
                  <a:srgbClr val="1E5660"/>
                </a:solidFill>
                <a:latin typeface="Aptos"/>
                <a:ea typeface="Aptos"/>
                <a:cs typeface="Aptos"/>
              </a:defRPr>
            </a:pPr>
            <a:r>
              <a:rPr sz="3400" b="1" i="0">
                <a:solidFill>
                  <a:srgbClr val="1E5660"/>
                </a:solidFill>
                <a:latin typeface="Aptos"/>
                <a:ea typeface="Aptos"/>
                <a:cs typeface="Aptos"/>
              </a:rPr>
              <a:t>awaken our longing</a:t>
            </a:r>
          </a:p>
        </p:txBody>
      </p:sp>
      <p:sp>
        <p:nvSpPr>
          <p:cNvPr id="5" name="truth-2">
            <a:extLst>
              <a:ext uri="{FF2B5EF4-FFF2-40B4-BE49-F238E27FC236}">
                <a16:creationId xmlns:a16="http://schemas.microsoft.com/office/drawing/2014/main" id="{B23E55E0-ADA2-4B9F-B172-E99CB20FD04B}"/>
              </a:ext>
            </a:extLst>
          </p:cNvPr>
          <p:cNvSpPr>
            <a:spLocks noGrp="1"/>
          </p:cNvSpPr>
          <p:nvPr/>
        </p:nvSpPr>
        <p:spPr>
          <a:xfrm>
            <a:off x="1143000" y="4629150"/>
            <a:ext cx="9906000" cy="514350"/>
          </a:xfrm>
          <a:prstGeom prst="rect">
            <a:avLst/>
          </a:prstGeom>
          <a:noFill/>
          <a:ln w="0">
            <a:noFill/>
            <a:prstDash val="solid"/>
          </a:ln>
        </p:spPr>
        <p:txBody>
          <a:bodyPr lIns="38100" tIns="38100" rIns="38100" bIns="38100" anchor="ctr">
            <a:normAutofit fontScale="90401" lnSpcReduction="10000"/>
          </a:bodyPr>
          <a:lstStyle/>
          <a:p>
            <a:pPr algn="ctr">
              <a:lnSpc>
                <a:spcPct val="102000"/>
              </a:lnSpc>
              <a:buNone/>
              <a:defRPr sz="3400" b="1" i="0">
                <a:solidFill>
                  <a:srgbClr val="13262B"/>
                </a:solidFill>
                <a:latin typeface="Aptos"/>
                <a:ea typeface="Aptos"/>
                <a:cs typeface="Aptos"/>
              </a:defRPr>
            </a:pPr>
            <a:r>
              <a:rPr sz="3400" b="1" i="0">
                <a:solidFill>
                  <a:srgbClr val="13262B"/>
                </a:solidFill>
                <a:latin typeface="Aptos"/>
                <a:ea typeface="Aptos"/>
                <a:cs typeface="Aptos"/>
              </a:rPr>
              <a:t>form our lives around Christ</a:t>
            </a:r>
          </a:p>
        </p:txBody>
      </p:sp>
      <p:sp>
        <p:nvSpPr>
          <p:cNvPr id="6" name="footer-left">
            <a:extLst>
              <a:ext uri="{FF2B5EF4-FFF2-40B4-BE49-F238E27FC236}">
                <a16:creationId xmlns:a16="http://schemas.microsoft.com/office/drawing/2014/main" id="{7CA31901-5BE1-4E8B-8509-43E6DE8A3DBE}"/>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7" name="footer-right">
            <a:extLst>
              <a:ext uri="{FF2B5EF4-FFF2-40B4-BE49-F238E27FC236}">
                <a16:creationId xmlns:a16="http://schemas.microsoft.com/office/drawing/2014/main" id="{C9539E9D-59A0-490E-8AB6-FC2F1931E335}"/>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6</a:t>
            </a:r>
          </a:p>
        </p:txBody>
      </p:sp>
    </p:spTree>
    <p:extLst>
      <p:ext uri="{BB962C8B-B14F-4D97-AF65-F5344CB8AC3E}">
        <p14:creationId xmlns:p14="http://schemas.microsoft.com/office/powerpoint/2010/main" val="896825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john-scrim">
            <a:extLst>
              <a:ext uri="{FF2B5EF4-FFF2-40B4-BE49-F238E27FC236}">
                <a16:creationId xmlns:a16="http://schemas.microsoft.com/office/drawing/2014/main" id="{3B97EB59-BCAF-484A-8FB6-AE1B58057E26}"/>
              </a:ext>
            </a:extLst>
          </p:cNvPr>
          <p:cNvSpPr>
            <a:spLocks noGrp="1"/>
          </p:cNvSpPr>
          <p:nvPr/>
        </p:nvSpPr>
        <p:spPr>
          <a:xfrm>
            <a:off x="0" y="0"/>
            <a:ext cx="12192000" cy="6858000"/>
          </a:xfrm>
          <a:prstGeom prst="rect">
            <a:avLst/>
          </a:prstGeom>
          <a:gradFill>
            <a:gsLst>
              <a:gs pos="0">
                <a:srgbClr val="071C2C">
                  <a:alpha val="94000"/>
                </a:srgbClr>
              </a:gs>
              <a:gs pos="52000">
                <a:srgbClr val="071C2C">
                  <a:alpha val="76000"/>
                </a:srgbClr>
              </a:gs>
              <a:gs pos="100000">
                <a:srgbClr val="071C2C">
                  <a:alpha val="12000"/>
                </a:srgbClr>
              </a:gs>
            </a:gsLst>
            <a:lin ang="0"/>
          </a:gradFill>
          <a:ln w="0">
            <a:noFill/>
            <a:prstDash val="solid"/>
          </a:ln>
        </p:spPr>
        <p:txBody>
          <a:bodyPr/>
          <a:lstStyle/>
          <a:p>
            <a:endParaRPr lang="en-US"/>
          </a:p>
        </p:txBody>
      </p:sp>
      <p:sp>
        <p:nvSpPr>
          <p:cNvPr id="3" name="john-ref">
            <a:extLst>
              <a:ext uri="{FF2B5EF4-FFF2-40B4-BE49-F238E27FC236}">
                <a16:creationId xmlns:a16="http://schemas.microsoft.com/office/drawing/2014/main" id="{094E0F17-1E61-4841-ADC4-46477AF4BA09}"/>
              </a:ext>
            </a:extLst>
          </p:cNvPr>
          <p:cNvSpPr>
            <a:spLocks noGrp="1"/>
          </p:cNvSpPr>
          <p:nvPr/>
        </p:nvSpPr>
        <p:spPr>
          <a:xfrm>
            <a:off x="723900" y="666750"/>
            <a:ext cx="4762500" cy="342900"/>
          </a:xfrm>
          <a:prstGeom prst="rect">
            <a:avLst/>
          </a:prstGeom>
          <a:noFill/>
          <a:ln w="0">
            <a:noFill/>
            <a:prstDash val="solid"/>
          </a:ln>
        </p:spPr>
        <p:txBody>
          <a:bodyPr lIns="38100" tIns="38100" rIns="38100" bIns="38100" anchor="ctr">
            <a:normAutofit fontScale="93284" lnSpcReduction="10000"/>
          </a:bodyPr>
          <a:lstStyle/>
          <a:p>
            <a:pPr algn="l">
              <a:lnSpc>
                <a:spcPct val="102000"/>
              </a:lnSpc>
              <a:buNone/>
              <a:defRPr sz="2000" b="1" i="0">
                <a:solidFill>
                  <a:srgbClr val="D6B36A"/>
                </a:solidFill>
                <a:latin typeface="Aptos"/>
                <a:ea typeface="Aptos"/>
                <a:cs typeface="Aptos"/>
              </a:defRPr>
            </a:pPr>
            <a:r>
              <a:rPr sz="2000" b="1" i="0">
                <a:solidFill>
                  <a:srgbClr val="D6B36A"/>
                </a:solidFill>
                <a:latin typeface="Aptos"/>
                <a:ea typeface="Aptos"/>
                <a:cs typeface="Aptos"/>
              </a:rPr>
              <a:t>JOHN 14:1–6</a:t>
            </a:r>
          </a:p>
        </p:txBody>
      </p:sp>
      <p:sp>
        <p:nvSpPr>
          <p:cNvPr id="4" name="john-verse">
            <a:extLst>
              <a:ext uri="{FF2B5EF4-FFF2-40B4-BE49-F238E27FC236}">
                <a16:creationId xmlns:a16="http://schemas.microsoft.com/office/drawing/2014/main" id="{B4D13E62-A2ED-4DC2-BDE8-EF0506A796E2}"/>
              </a:ext>
            </a:extLst>
          </p:cNvPr>
          <p:cNvSpPr>
            <a:spLocks noGrp="1"/>
          </p:cNvSpPr>
          <p:nvPr/>
        </p:nvSpPr>
        <p:spPr>
          <a:xfrm>
            <a:off x="685800" y="1371600"/>
            <a:ext cx="6858000" cy="2095500"/>
          </a:xfrm>
          <a:prstGeom prst="rect">
            <a:avLst/>
          </a:prstGeom>
          <a:noFill/>
          <a:ln w="0">
            <a:noFill/>
            <a:prstDash val="solid"/>
          </a:ln>
        </p:spPr>
        <p:txBody>
          <a:bodyPr lIns="38100" tIns="38100" rIns="38100" bIns="38100" anchor="t">
            <a:normAutofit fontScale="68029" lnSpcReduction="20000"/>
          </a:bodyPr>
          <a:lstStyle/>
          <a:p>
            <a:pPr algn="l">
              <a:lnSpc>
                <a:spcPct val="103000"/>
              </a:lnSpc>
              <a:buNone/>
              <a:defRPr sz="4200" b="1" i="0">
                <a:solidFill>
                  <a:srgbClr val="F5EFE3"/>
                </a:solidFill>
                <a:latin typeface="Georgia"/>
                <a:ea typeface="Georgia"/>
                <a:cs typeface="Georgia"/>
              </a:defRPr>
            </a:pPr>
            <a:r>
              <a:rPr sz="4200" b="1" i="0">
                <a:solidFill>
                  <a:srgbClr val="F5EFE3"/>
                </a:solidFill>
                <a:latin typeface="Georgia"/>
                <a:ea typeface="Georgia"/>
                <a:cs typeface="Georgia"/>
              </a:rPr>
              <a:t>“Do not let your hearts be troubled.</a:t>
            </a:r>
          </a:p>
          <a:p>
            <a:pPr algn="l">
              <a:lnSpc>
                <a:spcPct val="103000"/>
              </a:lnSpc>
              <a:buNone/>
              <a:defRPr sz="4200" b="1" i="0">
                <a:solidFill>
                  <a:srgbClr val="F5EFE3"/>
                </a:solidFill>
                <a:latin typeface="Georgia"/>
                <a:ea typeface="Georgia"/>
                <a:cs typeface="Georgia"/>
              </a:defRPr>
            </a:pPr>
            <a:r>
              <a:rPr sz="4200" b="1" i="0">
                <a:solidFill>
                  <a:srgbClr val="F5EFE3"/>
                </a:solidFill>
                <a:latin typeface="Georgia"/>
                <a:ea typeface="Georgia"/>
                <a:cs typeface="Georgia"/>
              </a:rPr>
              <a:t>You believe in God; believe also in me”</a:t>
            </a:r>
          </a:p>
          <a:p>
            <a:pPr algn="l">
              <a:lnSpc>
                <a:spcPct val="103000"/>
              </a:lnSpc>
              <a:buNone/>
              <a:defRPr sz="4200" b="1" i="0">
                <a:solidFill>
                  <a:srgbClr val="F5EFE3"/>
                </a:solidFill>
                <a:latin typeface="Georgia"/>
                <a:ea typeface="Georgia"/>
                <a:cs typeface="Georgia"/>
              </a:defRPr>
            </a:pPr>
            <a:r>
              <a:rPr sz="4200" b="1" i="0">
                <a:solidFill>
                  <a:srgbClr val="F5EFE3"/>
                </a:solidFill>
                <a:latin typeface="Georgia"/>
                <a:ea typeface="Georgia"/>
                <a:cs typeface="Georgia"/>
              </a:rPr>
              <a:t>(John 14:1, NIV).</a:t>
            </a:r>
          </a:p>
        </p:txBody>
      </p:sp>
      <p:sp>
        <p:nvSpPr>
          <p:cNvPr id="5" name="john-promise">
            <a:extLst>
              <a:ext uri="{FF2B5EF4-FFF2-40B4-BE49-F238E27FC236}">
                <a16:creationId xmlns:a16="http://schemas.microsoft.com/office/drawing/2014/main" id="{FB18BC9D-3191-45E3-9C49-FBDD2B1AA4B7}"/>
              </a:ext>
            </a:extLst>
          </p:cNvPr>
          <p:cNvSpPr>
            <a:spLocks noGrp="1"/>
          </p:cNvSpPr>
          <p:nvPr/>
        </p:nvSpPr>
        <p:spPr>
          <a:xfrm>
            <a:off x="723900" y="4476750"/>
            <a:ext cx="6667500" cy="876300"/>
          </a:xfrm>
          <a:prstGeom prst="rect">
            <a:avLst/>
          </a:prstGeom>
          <a:noFill/>
          <a:ln w="0">
            <a:noFill/>
            <a:prstDash val="solid"/>
          </a:ln>
        </p:spPr>
        <p:txBody>
          <a:bodyPr lIns="38100" tIns="38100" rIns="38100" bIns="38100" anchor="t">
            <a:normAutofit fontScale="87923" lnSpcReduction="10000"/>
          </a:bodyPr>
          <a:lstStyle/>
          <a:p>
            <a:pPr algn="l">
              <a:lnSpc>
                <a:spcPct val="102000"/>
              </a:lnSpc>
              <a:buNone/>
              <a:defRPr sz="3200" b="0" i="1">
                <a:solidFill>
                  <a:srgbClr val="E9DDC6"/>
                </a:solidFill>
                <a:latin typeface="Aptos"/>
                <a:ea typeface="Aptos"/>
                <a:cs typeface="Aptos"/>
              </a:defRPr>
            </a:pPr>
            <a:r>
              <a:rPr sz="3200" b="0" i="1">
                <a:solidFill>
                  <a:srgbClr val="E9DDC6"/>
                </a:solidFill>
                <a:latin typeface="Aptos"/>
                <a:ea typeface="Aptos"/>
                <a:cs typeface="Aptos"/>
              </a:rPr>
              <a:t>Jesus offers himself, a prepared place,</a:t>
            </a:r>
          </a:p>
          <a:p>
            <a:pPr algn="l">
              <a:lnSpc>
                <a:spcPct val="102000"/>
              </a:lnSpc>
              <a:buNone/>
              <a:defRPr sz="3200" b="0" i="1">
                <a:solidFill>
                  <a:srgbClr val="E9DDC6"/>
                </a:solidFill>
                <a:latin typeface="Aptos"/>
                <a:ea typeface="Aptos"/>
                <a:cs typeface="Aptos"/>
              </a:defRPr>
            </a:pPr>
            <a:r>
              <a:rPr sz="3200" b="0" i="1">
                <a:solidFill>
                  <a:srgbClr val="E9DDC6"/>
                </a:solidFill>
                <a:latin typeface="Aptos"/>
                <a:ea typeface="Aptos"/>
                <a:cs typeface="Aptos"/>
              </a:rPr>
              <a:t>and the promise of reunion.</a:t>
            </a:r>
          </a:p>
        </p:txBody>
      </p:sp>
      <p:sp>
        <p:nvSpPr>
          <p:cNvPr id="6" name="footer-left">
            <a:extLst>
              <a:ext uri="{FF2B5EF4-FFF2-40B4-BE49-F238E27FC236}">
                <a16:creationId xmlns:a16="http://schemas.microsoft.com/office/drawing/2014/main" id="{3B9D1CD6-F394-4944-A64C-E1B81D2C5BA0}"/>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7" name="footer-right">
            <a:extLst>
              <a:ext uri="{FF2B5EF4-FFF2-40B4-BE49-F238E27FC236}">
                <a16:creationId xmlns:a16="http://schemas.microsoft.com/office/drawing/2014/main" id="{33D0E716-BBAF-471D-B993-C2C07FAF5926}"/>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7</a:t>
            </a:r>
          </a:p>
        </p:txBody>
      </p:sp>
    </p:spTree>
    <p:extLst>
      <p:ext uri="{BB962C8B-B14F-4D97-AF65-F5344CB8AC3E}">
        <p14:creationId xmlns:p14="http://schemas.microsoft.com/office/powerpoint/2010/main" val="882466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sp>
        <p:nvSpPr>
          <p:cNvPr id="15" name="eyebrow">
            <a:extLst>
              <a:ext uri="{FF2B5EF4-FFF2-40B4-BE49-F238E27FC236}">
                <a16:creationId xmlns:a16="http://schemas.microsoft.com/office/drawing/2014/main" id="{0D91B80A-83F1-4DC2-BF84-9857847BF5A9}"/>
              </a:ext>
            </a:extLst>
          </p:cNvPr>
          <p:cNvSpPr>
            <a:spLocks noGrp="1"/>
          </p:cNvSpPr>
          <p:nvPr/>
        </p:nvSpPr>
        <p:spPr>
          <a:xfrm>
            <a:off x="685800" y="400050"/>
            <a:ext cx="7239000" cy="323850"/>
          </a:xfrm>
          <a:prstGeom prst="rect">
            <a:avLst/>
          </a:prstGeom>
          <a:noFill/>
          <a:ln w="0">
            <a:noFill/>
            <a:prstDash val="solid"/>
          </a:ln>
        </p:spPr>
        <p:txBody>
          <a:bodyPr lIns="38100" tIns="38100" rIns="38100" bIns="38100" anchor="t">
            <a:normAutofit fontScale="96008" lnSpcReduction="10000"/>
          </a:bodyPr>
          <a:lstStyle/>
          <a:p>
            <a:pPr algn="l">
              <a:lnSpc>
                <a:spcPct val="102000"/>
              </a:lnSpc>
              <a:buNone/>
              <a:defRPr sz="1800" b="1" i="0">
                <a:solidFill>
                  <a:srgbClr val="D6B36A"/>
                </a:solidFill>
                <a:latin typeface="Aptos"/>
                <a:ea typeface="Aptos"/>
                <a:cs typeface="Aptos"/>
              </a:defRPr>
            </a:pPr>
            <a:r>
              <a:rPr sz="1800" b="1" i="0">
                <a:solidFill>
                  <a:srgbClr val="D6B36A"/>
                </a:solidFill>
                <a:latin typeface="Aptos"/>
                <a:ea typeface="Aptos"/>
                <a:cs typeface="Aptos"/>
              </a:rPr>
              <a:t>JOHN 14:1–6</a:t>
            </a:r>
          </a:p>
        </p:txBody>
      </p:sp>
      <p:sp>
        <p:nvSpPr>
          <p:cNvPr id="2" name="slide-title">
            <a:extLst>
              <a:ext uri="{FF2B5EF4-FFF2-40B4-BE49-F238E27FC236}">
                <a16:creationId xmlns:a16="http://schemas.microsoft.com/office/drawing/2014/main" id="{BBF698FE-075F-41DA-8270-95A1C3C3D132}"/>
              </a:ext>
            </a:extLst>
          </p:cNvPr>
          <p:cNvSpPr>
            <a:spLocks noGrp="1"/>
          </p:cNvSpPr>
          <p:nvPr/>
        </p:nvSpPr>
        <p:spPr>
          <a:xfrm>
            <a:off x="685800" y="723900"/>
            <a:ext cx="10820400" cy="819150"/>
          </a:xfrm>
          <a:prstGeom prst="rect">
            <a:avLst/>
          </a:prstGeom>
          <a:noFill/>
          <a:ln w="0">
            <a:noFill/>
            <a:prstDash val="solid"/>
          </a:ln>
        </p:spPr>
        <p:txBody>
          <a:bodyPr lIns="38100" tIns="38100" rIns="38100" bIns="38100" anchor="t">
            <a:normAutofit fontScale="92500"/>
          </a:bodyPr>
          <a:lstStyle/>
          <a:p>
            <a:pPr algn="l">
              <a:lnSpc>
                <a:spcPct val="102000"/>
              </a:lnSpc>
              <a:buNone/>
              <a:defRPr sz="3600" b="1" i="0">
                <a:solidFill>
                  <a:srgbClr val="F5EFE3"/>
                </a:solidFill>
                <a:latin typeface="Georgia"/>
                <a:ea typeface="Georgia"/>
                <a:cs typeface="Georgia"/>
              </a:defRPr>
            </a:pPr>
            <a:r>
              <a:rPr sz="3600" b="1" i="0">
                <a:solidFill>
                  <a:srgbClr val="F5EFE3"/>
                </a:solidFill>
                <a:latin typeface="Georgia"/>
                <a:ea typeface="Georgia"/>
                <a:cs typeface="Georgia"/>
              </a:rPr>
              <a:t>The comfort is personal before it is architectural</a:t>
            </a:r>
          </a:p>
        </p:txBody>
      </p:sp>
      <p:sp>
        <p:nvSpPr>
          <p:cNvPr id="3" name="gold-rule">
            <a:extLst>
              <a:ext uri="{FF2B5EF4-FFF2-40B4-BE49-F238E27FC236}">
                <a16:creationId xmlns:a16="http://schemas.microsoft.com/office/drawing/2014/main" id="{8D305F9D-3F55-491D-AC60-D5F0EF5E79E9}"/>
              </a:ext>
            </a:extLst>
          </p:cNvPr>
          <p:cNvSpPr>
            <a:spLocks noGrp="1"/>
          </p:cNvSpPr>
          <p:nvPr/>
        </p:nvSpPr>
        <p:spPr>
          <a:xfrm>
            <a:off x="685800" y="1562100"/>
            <a:ext cx="1200150" cy="28575"/>
          </a:xfrm>
          <a:prstGeom prst="rect">
            <a:avLst/>
          </a:prstGeom>
          <a:solidFill>
            <a:srgbClr val="D6B36A"/>
          </a:solidFill>
          <a:ln w="0">
            <a:noFill/>
            <a:prstDash val="solid"/>
          </a:ln>
        </p:spPr>
        <p:txBody>
          <a:bodyPr/>
          <a:lstStyle/>
          <a:p>
            <a:endParaRPr lang="en-US"/>
          </a:p>
        </p:txBody>
      </p:sp>
      <p:sp>
        <p:nvSpPr>
          <p:cNvPr id="4" name="verb-0">
            <a:extLst>
              <a:ext uri="{FF2B5EF4-FFF2-40B4-BE49-F238E27FC236}">
                <a16:creationId xmlns:a16="http://schemas.microsoft.com/office/drawing/2014/main" id="{4FE6E628-7242-432F-AB74-A3D729FE0565}"/>
              </a:ext>
            </a:extLst>
          </p:cNvPr>
          <p:cNvSpPr>
            <a:spLocks noGrp="1"/>
          </p:cNvSpPr>
          <p:nvPr/>
        </p:nvSpPr>
        <p:spPr>
          <a:xfrm>
            <a:off x="838200" y="2362200"/>
            <a:ext cx="2286000" cy="628650"/>
          </a:xfrm>
          <a:prstGeom prst="rect">
            <a:avLst/>
          </a:prstGeom>
          <a:noFill/>
          <a:ln w="0">
            <a:noFill/>
            <a:prstDash val="solid"/>
          </a:ln>
        </p:spPr>
        <p:txBody>
          <a:bodyPr lIns="38100" tIns="38100" rIns="38100" bIns="38100" anchor="ctr">
            <a:normAutofit fontScale="98720"/>
          </a:bodyPr>
          <a:lstStyle/>
          <a:p>
            <a:pPr algn="ctr">
              <a:lnSpc>
                <a:spcPct val="102000"/>
              </a:lnSpc>
              <a:buNone/>
              <a:defRPr sz="3600" b="1" i="0">
                <a:solidFill>
                  <a:srgbClr val="D6B36A"/>
                </a:solidFill>
                <a:latin typeface="Georgia"/>
                <a:ea typeface="Georgia"/>
                <a:cs typeface="Georgia"/>
              </a:defRPr>
            </a:pPr>
            <a:r>
              <a:rPr sz="3600" b="1" i="0">
                <a:solidFill>
                  <a:srgbClr val="D6B36A"/>
                </a:solidFill>
                <a:latin typeface="Georgia"/>
                <a:ea typeface="Georgia"/>
                <a:cs typeface="Georgia"/>
              </a:rPr>
              <a:t>prepares</a:t>
            </a:r>
          </a:p>
        </p:txBody>
      </p:sp>
      <p:sp>
        <p:nvSpPr>
          <p:cNvPr id="5" name="verb-rule-0">
            <a:extLst>
              <a:ext uri="{FF2B5EF4-FFF2-40B4-BE49-F238E27FC236}">
                <a16:creationId xmlns:a16="http://schemas.microsoft.com/office/drawing/2014/main" id="{77A351A6-69F7-4D8C-B1A3-EC9683A46D2E}"/>
              </a:ext>
            </a:extLst>
          </p:cNvPr>
          <p:cNvSpPr>
            <a:spLocks noGrp="1"/>
          </p:cNvSpPr>
          <p:nvPr/>
        </p:nvSpPr>
        <p:spPr>
          <a:xfrm>
            <a:off x="1409700" y="3162300"/>
            <a:ext cx="1143000" cy="28575"/>
          </a:xfrm>
          <a:prstGeom prst="rect">
            <a:avLst/>
          </a:prstGeom>
          <a:solidFill>
            <a:srgbClr val="1E5660"/>
          </a:solidFill>
          <a:ln w="0">
            <a:noFill/>
            <a:prstDash val="solid"/>
          </a:ln>
        </p:spPr>
        <p:txBody>
          <a:bodyPr/>
          <a:lstStyle/>
          <a:p>
            <a:endParaRPr lang="en-US"/>
          </a:p>
        </p:txBody>
      </p:sp>
      <p:sp>
        <p:nvSpPr>
          <p:cNvPr id="6" name="verb-1">
            <a:extLst>
              <a:ext uri="{FF2B5EF4-FFF2-40B4-BE49-F238E27FC236}">
                <a16:creationId xmlns:a16="http://schemas.microsoft.com/office/drawing/2014/main" id="{87EFC09C-A92E-481B-8E63-4B6FA5A24508}"/>
              </a:ext>
            </a:extLst>
          </p:cNvPr>
          <p:cNvSpPr>
            <a:spLocks noGrp="1"/>
          </p:cNvSpPr>
          <p:nvPr/>
        </p:nvSpPr>
        <p:spPr>
          <a:xfrm>
            <a:off x="3619500" y="2362200"/>
            <a:ext cx="2286000" cy="628650"/>
          </a:xfrm>
          <a:prstGeom prst="rect">
            <a:avLst/>
          </a:prstGeom>
          <a:noFill/>
          <a:ln w="0">
            <a:noFill/>
            <a:prstDash val="solid"/>
          </a:ln>
        </p:spPr>
        <p:txBody>
          <a:bodyPr lIns="38100" tIns="38100" rIns="38100" bIns="38100" anchor="ctr">
            <a:normAutofit fontScale="98720"/>
          </a:bodyPr>
          <a:lstStyle/>
          <a:p>
            <a:pPr algn="ctr">
              <a:lnSpc>
                <a:spcPct val="102000"/>
              </a:lnSpc>
              <a:buNone/>
              <a:defRPr sz="3600" b="1" i="0">
                <a:solidFill>
                  <a:srgbClr val="D6B36A"/>
                </a:solidFill>
                <a:latin typeface="Georgia"/>
                <a:ea typeface="Georgia"/>
                <a:cs typeface="Georgia"/>
              </a:defRPr>
            </a:pPr>
            <a:r>
              <a:rPr sz="3600" b="1" i="0">
                <a:solidFill>
                  <a:srgbClr val="D6B36A"/>
                </a:solidFill>
                <a:latin typeface="Georgia"/>
                <a:ea typeface="Georgia"/>
                <a:cs typeface="Georgia"/>
              </a:rPr>
              <a:t>returns</a:t>
            </a:r>
          </a:p>
        </p:txBody>
      </p:sp>
      <p:sp>
        <p:nvSpPr>
          <p:cNvPr id="7" name="verb-rule-1">
            <a:extLst>
              <a:ext uri="{FF2B5EF4-FFF2-40B4-BE49-F238E27FC236}">
                <a16:creationId xmlns:a16="http://schemas.microsoft.com/office/drawing/2014/main" id="{17AE1BA1-55F9-4028-B595-8BA61EEF04B8}"/>
              </a:ext>
            </a:extLst>
          </p:cNvPr>
          <p:cNvSpPr>
            <a:spLocks noGrp="1"/>
          </p:cNvSpPr>
          <p:nvPr/>
        </p:nvSpPr>
        <p:spPr>
          <a:xfrm>
            <a:off x="4191000" y="3162300"/>
            <a:ext cx="1143000" cy="28575"/>
          </a:xfrm>
          <a:prstGeom prst="rect">
            <a:avLst/>
          </a:prstGeom>
          <a:solidFill>
            <a:srgbClr val="1E5660"/>
          </a:solidFill>
          <a:ln w="0">
            <a:noFill/>
            <a:prstDash val="solid"/>
          </a:ln>
        </p:spPr>
        <p:txBody>
          <a:bodyPr/>
          <a:lstStyle/>
          <a:p>
            <a:endParaRPr lang="en-US"/>
          </a:p>
        </p:txBody>
      </p:sp>
      <p:sp>
        <p:nvSpPr>
          <p:cNvPr id="8" name="verb-2">
            <a:extLst>
              <a:ext uri="{FF2B5EF4-FFF2-40B4-BE49-F238E27FC236}">
                <a16:creationId xmlns:a16="http://schemas.microsoft.com/office/drawing/2014/main" id="{1A3447BD-AC78-42AF-BCEE-C79BD23DF652}"/>
              </a:ext>
            </a:extLst>
          </p:cNvPr>
          <p:cNvSpPr>
            <a:spLocks noGrp="1"/>
          </p:cNvSpPr>
          <p:nvPr/>
        </p:nvSpPr>
        <p:spPr>
          <a:xfrm>
            <a:off x="6400800" y="2362200"/>
            <a:ext cx="2286000" cy="628650"/>
          </a:xfrm>
          <a:prstGeom prst="rect">
            <a:avLst/>
          </a:prstGeom>
          <a:noFill/>
          <a:ln w="0">
            <a:noFill/>
            <a:prstDash val="solid"/>
          </a:ln>
        </p:spPr>
        <p:txBody>
          <a:bodyPr lIns="38100" tIns="38100" rIns="38100" bIns="38100" anchor="ctr">
            <a:normAutofit fontScale="98720"/>
          </a:bodyPr>
          <a:lstStyle/>
          <a:p>
            <a:pPr algn="ctr">
              <a:lnSpc>
                <a:spcPct val="102000"/>
              </a:lnSpc>
              <a:buNone/>
              <a:defRPr sz="3600" b="1" i="0">
                <a:solidFill>
                  <a:srgbClr val="D6B36A"/>
                </a:solidFill>
                <a:latin typeface="Georgia"/>
                <a:ea typeface="Georgia"/>
                <a:cs typeface="Georgia"/>
              </a:defRPr>
            </a:pPr>
            <a:r>
              <a:rPr sz="3600" b="1" i="0">
                <a:solidFill>
                  <a:srgbClr val="D6B36A"/>
                </a:solidFill>
                <a:latin typeface="Georgia"/>
                <a:ea typeface="Georgia"/>
                <a:cs typeface="Georgia"/>
              </a:rPr>
              <a:t>receives</a:t>
            </a:r>
          </a:p>
        </p:txBody>
      </p:sp>
      <p:sp>
        <p:nvSpPr>
          <p:cNvPr id="9" name="verb-rule-2">
            <a:extLst>
              <a:ext uri="{FF2B5EF4-FFF2-40B4-BE49-F238E27FC236}">
                <a16:creationId xmlns:a16="http://schemas.microsoft.com/office/drawing/2014/main" id="{E5D5BDA1-F078-4973-AE31-B1C014197C67}"/>
              </a:ext>
            </a:extLst>
          </p:cNvPr>
          <p:cNvSpPr>
            <a:spLocks noGrp="1"/>
          </p:cNvSpPr>
          <p:nvPr/>
        </p:nvSpPr>
        <p:spPr>
          <a:xfrm>
            <a:off x="6972300" y="3162300"/>
            <a:ext cx="1143000" cy="28575"/>
          </a:xfrm>
          <a:prstGeom prst="rect">
            <a:avLst/>
          </a:prstGeom>
          <a:solidFill>
            <a:srgbClr val="1E5660"/>
          </a:solidFill>
          <a:ln w="0">
            <a:noFill/>
            <a:prstDash val="solid"/>
          </a:ln>
        </p:spPr>
        <p:txBody>
          <a:bodyPr/>
          <a:lstStyle/>
          <a:p>
            <a:endParaRPr lang="en-US"/>
          </a:p>
        </p:txBody>
      </p:sp>
      <p:sp>
        <p:nvSpPr>
          <p:cNvPr id="10" name="verb-3">
            <a:extLst>
              <a:ext uri="{FF2B5EF4-FFF2-40B4-BE49-F238E27FC236}">
                <a16:creationId xmlns:a16="http://schemas.microsoft.com/office/drawing/2014/main" id="{076BAEA0-B43E-4D30-9AA2-46EC3AE74903}"/>
              </a:ext>
            </a:extLst>
          </p:cNvPr>
          <p:cNvSpPr>
            <a:spLocks noGrp="1"/>
          </p:cNvSpPr>
          <p:nvPr/>
        </p:nvSpPr>
        <p:spPr>
          <a:xfrm>
            <a:off x="9182100" y="2362200"/>
            <a:ext cx="2286000" cy="628650"/>
          </a:xfrm>
          <a:prstGeom prst="rect">
            <a:avLst/>
          </a:prstGeom>
          <a:noFill/>
          <a:ln w="0">
            <a:noFill/>
            <a:prstDash val="solid"/>
          </a:ln>
        </p:spPr>
        <p:txBody>
          <a:bodyPr lIns="38100" tIns="38100" rIns="38100" bIns="38100" anchor="ctr">
            <a:normAutofit fontScale="98720"/>
          </a:bodyPr>
          <a:lstStyle/>
          <a:p>
            <a:pPr algn="ctr">
              <a:lnSpc>
                <a:spcPct val="102000"/>
              </a:lnSpc>
              <a:buNone/>
              <a:defRPr sz="3600" b="1" i="0">
                <a:solidFill>
                  <a:srgbClr val="D6B36A"/>
                </a:solidFill>
                <a:latin typeface="Georgia"/>
                <a:ea typeface="Georgia"/>
                <a:cs typeface="Georgia"/>
              </a:defRPr>
            </a:pPr>
            <a:r>
              <a:rPr sz="3600" b="1" i="0">
                <a:solidFill>
                  <a:srgbClr val="D6B36A"/>
                </a:solidFill>
                <a:latin typeface="Georgia"/>
                <a:ea typeface="Georgia"/>
                <a:cs typeface="Georgia"/>
              </a:rPr>
              <a:t>brings</a:t>
            </a:r>
          </a:p>
        </p:txBody>
      </p:sp>
      <p:sp>
        <p:nvSpPr>
          <p:cNvPr id="11" name="verb-rule-3">
            <a:extLst>
              <a:ext uri="{FF2B5EF4-FFF2-40B4-BE49-F238E27FC236}">
                <a16:creationId xmlns:a16="http://schemas.microsoft.com/office/drawing/2014/main" id="{EA4FF7F3-2A56-4339-A1F2-35BDE40F7852}"/>
              </a:ext>
            </a:extLst>
          </p:cNvPr>
          <p:cNvSpPr>
            <a:spLocks noGrp="1"/>
          </p:cNvSpPr>
          <p:nvPr/>
        </p:nvSpPr>
        <p:spPr>
          <a:xfrm>
            <a:off x="9753600" y="3162300"/>
            <a:ext cx="1143000" cy="28575"/>
          </a:xfrm>
          <a:prstGeom prst="rect">
            <a:avLst/>
          </a:prstGeom>
          <a:solidFill>
            <a:srgbClr val="1E5660"/>
          </a:solidFill>
          <a:ln w="0">
            <a:noFill/>
            <a:prstDash val="solid"/>
          </a:ln>
        </p:spPr>
        <p:txBody>
          <a:bodyPr/>
          <a:lstStyle/>
          <a:p>
            <a:endParaRPr lang="en-US"/>
          </a:p>
        </p:txBody>
      </p:sp>
      <p:sp>
        <p:nvSpPr>
          <p:cNvPr id="12" name="john-question">
            <a:extLst>
              <a:ext uri="{FF2B5EF4-FFF2-40B4-BE49-F238E27FC236}">
                <a16:creationId xmlns:a16="http://schemas.microsoft.com/office/drawing/2014/main" id="{2E72CC81-A4A6-4573-8871-5F5CF622145B}"/>
              </a:ext>
            </a:extLst>
          </p:cNvPr>
          <p:cNvSpPr>
            <a:spLocks noGrp="1"/>
          </p:cNvSpPr>
          <p:nvPr/>
        </p:nvSpPr>
        <p:spPr>
          <a:xfrm>
            <a:off x="1428750" y="3962400"/>
            <a:ext cx="9334500" cy="1047750"/>
          </a:xfrm>
          <a:prstGeom prst="rect">
            <a:avLst/>
          </a:prstGeom>
          <a:noFill/>
          <a:ln w="0">
            <a:noFill/>
            <a:prstDash val="solid"/>
          </a:ln>
        </p:spPr>
        <p:txBody>
          <a:bodyPr lIns="38100" tIns="38100" rIns="38100" bIns="38100" anchor="ctr">
            <a:normAutofit fontScale="85625" lnSpcReduction="10000"/>
          </a:bodyPr>
          <a:lstStyle/>
          <a:p>
            <a:pPr algn="ctr">
              <a:lnSpc>
                <a:spcPct val="102000"/>
              </a:lnSpc>
              <a:buNone/>
              <a:defRPr sz="4000" b="1" i="0">
                <a:solidFill>
                  <a:srgbClr val="F5EFE3"/>
                </a:solidFill>
                <a:latin typeface="Georgia"/>
                <a:ea typeface="Georgia"/>
                <a:cs typeface="Georgia"/>
              </a:defRPr>
            </a:pPr>
            <a:r>
              <a:rPr sz="4000" b="1" i="0">
                <a:solidFill>
                  <a:srgbClr val="F5EFE3"/>
                </a:solidFill>
                <a:latin typeface="Georgia"/>
                <a:ea typeface="Georgia"/>
                <a:cs typeface="Georgia"/>
              </a:rPr>
              <a:t>What makes this promise comforting</a:t>
            </a:r>
          </a:p>
          <a:p>
            <a:pPr algn="ctr">
              <a:lnSpc>
                <a:spcPct val="102000"/>
              </a:lnSpc>
              <a:buNone/>
              <a:defRPr sz="4000" b="1" i="0">
                <a:solidFill>
                  <a:srgbClr val="F5EFE3"/>
                </a:solidFill>
                <a:latin typeface="Georgia"/>
                <a:ea typeface="Georgia"/>
                <a:cs typeface="Georgia"/>
              </a:defRPr>
            </a:pPr>
            <a:r>
              <a:rPr sz="4000" b="1" i="0">
                <a:solidFill>
                  <a:srgbClr val="F5EFE3"/>
                </a:solidFill>
                <a:latin typeface="Georgia"/>
                <a:ea typeface="Georgia"/>
                <a:cs typeface="Georgia"/>
              </a:rPr>
              <a:t>to a troubled heart?</a:t>
            </a:r>
          </a:p>
        </p:txBody>
      </p:sp>
      <p:sp>
        <p:nvSpPr>
          <p:cNvPr id="13" name="footer-left">
            <a:extLst>
              <a:ext uri="{FF2B5EF4-FFF2-40B4-BE49-F238E27FC236}">
                <a16:creationId xmlns:a16="http://schemas.microsoft.com/office/drawing/2014/main" id="{ECCF254C-7509-4D68-94DE-9B407EC0B178}"/>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14" name="footer-right">
            <a:extLst>
              <a:ext uri="{FF2B5EF4-FFF2-40B4-BE49-F238E27FC236}">
                <a16:creationId xmlns:a16="http://schemas.microsoft.com/office/drawing/2014/main" id="{2C2A13BE-1D8C-4438-80FF-4940C5614F12}"/>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8</a:t>
            </a:r>
          </a:p>
        </p:txBody>
      </p:sp>
    </p:spTree>
    <p:extLst>
      <p:ext uri="{BB962C8B-B14F-4D97-AF65-F5344CB8AC3E}">
        <p14:creationId xmlns:p14="http://schemas.microsoft.com/office/powerpoint/2010/main" val="459851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col-scrim">
            <a:extLst>
              <a:ext uri="{FF2B5EF4-FFF2-40B4-BE49-F238E27FC236}">
                <a16:creationId xmlns:a16="http://schemas.microsoft.com/office/drawing/2014/main" id="{081896C8-45A9-4A43-BA53-B4A5F30E86D3}"/>
              </a:ext>
            </a:extLst>
          </p:cNvPr>
          <p:cNvSpPr>
            <a:spLocks noGrp="1"/>
          </p:cNvSpPr>
          <p:nvPr/>
        </p:nvSpPr>
        <p:spPr>
          <a:xfrm>
            <a:off x="0" y="0"/>
            <a:ext cx="12192000" cy="6858000"/>
          </a:xfrm>
          <a:prstGeom prst="rect">
            <a:avLst/>
          </a:prstGeom>
          <a:gradFill>
            <a:gsLst>
              <a:gs pos="0">
                <a:srgbClr val="071C2C">
                  <a:alpha val="92000"/>
                </a:srgbClr>
              </a:gs>
              <a:gs pos="50000">
                <a:srgbClr val="071C2C">
                  <a:alpha val="68000"/>
                </a:srgbClr>
              </a:gs>
              <a:gs pos="100000">
                <a:srgbClr val="071C2C">
                  <a:alpha val="15000"/>
                </a:srgbClr>
              </a:gs>
            </a:gsLst>
            <a:lin ang="0"/>
          </a:gradFill>
          <a:ln w="0">
            <a:noFill/>
            <a:prstDash val="solid"/>
          </a:ln>
        </p:spPr>
        <p:txBody>
          <a:bodyPr/>
          <a:lstStyle/>
          <a:p>
            <a:endParaRPr lang="en-US"/>
          </a:p>
        </p:txBody>
      </p:sp>
      <p:sp>
        <p:nvSpPr>
          <p:cNvPr id="3" name="col-ref">
            <a:extLst>
              <a:ext uri="{FF2B5EF4-FFF2-40B4-BE49-F238E27FC236}">
                <a16:creationId xmlns:a16="http://schemas.microsoft.com/office/drawing/2014/main" id="{FC10C819-E153-42C0-8CDC-FD6146B0ED3B}"/>
              </a:ext>
            </a:extLst>
          </p:cNvPr>
          <p:cNvSpPr>
            <a:spLocks noGrp="1"/>
          </p:cNvSpPr>
          <p:nvPr/>
        </p:nvSpPr>
        <p:spPr>
          <a:xfrm>
            <a:off x="723900" y="666750"/>
            <a:ext cx="4762500" cy="342900"/>
          </a:xfrm>
          <a:prstGeom prst="rect">
            <a:avLst/>
          </a:prstGeom>
          <a:noFill/>
          <a:ln w="0">
            <a:noFill/>
            <a:prstDash val="solid"/>
          </a:ln>
        </p:spPr>
        <p:txBody>
          <a:bodyPr lIns="38100" tIns="38100" rIns="38100" bIns="38100" anchor="ctr">
            <a:normAutofit fontScale="93284" lnSpcReduction="10000"/>
          </a:bodyPr>
          <a:lstStyle/>
          <a:p>
            <a:pPr algn="l">
              <a:lnSpc>
                <a:spcPct val="102000"/>
              </a:lnSpc>
              <a:buNone/>
              <a:defRPr sz="2000" b="1" i="0">
                <a:solidFill>
                  <a:srgbClr val="D6B36A"/>
                </a:solidFill>
                <a:latin typeface="Aptos"/>
                <a:ea typeface="Aptos"/>
                <a:cs typeface="Aptos"/>
              </a:defRPr>
            </a:pPr>
            <a:r>
              <a:rPr sz="2000" b="1" i="0">
                <a:solidFill>
                  <a:srgbClr val="D6B36A"/>
                </a:solidFill>
                <a:latin typeface="Aptos"/>
                <a:ea typeface="Aptos"/>
                <a:cs typeface="Aptos"/>
              </a:rPr>
              <a:t>COLOSSIANS 3:1–4</a:t>
            </a:r>
          </a:p>
        </p:txBody>
      </p:sp>
      <p:sp>
        <p:nvSpPr>
          <p:cNvPr id="4" name="col-verse">
            <a:extLst>
              <a:ext uri="{FF2B5EF4-FFF2-40B4-BE49-F238E27FC236}">
                <a16:creationId xmlns:a16="http://schemas.microsoft.com/office/drawing/2014/main" id="{C1D43F0F-A4C9-4212-A35D-A33FB820BA39}"/>
              </a:ext>
            </a:extLst>
          </p:cNvPr>
          <p:cNvSpPr>
            <a:spLocks noGrp="1"/>
          </p:cNvSpPr>
          <p:nvPr/>
        </p:nvSpPr>
        <p:spPr>
          <a:xfrm>
            <a:off x="685800" y="1371600"/>
            <a:ext cx="6477000" cy="1962150"/>
          </a:xfrm>
          <a:prstGeom prst="rect">
            <a:avLst/>
          </a:prstGeom>
          <a:noFill/>
          <a:ln w="0">
            <a:noFill/>
            <a:prstDash val="solid"/>
          </a:ln>
        </p:spPr>
        <p:txBody>
          <a:bodyPr lIns="38100" tIns="38100" rIns="38100" bIns="38100" anchor="t">
            <a:normAutofit fontScale="79092" lnSpcReduction="10000"/>
          </a:bodyPr>
          <a:lstStyle/>
          <a:p>
            <a:pPr algn="l">
              <a:lnSpc>
                <a:spcPct val="102000"/>
              </a:lnSpc>
              <a:buNone/>
              <a:defRPr sz="4400" b="1" i="0">
                <a:solidFill>
                  <a:srgbClr val="F5EFE3"/>
                </a:solidFill>
                <a:latin typeface="Georgia"/>
                <a:ea typeface="Georgia"/>
                <a:cs typeface="Georgia"/>
              </a:defRPr>
            </a:pPr>
            <a:r>
              <a:rPr sz="4400" b="1" i="0" dirty="0">
                <a:solidFill>
                  <a:srgbClr val="F5EFE3"/>
                </a:solidFill>
                <a:latin typeface="Georgia"/>
                <a:ea typeface="Georgia"/>
                <a:cs typeface="Georgia"/>
              </a:rPr>
              <a:t>“Set your hearts on things above,</a:t>
            </a:r>
            <a:r>
              <a:rPr lang="en-US" sz="4400" b="1" i="0" dirty="0">
                <a:solidFill>
                  <a:srgbClr val="F5EFE3"/>
                </a:solidFill>
                <a:latin typeface="Georgia"/>
                <a:ea typeface="Georgia"/>
                <a:cs typeface="Georgia"/>
              </a:rPr>
              <a:t> </a:t>
            </a:r>
            <a:r>
              <a:rPr sz="4400" b="1" i="0" dirty="0">
                <a:solidFill>
                  <a:srgbClr val="F5EFE3"/>
                </a:solidFill>
                <a:latin typeface="Georgia"/>
                <a:ea typeface="Georgia"/>
                <a:cs typeface="Georgia"/>
              </a:rPr>
              <a:t>where Christ is”</a:t>
            </a:r>
          </a:p>
          <a:p>
            <a:pPr algn="l">
              <a:lnSpc>
                <a:spcPct val="102000"/>
              </a:lnSpc>
              <a:buNone/>
              <a:defRPr sz="4400" b="1" i="0">
                <a:solidFill>
                  <a:srgbClr val="F5EFE3"/>
                </a:solidFill>
                <a:latin typeface="Georgia"/>
                <a:ea typeface="Georgia"/>
                <a:cs typeface="Georgia"/>
              </a:defRPr>
            </a:pPr>
            <a:r>
              <a:rPr sz="4400" b="1" i="0" dirty="0">
                <a:solidFill>
                  <a:srgbClr val="F5EFE3"/>
                </a:solidFill>
                <a:latin typeface="Georgia"/>
                <a:ea typeface="Georgia"/>
                <a:cs typeface="Georgia"/>
              </a:rPr>
              <a:t>(Colossians 3:1, NIV).</a:t>
            </a:r>
          </a:p>
        </p:txBody>
      </p:sp>
      <p:sp>
        <p:nvSpPr>
          <p:cNvPr id="5" name="col-promise">
            <a:extLst>
              <a:ext uri="{FF2B5EF4-FFF2-40B4-BE49-F238E27FC236}">
                <a16:creationId xmlns:a16="http://schemas.microsoft.com/office/drawing/2014/main" id="{5F029185-649A-44A0-8A50-15CEF56B4240}"/>
              </a:ext>
            </a:extLst>
          </p:cNvPr>
          <p:cNvSpPr>
            <a:spLocks noGrp="1"/>
          </p:cNvSpPr>
          <p:nvPr/>
        </p:nvSpPr>
        <p:spPr>
          <a:xfrm>
            <a:off x="723900" y="4305300"/>
            <a:ext cx="6477000" cy="1028700"/>
          </a:xfrm>
          <a:prstGeom prst="rect">
            <a:avLst/>
          </a:prstGeom>
          <a:noFill/>
          <a:ln w="0">
            <a:noFill/>
            <a:prstDash val="solid"/>
          </a:ln>
        </p:spPr>
        <p:txBody>
          <a:bodyPr lIns="38100" tIns="38100" rIns="38100" bIns="38100" anchor="t">
            <a:normAutofit fontScale="94813"/>
          </a:bodyPr>
          <a:lstStyle/>
          <a:p>
            <a:pPr algn="l">
              <a:lnSpc>
                <a:spcPct val="102000"/>
              </a:lnSpc>
              <a:buNone/>
              <a:defRPr sz="3200" b="0" i="1">
                <a:solidFill>
                  <a:srgbClr val="E9DDC6"/>
                </a:solidFill>
                <a:latin typeface="Aptos"/>
                <a:ea typeface="Aptos"/>
                <a:cs typeface="Aptos"/>
              </a:defRPr>
            </a:pPr>
            <a:r>
              <a:rPr sz="3200" b="0" i="1">
                <a:solidFill>
                  <a:srgbClr val="E9DDC6"/>
                </a:solidFill>
                <a:latin typeface="Aptos"/>
                <a:ea typeface="Aptos"/>
                <a:cs typeface="Aptos"/>
              </a:rPr>
              <a:t>Heavenly attention is active,</a:t>
            </a:r>
          </a:p>
          <a:p>
            <a:pPr algn="l">
              <a:lnSpc>
                <a:spcPct val="102000"/>
              </a:lnSpc>
              <a:buNone/>
              <a:defRPr sz="3200" b="0" i="1">
                <a:solidFill>
                  <a:srgbClr val="E9DDC6"/>
                </a:solidFill>
                <a:latin typeface="Aptos"/>
                <a:ea typeface="Aptos"/>
                <a:cs typeface="Aptos"/>
              </a:defRPr>
            </a:pPr>
            <a:r>
              <a:rPr sz="3200" b="0" i="1">
                <a:solidFill>
                  <a:srgbClr val="E9DDC6"/>
                </a:solidFill>
                <a:latin typeface="Aptos"/>
                <a:ea typeface="Aptos"/>
                <a:cs typeface="Aptos"/>
              </a:rPr>
              <a:t>Christ-centered, and present-forming.</a:t>
            </a:r>
          </a:p>
        </p:txBody>
      </p:sp>
      <p:sp>
        <p:nvSpPr>
          <p:cNvPr id="6" name="footer-left">
            <a:extLst>
              <a:ext uri="{FF2B5EF4-FFF2-40B4-BE49-F238E27FC236}">
                <a16:creationId xmlns:a16="http://schemas.microsoft.com/office/drawing/2014/main" id="{2C4EBC17-7E9D-4233-BE97-162FEB1FB6EE}"/>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7" name="footer-right">
            <a:extLst>
              <a:ext uri="{FF2B5EF4-FFF2-40B4-BE49-F238E27FC236}">
                <a16:creationId xmlns:a16="http://schemas.microsoft.com/office/drawing/2014/main" id="{181AC5B7-A278-4028-AA43-12588F1692C9}"/>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9</a:t>
            </a:r>
          </a:p>
        </p:txBody>
      </p:sp>
    </p:spTree>
    <p:extLst>
      <p:ext uri="{BB962C8B-B14F-4D97-AF65-F5344CB8AC3E}">
        <p14:creationId xmlns:p14="http://schemas.microsoft.com/office/powerpoint/2010/main" val="729734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8EFEC"/>
        </a:solidFill>
        <a:effectLst/>
      </p:bgPr>
    </p:bg>
    <p:spTree>
      <p:nvGrpSpPr>
        <p:cNvPr id="1" name=""/>
        <p:cNvGrpSpPr/>
        <p:nvPr/>
      </p:nvGrpSpPr>
      <p:grpSpPr>
        <a:xfrm>
          <a:off x="0" y="0"/>
          <a:ext cx="0" cy="0"/>
          <a:chOff x="0" y="0"/>
          <a:chExt cx="0" cy="0"/>
        </a:xfrm>
      </p:grpSpPr>
      <p:sp>
        <p:nvSpPr>
          <p:cNvPr id="10" name="col-app-label">
            <a:extLst>
              <a:ext uri="{FF2B5EF4-FFF2-40B4-BE49-F238E27FC236}">
                <a16:creationId xmlns:a16="http://schemas.microsoft.com/office/drawing/2014/main" id="{AC25AFCC-CCDE-4CF7-B235-663C82D648CF}"/>
              </a:ext>
            </a:extLst>
          </p:cNvPr>
          <p:cNvSpPr>
            <a:spLocks noGrp="1"/>
          </p:cNvSpPr>
          <p:nvPr/>
        </p:nvSpPr>
        <p:spPr>
          <a:xfrm>
            <a:off x="0" y="666750"/>
            <a:ext cx="12192000" cy="323850"/>
          </a:xfrm>
          <a:prstGeom prst="rect">
            <a:avLst/>
          </a:prstGeom>
          <a:noFill/>
          <a:ln w="0">
            <a:noFill/>
            <a:prstDash val="solid"/>
          </a:ln>
        </p:spPr>
        <p:txBody>
          <a:bodyPr lIns="38100" tIns="38100" rIns="38100" bIns="38100" anchor="ctr">
            <a:normAutofit fontScale="87157" lnSpcReduction="10000"/>
          </a:bodyPr>
          <a:lstStyle/>
          <a:p>
            <a:pPr algn="ctr">
              <a:lnSpc>
                <a:spcPct val="102000"/>
              </a:lnSpc>
              <a:buNone/>
              <a:defRPr sz="2000" b="1" i="0">
                <a:solidFill>
                  <a:srgbClr val="1E5660"/>
                </a:solidFill>
                <a:latin typeface="Aptos"/>
                <a:ea typeface="Aptos"/>
                <a:cs typeface="Aptos"/>
              </a:defRPr>
            </a:pPr>
            <a:r>
              <a:rPr sz="2000" b="1" i="0">
                <a:solidFill>
                  <a:srgbClr val="1E5660"/>
                </a:solidFill>
                <a:latin typeface="Aptos"/>
                <a:ea typeface="Aptos"/>
                <a:cs typeface="Aptos"/>
              </a:rPr>
              <a:t>SETTING OUR MINDS WHERE CHRIST IS</a:t>
            </a:r>
          </a:p>
        </p:txBody>
      </p:sp>
      <p:sp>
        <p:nvSpPr>
          <p:cNvPr id="2" name="col-app-title">
            <a:extLst>
              <a:ext uri="{FF2B5EF4-FFF2-40B4-BE49-F238E27FC236}">
                <a16:creationId xmlns:a16="http://schemas.microsoft.com/office/drawing/2014/main" id="{C66748C4-082F-493B-A757-0E9E675041FF}"/>
              </a:ext>
            </a:extLst>
          </p:cNvPr>
          <p:cNvSpPr>
            <a:spLocks noGrp="1"/>
          </p:cNvSpPr>
          <p:nvPr/>
        </p:nvSpPr>
        <p:spPr>
          <a:xfrm>
            <a:off x="952500" y="1257300"/>
            <a:ext cx="10287000" cy="723900"/>
          </a:xfrm>
          <a:prstGeom prst="rect">
            <a:avLst/>
          </a:prstGeom>
          <a:noFill/>
          <a:ln w="0">
            <a:noFill/>
            <a:prstDash val="solid"/>
          </a:ln>
        </p:spPr>
        <p:txBody>
          <a:bodyPr lIns="38100" tIns="38100" rIns="38100" bIns="38100" anchor="ctr">
            <a:normAutofit fontScale="94306" lnSpcReduction="10000"/>
          </a:bodyPr>
          <a:lstStyle/>
          <a:p>
            <a:pPr algn="ctr">
              <a:lnSpc>
                <a:spcPct val="102000"/>
              </a:lnSpc>
              <a:buNone/>
              <a:defRPr sz="4800" b="1" i="0">
                <a:solidFill>
                  <a:srgbClr val="13262B"/>
                </a:solidFill>
                <a:latin typeface="Georgia"/>
                <a:ea typeface="Georgia"/>
                <a:cs typeface="Georgia"/>
              </a:defRPr>
            </a:pPr>
            <a:r>
              <a:rPr sz="4800" b="1" i="0">
                <a:solidFill>
                  <a:srgbClr val="13262B"/>
                </a:solidFill>
                <a:latin typeface="Georgia"/>
                <a:ea typeface="Georgia"/>
                <a:cs typeface="Georgia"/>
              </a:rPr>
              <a:t>makes us more faithful here</a:t>
            </a:r>
          </a:p>
        </p:txBody>
      </p:sp>
      <p:sp>
        <p:nvSpPr>
          <p:cNvPr id="3" name="fruit-0">
            <a:extLst>
              <a:ext uri="{FF2B5EF4-FFF2-40B4-BE49-F238E27FC236}">
                <a16:creationId xmlns:a16="http://schemas.microsoft.com/office/drawing/2014/main" id="{2AB7337C-8EBE-4E8D-B081-25CFAAA1AAC4}"/>
              </a:ext>
            </a:extLst>
          </p:cNvPr>
          <p:cNvSpPr>
            <a:spLocks noGrp="1"/>
          </p:cNvSpPr>
          <p:nvPr/>
        </p:nvSpPr>
        <p:spPr>
          <a:xfrm>
            <a:off x="933450" y="2781300"/>
            <a:ext cx="3048000" cy="628650"/>
          </a:xfrm>
          <a:prstGeom prst="roundRect">
            <a:avLst>
              <a:gd name="adj" fmla="val 12121"/>
            </a:avLst>
          </a:prstGeom>
          <a:solidFill>
            <a:srgbClr val="FFFFFF">
              <a:alpha val="55000"/>
            </a:srgbClr>
          </a:solidFill>
          <a:ln w="9525">
            <a:solidFill>
              <a:srgbClr val="B9C8C7"/>
            </a:solidFill>
            <a:prstDash val="solid"/>
          </a:ln>
        </p:spPr>
        <p:txBody>
          <a:bodyPr lIns="76200" tIns="76200" rIns="76200" bIns="76200" anchor="ctr">
            <a:normAutofit fontScale="89164" lnSpcReduction="10000"/>
          </a:bodyPr>
          <a:lstStyle/>
          <a:p>
            <a:pPr algn="ctr">
              <a:lnSpc>
                <a:spcPct val="102000"/>
              </a:lnSpc>
              <a:buNone/>
              <a:defRPr sz="3400" b="1" i="0">
                <a:solidFill>
                  <a:srgbClr val="13262B"/>
                </a:solidFill>
                <a:latin typeface="Aptos"/>
                <a:ea typeface="Aptos"/>
                <a:cs typeface="Aptos"/>
              </a:defRPr>
            </a:pPr>
            <a:r>
              <a:rPr sz="3400" b="1" i="0">
                <a:solidFill>
                  <a:srgbClr val="13262B"/>
                </a:solidFill>
                <a:latin typeface="Aptos"/>
                <a:ea typeface="Aptos"/>
                <a:cs typeface="Aptos"/>
              </a:rPr>
              <a:t>compassion</a:t>
            </a:r>
          </a:p>
        </p:txBody>
      </p:sp>
      <p:sp>
        <p:nvSpPr>
          <p:cNvPr id="4" name="fruit-1">
            <a:extLst>
              <a:ext uri="{FF2B5EF4-FFF2-40B4-BE49-F238E27FC236}">
                <a16:creationId xmlns:a16="http://schemas.microsoft.com/office/drawing/2014/main" id="{E44E4381-F669-442A-B605-EA619DE9EBB2}"/>
              </a:ext>
            </a:extLst>
          </p:cNvPr>
          <p:cNvSpPr>
            <a:spLocks noGrp="1"/>
          </p:cNvSpPr>
          <p:nvPr/>
        </p:nvSpPr>
        <p:spPr>
          <a:xfrm>
            <a:off x="4572000" y="2781300"/>
            <a:ext cx="3048000" cy="628650"/>
          </a:xfrm>
          <a:prstGeom prst="roundRect">
            <a:avLst>
              <a:gd name="adj" fmla="val 12121"/>
            </a:avLst>
          </a:prstGeom>
          <a:solidFill>
            <a:srgbClr val="FFFFFF">
              <a:alpha val="55000"/>
            </a:srgbClr>
          </a:solidFill>
          <a:ln w="9525">
            <a:solidFill>
              <a:srgbClr val="B9C8C7"/>
            </a:solidFill>
            <a:prstDash val="solid"/>
          </a:ln>
        </p:spPr>
        <p:txBody>
          <a:bodyPr lIns="76200" tIns="76200" rIns="76200" bIns="76200" anchor="ctr">
            <a:normAutofit fontScale="89164" lnSpcReduction="10000"/>
          </a:bodyPr>
          <a:lstStyle/>
          <a:p>
            <a:pPr algn="ctr">
              <a:lnSpc>
                <a:spcPct val="102000"/>
              </a:lnSpc>
              <a:buNone/>
              <a:defRPr sz="3400" b="1" i="0">
                <a:solidFill>
                  <a:srgbClr val="13262B"/>
                </a:solidFill>
                <a:latin typeface="Aptos"/>
                <a:ea typeface="Aptos"/>
                <a:cs typeface="Aptos"/>
              </a:defRPr>
            </a:pPr>
            <a:r>
              <a:rPr sz="3400" b="1" i="0">
                <a:solidFill>
                  <a:srgbClr val="13262B"/>
                </a:solidFill>
                <a:latin typeface="Aptos"/>
                <a:ea typeface="Aptos"/>
                <a:cs typeface="Aptos"/>
              </a:rPr>
              <a:t>forgiveness</a:t>
            </a:r>
          </a:p>
        </p:txBody>
      </p:sp>
      <p:sp>
        <p:nvSpPr>
          <p:cNvPr id="5" name="fruit-2">
            <a:extLst>
              <a:ext uri="{FF2B5EF4-FFF2-40B4-BE49-F238E27FC236}">
                <a16:creationId xmlns:a16="http://schemas.microsoft.com/office/drawing/2014/main" id="{EFC8C128-1103-46D2-9258-3B6D7B98E751}"/>
              </a:ext>
            </a:extLst>
          </p:cNvPr>
          <p:cNvSpPr>
            <a:spLocks noGrp="1"/>
          </p:cNvSpPr>
          <p:nvPr/>
        </p:nvSpPr>
        <p:spPr>
          <a:xfrm>
            <a:off x="8210550" y="2781300"/>
            <a:ext cx="3048000" cy="628650"/>
          </a:xfrm>
          <a:prstGeom prst="roundRect">
            <a:avLst>
              <a:gd name="adj" fmla="val 12121"/>
            </a:avLst>
          </a:prstGeom>
          <a:solidFill>
            <a:srgbClr val="FFFFFF">
              <a:alpha val="55000"/>
            </a:srgbClr>
          </a:solidFill>
          <a:ln w="9525">
            <a:solidFill>
              <a:srgbClr val="B9C8C7"/>
            </a:solidFill>
            <a:prstDash val="solid"/>
          </a:ln>
        </p:spPr>
        <p:txBody>
          <a:bodyPr lIns="76200" tIns="76200" rIns="76200" bIns="76200" anchor="ctr">
            <a:normAutofit fontScale="89164" lnSpcReduction="10000"/>
          </a:bodyPr>
          <a:lstStyle/>
          <a:p>
            <a:pPr algn="ctr">
              <a:lnSpc>
                <a:spcPct val="102000"/>
              </a:lnSpc>
              <a:buNone/>
              <a:defRPr sz="3400" b="1" i="0">
                <a:solidFill>
                  <a:srgbClr val="13262B"/>
                </a:solidFill>
                <a:latin typeface="Aptos"/>
                <a:ea typeface="Aptos"/>
                <a:cs typeface="Aptos"/>
              </a:defRPr>
            </a:pPr>
            <a:r>
              <a:rPr sz="3400" b="1" i="0">
                <a:solidFill>
                  <a:srgbClr val="13262B"/>
                </a:solidFill>
                <a:latin typeface="Aptos"/>
                <a:ea typeface="Aptos"/>
                <a:cs typeface="Aptos"/>
              </a:rPr>
              <a:t>peace</a:t>
            </a:r>
          </a:p>
        </p:txBody>
      </p:sp>
      <p:sp>
        <p:nvSpPr>
          <p:cNvPr id="6" name="fruit-3">
            <a:extLst>
              <a:ext uri="{FF2B5EF4-FFF2-40B4-BE49-F238E27FC236}">
                <a16:creationId xmlns:a16="http://schemas.microsoft.com/office/drawing/2014/main" id="{811CF31A-B749-4CA2-B08E-FBBA720DF251}"/>
              </a:ext>
            </a:extLst>
          </p:cNvPr>
          <p:cNvSpPr>
            <a:spLocks noGrp="1"/>
          </p:cNvSpPr>
          <p:nvPr/>
        </p:nvSpPr>
        <p:spPr>
          <a:xfrm>
            <a:off x="2457450" y="3848100"/>
            <a:ext cx="3048000" cy="628650"/>
          </a:xfrm>
          <a:prstGeom prst="roundRect">
            <a:avLst>
              <a:gd name="adj" fmla="val 12121"/>
            </a:avLst>
          </a:prstGeom>
          <a:solidFill>
            <a:srgbClr val="FFFFFF">
              <a:alpha val="55000"/>
            </a:srgbClr>
          </a:solidFill>
          <a:ln w="9525">
            <a:solidFill>
              <a:srgbClr val="B9C8C7"/>
            </a:solidFill>
            <a:prstDash val="solid"/>
          </a:ln>
        </p:spPr>
        <p:txBody>
          <a:bodyPr lIns="76200" tIns="76200" rIns="76200" bIns="76200" anchor="ctr">
            <a:normAutofit fontScale="89164" lnSpcReduction="10000"/>
          </a:bodyPr>
          <a:lstStyle/>
          <a:p>
            <a:pPr algn="ctr">
              <a:lnSpc>
                <a:spcPct val="102000"/>
              </a:lnSpc>
              <a:buNone/>
              <a:defRPr sz="3400" b="1" i="0">
                <a:solidFill>
                  <a:srgbClr val="13262B"/>
                </a:solidFill>
                <a:latin typeface="Aptos"/>
                <a:ea typeface="Aptos"/>
                <a:cs typeface="Aptos"/>
              </a:defRPr>
            </a:pPr>
            <a:r>
              <a:rPr sz="3400" b="1" i="0">
                <a:solidFill>
                  <a:srgbClr val="13262B"/>
                </a:solidFill>
                <a:latin typeface="Aptos"/>
                <a:ea typeface="Aptos"/>
                <a:cs typeface="Aptos"/>
              </a:rPr>
              <a:t>gratitude</a:t>
            </a:r>
          </a:p>
        </p:txBody>
      </p:sp>
      <p:sp>
        <p:nvSpPr>
          <p:cNvPr id="7" name="fruit-4">
            <a:extLst>
              <a:ext uri="{FF2B5EF4-FFF2-40B4-BE49-F238E27FC236}">
                <a16:creationId xmlns:a16="http://schemas.microsoft.com/office/drawing/2014/main" id="{83959C94-93FD-4144-83A2-CF9F141889AE}"/>
              </a:ext>
            </a:extLst>
          </p:cNvPr>
          <p:cNvSpPr>
            <a:spLocks noGrp="1"/>
          </p:cNvSpPr>
          <p:nvPr/>
        </p:nvSpPr>
        <p:spPr>
          <a:xfrm>
            <a:off x="6096000" y="3848100"/>
            <a:ext cx="3048000" cy="628650"/>
          </a:xfrm>
          <a:prstGeom prst="roundRect">
            <a:avLst>
              <a:gd name="adj" fmla="val 12121"/>
            </a:avLst>
          </a:prstGeom>
          <a:solidFill>
            <a:srgbClr val="FFFFFF">
              <a:alpha val="55000"/>
            </a:srgbClr>
          </a:solidFill>
          <a:ln w="9525">
            <a:solidFill>
              <a:srgbClr val="B9C8C7"/>
            </a:solidFill>
            <a:prstDash val="solid"/>
          </a:ln>
        </p:spPr>
        <p:txBody>
          <a:bodyPr lIns="76200" tIns="76200" rIns="76200" bIns="76200" anchor="ctr">
            <a:normAutofit fontScale="89164" lnSpcReduction="10000"/>
          </a:bodyPr>
          <a:lstStyle/>
          <a:p>
            <a:pPr algn="ctr">
              <a:lnSpc>
                <a:spcPct val="102000"/>
              </a:lnSpc>
              <a:buNone/>
              <a:defRPr sz="3400" b="1" i="0">
                <a:solidFill>
                  <a:srgbClr val="1E5660"/>
                </a:solidFill>
                <a:latin typeface="Aptos"/>
                <a:ea typeface="Aptos"/>
                <a:cs typeface="Aptos"/>
              </a:defRPr>
            </a:pPr>
            <a:r>
              <a:rPr sz="3400" b="1" i="0">
                <a:solidFill>
                  <a:srgbClr val="1E5660"/>
                </a:solidFill>
                <a:latin typeface="Aptos"/>
                <a:ea typeface="Aptos"/>
                <a:cs typeface="Aptos"/>
              </a:rPr>
              <a:t>love</a:t>
            </a:r>
          </a:p>
        </p:txBody>
      </p:sp>
      <p:sp>
        <p:nvSpPr>
          <p:cNvPr id="8" name="footer-left">
            <a:extLst>
              <a:ext uri="{FF2B5EF4-FFF2-40B4-BE49-F238E27FC236}">
                <a16:creationId xmlns:a16="http://schemas.microsoft.com/office/drawing/2014/main" id="{3EC7D5CC-2852-435A-8263-10974E331309}"/>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9" name="footer-right">
            <a:extLst>
              <a:ext uri="{FF2B5EF4-FFF2-40B4-BE49-F238E27FC236}">
                <a16:creationId xmlns:a16="http://schemas.microsoft.com/office/drawing/2014/main" id="{A5840760-5315-4D9B-B237-49BD2E190FFE}"/>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10</a:t>
            </a:r>
          </a:p>
        </p:txBody>
      </p:sp>
    </p:spTree>
    <p:extLst>
      <p:ext uri="{BB962C8B-B14F-4D97-AF65-F5344CB8AC3E}">
        <p14:creationId xmlns:p14="http://schemas.microsoft.com/office/powerpoint/2010/main" val="429394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cor-scrim">
            <a:extLst>
              <a:ext uri="{FF2B5EF4-FFF2-40B4-BE49-F238E27FC236}">
                <a16:creationId xmlns:a16="http://schemas.microsoft.com/office/drawing/2014/main" id="{F50D8F5E-6087-43D6-9B8E-25A1649CABBF}"/>
              </a:ext>
            </a:extLst>
          </p:cNvPr>
          <p:cNvSpPr>
            <a:spLocks noGrp="1"/>
          </p:cNvSpPr>
          <p:nvPr/>
        </p:nvSpPr>
        <p:spPr>
          <a:xfrm>
            <a:off x="0" y="0"/>
            <a:ext cx="12192000" cy="6858000"/>
          </a:xfrm>
          <a:prstGeom prst="rect">
            <a:avLst/>
          </a:prstGeom>
          <a:gradFill>
            <a:gsLst>
              <a:gs pos="0">
                <a:srgbClr val="071C2C">
                  <a:alpha val="92000"/>
                </a:srgbClr>
              </a:gs>
              <a:gs pos="55000">
                <a:srgbClr val="071C2C">
                  <a:alpha val="60000"/>
                </a:srgbClr>
              </a:gs>
              <a:gs pos="100000">
                <a:srgbClr val="071C2C">
                  <a:alpha val="15000"/>
                </a:srgbClr>
              </a:gs>
            </a:gsLst>
            <a:lin ang="5400000"/>
          </a:gradFill>
          <a:ln w="0">
            <a:noFill/>
            <a:prstDash val="solid"/>
          </a:ln>
        </p:spPr>
        <p:txBody>
          <a:bodyPr/>
          <a:lstStyle/>
          <a:p>
            <a:endParaRPr lang="en-US"/>
          </a:p>
        </p:txBody>
      </p:sp>
      <p:sp>
        <p:nvSpPr>
          <p:cNvPr id="3" name="cor-ref">
            <a:extLst>
              <a:ext uri="{FF2B5EF4-FFF2-40B4-BE49-F238E27FC236}">
                <a16:creationId xmlns:a16="http://schemas.microsoft.com/office/drawing/2014/main" id="{A1039CBA-63C6-44C0-9C42-C1D0751BF98E}"/>
              </a:ext>
            </a:extLst>
          </p:cNvPr>
          <p:cNvSpPr>
            <a:spLocks noGrp="1"/>
          </p:cNvSpPr>
          <p:nvPr/>
        </p:nvSpPr>
        <p:spPr>
          <a:xfrm>
            <a:off x="723900" y="666750"/>
            <a:ext cx="4762500" cy="342900"/>
          </a:xfrm>
          <a:prstGeom prst="rect">
            <a:avLst/>
          </a:prstGeom>
          <a:noFill/>
          <a:ln w="0">
            <a:noFill/>
            <a:prstDash val="solid"/>
          </a:ln>
        </p:spPr>
        <p:txBody>
          <a:bodyPr lIns="38100" tIns="38100" rIns="38100" bIns="38100" anchor="ctr">
            <a:normAutofit fontScale="93284" lnSpcReduction="10000"/>
          </a:bodyPr>
          <a:lstStyle/>
          <a:p>
            <a:pPr algn="l">
              <a:lnSpc>
                <a:spcPct val="102000"/>
              </a:lnSpc>
              <a:buNone/>
              <a:defRPr sz="2000" b="1" i="0">
                <a:solidFill>
                  <a:srgbClr val="D6B36A"/>
                </a:solidFill>
                <a:latin typeface="Aptos"/>
                <a:ea typeface="Aptos"/>
                <a:cs typeface="Aptos"/>
              </a:defRPr>
            </a:pPr>
            <a:r>
              <a:rPr sz="2000" b="1" i="0">
                <a:solidFill>
                  <a:srgbClr val="D6B36A"/>
                </a:solidFill>
                <a:latin typeface="Aptos"/>
                <a:ea typeface="Aptos"/>
                <a:cs typeface="Aptos"/>
              </a:rPr>
              <a:t>1 CORINTHIANS 2:6–13</a:t>
            </a:r>
          </a:p>
        </p:txBody>
      </p:sp>
      <p:sp>
        <p:nvSpPr>
          <p:cNvPr id="4" name="cor-verse">
            <a:extLst>
              <a:ext uri="{FF2B5EF4-FFF2-40B4-BE49-F238E27FC236}">
                <a16:creationId xmlns:a16="http://schemas.microsoft.com/office/drawing/2014/main" id="{784BE442-82D5-4231-B522-FE0EFD1F703C}"/>
              </a:ext>
            </a:extLst>
          </p:cNvPr>
          <p:cNvSpPr>
            <a:spLocks noGrp="1"/>
          </p:cNvSpPr>
          <p:nvPr/>
        </p:nvSpPr>
        <p:spPr>
          <a:xfrm>
            <a:off x="685800" y="1409700"/>
            <a:ext cx="7334250" cy="2000250"/>
          </a:xfrm>
          <a:prstGeom prst="rect">
            <a:avLst/>
          </a:prstGeom>
          <a:noFill/>
          <a:ln w="0">
            <a:noFill/>
            <a:prstDash val="solid"/>
          </a:ln>
        </p:spPr>
        <p:txBody>
          <a:bodyPr lIns="38100" tIns="38100" rIns="38100" bIns="38100" anchor="t">
            <a:normAutofit fontScale="87960"/>
          </a:bodyPr>
          <a:lstStyle/>
          <a:p>
            <a:pPr algn="l">
              <a:lnSpc>
                <a:spcPct val="103000"/>
              </a:lnSpc>
              <a:buNone/>
              <a:defRPr sz="4200" b="1" i="0">
                <a:solidFill>
                  <a:srgbClr val="F5EFE3"/>
                </a:solidFill>
                <a:latin typeface="Georgia"/>
                <a:ea typeface="Georgia"/>
                <a:cs typeface="Georgia"/>
              </a:defRPr>
            </a:pPr>
            <a:r>
              <a:rPr sz="4200" b="1" i="0" dirty="0">
                <a:solidFill>
                  <a:srgbClr val="F5EFE3"/>
                </a:solidFill>
                <a:latin typeface="Georgia"/>
                <a:ea typeface="Georgia"/>
                <a:cs typeface="Georgia"/>
              </a:rPr>
              <a:t>“These are the things God has revealed</a:t>
            </a:r>
            <a:r>
              <a:rPr lang="en-US" sz="4200" b="1" i="0" dirty="0">
                <a:solidFill>
                  <a:srgbClr val="F5EFE3"/>
                </a:solidFill>
                <a:latin typeface="Georgia"/>
                <a:ea typeface="Georgia"/>
                <a:cs typeface="Georgia"/>
              </a:rPr>
              <a:t> </a:t>
            </a:r>
            <a:r>
              <a:rPr sz="4200" b="1" i="0" dirty="0">
                <a:solidFill>
                  <a:srgbClr val="F5EFE3"/>
                </a:solidFill>
                <a:latin typeface="Georgia"/>
                <a:ea typeface="Georgia"/>
                <a:cs typeface="Georgia"/>
              </a:rPr>
              <a:t>to us by his Spirit”</a:t>
            </a:r>
          </a:p>
          <a:p>
            <a:pPr algn="l">
              <a:lnSpc>
                <a:spcPct val="103000"/>
              </a:lnSpc>
              <a:buNone/>
              <a:defRPr sz="4200" b="1" i="0">
                <a:solidFill>
                  <a:srgbClr val="F5EFE3"/>
                </a:solidFill>
                <a:latin typeface="Georgia"/>
                <a:ea typeface="Georgia"/>
                <a:cs typeface="Georgia"/>
              </a:defRPr>
            </a:pPr>
            <a:r>
              <a:rPr sz="4200" b="1" i="0" dirty="0">
                <a:solidFill>
                  <a:srgbClr val="F5EFE3"/>
                </a:solidFill>
                <a:latin typeface="Georgia"/>
                <a:ea typeface="Georgia"/>
                <a:cs typeface="Georgia"/>
              </a:rPr>
              <a:t>(1 Corinthians 2:10, NIV).</a:t>
            </a:r>
          </a:p>
        </p:txBody>
      </p:sp>
      <p:sp>
        <p:nvSpPr>
          <p:cNvPr id="5" name="cor-idea">
            <a:extLst>
              <a:ext uri="{FF2B5EF4-FFF2-40B4-BE49-F238E27FC236}">
                <a16:creationId xmlns:a16="http://schemas.microsoft.com/office/drawing/2014/main" id="{C517A5AA-F6BD-4C41-A10C-C39C81E329A7}"/>
              </a:ext>
            </a:extLst>
          </p:cNvPr>
          <p:cNvSpPr>
            <a:spLocks noGrp="1"/>
          </p:cNvSpPr>
          <p:nvPr/>
        </p:nvSpPr>
        <p:spPr>
          <a:xfrm>
            <a:off x="723900" y="4438650"/>
            <a:ext cx="6191250" cy="933450"/>
          </a:xfrm>
          <a:prstGeom prst="rect">
            <a:avLst/>
          </a:prstGeom>
          <a:noFill/>
          <a:ln w="0">
            <a:noFill/>
            <a:prstDash val="solid"/>
          </a:ln>
        </p:spPr>
        <p:txBody>
          <a:bodyPr lIns="38100" tIns="38100" rIns="38100" bIns="38100" anchor="t">
            <a:normAutofit fontScale="88599" lnSpcReduction="10000"/>
          </a:bodyPr>
          <a:lstStyle/>
          <a:p>
            <a:pPr algn="l">
              <a:lnSpc>
                <a:spcPct val="102000"/>
              </a:lnSpc>
              <a:buNone/>
              <a:defRPr sz="3400" b="0" i="1">
                <a:solidFill>
                  <a:srgbClr val="E9DDC6"/>
                </a:solidFill>
                <a:latin typeface="Aptos"/>
                <a:ea typeface="Aptos"/>
                <a:cs typeface="Aptos"/>
              </a:defRPr>
            </a:pPr>
            <a:r>
              <a:rPr sz="3400" b="0" i="1">
                <a:solidFill>
                  <a:srgbClr val="E9DDC6"/>
                </a:solidFill>
                <a:latin typeface="Aptos"/>
                <a:ea typeface="Aptos"/>
                <a:cs typeface="Aptos"/>
              </a:rPr>
              <a:t>Mystery is not the same as</a:t>
            </a:r>
          </a:p>
          <a:p>
            <a:pPr algn="l">
              <a:lnSpc>
                <a:spcPct val="102000"/>
              </a:lnSpc>
              <a:buNone/>
              <a:defRPr sz="3400" b="0" i="1">
                <a:solidFill>
                  <a:srgbClr val="E9DDC6"/>
                </a:solidFill>
                <a:latin typeface="Aptos"/>
                <a:ea typeface="Aptos"/>
                <a:cs typeface="Aptos"/>
              </a:defRPr>
            </a:pPr>
            <a:r>
              <a:rPr sz="3400" b="0" i="1">
                <a:solidFill>
                  <a:srgbClr val="E9DDC6"/>
                </a:solidFill>
                <a:latin typeface="Aptos"/>
                <a:ea typeface="Aptos"/>
                <a:cs typeface="Aptos"/>
              </a:rPr>
              <a:t>permanent ignorance.</a:t>
            </a:r>
          </a:p>
        </p:txBody>
      </p:sp>
      <p:sp>
        <p:nvSpPr>
          <p:cNvPr id="6" name="footer-left">
            <a:extLst>
              <a:ext uri="{FF2B5EF4-FFF2-40B4-BE49-F238E27FC236}">
                <a16:creationId xmlns:a16="http://schemas.microsoft.com/office/drawing/2014/main" id="{C4738490-740C-4EC7-B877-5A21E21EE9D1}"/>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7" name="footer-right">
            <a:extLst>
              <a:ext uri="{FF2B5EF4-FFF2-40B4-BE49-F238E27FC236}">
                <a16:creationId xmlns:a16="http://schemas.microsoft.com/office/drawing/2014/main" id="{10956991-1324-424A-ABF7-2094B0A67D60}"/>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11</a:t>
            </a:r>
          </a:p>
        </p:txBody>
      </p:sp>
    </p:spTree>
    <p:extLst>
      <p:ext uri="{BB962C8B-B14F-4D97-AF65-F5344CB8AC3E}">
        <p14:creationId xmlns:p14="http://schemas.microsoft.com/office/powerpoint/2010/main" val="1694907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sp>
        <p:nvSpPr>
          <p:cNvPr id="11" name="eyebrow">
            <a:extLst>
              <a:ext uri="{FF2B5EF4-FFF2-40B4-BE49-F238E27FC236}">
                <a16:creationId xmlns:a16="http://schemas.microsoft.com/office/drawing/2014/main" id="{4A969658-CCA4-4598-AADF-32F18D8D604C}"/>
              </a:ext>
            </a:extLst>
          </p:cNvPr>
          <p:cNvSpPr>
            <a:spLocks noGrp="1"/>
          </p:cNvSpPr>
          <p:nvPr/>
        </p:nvSpPr>
        <p:spPr>
          <a:xfrm>
            <a:off x="685800" y="400050"/>
            <a:ext cx="7239000" cy="323850"/>
          </a:xfrm>
          <a:prstGeom prst="rect">
            <a:avLst/>
          </a:prstGeom>
          <a:noFill/>
          <a:ln w="0">
            <a:noFill/>
            <a:prstDash val="solid"/>
          </a:ln>
        </p:spPr>
        <p:txBody>
          <a:bodyPr lIns="38100" tIns="38100" rIns="38100" bIns="38100" anchor="t">
            <a:normAutofit fontScale="96008" lnSpcReduction="10000"/>
          </a:bodyPr>
          <a:lstStyle/>
          <a:p>
            <a:pPr algn="l">
              <a:lnSpc>
                <a:spcPct val="102000"/>
              </a:lnSpc>
              <a:buNone/>
              <a:defRPr sz="1800" b="1" i="0">
                <a:solidFill>
                  <a:srgbClr val="D6B36A"/>
                </a:solidFill>
                <a:latin typeface="Aptos"/>
                <a:ea typeface="Aptos"/>
                <a:cs typeface="Aptos"/>
              </a:defRPr>
            </a:pPr>
            <a:r>
              <a:rPr sz="1800" b="1" i="0">
                <a:solidFill>
                  <a:srgbClr val="D6B36A"/>
                </a:solidFill>
                <a:latin typeface="Aptos"/>
                <a:ea typeface="Aptos"/>
                <a:cs typeface="Aptos"/>
              </a:rPr>
              <a:t>1 CORINTHIANS 2</a:t>
            </a:r>
          </a:p>
        </p:txBody>
      </p:sp>
      <p:sp>
        <p:nvSpPr>
          <p:cNvPr id="2" name="slide-title">
            <a:extLst>
              <a:ext uri="{FF2B5EF4-FFF2-40B4-BE49-F238E27FC236}">
                <a16:creationId xmlns:a16="http://schemas.microsoft.com/office/drawing/2014/main" id="{79208020-1EAB-4CFE-B3AA-25607969421F}"/>
              </a:ext>
            </a:extLst>
          </p:cNvPr>
          <p:cNvSpPr>
            <a:spLocks noGrp="1"/>
          </p:cNvSpPr>
          <p:nvPr/>
        </p:nvSpPr>
        <p:spPr>
          <a:xfrm>
            <a:off x="685800" y="723900"/>
            <a:ext cx="10820400" cy="819150"/>
          </a:xfrm>
          <a:prstGeom prst="rect">
            <a:avLst/>
          </a:prstGeom>
          <a:noFill/>
          <a:ln w="0">
            <a:noFill/>
            <a:prstDash val="solid"/>
          </a:ln>
        </p:spPr>
        <p:txBody>
          <a:bodyPr lIns="38100" tIns="38100" rIns="38100" bIns="38100" anchor="t">
            <a:normAutofit/>
          </a:bodyPr>
          <a:lstStyle/>
          <a:p>
            <a:pPr algn="l">
              <a:lnSpc>
                <a:spcPct val="102000"/>
              </a:lnSpc>
              <a:buNone/>
              <a:defRPr sz="3600" b="1" i="0">
                <a:solidFill>
                  <a:srgbClr val="F5EFE3"/>
                </a:solidFill>
                <a:latin typeface="Georgia"/>
                <a:ea typeface="Georgia"/>
                <a:cs typeface="Georgia"/>
              </a:defRPr>
            </a:pPr>
            <a:r>
              <a:rPr sz="3600" b="1" i="0">
                <a:solidFill>
                  <a:srgbClr val="F5EFE3"/>
                </a:solidFill>
                <a:latin typeface="Georgia"/>
                <a:ea typeface="Georgia"/>
                <a:cs typeface="Georgia"/>
              </a:rPr>
              <a:t>Humility is not the same as agnosticism</a:t>
            </a:r>
          </a:p>
        </p:txBody>
      </p:sp>
      <p:sp>
        <p:nvSpPr>
          <p:cNvPr id="3" name="gold-rule">
            <a:extLst>
              <a:ext uri="{FF2B5EF4-FFF2-40B4-BE49-F238E27FC236}">
                <a16:creationId xmlns:a16="http://schemas.microsoft.com/office/drawing/2014/main" id="{3A4321C4-A07C-4DEB-A558-D4BAFFA3C87E}"/>
              </a:ext>
            </a:extLst>
          </p:cNvPr>
          <p:cNvSpPr>
            <a:spLocks noGrp="1"/>
          </p:cNvSpPr>
          <p:nvPr/>
        </p:nvSpPr>
        <p:spPr>
          <a:xfrm>
            <a:off x="685800" y="1562100"/>
            <a:ext cx="1200150" cy="28575"/>
          </a:xfrm>
          <a:prstGeom prst="rect">
            <a:avLst/>
          </a:prstGeom>
          <a:solidFill>
            <a:srgbClr val="D6B36A"/>
          </a:solidFill>
          <a:ln w="0">
            <a:noFill/>
            <a:prstDash val="solid"/>
          </a:ln>
        </p:spPr>
        <p:txBody>
          <a:bodyPr/>
          <a:lstStyle/>
          <a:p>
            <a:endParaRPr lang="en-US"/>
          </a:p>
        </p:txBody>
      </p:sp>
      <p:sp>
        <p:nvSpPr>
          <p:cNvPr id="4" name="left-heading">
            <a:extLst>
              <a:ext uri="{FF2B5EF4-FFF2-40B4-BE49-F238E27FC236}">
                <a16:creationId xmlns:a16="http://schemas.microsoft.com/office/drawing/2014/main" id="{4A5D39CD-1964-4683-8609-5231F13E5A55}"/>
              </a:ext>
            </a:extLst>
          </p:cNvPr>
          <p:cNvSpPr>
            <a:spLocks noGrp="1"/>
          </p:cNvSpPr>
          <p:nvPr/>
        </p:nvSpPr>
        <p:spPr>
          <a:xfrm>
            <a:off x="819150" y="2038350"/>
            <a:ext cx="4762500" cy="552450"/>
          </a:xfrm>
          <a:prstGeom prst="rect">
            <a:avLst/>
          </a:prstGeom>
          <a:noFill/>
          <a:ln w="0">
            <a:noFill/>
            <a:prstDash val="solid"/>
          </a:ln>
        </p:spPr>
        <p:txBody>
          <a:bodyPr lIns="38100" tIns="38100" rIns="38100" bIns="38100" anchor="ctr">
            <a:normAutofit fontScale="74600" lnSpcReduction="20000"/>
          </a:bodyPr>
          <a:lstStyle/>
          <a:p>
            <a:pPr algn="l">
              <a:lnSpc>
                <a:spcPct val="102000"/>
              </a:lnSpc>
              <a:buNone/>
              <a:defRPr sz="3400" b="1" i="0">
                <a:solidFill>
                  <a:srgbClr val="D6B36A"/>
                </a:solidFill>
                <a:latin typeface="Georgia"/>
                <a:ea typeface="Georgia"/>
                <a:cs typeface="Georgia"/>
              </a:defRPr>
            </a:pPr>
            <a:r>
              <a:rPr sz="3400" b="1" i="0">
                <a:solidFill>
                  <a:srgbClr val="D6B36A"/>
                </a:solidFill>
                <a:latin typeface="Georgia"/>
                <a:ea typeface="Georgia"/>
                <a:cs typeface="Georgia"/>
              </a:rPr>
              <a:t>We cannot know everything</a:t>
            </a:r>
          </a:p>
        </p:txBody>
      </p:sp>
      <p:sp>
        <p:nvSpPr>
          <p:cNvPr id="5" name="left-body">
            <a:extLst>
              <a:ext uri="{FF2B5EF4-FFF2-40B4-BE49-F238E27FC236}">
                <a16:creationId xmlns:a16="http://schemas.microsoft.com/office/drawing/2014/main" id="{113A3A16-0DC9-461B-99AD-33C112C4A484}"/>
              </a:ext>
            </a:extLst>
          </p:cNvPr>
          <p:cNvSpPr>
            <a:spLocks noGrp="1"/>
          </p:cNvSpPr>
          <p:nvPr/>
        </p:nvSpPr>
        <p:spPr>
          <a:xfrm>
            <a:off x="819150" y="2705100"/>
            <a:ext cx="4762500" cy="2476500"/>
          </a:xfrm>
          <a:prstGeom prst="rect">
            <a:avLst/>
          </a:prstGeom>
          <a:noFill/>
          <a:ln w="0">
            <a:noFill/>
            <a:prstDash val="solid"/>
          </a:ln>
        </p:spPr>
        <p:txBody>
          <a:bodyPr lIns="38100" tIns="38100" rIns="38100" bIns="38100" anchor="t">
            <a:normAutofit fontScale="89861" lnSpcReduction="20000"/>
          </a:bodyPr>
          <a:lstStyle/>
          <a:p>
            <a:pPr algn="l">
              <a:lnSpc>
                <a:spcPct val="108000"/>
              </a:lnSpc>
              <a:buNone/>
              <a:defRPr sz="3200" b="0" i="0">
                <a:solidFill>
                  <a:srgbClr val="F5EFE3"/>
                </a:solidFill>
                <a:latin typeface="Aptos"/>
                <a:ea typeface="Aptos"/>
                <a:cs typeface="Aptos"/>
              </a:defRPr>
            </a:pPr>
            <a:r>
              <a:rPr sz="3200" b="0" i="0">
                <a:solidFill>
                  <a:srgbClr val="F5EFE3"/>
                </a:solidFill>
                <a:latin typeface="Aptos"/>
                <a:ea typeface="Aptos"/>
                <a:cs typeface="Aptos"/>
              </a:rPr>
              <a:t>God remains greater than every picture.</a:t>
            </a:r>
          </a:p>
          <a:p>
            <a:endParaRPr sz="3200" b="0" i="0">
              <a:solidFill>
                <a:srgbClr val="F5EFE3"/>
              </a:solidFill>
              <a:latin typeface="Aptos"/>
              <a:ea typeface="Aptos"/>
              <a:cs typeface="Aptos"/>
            </a:endParaRPr>
          </a:p>
          <a:p>
            <a:pPr algn="l">
              <a:lnSpc>
                <a:spcPct val="108000"/>
              </a:lnSpc>
              <a:buNone/>
              <a:defRPr sz="3200" b="0" i="0">
                <a:solidFill>
                  <a:srgbClr val="F5EFE3"/>
                </a:solidFill>
                <a:latin typeface="Aptos"/>
                <a:ea typeface="Aptos"/>
                <a:cs typeface="Aptos"/>
              </a:defRPr>
            </a:pPr>
            <a:r>
              <a:rPr sz="3200" b="0" i="0">
                <a:solidFill>
                  <a:srgbClr val="F5EFE3"/>
                </a:solidFill>
                <a:latin typeface="Aptos"/>
                <a:ea typeface="Aptos"/>
                <a:cs typeface="Aptos"/>
              </a:rPr>
              <a:t>The promised reality will exceed our present experience.</a:t>
            </a:r>
          </a:p>
        </p:txBody>
      </p:sp>
      <p:sp>
        <p:nvSpPr>
          <p:cNvPr id="6" name="divider">
            <a:extLst>
              <a:ext uri="{FF2B5EF4-FFF2-40B4-BE49-F238E27FC236}">
                <a16:creationId xmlns:a16="http://schemas.microsoft.com/office/drawing/2014/main" id="{67557D5E-EC7A-43A2-A319-F1003B31C62F}"/>
              </a:ext>
            </a:extLst>
          </p:cNvPr>
          <p:cNvSpPr>
            <a:spLocks noGrp="1"/>
          </p:cNvSpPr>
          <p:nvPr/>
        </p:nvSpPr>
        <p:spPr>
          <a:xfrm>
            <a:off x="6019800" y="2057400"/>
            <a:ext cx="19050" cy="3371850"/>
          </a:xfrm>
          <a:prstGeom prst="rect">
            <a:avLst/>
          </a:prstGeom>
          <a:solidFill>
            <a:srgbClr val="1E5660"/>
          </a:solidFill>
          <a:ln w="0">
            <a:noFill/>
            <a:prstDash val="solid"/>
          </a:ln>
        </p:spPr>
        <p:txBody>
          <a:bodyPr/>
          <a:lstStyle/>
          <a:p>
            <a:endParaRPr lang="en-US"/>
          </a:p>
        </p:txBody>
      </p:sp>
      <p:sp>
        <p:nvSpPr>
          <p:cNvPr id="7" name="right-heading">
            <a:extLst>
              <a:ext uri="{FF2B5EF4-FFF2-40B4-BE49-F238E27FC236}">
                <a16:creationId xmlns:a16="http://schemas.microsoft.com/office/drawing/2014/main" id="{2720B0E1-D86A-4F7F-9EE1-B4E80CA6943A}"/>
              </a:ext>
            </a:extLst>
          </p:cNvPr>
          <p:cNvSpPr>
            <a:spLocks noGrp="1"/>
          </p:cNvSpPr>
          <p:nvPr/>
        </p:nvSpPr>
        <p:spPr>
          <a:xfrm>
            <a:off x="6477000" y="2038350"/>
            <a:ext cx="4762500" cy="552450"/>
          </a:xfrm>
          <a:prstGeom prst="rect">
            <a:avLst/>
          </a:prstGeom>
          <a:noFill/>
          <a:ln w="0">
            <a:noFill/>
            <a:prstDash val="solid"/>
          </a:ln>
        </p:spPr>
        <p:txBody>
          <a:bodyPr lIns="38100" tIns="38100" rIns="38100" bIns="38100" anchor="ctr">
            <a:normAutofit fontScale="67602" lnSpcReduction="20000"/>
          </a:bodyPr>
          <a:lstStyle/>
          <a:p>
            <a:pPr algn="l">
              <a:lnSpc>
                <a:spcPct val="102000"/>
              </a:lnSpc>
              <a:buNone/>
              <a:defRPr sz="3400" b="1" i="0">
                <a:solidFill>
                  <a:srgbClr val="D6B36A"/>
                </a:solidFill>
                <a:latin typeface="Georgia"/>
                <a:ea typeface="Georgia"/>
                <a:cs typeface="Georgia"/>
              </a:defRPr>
            </a:pPr>
            <a:r>
              <a:rPr sz="3400" b="1" i="0">
                <a:solidFill>
                  <a:srgbClr val="D6B36A"/>
                </a:solidFill>
                <a:latin typeface="Georgia"/>
                <a:ea typeface="Georgia"/>
                <a:cs typeface="Georgia"/>
              </a:rPr>
              <a:t>We must receive what is given</a:t>
            </a:r>
          </a:p>
        </p:txBody>
      </p:sp>
      <p:sp>
        <p:nvSpPr>
          <p:cNvPr id="8" name="right-body">
            <a:extLst>
              <a:ext uri="{FF2B5EF4-FFF2-40B4-BE49-F238E27FC236}">
                <a16:creationId xmlns:a16="http://schemas.microsoft.com/office/drawing/2014/main" id="{DF04A5EF-F642-49AF-9CE8-9C1DDA7268DD}"/>
              </a:ext>
            </a:extLst>
          </p:cNvPr>
          <p:cNvSpPr>
            <a:spLocks noGrp="1"/>
          </p:cNvSpPr>
          <p:nvPr/>
        </p:nvSpPr>
        <p:spPr>
          <a:xfrm>
            <a:off x="6477000" y="2705100"/>
            <a:ext cx="4762500" cy="2476500"/>
          </a:xfrm>
          <a:prstGeom prst="rect">
            <a:avLst/>
          </a:prstGeom>
          <a:noFill/>
          <a:ln w="0">
            <a:noFill/>
            <a:prstDash val="solid"/>
          </a:ln>
        </p:spPr>
        <p:txBody>
          <a:bodyPr lIns="38100" tIns="38100" rIns="38100" bIns="38100" anchor="t">
            <a:normAutofit fontScale="92516" lnSpcReduction="10000"/>
          </a:bodyPr>
          <a:lstStyle/>
          <a:p>
            <a:pPr algn="l">
              <a:lnSpc>
                <a:spcPct val="108000"/>
              </a:lnSpc>
              <a:buNone/>
              <a:defRPr sz="3200" b="0" i="0">
                <a:solidFill>
                  <a:srgbClr val="F5EFE3"/>
                </a:solidFill>
                <a:latin typeface="Aptos"/>
                <a:ea typeface="Aptos"/>
                <a:cs typeface="Aptos"/>
              </a:defRPr>
            </a:pPr>
            <a:r>
              <a:rPr sz="3200" b="0" i="0">
                <a:solidFill>
                  <a:srgbClr val="F5EFE3"/>
                </a:solidFill>
                <a:latin typeface="Aptos"/>
                <a:ea typeface="Aptos"/>
                <a:cs typeface="Aptos"/>
              </a:rPr>
              <a:t>God’s words are meant to communicate.</a:t>
            </a:r>
          </a:p>
          <a:p>
            <a:endParaRPr sz="3200" b="0" i="0">
              <a:solidFill>
                <a:srgbClr val="F5EFE3"/>
              </a:solidFill>
              <a:latin typeface="Aptos"/>
              <a:ea typeface="Aptos"/>
              <a:cs typeface="Aptos"/>
            </a:endParaRPr>
          </a:p>
          <a:p>
            <a:pPr algn="l">
              <a:lnSpc>
                <a:spcPct val="108000"/>
              </a:lnSpc>
              <a:buNone/>
              <a:defRPr sz="3200" b="0" i="0">
                <a:solidFill>
                  <a:srgbClr val="F5EFE3"/>
                </a:solidFill>
                <a:latin typeface="Aptos"/>
                <a:ea typeface="Aptos"/>
                <a:cs typeface="Aptos"/>
              </a:defRPr>
            </a:pPr>
            <a:r>
              <a:rPr sz="3200" b="0" i="0">
                <a:solidFill>
                  <a:srgbClr val="F5EFE3"/>
                </a:solidFill>
                <a:latin typeface="Aptos"/>
                <a:ea typeface="Aptos"/>
                <a:cs typeface="Aptos"/>
              </a:rPr>
              <a:t>We are responsible for what God has made known.</a:t>
            </a:r>
          </a:p>
        </p:txBody>
      </p:sp>
      <p:sp>
        <p:nvSpPr>
          <p:cNvPr id="9" name="footer-left">
            <a:extLst>
              <a:ext uri="{FF2B5EF4-FFF2-40B4-BE49-F238E27FC236}">
                <a16:creationId xmlns:a16="http://schemas.microsoft.com/office/drawing/2014/main" id="{98A27880-3B11-4FEC-AD09-CB1394B6A11B}"/>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10" name="footer-right">
            <a:extLst>
              <a:ext uri="{FF2B5EF4-FFF2-40B4-BE49-F238E27FC236}">
                <a16:creationId xmlns:a16="http://schemas.microsoft.com/office/drawing/2014/main" id="{FA50BD63-395E-4017-98D2-0372BFB3E2D2}"/>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12</a:t>
            </a:r>
          </a:p>
        </p:txBody>
      </p:sp>
    </p:spTree>
    <p:extLst>
      <p:ext uri="{BB962C8B-B14F-4D97-AF65-F5344CB8AC3E}">
        <p14:creationId xmlns:p14="http://schemas.microsoft.com/office/powerpoint/2010/main" val="1194409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8EFEC"/>
        </a:solidFill>
        <a:effectLst/>
      </p:bgPr>
    </p:bg>
    <p:spTree>
      <p:nvGrpSpPr>
        <p:cNvPr id="1" name=""/>
        <p:cNvGrpSpPr/>
        <p:nvPr/>
      </p:nvGrpSpPr>
      <p:grpSpPr>
        <a:xfrm>
          <a:off x="0" y="0"/>
          <a:ext cx="0" cy="0"/>
          <a:chOff x="0" y="0"/>
          <a:chExt cx="0" cy="0"/>
        </a:xfrm>
      </p:grpSpPr>
      <p:sp>
        <p:nvSpPr>
          <p:cNvPr id="14" name="three-label">
            <a:extLst>
              <a:ext uri="{FF2B5EF4-FFF2-40B4-BE49-F238E27FC236}">
                <a16:creationId xmlns:a16="http://schemas.microsoft.com/office/drawing/2014/main" id="{840ECCBA-5703-4274-9063-7B30A62F3005}"/>
              </a:ext>
            </a:extLst>
          </p:cNvPr>
          <p:cNvSpPr>
            <a:spLocks noGrp="1"/>
          </p:cNvSpPr>
          <p:nvPr/>
        </p:nvSpPr>
        <p:spPr>
          <a:xfrm>
            <a:off x="0" y="590550"/>
            <a:ext cx="12192000" cy="323850"/>
          </a:xfrm>
          <a:prstGeom prst="rect">
            <a:avLst/>
          </a:prstGeom>
          <a:noFill/>
          <a:ln w="0">
            <a:noFill/>
            <a:prstDash val="solid"/>
          </a:ln>
        </p:spPr>
        <p:txBody>
          <a:bodyPr lIns="38100" tIns="38100" rIns="38100" bIns="38100" anchor="ctr">
            <a:normAutofit fontScale="87157" lnSpcReduction="10000"/>
          </a:bodyPr>
          <a:lstStyle/>
          <a:p>
            <a:pPr algn="ctr">
              <a:lnSpc>
                <a:spcPct val="102000"/>
              </a:lnSpc>
              <a:buNone/>
              <a:defRPr sz="2000" b="1" i="0">
                <a:solidFill>
                  <a:srgbClr val="1E5660"/>
                </a:solidFill>
                <a:latin typeface="Aptos"/>
                <a:ea typeface="Aptos"/>
                <a:cs typeface="Aptos"/>
              </a:defRPr>
            </a:pPr>
            <a:r>
              <a:rPr sz="2000" b="1" i="0">
                <a:solidFill>
                  <a:srgbClr val="1E5660"/>
                </a:solidFill>
                <a:latin typeface="Aptos"/>
                <a:ea typeface="Aptos"/>
                <a:cs typeface="Aptos"/>
              </a:rPr>
              <a:t>THREE WAYS WE WILL SPEAK</a:t>
            </a:r>
          </a:p>
        </p:txBody>
      </p:sp>
      <p:sp>
        <p:nvSpPr>
          <p:cNvPr id="2" name="three-head-0">
            <a:extLst>
              <a:ext uri="{FF2B5EF4-FFF2-40B4-BE49-F238E27FC236}">
                <a16:creationId xmlns:a16="http://schemas.microsoft.com/office/drawing/2014/main" id="{BFE3C9C8-FFBE-4B10-A6C2-7A4A7BDDA46D}"/>
              </a:ext>
            </a:extLst>
          </p:cNvPr>
          <p:cNvSpPr>
            <a:spLocks noGrp="1"/>
          </p:cNvSpPr>
          <p:nvPr/>
        </p:nvSpPr>
        <p:spPr>
          <a:xfrm>
            <a:off x="685800" y="1333500"/>
            <a:ext cx="3238500" cy="1066800"/>
          </a:xfrm>
          <a:prstGeom prst="rect">
            <a:avLst/>
          </a:prstGeom>
          <a:noFill/>
          <a:ln w="0">
            <a:noFill/>
            <a:prstDash val="solid"/>
          </a:ln>
        </p:spPr>
        <p:txBody>
          <a:bodyPr lIns="38100" tIns="38100" rIns="38100" bIns="38100" anchor="ctr">
            <a:normAutofit fontScale="96008" lnSpcReduction="10000"/>
          </a:bodyPr>
          <a:lstStyle/>
          <a:p>
            <a:pPr algn="ctr">
              <a:lnSpc>
                <a:spcPct val="102000"/>
              </a:lnSpc>
              <a:buNone/>
              <a:defRPr sz="3600" b="1" i="0">
                <a:solidFill>
                  <a:srgbClr val="1E5660"/>
                </a:solidFill>
                <a:latin typeface="Georgia"/>
                <a:ea typeface="Georgia"/>
                <a:cs typeface="Georgia"/>
              </a:defRPr>
            </a:pPr>
            <a:r>
              <a:rPr sz="3600" b="1" i="0">
                <a:solidFill>
                  <a:srgbClr val="1E5660"/>
                </a:solidFill>
                <a:latin typeface="Georgia"/>
                <a:ea typeface="Georgia"/>
                <a:cs typeface="Georgia"/>
              </a:rPr>
              <a:t>Clear biblical</a:t>
            </a:r>
          </a:p>
          <a:p>
            <a:pPr algn="ctr">
              <a:lnSpc>
                <a:spcPct val="102000"/>
              </a:lnSpc>
              <a:buNone/>
              <a:defRPr sz="3600" b="1" i="0">
                <a:solidFill>
                  <a:srgbClr val="1E5660"/>
                </a:solidFill>
                <a:latin typeface="Georgia"/>
                <a:ea typeface="Georgia"/>
                <a:cs typeface="Georgia"/>
              </a:defRPr>
            </a:pPr>
            <a:r>
              <a:rPr sz="3600" b="1" i="0">
                <a:solidFill>
                  <a:srgbClr val="1E5660"/>
                </a:solidFill>
                <a:latin typeface="Georgia"/>
                <a:ea typeface="Georgia"/>
                <a:cs typeface="Georgia"/>
              </a:rPr>
              <a:t>teaching</a:t>
            </a:r>
          </a:p>
        </p:txBody>
      </p:sp>
      <p:sp>
        <p:nvSpPr>
          <p:cNvPr id="3" name="three-rule-0">
            <a:extLst>
              <a:ext uri="{FF2B5EF4-FFF2-40B4-BE49-F238E27FC236}">
                <a16:creationId xmlns:a16="http://schemas.microsoft.com/office/drawing/2014/main" id="{8B7FDDB0-FC17-4E9C-8B2F-BA90495D80B2}"/>
              </a:ext>
            </a:extLst>
          </p:cNvPr>
          <p:cNvSpPr>
            <a:spLocks noGrp="1"/>
          </p:cNvSpPr>
          <p:nvPr/>
        </p:nvSpPr>
        <p:spPr>
          <a:xfrm>
            <a:off x="1638300" y="2647950"/>
            <a:ext cx="1333500" cy="38100"/>
          </a:xfrm>
          <a:prstGeom prst="rect">
            <a:avLst/>
          </a:prstGeom>
          <a:solidFill>
            <a:srgbClr val="D6B36A"/>
          </a:solidFill>
          <a:ln w="0">
            <a:noFill/>
            <a:prstDash val="solid"/>
          </a:ln>
        </p:spPr>
        <p:txBody>
          <a:bodyPr/>
          <a:lstStyle/>
          <a:p>
            <a:endParaRPr lang="en-US"/>
          </a:p>
        </p:txBody>
      </p:sp>
      <p:sp>
        <p:nvSpPr>
          <p:cNvPr id="4" name="three-body-0">
            <a:extLst>
              <a:ext uri="{FF2B5EF4-FFF2-40B4-BE49-F238E27FC236}">
                <a16:creationId xmlns:a16="http://schemas.microsoft.com/office/drawing/2014/main" id="{451DBECF-498C-4519-BEBA-B0105FC0FE94}"/>
              </a:ext>
            </a:extLst>
          </p:cNvPr>
          <p:cNvSpPr>
            <a:spLocks noGrp="1"/>
          </p:cNvSpPr>
          <p:nvPr/>
        </p:nvSpPr>
        <p:spPr>
          <a:xfrm>
            <a:off x="685800" y="3028950"/>
            <a:ext cx="3238500" cy="1809750"/>
          </a:xfrm>
          <a:prstGeom prst="rect">
            <a:avLst/>
          </a:prstGeom>
          <a:noFill/>
          <a:ln w="0">
            <a:noFill/>
            <a:prstDash val="solid"/>
          </a:ln>
        </p:spPr>
        <p:txBody>
          <a:bodyPr lIns="38100" tIns="38100" rIns="38100" bIns="38100" anchor="t">
            <a:normAutofit/>
          </a:bodyPr>
          <a:lstStyle/>
          <a:p>
            <a:pPr algn="ctr">
              <a:lnSpc>
                <a:spcPct val="108000"/>
              </a:lnSpc>
              <a:buNone/>
              <a:defRPr sz="3200" b="0" i="0">
                <a:solidFill>
                  <a:srgbClr val="13262B"/>
                </a:solidFill>
                <a:latin typeface="Aptos"/>
                <a:ea typeface="Aptos"/>
                <a:cs typeface="Aptos"/>
              </a:defRPr>
            </a:pPr>
            <a:r>
              <a:rPr sz="3200" b="0" i="0">
                <a:solidFill>
                  <a:srgbClr val="13262B"/>
                </a:solidFill>
                <a:latin typeface="Aptos"/>
                <a:ea typeface="Aptos"/>
                <a:cs typeface="Aptos"/>
              </a:rPr>
              <a:t>What a passage directly affirms in context.</a:t>
            </a:r>
          </a:p>
        </p:txBody>
      </p:sp>
      <p:sp>
        <p:nvSpPr>
          <p:cNvPr id="5" name="three-head-1">
            <a:extLst>
              <a:ext uri="{FF2B5EF4-FFF2-40B4-BE49-F238E27FC236}">
                <a16:creationId xmlns:a16="http://schemas.microsoft.com/office/drawing/2014/main" id="{8D109C13-2437-4CAB-B047-80CBFBAE20F5}"/>
              </a:ext>
            </a:extLst>
          </p:cNvPr>
          <p:cNvSpPr>
            <a:spLocks noGrp="1"/>
          </p:cNvSpPr>
          <p:nvPr/>
        </p:nvSpPr>
        <p:spPr>
          <a:xfrm>
            <a:off x="4467225" y="1333500"/>
            <a:ext cx="3238500" cy="1066800"/>
          </a:xfrm>
          <a:prstGeom prst="rect">
            <a:avLst/>
          </a:prstGeom>
          <a:noFill/>
          <a:ln w="0">
            <a:noFill/>
            <a:prstDash val="solid"/>
          </a:ln>
        </p:spPr>
        <p:txBody>
          <a:bodyPr lIns="38100" tIns="38100" rIns="38100" bIns="38100" anchor="ctr">
            <a:normAutofit fontScale="96008" lnSpcReduction="10000"/>
          </a:bodyPr>
          <a:lstStyle/>
          <a:p>
            <a:pPr algn="ctr">
              <a:lnSpc>
                <a:spcPct val="102000"/>
              </a:lnSpc>
              <a:buNone/>
              <a:defRPr sz="3600" b="1" i="0">
                <a:solidFill>
                  <a:srgbClr val="13262B"/>
                </a:solidFill>
                <a:latin typeface="Georgia"/>
                <a:ea typeface="Georgia"/>
                <a:cs typeface="Georgia"/>
              </a:defRPr>
            </a:pPr>
            <a:r>
              <a:rPr sz="3600" b="1" i="0">
                <a:solidFill>
                  <a:srgbClr val="13262B"/>
                </a:solidFill>
                <a:latin typeface="Georgia"/>
                <a:ea typeface="Georgia"/>
                <a:cs typeface="Georgia"/>
              </a:rPr>
              <a:t>Reasonable</a:t>
            </a:r>
          </a:p>
          <a:p>
            <a:pPr algn="ctr">
              <a:lnSpc>
                <a:spcPct val="102000"/>
              </a:lnSpc>
              <a:buNone/>
              <a:defRPr sz="3600" b="1" i="0">
                <a:solidFill>
                  <a:srgbClr val="13262B"/>
                </a:solidFill>
                <a:latin typeface="Georgia"/>
                <a:ea typeface="Georgia"/>
                <a:cs typeface="Georgia"/>
              </a:defRPr>
            </a:pPr>
            <a:r>
              <a:rPr sz="3600" b="1" i="0">
                <a:solidFill>
                  <a:srgbClr val="13262B"/>
                </a:solidFill>
                <a:latin typeface="Georgia"/>
                <a:ea typeface="Georgia"/>
                <a:cs typeface="Georgia"/>
              </a:rPr>
              <a:t>inference</a:t>
            </a:r>
          </a:p>
        </p:txBody>
      </p:sp>
      <p:sp>
        <p:nvSpPr>
          <p:cNvPr id="6" name="three-rule-1">
            <a:extLst>
              <a:ext uri="{FF2B5EF4-FFF2-40B4-BE49-F238E27FC236}">
                <a16:creationId xmlns:a16="http://schemas.microsoft.com/office/drawing/2014/main" id="{DFF9AA2D-41CE-4CC1-A0E3-4F8EAADE1332}"/>
              </a:ext>
            </a:extLst>
          </p:cNvPr>
          <p:cNvSpPr>
            <a:spLocks noGrp="1"/>
          </p:cNvSpPr>
          <p:nvPr/>
        </p:nvSpPr>
        <p:spPr>
          <a:xfrm>
            <a:off x="5419725" y="2647950"/>
            <a:ext cx="1333500" cy="38100"/>
          </a:xfrm>
          <a:prstGeom prst="rect">
            <a:avLst/>
          </a:prstGeom>
          <a:solidFill>
            <a:srgbClr val="1E5660"/>
          </a:solidFill>
          <a:ln w="0">
            <a:noFill/>
            <a:prstDash val="solid"/>
          </a:ln>
        </p:spPr>
        <p:txBody>
          <a:bodyPr/>
          <a:lstStyle/>
          <a:p>
            <a:endParaRPr lang="en-US"/>
          </a:p>
        </p:txBody>
      </p:sp>
      <p:sp>
        <p:nvSpPr>
          <p:cNvPr id="7" name="three-body-1">
            <a:extLst>
              <a:ext uri="{FF2B5EF4-FFF2-40B4-BE49-F238E27FC236}">
                <a16:creationId xmlns:a16="http://schemas.microsoft.com/office/drawing/2014/main" id="{2DDDC930-7EB9-46C9-AE8C-255AD83665E8}"/>
              </a:ext>
            </a:extLst>
          </p:cNvPr>
          <p:cNvSpPr>
            <a:spLocks noGrp="1"/>
          </p:cNvSpPr>
          <p:nvPr/>
        </p:nvSpPr>
        <p:spPr>
          <a:xfrm>
            <a:off x="4467225" y="3028950"/>
            <a:ext cx="3238500" cy="1809750"/>
          </a:xfrm>
          <a:prstGeom prst="rect">
            <a:avLst/>
          </a:prstGeom>
          <a:noFill/>
          <a:ln w="0">
            <a:noFill/>
            <a:prstDash val="solid"/>
          </a:ln>
        </p:spPr>
        <p:txBody>
          <a:bodyPr lIns="38100" tIns="38100" rIns="38100" bIns="38100" anchor="t">
            <a:normAutofit/>
          </a:bodyPr>
          <a:lstStyle/>
          <a:p>
            <a:pPr algn="ctr">
              <a:lnSpc>
                <a:spcPct val="108000"/>
              </a:lnSpc>
              <a:buNone/>
              <a:defRPr sz="3200" b="0" i="0">
                <a:solidFill>
                  <a:srgbClr val="13262B"/>
                </a:solidFill>
                <a:latin typeface="Aptos"/>
                <a:ea typeface="Aptos"/>
                <a:cs typeface="Aptos"/>
              </a:defRPr>
            </a:pPr>
            <a:r>
              <a:rPr sz="3200" b="0" i="0">
                <a:solidFill>
                  <a:srgbClr val="13262B"/>
                </a:solidFill>
                <a:latin typeface="Aptos"/>
                <a:ea typeface="Aptos"/>
                <a:cs typeface="Aptos"/>
              </a:rPr>
              <a:t>A conclusion that fits several biblical truths.</a:t>
            </a:r>
          </a:p>
        </p:txBody>
      </p:sp>
      <p:sp>
        <p:nvSpPr>
          <p:cNvPr id="8" name="three-head-2">
            <a:extLst>
              <a:ext uri="{FF2B5EF4-FFF2-40B4-BE49-F238E27FC236}">
                <a16:creationId xmlns:a16="http://schemas.microsoft.com/office/drawing/2014/main" id="{D04CDC65-9512-4CF1-BDA8-01B086EF3402}"/>
              </a:ext>
            </a:extLst>
          </p:cNvPr>
          <p:cNvSpPr>
            <a:spLocks noGrp="1"/>
          </p:cNvSpPr>
          <p:nvPr/>
        </p:nvSpPr>
        <p:spPr>
          <a:xfrm>
            <a:off x="8248650" y="1333500"/>
            <a:ext cx="3238500" cy="1066800"/>
          </a:xfrm>
          <a:prstGeom prst="rect">
            <a:avLst/>
          </a:prstGeom>
          <a:noFill/>
          <a:ln w="0">
            <a:noFill/>
            <a:prstDash val="solid"/>
          </a:ln>
        </p:spPr>
        <p:txBody>
          <a:bodyPr lIns="38100" tIns="38100" rIns="38100" bIns="38100" anchor="ctr">
            <a:normAutofit fontScale="96008" lnSpcReduction="10000"/>
          </a:bodyPr>
          <a:lstStyle/>
          <a:p>
            <a:pPr algn="ctr">
              <a:lnSpc>
                <a:spcPct val="102000"/>
              </a:lnSpc>
              <a:buNone/>
              <a:defRPr sz="3600" b="1" i="0">
                <a:solidFill>
                  <a:srgbClr val="13262B"/>
                </a:solidFill>
                <a:latin typeface="Georgia"/>
                <a:ea typeface="Georgia"/>
                <a:cs typeface="Georgia"/>
              </a:defRPr>
            </a:pPr>
            <a:r>
              <a:rPr sz="3600" b="1" i="0">
                <a:solidFill>
                  <a:srgbClr val="13262B"/>
                </a:solidFill>
                <a:latin typeface="Georgia"/>
                <a:ea typeface="Georgia"/>
                <a:cs typeface="Georgia"/>
              </a:rPr>
              <a:t>Faithful</a:t>
            </a:r>
          </a:p>
          <a:p>
            <a:pPr algn="ctr">
              <a:lnSpc>
                <a:spcPct val="102000"/>
              </a:lnSpc>
              <a:buNone/>
              <a:defRPr sz="3600" b="1" i="0">
                <a:solidFill>
                  <a:srgbClr val="13262B"/>
                </a:solidFill>
                <a:latin typeface="Georgia"/>
                <a:ea typeface="Georgia"/>
                <a:cs typeface="Georgia"/>
              </a:defRPr>
            </a:pPr>
            <a:r>
              <a:rPr sz="3600" b="1" i="0">
                <a:solidFill>
                  <a:srgbClr val="13262B"/>
                </a:solidFill>
                <a:latin typeface="Georgia"/>
                <a:ea typeface="Georgia"/>
                <a:cs typeface="Georgia"/>
              </a:rPr>
              <a:t>imagination</a:t>
            </a:r>
          </a:p>
        </p:txBody>
      </p:sp>
      <p:sp>
        <p:nvSpPr>
          <p:cNvPr id="9" name="three-rule-2">
            <a:extLst>
              <a:ext uri="{FF2B5EF4-FFF2-40B4-BE49-F238E27FC236}">
                <a16:creationId xmlns:a16="http://schemas.microsoft.com/office/drawing/2014/main" id="{66B3D53B-CDB1-4969-8EDF-F5464DFF8401}"/>
              </a:ext>
            </a:extLst>
          </p:cNvPr>
          <p:cNvSpPr>
            <a:spLocks noGrp="1"/>
          </p:cNvSpPr>
          <p:nvPr/>
        </p:nvSpPr>
        <p:spPr>
          <a:xfrm>
            <a:off x="9201150" y="2647950"/>
            <a:ext cx="1333500" cy="38100"/>
          </a:xfrm>
          <a:prstGeom prst="rect">
            <a:avLst/>
          </a:prstGeom>
          <a:solidFill>
            <a:srgbClr val="1E5660"/>
          </a:solidFill>
          <a:ln w="0">
            <a:noFill/>
            <a:prstDash val="solid"/>
          </a:ln>
        </p:spPr>
        <p:txBody>
          <a:bodyPr/>
          <a:lstStyle/>
          <a:p>
            <a:endParaRPr lang="en-US"/>
          </a:p>
        </p:txBody>
      </p:sp>
      <p:sp>
        <p:nvSpPr>
          <p:cNvPr id="10" name="three-body-2">
            <a:extLst>
              <a:ext uri="{FF2B5EF4-FFF2-40B4-BE49-F238E27FC236}">
                <a16:creationId xmlns:a16="http://schemas.microsoft.com/office/drawing/2014/main" id="{EEDAA949-1B55-4C0E-A04D-DA1395171ED0}"/>
              </a:ext>
            </a:extLst>
          </p:cNvPr>
          <p:cNvSpPr>
            <a:spLocks noGrp="1"/>
          </p:cNvSpPr>
          <p:nvPr/>
        </p:nvSpPr>
        <p:spPr>
          <a:xfrm>
            <a:off x="8248650" y="3028950"/>
            <a:ext cx="3238500" cy="1809750"/>
          </a:xfrm>
          <a:prstGeom prst="rect">
            <a:avLst/>
          </a:prstGeom>
          <a:noFill/>
          <a:ln w="0">
            <a:noFill/>
            <a:prstDash val="solid"/>
          </a:ln>
        </p:spPr>
        <p:txBody>
          <a:bodyPr lIns="38100" tIns="38100" rIns="38100" bIns="38100" anchor="t">
            <a:normAutofit fontScale="93969"/>
          </a:bodyPr>
          <a:lstStyle/>
          <a:p>
            <a:pPr algn="ctr">
              <a:lnSpc>
                <a:spcPct val="108000"/>
              </a:lnSpc>
              <a:buNone/>
              <a:defRPr sz="3200" b="0" i="0">
                <a:solidFill>
                  <a:srgbClr val="13262B"/>
                </a:solidFill>
                <a:latin typeface="Aptos"/>
                <a:ea typeface="Aptos"/>
                <a:cs typeface="Aptos"/>
              </a:defRPr>
            </a:pPr>
            <a:r>
              <a:rPr sz="3200" b="0" i="0">
                <a:solidFill>
                  <a:srgbClr val="13262B"/>
                </a:solidFill>
                <a:latin typeface="Aptos"/>
                <a:ea typeface="Aptos"/>
                <a:cs typeface="Aptos"/>
              </a:rPr>
              <a:t>A possible picture held humbly and open to correction.</a:t>
            </a:r>
          </a:p>
        </p:txBody>
      </p:sp>
      <p:sp>
        <p:nvSpPr>
          <p:cNvPr id="11" name="three-footer">
            <a:extLst>
              <a:ext uri="{FF2B5EF4-FFF2-40B4-BE49-F238E27FC236}">
                <a16:creationId xmlns:a16="http://schemas.microsoft.com/office/drawing/2014/main" id="{CDD464D5-418C-4672-8FE5-EFB25D501C68}"/>
              </a:ext>
            </a:extLst>
          </p:cNvPr>
          <p:cNvSpPr>
            <a:spLocks noGrp="1"/>
          </p:cNvSpPr>
          <p:nvPr/>
        </p:nvSpPr>
        <p:spPr>
          <a:xfrm>
            <a:off x="1524000" y="5448300"/>
            <a:ext cx="9144000" cy="495300"/>
          </a:xfrm>
          <a:prstGeom prst="rect">
            <a:avLst/>
          </a:prstGeom>
          <a:noFill/>
          <a:ln w="0">
            <a:noFill/>
            <a:prstDash val="solid"/>
          </a:ln>
        </p:spPr>
        <p:txBody>
          <a:bodyPr lIns="38100" tIns="38100" rIns="38100" bIns="38100" anchor="ctr">
            <a:normAutofit fontScale="88396"/>
          </a:bodyPr>
          <a:lstStyle/>
          <a:p>
            <a:pPr algn="ctr">
              <a:lnSpc>
                <a:spcPct val="102000"/>
              </a:lnSpc>
              <a:buNone/>
              <a:defRPr sz="3000" b="1" i="0">
                <a:solidFill>
                  <a:srgbClr val="1E5660"/>
                </a:solidFill>
                <a:latin typeface="Aptos"/>
                <a:ea typeface="Aptos"/>
                <a:cs typeface="Aptos"/>
              </a:defRPr>
            </a:pPr>
            <a:r>
              <a:rPr sz="3000" b="1" i="0">
                <a:solidFill>
                  <a:srgbClr val="1E5660"/>
                </a:solidFill>
                <a:latin typeface="Aptos"/>
                <a:ea typeface="Aptos"/>
                <a:cs typeface="Aptos"/>
              </a:rPr>
              <a:t>Scripture first • Christ at the center • Disciplined humility</a:t>
            </a:r>
          </a:p>
        </p:txBody>
      </p:sp>
      <p:sp>
        <p:nvSpPr>
          <p:cNvPr id="12" name="footer-left">
            <a:extLst>
              <a:ext uri="{FF2B5EF4-FFF2-40B4-BE49-F238E27FC236}">
                <a16:creationId xmlns:a16="http://schemas.microsoft.com/office/drawing/2014/main" id="{6E17BE59-3741-4386-B091-C6A0A10F5ED6}"/>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13" name="footer-right">
            <a:extLst>
              <a:ext uri="{FF2B5EF4-FFF2-40B4-BE49-F238E27FC236}">
                <a16:creationId xmlns:a16="http://schemas.microsoft.com/office/drawing/2014/main" id="{D8FB41AD-8BAD-4EF3-AC5A-0B8C72420388}"/>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13</a:t>
            </a:r>
          </a:p>
        </p:txBody>
      </p:sp>
    </p:spTree>
    <p:extLst>
      <p:ext uri="{BB962C8B-B14F-4D97-AF65-F5344CB8AC3E}">
        <p14:creationId xmlns:p14="http://schemas.microsoft.com/office/powerpoint/2010/main" val="1240999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sp>
        <p:nvSpPr>
          <p:cNvPr id="9" name="thin-label">
            <a:extLst>
              <a:ext uri="{FF2B5EF4-FFF2-40B4-BE49-F238E27FC236}">
                <a16:creationId xmlns:a16="http://schemas.microsoft.com/office/drawing/2014/main" id="{8D4DD545-E65E-4219-A4C9-7395E2260436}"/>
              </a:ext>
            </a:extLst>
          </p:cNvPr>
          <p:cNvSpPr>
            <a:spLocks noGrp="1"/>
          </p:cNvSpPr>
          <p:nvPr/>
        </p:nvSpPr>
        <p:spPr>
          <a:xfrm>
            <a:off x="0" y="723900"/>
            <a:ext cx="12192000" cy="323850"/>
          </a:xfrm>
          <a:prstGeom prst="rect">
            <a:avLst/>
          </a:prstGeom>
          <a:noFill/>
          <a:ln w="0">
            <a:noFill/>
            <a:prstDash val="solid"/>
          </a:ln>
        </p:spPr>
        <p:txBody>
          <a:bodyPr lIns="38100" tIns="38100" rIns="38100" bIns="38100" anchor="ctr">
            <a:normAutofit fontScale="87157" lnSpcReduction="10000"/>
          </a:bodyPr>
          <a:lstStyle/>
          <a:p>
            <a:pPr algn="ctr">
              <a:lnSpc>
                <a:spcPct val="102000"/>
              </a:lnSpc>
              <a:buNone/>
              <a:defRPr sz="2000" b="1" i="0">
                <a:solidFill>
                  <a:srgbClr val="D6B36A"/>
                </a:solidFill>
                <a:latin typeface="Aptos"/>
                <a:ea typeface="Aptos"/>
                <a:cs typeface="Aptos"/>
              </a:defRPr>
            </a:pPr>
            <a:r>
              <a:rPr sz="2000" b="1" i="0">
                <a:solidFill>
                  <a:srgbClr val="D6B36A"/>
                </a:solidFill>
                <a:latin typeface="Aptos"/>
                <a:ea typeface="Aptos"/>
                <a:cs typeface="Aptos"/>
              </a:rPr>
              <a:t>ALCORN’S DIAGNOSIS</a:t>
            </a:r>
          </a:p>
        </p:txBody>
      </p:sp>
      <p:sp>
        <p:nvSpPr>
          <p:cNvPr id="2" name="thin-title">
            <a:extLst>
              <a:ext uri="{FF2B5EF4-FFF2-40B4-BE49-F238E27FC236}">
                <a16:creationId xmlns:a16="http://schemas.microsoft.com/office/drawing/2014/main" id="{BBEE1A07-9B9E-45D5-B1EE-605921959679}"/>
              </a:ext>
            </a:extLst>
          </p:cNvPr>
          <p:cNvSpPr>
            <a:spLocks noGrp="1"/>
          </p:cNvSpPr>
          <p:nvPr/>
        </p:nvSpPr>
        <p:spPr>
          <a:xfrm>
            <a:off x="1619250" y="1371600"/>
            <a:ext cx="8953500" cy="1428750"/>
          </a:xfrm>
          <a:prstGeom prst="rect">
            <a:avLst/>
          </a:prstGeom>
          <a:noFill/>
          <a:ln w="0">
            <a:noFill/>
            <a:prstDash val="solid"/>
          </a:ln>
        </p:spPr>
        <p:txBody>
          <a:bodyPr lIns="38100" tIns="38100" rIns="38100" bIns="38100" anchor="ctr">
            <a:normAutofit fontScale="92837" lnSpcReduction="10000"/>
          </a:bodyPr>
          <a:lstStyle/>
          <a:p>
            <a:pPr algn="ctr">
              <a:lnSpc>
                <a:spcPct val="100000"/>
              </a:lnSpc>
              <a:buNone/>
              <a:defRPr sz="5200" b="1" i="0">
                <a:solidFill>
                  <a:srgbClr val="F5EFE3"/>
                </a:solidFill>
                <a:latin typeface="Georgia"/>
                <a:ea typeface="Georgia"/>
                <a:cs typeface="Georgia"/>
              </a:defRPr>
            </a:pPr>
            <a:r>
              <a:rPr sz="5200" b="1" i="0">
                <a:solidFill>
                  <a:srgbClr val="F5EFE3"/>
                </a:solidFill>
                <a:latin typeface="Georgia"/>
                <a:ea typeface="Georgia"/>
                <a:cs typeface="Georgia"/>
              </a:rPr>
              <a:t>Thin pictures cannot carry</a:t>
            </a:r>
          </a:p>
          <a:p>
            <a:pPr algn="ctr">
              <a:lnSpc>
                <a:spcPct val="100000"/>
              </a:lnSpc>
              <a:buNone/>
              <a:defRPr sz="5200" b="1" i="0">
                <a:solidFill>
                  <a:srgbClr val="F5EFE3"/>
                </a:solidFill>
                <a:latin typeface="Georgia"/>
                <a:ea typeface="Georgia"/>
                <a:cs typeface="Georgia"/>
              </a:defRPr>
            </a:pPr>
            <a:r>
              <a:rPr sz="5200" b="1" i="0">
                <a:solidFill>
                  <a:srgbClr val="F5EFE3"/>
                </a:solidFill>
                <a:latin typeface="Georgia"/>
                <a:ea typeface="Georgia"/>
                <a:cs typeface="Georgia"/>
              </a:rPr>
              <a:t>the weight of grief.</a:t>
            </a:r>
          </a:p>
        </p:txBody>
      </p:sp>
      <p:sp>
        <p:nvSpPr>
          <p:cNvPr id="3" name="thin-0">
            <a:extLst>
              <a:ext uri="{FF2B5EF4-FFF2-40B4-BE49-F238E27FC236}">
                <a16:creationId xmlns:a16="http://schemas.microsoft.com/office/drawing/2014/main" id="{0CB19344-590B-4482-A7CA-5102AA0CC89A}"/>
              </a:ext>
            </a:extLst>
          </p:cNvPr>
          <p:cNvSpPr>
            <a:spLocks noGrp="1"/>
          </p:cNvSpPr>
          <p:nvPr/>
        </p:nvSpPr>
        <p:spPr>
          <a:xfrm>
            <a:off x="1409700" y="3619500"/>
            <a:ext cx="2667000" cy="609600"/>
          </a:xfrm>
          <a:prstGeom prst="rect">
            <a:avLst/>
          </a:prstGeom>
          <a:noFill/>
          <a:ln w="0">
            <a:noFill/>
            <a:prstDash val="solid"/>
          </a:ln>
        </p:spPr>
        <p:txBody>
          <a:bodyPr lIns="38100" tIns="38100" rIns="38100" bIns="38100" anchor="ctr">
            <a:normAutofit/>
          </a:bodyPr>
          <a:lstStyle/>
          <a:p>
            <a:pPr algn="ctr">
              <a:lnSpc>
                <a:spcPct val="102000"/>
              </a:lnSpc>
              <a:buNone/>
              <a:defRPr sz="3400" b="0" i="1">
                <a:solidFill>
                  <a:srgbClr val="E9DDC6"/>
                </a:solidFill>
                <a:latin typeface="Aptos"/>
                <a:ea typeface="Aptos"/>
                <a:cs typeface="Aptos"/>
              </a:defRPr>
            </a:pPr>
            <a:r>
              <a:rPr sz="3400" b="0" i="1">
                <a:solidFill>
                  <a:srgbClr val="E9DDC6"/>
                </a:solidFill>
                <a:latin typeface="Aptos"/>
                <a:ea typeface="Aptos"/>
                <a:cs typeface="Aptos"/>
              </a:rPr>
              <a:t>inhuman</a:t>
            </a:r>
          </a:p>
        </p:txBody>
      </p:sp>
      <p:sp>
        <p:nvSpPr>
          <p:cNvPr id="4" name="thin-1">
            <a:extLst>
              <a:ext uri="{FF2B5EF4-FFF2-40B4-BE49-F238E27FC236}">
                <a16:creationId xmlns:a16="http://schemas.microsoft.com/office/drawing/2014/main" id="{F3794573-3D86-498A-8ED4-C82CD30C496B}"/>
              </a:ext>
            </a:extLst>
          </p:cNvPr>
          <p:cNvSpPr>
            <a:spLocks noGrp="1"/>
          </p:cNvSpPr>
          <p:nvPr/>
        </p:nvSpPr>
        <p:spPr>
          <a:xfrm>
            <a:off x="4552950" y="3619500"/>
            <a:ext cx="2667000" cy="609600"/>
          </a:xfrm>
          <a:prstGeom prst="rect">
            <a:avLst/>
          </a:prstGeom>
          <a:noFill/>
          <a:ln w="0">
            <a:noFill/>
            <a:prstDash val="solid"/>
          </a:ln>
        </p:spPr>
        <p:txBody>
          <a:bodyPr lIns="38100" tIns="38100" rIns="38100" bIns="38100" anchor="ctr">
            <a:normAutofit/>
          </a:bodyPr>
          <a:lstStyle/>
          <a:p>
            <a:pPr algn="ctr">
              <a:lnSpc>
                <a:spcPct val="102000"/>
              </a:lnSpc>
              <a:buNone/>
              <a:defRPr sz="3400" b="0" i="1">
                <a:solidFill>
                  <a:srgbClr val="E9DDC6"/>
                </a:solidFill>
                <a:latin typeface="Aptos"/>
                <a:ea typeface="Aptos"/>
                <a:cs typeface="Aptos"/>
              </a:defRPr>
            </a:pPr>
            <a:r>
              <a:rPr sz="3400" b="0" i="1">
                <a:solidFill>
                  <a:srgbClr val="E9DDC6"/>
                </a:solidFill>
                <a:latin typeface="Aptos"/>
                <a:ea typeface="Aptos"/>
                <a:cs typeface="Aptos"/>
              </a:rPr>
              <a:t>lonely</a:t>
            </a:r>
          </a:p>
        </p:txBody>
      </p:sp>
      <p:sp>
        <p:nvSpPr>
          <p:cNvPr id="5" name="thin-2">
            <a:extLst>
              <a:ext uri="{FF2B5EF4-FFF2-40B4-BE49-F238E27FC236}">
                <a16:creationId xmlns:a16="http://schemas.microsoft.com/office/drawing/2014/main" id="{DAE7B159-962B-4B57-9157-A419AD84684F}"/>
              </a:ext>
            </a:extLst>
          </p:cNvPr>
          <p:cNvSpPr>
            <a:spLocks noGrp="1"/>
          </p:cNvSpPr>
          <p:nvPr/>
        </p:nvSpPr>
        <p:spPr>
          <a:xfrm>
            <a:off x="7696200" y="3619500"/>
            <a:ext cx="2667000" cy="609600"/>
          </a:xfrm>
          <a:prstGeom prst="rect">
            <a:avLst/>
          </a:prstGeom>
          <a:noFill/>
          <a:ln w="0">
            <a:noFill/>
            <a:prstDash val="solid"/>
          </a:ln>
        </p:spPr>
        <p:txBody>
          <a:bodyPr lIns="38100" tIns="38100" rIns="38100" bIns="38100" anchor="ctr">
            <a:normAutofit/>
          </a:bodyPr>
          <a:lstStyle/>
          <a:p>
            <a:pPr algn="ctr">
              <a:lnSpc>
                <a:spcPct val="102000"/>
              </a:lnSpc>
              <a:buNone/>
              <a:defRPr sz="3400" b="0" i="1">
                <a:solidFill>
                  <a:srgbClr val="E9DDC6"/>
                </a:solidFill>
                <a:latin typeface="Aptos"/>
                <a:ea typeface="Aptos"/>
                <a:cs typeface="Aptos"/>
              </a:defRPr>
            </a:pPr>
            <a:r>
              <a:rPr sz="3400" b="0" i="1">
                <a:solidFill>
                  <a:srgbClr val="E9DDC6"/>
                </a:solidFill>
                <a:latin typeface="Aptos"/>
                <a:ea typeface="Aptos"/>
                <a:cs typeface="Aptos"/>
              </a:rPr>
              <a:t>boring</a:t>
            </a:r>
          </a:p>
        </p:txBody>
      </p:sp>
      <p:sp>
        <p:nvSpPr>
          <p:cNvPr id="6" name="thin-close">
            <a:extLst>
              <a:ext uri="{FF2B5EF4-FFF2-40B4-BE49-F238E27FC236}">
                <a16:creationId xmlns:a16="http://schemas.microsoft.com/office/drawing/2014/main" id="{52075902-1BF3-4EC5-908E-DD6C5D68FB00}"/>
              </a:ext>
            </a:extLst>
          </p:cNvPr>
          <p:cNvSpPr>
            <a:spLocks noGrp="1"/>
          </p:cNvSpPr>
          <p:nvPr/>
        </p:nvSpPr>
        <p:spPr>
          <a:xfrm>
            <a:off x="1238250" y="4895850"/>
            <a:ext cx="9715500" cy="933450"/>
          </a:xfrm>
          <a:prstGeom prst="rect">
            <a:avLst/>
          </a:prstGeom>
          <a:noFill/>
          <a:ln w="0">
            <a:noFill/>
            <a:prstDash val="solid"/>
          </a:ln>
        </p:spPr>
        <p:txBody>
          <a:bodyPr lIns="38100" tIns="38100" rIns="38100" bIns="38100" anchor="t">
            <a:normAutofit fontScale="92578"/>
          </a:bodyPr>
          <a:lstStyle/>
          <a:p>
            <a:pPr algn="ctr">
              <a:lnSpc>
                <a:spcPct val="102000"/>
              </a:lnSpc>
              <a:buNone/>
              <a:defRPr sz="2800" b="0" i="0">
                <a:solidFill>
                  <a:srgbClr val="B9C8C7"/>
                </a:solidFill>
                <a:latin typeface="Aptos"/>
                <a:ea typeface="Aptos"/>
                <a:cs typeface="Aptos"/>
              </a:defRPr>
            </a:pPr>
            <a:r>
              <a:rPr sz="2800" b="0" i="0">
                <a:solidFill>
                  <a:srgbClr val="B9C8C7"/>
                </a:solidFill>
                <a:latin typeface="Aptos"/>
                <a:ea typeface="Aptos"/>
                <a:cs typeface="Aptos"/>
              </a:rPr>
              <a:t>The problem is not that Scripture has given us nothing.</a:t>
            </a:r>
          </a:p>
          <a:p>
            <a:pPr algn="ctr">
              <a:lnSpc>
                <a:spcPct val="102000"/>
              </a:lnSpc>
              <a:buNone/>
              <a:defRPr sz="2800" b="0" i="0">
                <a:solidFill>
                  <a:srgbClr val="B9C8C7"/>
                </a:solidFill>
                <a:latin typeface="Aptos"/>
                <a:ea typeface="Aptos"/>
                <a:cs typeface="Aptos"/>
              </a:defRPr>
            </a:pPr>
            <a:r>
              <a:rPr sz="2800" b="0" i="0">
                <a:solidFill>
                  <a:srgbClr val="B9C8C7"/>
                </a:solidFill>
                <a:latin typeface="Aptos"/>
                <a:ea typeface="Aptos"/>
                <a:cs typeface="Aptos"/>
              </a:rPr>
              <a:t>Other pictures have sometimes become more vivid than Scripture.</a:t>
            </a:r>
          </a:p>
        </p:txBody>
      </p:sp>
      <p:sp>
        <p:nvSpPr>
          <p:cNvPr id="7" name="footer-left">
            <a:extLst>
              <a:ext uri="{FF2B5EF4-FFF2-40B4-BE49-F238E27FC236}">
                <a16:creationId xmlns:a16="http://schemas.microsoft.com/office/drawing/2014/main" id="{C72BF2F0-3ED4-43B6-97C1-EE68D002AA5E}"/>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8" name="footer-right">
            <a:extLst>
              <a:ext uri="{FF2B5EF4-FFF2-40B4-BE49-F238E27FC236}">
                <a16:creationId xmlns:a16="http://schemas.microsoft.com/office/drawing/2014/main" id="{89623EB5-15E4-4D7E-9330-09E4257F7D13}"/>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14</a:t>
            </a:r>
          </a:p>
        </p:txBody>
      </p:sp>
    </p:spTree>
    <p:extLst>
      <p:ext uri="{BB962C8B-B14F-4D97-AF65-F5344CB8AC3E}">
        <p14:creationId xmlns:p14="http://schemas.microsoft.com/office/powerpoint/2010/main" val="48606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light-scrim">
            <a:extLst>
              <a:ext uri="{FF2B5EF4-FFF2-40B4-BE49-F238E27FC236}">
                <a16:creationId xmlns:a16="http://schemas.microsoft.com/office/drawing/2014/main" id="{6D5E0F3A-A09A-4FF6-BCF1-8C8D46CA01DE}"/>
              </a:ext>
            </a:extLst>
          </p:cNvPr>
          <p:cNvSpPr>
            <a:spLocks noGrp="1"/>
          </p:cNvSpPr>
          <p:nvPr/>
        </p:nvSpPr>
        <p:spPr>
          <a:xfrm>
            <a:off x="0" y="0"/>
            <a:ext cx="12192000" cy="6858000"/>
          </a:xfrm>
          <a:prstGeom prst="rect">
            <a:avLst/>
          </a:prstGeom>
          <a:gradFill>
            <a:gsLst>
              <a:gs pos="0">
                <a:srgbClr val="071C2C">
                  <a:alpha val="88000"/>
                </a:srgbClr>
              </a:gs>
              <a:gs pos="52000">
                <a:srgbClr val="071C2C">
                  <a:alpha val="50000"/>
                </a:srgbClr>
              </a:gs>
              <a:gs pos="100000">
                <a:srgbClr val="071C2C">
                  <a:alpha val="10000"/>
                </a:srgbClr>
              </a:gs>
            </a:gsLst>
            <a:lin ang="5400000"/>
          </a:gradFill>
          <a:ln w="0">
            <a:noFill/>
            <a:prstDash val="solid"/>
          </a:ln>
        </p:spPr>
        <p:txBody>
          <a:bodyPr/>
          <a:lstStyle/>
          <a:p>
            <a:endParaRPr lang="en-US"/>
          </a:p>
        </p:txBody>
      </p:sp>
      <p:sp>
        <p:nvSpPr>
          <p:cNvPr id="3" name="light-title">
            <a:extLst>
              <a:ext uri="{FF2B5EF4-FFF2-40B4-BE49-F238E27FC236}">
                <a16:creationId xmlns:a16="http://schemas.microsoft.com/office/drawing/2014/main" id="{3282E1E9-BC97-4BC2-9A1A-963447B26616}"/>
              </a:ext>
            </a:extLst>
          </p:cNvPr>
          <p:cNvSpPr>
            <a:spLocks noGrp="1"/>
          </p:cNvSpPr>
          <p:nvPr/>
        </p:nvSpPr>
        <p:spPr>
          <a:xfrm>
            <a:off x="685800" y="1104900"/>
            <a:ext cx="6286500" cy="1466850"/>
          </a:xfrm>
          <a:prstGeom prst="rect">
            <a:avLst/>
          </a:prstGeom>
          <a:noFill/>
          <a:ln w="0">
            <a:noFill/>
            <a:prstDash val="solid"/>
          </a:ln>
        </p:spPr>
        <p:txBody>
          <a:bodyPr lIns="38100" tIns="38100" rIns="38100" bIns="38100" anchor="t">
            <a:normAutofit fontScale="72515" lnSpcReduction="20000"/>
          </a:bodyPr>
          <a:lstStyle/>
          <a:p>
            <a:pPr algn="l">
              <a:lnSpc>
                <a:spcPct val="100000"/>
              </a:lnSpc>
              <a:buNone/>
              <a:defRPr sz="5000" b="1" i="0">
                <a:solidFill>
                  <a:srgbClr val="F5EFE3"/>
                </a:solidFill>
                <a:latin typeface="Georgia"/>
                <a:ea typeface="Georgia"/>
                <a:cs typeface="Georgia"/>
              </a:defRPr>
            </a:pPr>
            <a:r>
              <a:rPr sz="5000" b="1" i="0">
                <a:solidFill>
                  <a:srgbClr val="F5EFE3"/>
                </a:solidFill>
                <a:latin typeface="Georgia"/>
                <a:ea typeface="Georgia"/>
                <a:cs typeface="Georgia"/>
              </a:rPr>
              <a:t>God has revealed enough</a:t>
            </a:r>
          </a:p>
          <a:p>
            <a:pPr algn="l">
              <a:lnSpc>
                <a:spcPct val="100000"/>
              </a:lnSpc>
              <a:buNone/>
              <a:defRPr sz="5000" b="1" i="0">
                <a:solidFill>
                  <a:srgbClr val="F5EFE3"/>
                </a:solidFill>
                <a:latin typeface="Georgia"/>
                <a:ea typeface="Georgia"/>
                <a:cs typeface="Georgia"/>
              </a:defRPr>
            </a:pPr>
            <a:r>
              <a:rPr sz="5000" b="1" i="0">
                <a:solidFill>
                  <a:srgbClr val="F5EFE3"/>
                </a:solidFill>
                <a:latin typeface="Georgia"/>
                <a:ea typeface="Georgia"/>
                <a:cs typeface="Georgia"/>
              </a:rPr>
              <a:t>to awaken longing.</a:t>
            </a:r>
          </a:p>
        </p:txBody>
      </p:sp>
      <p:sp>
        <p:nvSpPr>
          <p:cNvPr id="4" name="light-images">
            <a:extLst>
              <a:ext uri="{FF2B5EF4-FFF2-40B4-BE49-F238E27FC236}">
                <a16:creationId xmlns:a16="http://schemas.microsoft.com/office/drawing/2014/main" id="{C365D6AE-0850-431E-9A77-8A15332FA231}"/>
              </a:ext>
            </a:extLst>
          </p:cNvPr>
          <p:cNvSpPr>
            <a:spLocks noGrp="1"/>
          </p:cNvSpPr>
          <p:nvPr/>
        </p:nvSpPr>
        <p:spPr>
          <a:xfrm>
            <a:off x="723900" y="3352800"/>
            <a:ext cx="7239000" cy="1104900"/>
          </a:xfrm>
          <a:prstGeom prst="rect">
            <a:avLst/>
          </a:prstGeom>
          <a:noFill/>
          <a:ln w="0">
            <a:noFill/>
            <a:prstDash val="solid"/>
          </a:ln>
        </p:spPr>
        <p:txBody>
          <a:bodyPr lIns="38100" tIns="38100" rIns="38100" bIns="38100" anchor="t">
            <a:normAutofit fontScale="94168"/>
          </a:bodyPr>
          <a:lstStyle/>
          <a:p>
            <a:pPr algn="l">
              <a:lnSpc>
                <a:spcPct val="112000"/>
              </a:lnSpc>
              <a:buNone/>
              <a:defRPr sz="3200" b="0" i="0">
                <a:solidFill>
                  <a:srgbClr val="E9DDC6"/>
                </a:solidFill>
                <a:latin typeface="Aptos"/>
                <a:ea typeface="Aptos"/>
                <a:cs typeface="Aptos"/>
              </a:defRPr>
            </a:pPr>
            <a:r>
              <a:rPr sz="3200" b="0" i="0">
                <a:solidFill>
                  <a:srgbClr val="E9DDC6"/>
                </a:solidFill>
                <a:latin typeface="Aptos"/>
                <a:ea typeface="Aptos"/>
                <a:cs typeface="Aptos"/>
              </a:rPr>
              <a:t>garden • city • kingdom • banquet</a:t>
            </a:r>
          </a:p>
          <a:p>
            <a:pPr algn="l">
              <a:lnSpc>
                <a:spcPct val="112000"/>
              </a:lnSpc>
              <a:buNone/>
              <a:defRPr sz="3200" b="0" i="0">
                <a:solidFill>
                  <a:srgbClr val="E9DDC6"/>
                </a:solidFill>
                <a:latin typeface="Aptos"/>
                <a:ea typeface="Aptos"/>
                <a:cs typeface="Aptos"/>
              </a:defRPr>
            </a:pPr>
            <a:r>
              <a:rPr sz="3200" b="0" i="0">
                <a:solidFill>
                  <a:srgbClr val="E9DDC6"/>
                </a:solidFill>
                <a:latin typeface="Aptos"/>
                <a:ea typeface="Aptos"/>
                <a:cs typeface="Aptos"/>
              </a:rPr>
              <a:t>resurrection • worship • service • home</a:t>
            </a:r>
          </a:p>
        </p:txBody>
      </p:sp>
      <p:sp>
        <p:nvSpPr>
          <p:cNvPr id="5" name="light-pulse">
            <a:extLst>
              <a:ext uri="{FF2B5EF4-FFF2-40B4-BE49-F238E27FC236}">
                <a16:creationId xmlns:a16="http://schemas.microsoft.com/office/drawing/2014/main" id="{64249E2F-78B2-4ACD-841A-BD54E89A64D5}"/>
              </a:ext>
            </a:extLst>
          </p:cNvPr>
          <p:cNvSpPr>
            <a:spLocks noGrp="1"/>
          </p:cNvSpPr>
          <p:nvPr/>
        </p:nvSpPr>
        <p:spPr>
          <a:xfrm>
            <a:off x="723900" y="5124450"/>
            <a:ext cx="6858000" cy="533400"/>
          </a:xfrm>
          <a:prstGeom prst="rect">
            <a:avLst/>
          </a:prstGeom>
          <a:noFill/>
          <a:ln w="0">
            <a:noFill/>
            <a:prstDash val="solid"/>
          </a:ln>
        </p:spPr>
        <p:txBody>
          <a:bodyPr lIns="38100" tIns="38100" rIns="38100" bIns="38100" anchor="ctr">
            <a:normAutofit fontScale="99412" lnSpcReduction="10000"/>
          </a:bodyPr>
          <a:lstStyle/>
          <a:p>
            <a:pPr algn="l">
              <a:lnSpc>
                <a:spcPct val="102000"/>
              </a:lnSpc>
              <a:buNone/>
              <a:defRPr sz="3200" b="1" i="1">
                <a:solidFill>
                  <a:srgbClr val="D6B36A"/>
                </a:solidFill>
                <a:latin typeface="Aptos"/>
                <a:ea typeface="Aptos"/>
                <a:cs typeface="Aptos"/>
              </a:defRPr>
            </a:pPr>
            <a:r>
              <a:rPr sz="3200" b="1" i="1">
                <a:solidFill>
                  <a:srgbClr val="D6B36A"/>
                </a:solidFill>
                <a:latin typeface="Aptos"/>
                <a:ea typeface="Aptos"/>
                <a:cs typeface="Aptos"/>
              </a:rPr>
              <a:t>Enough light to long for home.</a:t>
            </a:r>
          </a:p>
        </p:txBody>
      </p:sp>
      <p:sp>
        <p:nvSpPr>
          <p:cNvPr id="6" name="footer-left">
            <a:extLst>
              <a:ext uri="{FF2B5EF4-FFF2-40B4-BE49-F238E27FC236}">
                <a16:creationId xmlns:a16="http://schemas.microsoft.com/office/drawing/2014/main" id="{1383EAFB-BAB3-45DA-90E3-5E4657F79257}"/>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7" name="footer-right">
            <a:extLst>
              <a:ext uri="{FF2B5EF4-FFF2-40B4-BE49-F238E27FC236}">
                <a16:creationId xmlns:a16="http://schemas.microsoft.com/office/drawing/2014/main" id="{FC74B041-5561-4711-998F-44467232B131}"/>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15</a:t>
            </a:r>
          </a:p>
        </p:txBody>
      </p:sp>
    </p:spTree>
    <p:extLst>
      <p:ext uri="{BB962C8B-B14F-4D97-AF65-F5344CB8AC3E}">
        <p14:creationId xmlns:p14="http://schemas.microsoft.com/office/powerpoint/2010/main" val="1792175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8EFEC"/>
        </a:solidFill>
        <a:effectLst/>
      </p:bgPr>
    </p:bg>
    <p:spTree>
      <p:nvGrpSpPr>
        <p:cNvPr id="1" name=""/>
        <p:cNvGrpSpPr/>
        <p:nvPr/>
      </p:nvGrpSpPr>
      <p:grpSpPr>
        <a:xfrm>
          <a:off x="0" y="0"/>
          <a:ext cx="0" cy="0"/>
          <a:chOff x="0" y="0"/>
          <a:chExt cx="0" cy="0"/>
        </a:xfrm>
      </p:grpSpPr>
      <p:sp>
        <p:nvSpPr>
          <p:cNvPr id="11" name="imag-label">
            <a:extLst>
              <a:ext uri="{FF2B5EF4-FFF2-40B4-BE49-F238E27FC236}">
                <a16:creationId xmlns:a16="http://schemas.microsoft.com/office/drawing/2014/main" id="{1A11E2C5-ECEA-4E04-A245-9C83E8DB6B36}"/>
              </a:ext>
            </a:extLst>
          </p:cNvPr>
          <p:cNvSpPr>
            <a:spLocks noGrp="1"/>
          </p:cNvSpPr>
          <p:nvPr/>
        </p:nvSpPr>
        <p:spPr>
          <a:xfrm>
            <a:off x="0" y="609600"/>
            <a:ext cx="12192000" cy="323850"/>
          </a:xfrm>
          <a:prstGeom prst="rect">
            <a:avLst/>
          </a:prstGeom>
          <a:noFill/>
          <a:ln w="0">
            <a:noFill/>
            <a:prstDash val="solid"/>
          </a:ln>
        </p:spPr>
        <p:txBody>
          <a:bodyPr lIns="38100" tIns="38100" rIns="38100" bIns="38100" anchor="ctr">
            <a:normAutofit fontScale="87157" lnSpcReduction="10000"/>
          </a:bodyPr>
          <a:lstStyle/>
          <a:p>
            <a:pPr algn="ctr">
              <a:lnSpc>
                <a:spcPct val="102000"/>
              </a:lnSpc>
              <a:buNone/>
              <a:defRPr sz="2000" b="1" i="0">
                <a:solidFill>
                  <a:srgbClr val="1E5660"/>
                </a:solidFill>
                <a:latin typeface="Aptos"/>
                <a:ea typeface="Aptos"/>
                <a:cs typeface="Aptos"/>
              </a:defRPr>
            </a:pPr>
            <a:r>
              <a:rPr sz="2000" b="1" i="0">
                <a:solidFill>
                  <a:srgbClr val="1E5660"/>
                </a:solidFill>
                <a:latin typeface="Aptos"/>
                <a:ea typeface="Aptos"/>
                <a:cs typeface="Aptos"/>
              </a:rPr>
              <a:t>CHRISTIAN IMAGINATION</a:t>
            </a:r>
          </a:p>
        </p:txBody>
      </p:sp>
      <p:sp>
        <p:nvSpPr>
          <p:cNvPr id="2" name="imag-title">
            <a:extLst>
              <a:ext uri="{FF2B5EF4-FFF2-40B4-BE49-F238E27FC236}">
                <a16:creationId xmlns:a16="http://schemas.microsoft.com/office/drawing/2014/main" id="{313FDDA0-2408-4D2F-B253-2AEB8B669F9C}"/>
              </a:ext>
            </a:extLst>
          </p:cNvPr>
          <p:cNvSpPr>
            <a:spLocks noGrp="1"/>
          </p:cNvSpPr>
          <p:nvPr/>
        </p:nvSpPr>
        <p:spPr>
          <a:xfrm>
            <a:off x="1143000" y="1219200"/>
            <a:ext cx="9906000" cy="762000"/>
          </a:xfrm>
          <a:prstGeom prst="rect">
            <a:avLst/>
          </a:prstGeom>
          <a:noFill/>
          <a:ln w="0">
            <a:noFill/>
            <a:prstDash val="solid"/>
          </a:ln>
        </p:spPr>
        <p:txBody>
          <a:bodyPr lIns="38100" tIns="38100" rIns="38100" bIns="38100" anchor="ctr">
            <a:normAutofit fontScale="95735" lnSpcReduction="10000"/>
          </a:bodyPr>
          <a:lstStyle/>
          <a:p>
            <a:pPr algn="ctr">
              <a:lnSpc>
                <a:spcPct val="102000"/>
              </a:lnSpc>
              <a:buNone/>
              <a:defRPr sz="5000" b="1" i="0">
                <a:solidFill>
                  <a:srgbClr val="13262B"/>
                </a:solidFill>
                <a:latin typeface="Georgia"/>
                <a:ea typeface="Georgia"/>
                <a:cs typeface="Georgia"/>
              </a:defRPr>
            </a:pPr>
            <a:r>
              <a:rPr sz="5000" b="1" i="0">
                <a:solidFill>
                  <a:srgbClr val="13262B"/>
                </a:solidFill>
                <a:latin typeface="Georgia"/>
                <a:ea typeface="Georgia"/>
                <a:cs typeface="Georgia"/>
              </a:rPr>
              <a:t>alive—and disciplined</a:t>
            </a:r>
          </a:p>
        </p:txBody>
      </p:sp>
      <p:sp>
        <p:nvSpPr>
          <p:cNvPr id="3" name="guard-head-0">
            <a:extLst>
              <a:ext uri="{FF2B5EF4-FFF2-40B4-BE49-F238E27FC236}">
                <a16:creationId xmlns:a16="http://schemas.microsoft.com/office/drawing/2014/main" id="{E1A35D7A-AA98-4931-9EC2-A89C05A5ADC6}"/>
              </a:ext>
            </a:extLst>
          </p:cNvPr>
          <p:cNvSpPr>
            <a:spLocks noGrp="1"/>
          </p:cNvSpPr>
          <p:nvPr/>
        </p:nvSpPr>
        <p:spPr>
          <a:xfrm>
            <a:off x="1619250" y="2590800"/>
            <a:ext cx="3714750" cy="533400"/>
          </a:xfrm>
          <a:prstGeom prst="rect">
            <a:avLst/>
          </a:prstGeom>
          <a:noFill/>
          <a:ln w="0">
            <a:noFill/>
            <a:prstDash val="solid"/>
          </a:ln>
        </p:spPr>
        <p:txBody>
          <a:bodyPr lIns="38100" tIns="38100" rIns="38100" bIns="38100" anchor="ctr">
            <a:normAutofit fontScale="94005" lnSpcReduction="10000"/>
          </a:bodyPr>
          <a:lstStyle/>
          <a:p>
            <a:pPr algn="r">
              <a:lnSpc>
                <a:spcPct val="102000"/>
              </a:lnSpc>
              <a:buNone/>
              <a:defRPr sz="3400" b="1" i="0">
                <a:solidFill>
                  <a:srgbClr val="1E5660"/>
                </a:solidFill>
                <a:latin typeface="Aptos"/>
                <a:ea typeface="Aptos"/>
                <a:cs typeface="Aptos"/>
              </a:defRPr>
            </a:pPr>
            <a:r>
              <a:rPr sz="3400" b="1" i="0">
                <a:solidFill>
                  <a:srgbClr val="1E5660"/>
                </a:solidFill>
                <a:latin typeface="Aptos"/>
                <a:ea typeface="Aptos"/>
                <a:cs typeface="Aptos"/>
              </a:rPr>
              <a:t>beneath Scripture</a:t>
            </a:r>
          </a:p>
        </p:txBody>
      </p:sp>
      <p:sp>
        <p:nvSpPr>
          <p:cNvPr id="4" name="guard-body-0">
            <a:extLst>
              <a:ext uri="{FF2B5EF4-FFF2-40B4-BE49-F238E27FC236}">
                <a16:creationId xmlns:a16="http://schemas.microsoft.com/office/drawing/2014/main" id="{14756FDD-2D86-44D6-887C-C560D7C71C4A}"/>
              </a:ext>
            </a:extLst>
          </p:cNvPr>
          <p:cNvSpPr>
            <a:spLocks noGrp="1"/>
          </p:cNvSpPr>
          <p:nvPr/>
        </p:nvSpPr>
        <p:spPr>
          <a:xfrm>
            <a:off x="5810250" y="2590800"/>
            <a:ext cx="4762500" cy="533400"/>
          </a:xfrm>
          <a:prstGeom prst="rect">
            <a:avLst/>
          </a:prstGeom>
          <a:noFill/>
          <a:ln w="0">
            <a:noFill/>
            <a:prstDash val="solid"/>
          </a:ln>
        </p:spPr>
        <p:txBody>
          <a:bodyPr lIns="38100" tIns="38100" rIns="38100" bIns="38100" anchor="ctr">
            <a:normAutofit fontScale="99412" lnSpcReduction="10000"/>
          </a:bodyPr>
          <a:lstStyle/>
          <a:p>
            <a:pPr algn="l">
              <a:lnSpc>
                <a:spcPct val="102000"/>
              </a:lnSpc>
              <a:buNone/>
              <a:defRPr sz="3200" b="0" i="0">
                <a:solidFill>
                  <a:srgbClr val="13262B"/>
                </a:solidFill>
                <a:latin typeface="Aptos"/>
                <a:ea typeface="Aptos"/>
                <a:cs typeface="Aptos"/>
              </a:defRPr>
            </a:pPr>
            <a:r>
              <a:rPr sz="3200" b="0" i="0">
                <a:solidFill>
                  <a:srgbClr val="13262B"/>
                </a:solidFill>
                <a:latin typeface="Aptos"/>
                <a:ea typeface="Aptos"/>
                <a:cs typeface="Aptos"/>
              </a:rPr>
              <a:t>not a substitute for it</a:t>
            </a:r>
          </a:p>
        </p:txBody>
      </p:sp>
      <p:sp>
        <p:nvSpPr>
          <p:cNvPr id="5" name="guard-head-1">
            <a:extLst>
              <a:ext uri="{FF2B5EF4-FFF2-40B4-BE49-F238E27FC236}">
                <a16:creationId xmlns:a16="http://schemas.microsoft.com/office/drawing/2014/main" id="{1173B213-1E0C-45F2-8892-4E623208C67A}"/>
              </a:ext>
            </a:extLst>
          </p:cNvPr>
          <p:cNvSpPr>
            <a:spLocks noGrp="1"/>
          </p:cNvSpPr>
          <p:nvPr/>
        </p:nvSpPr>
        <p:spPr>
          <a:xfrm>
            <a:off x="1619250" y="3619500"/>
            <a:ext cx="3714750" cy="533400"/>
          </a:xfrm>
          <a:prstGeom prst="rect">
            <a:avLst/>
          </a:prstGeom>
          <a:noFill/>
          <a:ln w="0">
            <a:noFill/>
            <a:prstDash val="solid"/>
          </a:ln>
        </p:spPr>
        <p:txBody>
          <a:bodyPr lIns="38100" tIns="38100" rIns="38100" bIns="38100" anchor="ctr">
            <a:normAutofit fontScale="94005" lnSpcReduction="10000"/>
          </a:bodyPr>
          <a:lstStyle/>
          <a:p>
            <a:pPr algn="r">
              <a:lnSpc>
                <a:spcPct val="102000"/>
              </a:lnSpc>
              <a:buNone/>
              <a:defRPr sz="3400" b="1" i="0">
                <a:solidFill>
                  <a:srgbClr val="1E5660"/>
                </a:solidFill>
                <a:latin typeface="Aptos"/>
                <a:ea typeface="Aptos"/>
                <a:cs typeface="Aptos"/>
              </a:defRPr>
            </a:pPr>
            <a:r>
              <a:rPr sz="3400" b="1" i="0">
                <a:solidFill>
                  <a:srgbClr val="1E5660"/>
                </a:solidFill>
                <a:latin typeface="Aptos"/>
                <a:ea typeface="Aptos"/>
                <a:cs typeface="Aptos"/>
              </a:rPr>
              <a:t>open to correction</a:t>
            </a:r>
          </a:p>
        </p:txBody>
      </p:sp>
      <p:sp>
        <p:nvSpPr>
          <p:cNvPr id="6" name="guard-body-1">
            <a:extLst>
              <a:ext uri="{FF2B5EF4-FFF2-40B4-BE49-F238E27FC236}">
                <a16:creationId xmlns:a16="http://schemas.microsoft.com/office/drawing/2014/main" id="{FA8A2A5B-F550-4E3D-B653-E8CEA75FC43D}"/>
              </a:ext>
            </a:extLst>
          </p:cNvPr>
          <p:cNvSpPr>
            <a:spLocks noGrp="1"/>
          </p:cNvSpPr>
          <p:nvPr/>
        </p:nvSpPr>
        <p:spPr>
          <a:xfrm>
            <a:off x="5810250" y="3619500"/>
            <a:ext cx="4762500" cy="533400"/>
          </a:xfrm>
          <a:prstGeom prst="rect">
            <a:avLst/>
          </a:prstGeom>
          <a:noFill/>
          <a:ln w="0">
            <a:noFill/>
            <a:prstDash val="solid"/>
          </a:ln>
        </p:spPr>
        <p:txBody>
          <a:bodyPr lIns="38100" tIns="38100" rIns="38100" bIns="38100" anchor="ctr">
            <a:normAutofit fontScale="91912"/>
          </a:bodyPr>
          <a:lstStyle/>
          <a:p>
            <a:pPr algn="l">
              <a:lnSpc>
                <a:spcPct val="102000"/>
              </a:lnSpc>
              <a:buNone/>
              <a:defRPr sz="3200" b="0" i="0">
                <a:solidFill>
                  <a:srgbClr val="13262B"/>
                </a:solidFill>
                <a:latin typeface="Aptos"/>
                <a:ea typeface="Aptos"/>
                <a:cs typeface="Aptos"/>
              </a:defRPr>
            </a:pPr>
            <a:r>
              <a:rPr sz="3200" b="0" i="0">
                <a:solidFill>
                  <a:srgbClr val="13262B"/>
                </a:solidFill>
                <a:latin typeface="Aptos"/>
                <a:ea typeface="Aptos"/>
                <a:cs typeface="Aptos"/>
              </a:rPr>
              <a:t>not announced as doctrine</a:t>
            </a:r>
          </a:p>
        </p:txBody>
      </p:sp>
      <p:sp>
        <p:nvSpPr>
          <p:cNvPr id="7" name="guard-head-2">
            <a:extLst>
              <a:ext uri="{FF2B5EF4-FFF2-40B4-BE49-F238E27FC236}">
                <a16:creationId xmlns:a16="http://schemas.microsoft.com/office/drawing/2014/main" id="{39A5A391-7B16-482F-9AA8-0DC5D0ECDE8D}"/>
              </a:ext>
            </a:extLst>
          </p:cNvPr>
          <p:cNvSpPr>
            <a:spLocks noGrp="1"/>
          </p:cNvSpPr>
          <p:nvPr/>
        </p:nvSpPr>
        <p:spPr>
          <a:xfrm>
            <a:off x="1619250" y="4648200"/>
            <a:ext cx="3714750" cy="533400"/>
          </a:xfrm>
          <a:prstGeom prst="rect">
            <a:avLst/>
          </a:prstGeom>
          <a:noFill/>
          <a:ln w="0">
            <a:noFill/>
            <a:prstDash val="solid"/>
          </a:ln>
        </p:spPr>
        <p:txBody>
          <a:bodyPr lIns="38100" tIns="38100" rIns="38100" bIns="38100" anchor="ctr">
            <a:normAutofit fontScale="94005" lnSpcReduction="10000"/>
          </a:bodyPr>
          <a:lstStyle/>
          <a:p>
            <a:pPr algn="r">
              <a:lnSpc>
                <a:spcPct val="102000"/>
              </a:lnSpc>
              <a:buNone/>
              <a:defRPr sz="3400" b="1" i="0">
                <a:solidFill>
                  <a:srgbClr val="1E5660"/>
                </a:solidFill>
                <a:latin typeface="Aptos"/>
                <a:ea typeface="Aptos"/>
                <a:cs typeface="Aptos"/>
              </a:defRPr>
            </a:pPr>
            <a:r>
              <a:rPr sz="3400" b="1" i="0">
                <a:solidFill>
                  <a:srgbClr val="1E5660"/>
                </a:solidFill>
                <a:latin typeface="Aptos"/>
                <a:ea typeface="Aptos"/>
                <a:cs typeface="Aptos"/>
              </a:rPr>
              <a:t>centered in Christ</a:t>
            </a:r>
          </a:p>
        </p:txBody>
      </p:sp>
      <p:sp>
        <p:nvSpPr>
          <p:cNvPr id="8" name="guard-body-2">
            <a:extLst>
              <a:ext uri="{FF2B5EF4-FFF2-40B4-BE49-F238E27FC236}">
                <a16:creationId xmlns:a16="http://schemas.microsoft.com/office/drawing/2014/main" id="{E3297E4C-0E80-41AC-B121-8306C338136D}"/>
              </a:ext>
            </a:extLst>
          </p:cNvPr>
          <p:cNvSpPr>
            <a:spLocks noGrp="1"/>
          </p:cNvSpPr>
          <p:nvPr/>
        </p:nvSpPr>
        <p:spPr>
          <a:xfrm>
            <a:off x="5810250" y="4648200"/>
            <a:ext cx="4762500" cy="533400"/>
          </a:xfrm>
          <a:prstGeom prst="rect">
            <a:avLst/>
          </a:prstGeom>
          <a:noFill/>
          <a:ln w="0">
            <a:noFill/>
            <a:prstDash val="solid"/>
          </a:ln>
        </p:spPr>
        <p:txBody>
          <a:bodyPr lIns="38100" tIns="38100" rIns="38100" bIns="38100" anchor="ctr">
            <a:normAutofit fontScale="91912"/>
          </a:bodyPr>
          <a:lstStyle/>
          <a:p>
            <a:pPr algn="l">
              <a:lnSpc>
                <a:spcPct val="102000"/>
              </a:lnSpc>
              <a:buNone/>
              <a:defRPr sz="3200" b="0" i="0">
                <a:solidFill>
                  <a:srgbClr val="13262B"/>
                </a:solidFill>
                <a:latin typeface="Aptos"/>
                <a:ea typeface="Aptos"/>
                <a:cs typeface="Aptos"/>
              </a:defRPr>
            </a:pPr>
            <a:r>
              <a:rPr sz="3200" b="0" i="0">
                <a:solidFill>
                  <a:srgbClr val="13262B"/>
                </a:solidFill>
                <a:latin typeface="Aptos"/>
                <a:ea typeface="Aptos"/>
                <a:cs typeface="Aptos"/>
              </a:rPr>
              <a:t>not driven by curiosity alone</a:t>
            </a:r>
          </a:p>
        </p:txBody>
      </p:sp>
      <p:sp>
        <p:nvSpPr>
          <p:cNvPr id="9" name="footer-left">
            <a:extLst>
              <a:ext uri="{FF2B5EF4-FFF2-40B4-BE49-F238E27FC236}">
                <a16:creationId xmlns:a16="http://schemas.microsoft.com/office/drawing/2014/main" id="{F98B20E7-FC69-4F9E-B2C4-046BBB92ADA9}"/>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10" name="footer-right">
            <a:extLst>
              <a:ext uri="{FF2B5EF4-FFF2-40B4-BE49-F238E27FC236}">
                <a16:creationId xmlns:a16="http://schemas.microsoft.com/office/drawing/2014/main" id="{50DEF220-1678-4660-B3AC-0F6A063F4A04}"/>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16</a:t>
            </a:r>
          </a:p>
        </p:txBody>
      </p:sp>
    </p:spTree>
    <p:extLst>
      <p:ext uri="{BB962C8B-B14F-4D97-AF65-F5344CB8AC3E}">
        <p14:creationId xmlns:p14="http://schemas.microsoft.com/office/powerpoint/2010/main" val="568664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srcRect t="27" b="27"/>
          <a:stretch>
            <a:fillRect/>
          </a:stretch>
        </p:blipFill>
        <p:spPr>
          <a:xfrm>
            <a:off x="0" y="0"/>
            <a:ext cx="12192000" cy="6858000"/>
          </a:xfrm>
          <a:prstGeom prst="rect">
            <a:avLst/>
          </a:prstGeom>
        </p:spPr>
      </p:pic>
      <p:sp>
        <p:nvSpPr>
          <p:cNvPr id="2" name="faith-scrim">
            <a:extLst>
              <a:ext uri="{FF2B5EF4-FFF2-40B4-BE49-F238E27FC236}">
                <a16:creationId xmlns:a16="http://schemas.microsoft.com/office/drawing/2014/main" id="{15EDE1D1-09D8-46EE-9752-90037DB5DE13}"/>
              </a:ext>
            </a:extLst>
          </p:cNvPr>
          <p:cNvSpPr>
            <a:spLocks noGrp="1"/>
          </p:cNvSpPr>
          <p:nvPr/>
        </p:nvSpPr>
        <p:spPr>
          <a:xfrm>
            <a:off x="0" y="0"/>
            <a:ext cx="12192000" cy="6858000"/>
          </a:xfrm>
          <a:prstGeom prst="rect">
            <a:avLst/>
          </a:prstGeom>
          <a:gradFill>
            <a:gsLst>
              <a:gs pos="0">
                <a:srgbClr val="071C2C">
                  <a:alpha val="93000"/>
                </a:srgbClr>
              </a:gs>
              <a:gs pos="54000">
                <a:srgbClr val="071C2C">
                  <a:alpha val="66000"/>
                </a:srgbClr>
              </a:gs>
              <a:gs pos="100000">
                <a:srgbClr val="071C2C">
                  <a:alpha val="12000"/>
                </a:srgbClr>
              </a:gs>
            </a:gsLst>
            <a:lin ang="0"/>
          </a:gradFill>
          <a:ln w="0">
            <a:noFill/>
            <a:prstDash val="solid"/>
          </a:ln>
        </p:spPr>
        <p:txBody>
          <a:bodyPr/>
          <a:lstStyle/>
          <a:p>
            <a:endParaRPr lang="en-US"/>
          </a:p>
        </p:txBody>
      </p:sp>
      <p:sp>
        <p:nvSpPr>
          <p:cNvPr id="3" name="faith-title">
            <a:extLst>
              <a:ext uri="{FF2B5EF4-FFF2-40B4-BE49-F238E27FC236}">
                <a16:creationId xmlns:a16="http://schemas.microsoft.com/office/drawing/2014/main" id="{9CB584BC-205E-41DE-9177-260ACC4F43C5}"/>
              </a:ext>
            </a:extLst>
          </p:cNvPr>
          <p:cNvSpPr>
            <a:spLocks noGrp="1"/>
          </p:cNvSpPr>
          <p:nvPr/>
        </p:nvSpPr>
        <p:spPr>
          <a:xfrm>
            <a:off x="685800" y="1104900"/>
            <a:ext cx="7810500" cy="1600200"/>
          </a:xfrm>
          <a:prstGeom prst="rect">
            <a:avLst/>
          </a:prstGeom>
          <a:noFill/>
          <a:ln w="0">
            <a:noFill/>
            <a:prstDash val="solid"/>
          </a:ln>
        </p:spPr>
        <p:txBody>
          <a:bodyPr lIns="38100" tIns="38100" rIns="38100" bIns="38100" anchor="t">
            <a:normAutofit fontScale="84135" lnSpcReduction="20000"/>
          </a:bodyPr>
          <a:lstStyle/>
          <a:p>
            <a:pPr algn="l">
              <a:lnSpc>
                <a:spcPct val="100000"/>
              </a:lnSpc>
              <a:buNone/>
              <a:defRPr sz="4800" b="1" i="0">
                <a:solidFill>
                  <a:srgbClr val="F5EFE3"/>
                </a:solidFill>
                <a:latin typeface="Georgia"/>
                <a:ea typeface="Georgia"/>
                <a:cs typeface="Georgia"/>
              </a:defRPr>
            </a:pPr>
            <a:r>
              <a:rPr sz="4800" b="1" i="0">
                <a:solidFill>
                  <a:srgbClr val="F5EFE3"/>
                </a:solidFill>
                <a:latin typeface="Georgia"/>
                <a:ea typeface="Georgia"/>
                <a:cs typeface="Georgia"/>
              </a:rPr>
              <a:t>Looking toward Heaven</a:t>
            </a:r>
          </a:p>
          <a:p>
            <a:pPr algn="l">
              <a:lnSpc>
                <a:spcPct val="100000"/>
              </a:lnSpc>
              <a:buNone/>
              <a:defRPr sz="4800" b="1" i="0">
                <a:solidFill>
                  <a:srgbClr val="F5EFE3"/>
                </a:solidFill>
                <a:latin typeface="Georgia"/>
                <a:ea typeface="Georgia"/>
                <a:cs typeface="Georgia"/>
              </a:defRPr>
            </a:pPr>
            <a:r>
              <a:rPr sz="4800" b="1" i="0">
                <a:solidFill>
                  <a:srgbClr val="F5EFE3"/>
                </a:solidFill>
                <a:latin typeface="Georgia"/>
                <a:ea typeface="Georgia"/>
                <a:cs typeface="Georgia"/>
              </a:rPr>
              <a:t>should make us more faithful here.</a:t>
            </a:r>
          </a:p>
        </p:txBody>
      </p:sp>
      <p:sp>
        <p:nvSpPr>
          <p:cNvPr id="4" name="faith-body">
            <a:extLst>
              <a:ext uri="{FF2B5EF4-FFF2-40B4-BE49-F238E27FC236}">
                <a16:creationId xmlns:a16="http://schemas.microsoft.com/office/drawing/2014/main" id="{AD1E59E1-979C-441F-9BC5-68FBCB42CEFC}"/>
              </a:ext>
            </a:extLst>
          </p:cNvPr>
          <p:cNvSpPr>
            <a:spLocks noGrp="1"/>
          </p:cNvSpPr>
          <p:nvPr/>
        </p:nvSpPr>
        <p:spPr>
          <a:xfrm>
            <a:off x="723900" y="3714750"/>
            <a:ext cx="8286750" cy="971550"/>
          </a:xfrm>
          <a:prstGeom prst="rect">
            <a:avLst/>
          </a:prstGeom>
          <a:noFill/>
          <a:ln w="0">
            <a:noFill/>
            <a:prstDash val="solid"/>
          </a:ln>
        </p:spPr>
        <p:txBody>
          <a:bodyPr lIns="38100" tIns="38100" rIns="38100" bIns="38100" anchor="t">
            <a:normAutofit fontScale="88024" lnSpcReduction="10000"/>
          </a:bodyPr>
          <a:lstStyle/>
          <a:p>
            <a:pPr algn="l">
              <a:lnSpc>
                <a:spcPct val="114000"/>
              </a:lnSpc>
              <a:buNone/>
              <a:defRPr sz="3200" b="0" i="0">
                <a:solidFill>
                  <a:srgbClr val="E9DDC6"/>
                </a:solidFill>
                <a:latin typeface="Aptos"/>
                <a:ea typeface="Aptos"/>
                <a:cs typeface="Aptos"/>
              </a:defRPr>
            </a:pPr>
            <a:r>
              <a:rPr sz="3200" b="0" i="0">
                <a:solidFill>
                  <a:srgbClr val="E9DDC6"/>
                </a:solidFill>
                <a:latin typeface="Aptos"/>
                <a:ea typeface="Aptos"/>
                <a:cs typeface="Aptos"/>
              </a:rPr>
              <a:t>more present • more courageous • more generous</a:t>
            </a:r>
          </a:p>
          <a:p>
            <a:pPr algn="l">
              <a:lnSpc>
                <a:spcPct val="114000"/>
              </a:lnSpc>
              <a:buNone/>
              <a:defRPr sz="3200" b="0" i="0">
                <a:solidFill>
                  <a:srgbClr val="E9DDC6"/>
                </a:solidFill>
                <a:latin typeface="Aptos"/>
                <a:ea typeface="Aptos"/>
                <a:cs typeface="Aptos"/>
              </a:defRPr>
            </a:pPr>
            <a:r>
              <a:rPr sz="3200" b="0" i="0">
                <a:solidFill>
                  <a:srgbClr val="E9DDC6"/>
                </a:solidFill>
                <a:latin typeface="Aptos"/>
                <a:ea typeface="Aptos"/>
                <a:cs typeface="Aptos"/>
              </a:rPr>
              <a:t>more faithful in the work entrusted to us</a:t>
            </a:r>
          </a:p>
        </p:txBody>
      </p:sp>
      <p:sp>
        <p:nvSpPr>
          <p:cNvPr id="5" name="footer-left">
            <a:extLst>
              <a:ext uri="{FF2B5EF4-FFF2-40B4-BE49-F238E27FC236}">
                <a16:creationId xmlns:a16="http://schemas.microsoft.com/office/drawing/2014/main" id="{73891FBD-7FA6-45AD-8ADC-9AF5B8FA36D4}"/>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6" name="footer-right">
            <a:extLst>
              <a:ext uri="{FF2B5EF4-FFF2-40B4-BE49-F238E27FC236}">
                <a16:creationId xmlns:a16="http://schemas.microsoft.com/office/drawing/2014/main" id="{3A8D96C8-BB24-4CEA-94A0-13836D0EDA60}"/>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17</a:t>
            </a:r>
          </a:p>
        </p:txBody>
      </p:sp>
    </p:spTree>
    <p:extLst>
      <p:ext uri="{BB962C8B-B14F-4D97-AF65-F5344CB8AC3E}">
        <p14:creationId xmlns:p14="http://schemas.microsoft.com/office/powerpoint/2010/main" val="1666795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23B46"/>
        </a:solidFill>
        <a:effectLst/>
      </p:bgPr>
    </p:bg>
    <p:spTree>
      <p:nvGrpSpPr>
        <p:cNvPr id="1" name=""/>
        <p:cNvGrpSpPr/>
        <p:nvPr/>
      </p:nvGrpSpPr>
      <p:grpSpPr>
        <a:xfrm>
          <a:off x="0" y="0"/>
          <a:ext cx="0" cy="0"/>
          <a:chOff x="0" y="0"/>
          <a:chExt cx="0" cy="0"/>
        </a:xfrm>
      </p:grpSpPr>
      <p:sp>
        <p:nvSpPr>
          <p:cNvPr id="8" name="conv-label">
            <a:extLst>
              <a:ext uri="{FF2B5EF4-FFF2-40B4-BE49-F238E27FC236}">
                <a16:creationId xmlns:a16="http://schemas.microsoft.com/office/drawing/2014/main" id="{9B39563F-2904-4347-B9B1-AF615A4E330F}"/>
              </a:ext>
            </a:extLst>
          </p:cNvPr>
          <p:cNvSpPr>
            <a:spLocks noGrp="1"/>
          </p:cNvSpPr>
          <p:nvPr/>
        </p:nvSpPr>
        <p:spPr>
          <a:xfrm>
            <a:off x="0" y="895350"/>
            <a:ext cx="12192000" cy="342900"/>
          </a:xfrm>
          <a:prstGeom prst="rect">
            <a:avLst/>
          </a:prstGeom>
          <a:noFill/>
          <a:ln w="0">
            <a:noFill/>
            <a:prstDash val="solid"/>
          </a:ln>
        </p:spPr>
        <p:txBody>
          <a:bodyPr lIns="38100" tIns="38100" rIns="38100" bIns="38100" anchor="ctr">
            <a:normAutofit fontScale="93284" lnSpcReduction="10000"/>
          </a:bodyPr>
          <a:lstStyle/>
          <a:p>
            <a:pPr algn="ctr">
              <a:lnSpc>
                <a:spcPct val="102000"/>
              </a:lnSpc>
              <a:buNone/>
              <a:defRPr sz="2000" b="1" i="0">
                <a:solidFill>
                  <a:srgbClr val="D6B36A"/>
                </a:solidFill>
                <a:latin typeface="Aptos"/>
                <a:ea typeface="Aptos"/>
                <a:cs typeface="Aptos"/>
              </a:defRPr>
            </a:pPr>
            <a:r>
              <a:rPr sz="2000" b="1" i="0">
                <a:solidFill>
                  <a:srgbClr val="D6B36A"/>
                </a:solidFill>
                <a:latin typeface="Aptos"/>
                <a:ea typeface="Aptos"/>
                <a:cs typeface="Aptos"/>
              </a:rPr>
              <a:t>TEACHING CONVERGENCE</a:t>
            </a:r>
          </a:p>
        </p:txBody>
      </p:sp>
      <p:sp>
        <p:nvSpPr>
          <p:cNvPr id="2" name="conv-main">
            <a:extLst>
              <a:ext uri="{FF2B5EF4-FFF2-40B4-BE49-F238E27FC236}">
                <a16:creationId xmlns:a16="http://schemas.microsoft.com/office/drawing/2014/main" id="{CD4BA74D-4F73-457C-B3D0-6D0CC0F89B9A}"/>
              </a:ext>
            </a:extLst>
          </p:cNvPr>
          <p:cNvSpPr>
            <a:spLocks noGrp="1"/>
          </p:cNvSpPr>
          <p:nvPr/>
        </p:nvSpPr>
        <p:spPr>
          <a:xfrm>
            <a:off x="1143000" y="1676400"/>
            <a:ext cx="9906000" cy="742950"/>
          </a:xfrm>
          <a:prstGeom prst="rect">
            <a:avLst/>
          </a:prstGeom>
          <a:noFill/>
          <a:ln w="0">
            <a:noFill/>
            <a:prstDash val="solid"/>
          </a:ln>
        </p:spPr>
        <p:txBody>
          <a:bodyPr lIns="38100" tIns="38100" rIns="38100" bIns="38100" anchor="ctr">
            <a:normAutofit fontScale="89985" lnSpcReduction="10000"/>
          </a:bodyPr>
          <a:lstStyle/>
          <a:p>
            <a:pPr algn="ctr">
              <a:lnSpc>
                <a:spcPct val="102000"/>
              </a:lnSpc>
              <a:buNone/>
              <a:defRPr sz="5200" b="1" i="0">
                <a:solidFill>
                  <a:srgbClr val="F5EFE3"/>
                </a:solidFill>
                <a:latin typeface="Georgia"/>
                <a:ea typeface="Georgia"/>
                <a:cs typeface="Georgia"/>
              </a:defRPr>
            </a:pPr>
            <a:r>
              <a:rPr sz="5200" b="1" i="0">
                <a:solidFill>
                  <a:srgbClr val="F5EFE3"/>
                </a:solidFill>
                <a:latin typeface="Georgia"/>
                <a:ea typeface="Georgia"/>
                <a:cs typeface="Georgia"/>
              </a:rPr>
              <a:t>A clearer hope of Heaven</a:t>
            </a:r>
          </a:p>
        </p:txBody>
      </p:sp>
      <p:sp>
        <p:nvSpPr>
          <p:cNvPr id="3" name="conv-one">
            <a:extLst>
              <a:ext uri="{FF2B5EF4-FFF2-40B4-BE49-F238E27FC236}">
                <a16:creationId xmlns:a16="http://schemas.microsoft.com/office/drawing/2014/main" id="{42B3ECF5-ACDF-4A18-8AB0-8344B3D2BF53}"/>
              </a:ext>
            </a:extLst>
          </p:cNvPr>
          <p:cNvSpPr>
            <a:spLocks noGrp="1"/>
          </p:cNvSpPr>
          <p:nvPr/>
        </p:nvSpPr>
        <p:spPr>
          <a:xfrm>
            <a:off x="1428750" y="3105150"/>
            <a:ext cx="9334500" cy="609600"/>
          </a:xfrm>
          <a:prstGeom prst="rect">
            <a:avLst/>
          </a:prstGeom>
          <a:noFill/>
          <a:ln w="0">
            <a:noFill/>
            <a:prstDash val="solid"/>
          </a:ln>
        </p:spPr>
        <p:txBody>
          <a:bodyPr lIns="38100" tIns="38100" rIns="38100" bIns="38100" anchor="ctr">
            <a:normAutofit fontScale="93284" lnSpcReduction="10000"/>
          </a:bodyPr>
          <a:lstStyle/>
          <a:p>
            <a:pPr algn="ctr">
              <a:lnSpc>
                <a:spcPct val="102000"/>
              </a:lnSpc>
              <a:buNone/>
              <a:defRPr sz="4000" b="0" i="0">
                <a:solidFill>
                  <a:srgbClr val="E9DDC6"/>
                </a:solidFill>
                <a:latin typeface="Aptos"/>
                <a:ea typeface="Aptos"/>
                <a:cs typeface="Aptos"/>
              </a:defRPr>
            </a:pPr>
            <a:r>
              <a:rPr sz="4000" b="0" i="0">
                <a:solidFill>
                  <a:srgbClr val="E9DDC6"/>
                </a:solidFill>
                <a:latin typeface="Aptos"/>
                <a:ea typeface="Aptos"/>
                <a:cs typeface="Aptos"/>
              </a:rPr>
              <a:t>steadies troubled hearts</a:t>
            </a:r>
          </a:p>
        </p:txBody>
      </p:sp>
      <p:sp>
        <p:nvSpPr>
          <p:cNvPr id="4" name="conv-rule">
            <a:extLst>
              <a:ext uri="{FF2B5EF4-FFF2-40B4-BE49-F238E27FC236}">
                <a16:creationId xmlns:a16="http://schemas.microsoft.com/office/drawing/2014/main" id="{EC6FE680-5D2E-45EB-9640-9B1BD3651C7D}"/>
              </a:ext>
            </a:extLst>
          </p:cNvPr>
          <p:cNvSpPr>
            <a:spLocks noGrp="1"/>
          </p:cNvSpPr>
          <p:nvPr/>
        </p:nvSpPr>
        <p:spPr>
          <a:xfrm>
            <a:off x="4953000" y="3943350"/>
            <a:ext cx="2286000" cy="38100"/>
          </a:xfrm>
          <a:prstGeom prst="rect">
            <a:avLst/>
          </a:prstGeom>
          <a:solidFill>
            <a:srgbClr val="D6B36A"/>
          </a:solidFill>
          <a:ln w="0">
            <a:noFill/>
            <a:prstDash val="solid"/>
          </a:ln>
        </p:spPr>
        <p:txBody>
          <a:bodyPr/>
          <a:lstStyle/>
          <a:p>
            <a:endParaRPr lang="en-US"/>
          </a:p>
        </p:txBody>
      </p:sp>
      <p:sp>
        <p:nvSpPr>
          <p:cNvPr id="5" name="conv-two">
            <a:extLst>
              <a:ext uri="{FF2B5EF4-FFF2-40B4-BE49-F238E27FC236}">
                <a16:creationId xmlns:a16="http://schemas.microsoft.com/office/drawing/2014/main" id="{28302029-551B-4A35-87AD-49CC33F962AE}"/>
              </a:ext>
            </a:extLst>
          </p:cNvPr>
          <p:cNvSpPr>
            <a:spLocks noGrp="1"/>
          </p:cNvSpPr>
          <p:nvPr/>
        </p:nvSpPr>
        <p:spPr>
          <a:xfrm>
            <a:off x="1428750" y="4286250"/>
            <a:ext cx="9334500" cy="609600"/>
          </a:xfrm>
          <a:prstGeom prst="rect">
            <a:avLst/>
          </a:prstGeom>
          <a:noFill/>
          <a:ln w="0">
            <a:noFill/>
            <a:prstDash val="solid"/>
          </a:ln>
        </p:spPr>
        <p:txBody>
          <a:bodyPr lIns="38100" tIns="38100" rIns="38100" bIns="38100" anchor="ctr">
            <a:normAutofit fontScale="93284" lnSpcReduction="10000"/>
          </a:bodyPr>
          <a:lstStyle/>
          <a:p>
            <a:pPr algn="ctr">
              <a:lnSpc>
                <a:spcPct val="102000"/>
              </a:lnSpc>
              <a:buNone/>
              <a:defRPr sz="4000" b="0" i="0">
                <a:solidFill>
                  <a:srgbClr val="E9DDC6"/>
                </a:solidFill>
                <a:latin typeface="Aptos"/>
                <a:ea typeface="Aptos"/>
                <a:cs typeface="Aptos"/>
              </a:defRPr>
            </a:pPr>
            <a:r>
              <a:rPr sz="4000" b="0" i="0">
                <a:solidFill>
                  <a:srgbClr val="E9DDC6"/>
                </a:solidFill>
                <a:latin typeface="Aptos"/>
                <a:ea typeface="Aptos"/>
                <a:cs typeface="Aptos"/>
              </a:rPr>
              <a:t>and makes us more faithful on Earth.</a:t>
            </a:r>
          </a:p>
        </p:txBody>
      </p:sp>
      <p:sp>
        <p:nvSpPr>
          <p:cNvPr id="6" name="footer-left">
            <a:extLst>
              <a:ext uri="{FF2B5EF4-FFF2-40B4-BE49-F238E27FC236}">
                <a16:creationId xmlns:a16="http://schemas.microsoft.com/office/drawing/2014/main" id="{AC3E149D-E6D8-4777-B655-30283F16807C}"/>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7" name="footer-right">
            <a:extLst>
              <a:ext uri="{FF2B5EF4-FFF2-40B4-BE49-F238E27FC236}">
                <a16:creationId xmlns:a16="http://schemas.microsoft.com/office/drawing/2014/main" id="{21E4A291-4DAD-4672-975B-C389A4EE7D49}"/>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18</a:t>
            </a:r>
          </a:p>
        </p:txBody>
      </p:sp>
    </p:spTree>
    <p:extLst>
      <p:ext uri="{BB962C8B-B14F-4D97-AF65-F5344CB8AC3E}">
        <p14:creationId xmlns:p14="http://schemas.microsoft.com/office/powerpoint/2010/main" val="1616170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sp>
        <p:nvSpPr>
          <p:cNvPr id="9" name="eyebrow">
            <a:extLst>
              <a:ext uri="{FF2B5EF4-FFF2-40B4-BE49-F238E27FC236}">
                <a16:creationId xmlns:a16="http://schemas.microsoft.com/office/drawing/2014/main" id="{24440048-1A65-4EFA-9CEE-FCEB44FC012E}"/>
              </a:ext>
            </a:extLst>
          </p:cNvPr>
          <p:cNvSpPr>
            <a:spLocks noGrp="1"/>
          </p:cNvSpPr>
          <p:nvPr/>
        </p:nvSpPr>
        <p:spPr>
          <a:xfrm>
            <a:off x="685800" y="400050"/>
            <a:ext cx="7239000" cy="323850"/>
          </a:xfrm>
          <a:prstGeom prst="rect">
            <a:avLst/>
          </a:prstGeom>
          <a:noFill/>
          <a:ln w="0">
            <a:noFill/>
            <a:prstDash val="solid"/>
          </a:ln>
        </p:spPr>
        <p:txBody>
          <a:bodyPr lIns="38100" tIns="38100" rIns="38100" bIns="38100" anchor="t">
            <a:normAutofit fontScale="96008" lnSpcReduction="10000"/>
          </a:bodyPr>
          <a:lstStyle/>
          <a:p>
            <a:pPr algn="l">
              <a:lnSpc>
                <a:spcPct val="102000"/>
              </a:lnSpc>
              <a:buNone/>
              <a:defRPr sz="1800" b="1" i="0">
                <a:solidFill>
                  <a:srgbClr val="D6B36A"/>
                </a:solidFill>
                <a:latin typeface="Aptos"/>
                <a:ea typeface="Aptos"/>
                <a:cs typeface="Aptos"/>
              </a:defRPr>
            </a:pPr>
            <a:r>
              <a:rPr sz="1800" b="1" i="0">
                <a:solidFill>
                  <a:srgbClr val="D6B36A"/>
                </a:solidFill>
                <a:latin typeface="Aptos"/>
                <a:ea typeface="Aptos"/>
                <a:cs typeface="Aptos"/>
              </a:rPr>
              <a:t>CONGREGATIONAL CONVERSATION</a:t>
            </a:r>
          </a:p>
        </p:txBody>
      </p:sp>
      <p:sp>
        <p:nvSpPr>
          <p:cNvPr id="2" name="slide-title">
            <a:extLst>
              <a:ext uri="{FF2B5EF4-FFF2-40B4-BE49-F238E27FC236}">
                <a16:creationId xmlns:a16="http://schemas.microsoft.com/office/drawing/2014/main" id="{7F213063-3B41-4BFC-8067-A7473D96DDE9}"/>
              </a:ext>
            </a:extLst>
          </p:cNvPr>
          <p:cNvSpPr>
            <a:spLocks noGrp="1"/>
          </p:cNvSpPr>
          <p:nvPr/>
        </p:nvSpPr>
        <p:spPr>
          <a:xfrm>
            <a:off x="685800" y="723900"/>
            <a:ext cx="10820400" cy="819150"/>
          </a:xfrm>
          <a:prstGeom prst="rect">
            <a:avLst/>
          </a:prstGeom>
          <a:noFill/>
          <a:ln w="0">
            <a:noFill/>
            <a:prstDash val="solid"/>
          </a:ln>
        </p:spPr>
        <p:txBody>
          <a:bodyPr lIns="38100" tIns="38100" rIns="38100" bIns="38100" anchor="t">
            <a:normAutofit/>
          </a:bodyPr>
          <a:lstStyle/>
          <a:p>
            <a:pPr algn="l">
              <a:lnSpc>
                <a:spcPct val="102000"/>
              </a:lnSpc>
              <a:buNone/>
              <a:defRPr sz="3600" b="1" i="0">
                <a:solidFill>
                  <a:srgbClr val="F5EFE3"/>
                </a:solidFill>
                <a:latin typeface="Georgia"/>
                <a:ea typeface="Georgia"/>
                <a:cs typeface="Georgia"/>
              </a:defRPr>
            </a:pPr>
            <a:r>
              <a:rPr sz="3600" b="1" i="0">
                <a:solidFill>
                  <a:srgbClr val="F5EFE3"/>
                </a:solidFill>
                <a:latin typeface="Georgia"/>
                <a:ea typeface="Georgia"/>
                <a:cs typeface="Georgia"/>
              </a:rPr>
              <a:t>Listen for the story beneath the answer</a:t>
            </a:r>
          </a:p>
        </p:txBody>
      </p:sp>
      <p:sp>
        <p:nvSpPr>
          <p:cNvPr id="3" name="gold-rule">
            <a:extLst>
              <a:ext uri="{FF2B5EF4-FFF2-40B4-BE49-F238E27FC236}">
                <a16:creationId xmlns:a16="http://schemas.microsoft.com/office/drawing/2014/main" id="{8118B92F-887E-4EB3-AD3A-EA526134E845}"/>
              </a:ext>
            </a:extLst>
          </p:cNvPr>
          <p:cNvSpPr>
            <a:spLocks noGrp="1"/>
          </p:cNvSpPr>
          <p:nvPr/>
        </p:nvSpPr>
        <p:spPr>
          <a:xfrm>
            <a:off x="685800" y="1562100"/>
            <a:ext cx="1200150" cy="28575"/>
          </a:xfrm>
          <a:prstGeom prst="rect">
            <a:avLst/>
          </a:prstGeom>
          <a:solidFill>
            <a:srgbClr val="D6B36A"/>
          </a:solidFill>
          <a:ln w="0">
            <a:noFill/>
            <a:prstDash val="solid"/>
          </a:ln>
        </p:spPr>
        <p:txBody>
          <a:bodyPr/>
          <a:lstStyle/>
          <a:p>
            <a:endParaRPr lang="en-US"/>
          </a:p>
        </p:txBody>
      </p:sp>
      <p:sp>
        <p:nvSpPr>
          <p:cNvPr id="4" name="q1">
            <a:extLst>
              <a:ext uri="{FF2B5EF4-FFF2-40B4-BE49-F238E27FC236}">
                <a16:creationId xmlns:a16="http://schemas.microsoft.com/office/drawing/2014/main" id="{2B2AC4CD-AF2D-49C5-B8F5-5D0D56BEC0CB}"/>
              </a:ext>
            </a:extLst>
          </p:cNvPr>
          <p:cNvSpPr>
            <a:spLocks noGrp="1"/>
          </p:cNvSpPr>
          <p:nvPr/>
        </p:nvSpPr>
        <p:spPr>
          <a:xfrm>
            <a:off x="952500" y="2095500"/>
            <a:ext cx="10287000" cy="1352550"/>
          </a:xfrm>
          <a:prstGeom prst="rect">
            <a:avLst/>
          </a:prstGeom>
          <a:noFill/>
          <a:ln w="0">
            <a:noFill/>
            <a:prstDash val="solid"/>
          </a:ln>
        </p:spPr>
        <p:txBody>
          <a:bodyPr lIns="38100" tIns="38100" rIns="38100" bIns="38100" anchor="t">
            <a:normAutofit/>
          </a:bodyPr>
          <a:lstStyle/>
          <a:p>
            <a:pPr algn="l">
              <a:lnSpc>
                <a:spcPct val="108000"/>
              </a:lnSpc>
              <a:buNone/>
              <a:defRPr sz="3400" b="0" i="0">
                <a:solidFill>
                  <a:srgbClr val="F5EFE3"/>
                </a:solidFill>
                <a:latin typeface="Aptos"/>
                <a:ea typeface="Aptos"/>
                <a:cs typeface="Aptos"/>
              </a:defRPr>
            </a:pPr>
            <a:r>
              <a:rPr sz="3400" b="0" i="0">
                <a:solidFill>
                  <a:srgbClr val="F5EFE3"/>
                </a:solidFill>
                <a:latin typeface="Aptos"/>
                <a:ea typeface="Aptos"/>
                <a:cs typeface="Aptos"/>
              </a:rPr>
              <a:t>1. What picture of Heaven did you inherit—and what effect has it had on your faith or emotions?</a:t>
            </a:r>
          </a:p>
        </p:txBody>
      </p:sp>
      <p:sp>
        <p:nvSpPr>
          <p:cNvPr id="5" name="q-rule">
            <a:extLst>
              <a:ext uri="{FF2B5EF4-FFF2-40B4-BE49-F238E27FC236}">
                <a16:creationId xmlns:a16="http://schemas.microsoft.com/office/drawing/2014/main" id="{F8381CAA-5E2D-43BD-A78D-01C4A5DB454A}"/>
              </a:ext>
            </a:extLst>
          </p:cNvPr>
          <p:cNvSpPr>
            <a:spLocks noGrp="1"/>
          </p:cNvSpPr>
          <p:nvPr/>
        </p:nvSpPr>
        <p:spPr>
          <a:xfrm>
            <a:off x="952500" y="3657600"/>
            <a:ext cx="10287000" cy="19050"/>
          </a:xfrm>
          <a:prstGeom prst="rect">
            <a:avLst/>
          </a:prstGeom>
          <a:solidFill>
            <a:srgbClr val="1E5660"/>
          </a:solidFill>
          <a:ln w="0">
            <a:noFill/>
            <a:prstDash val="solid"/>
          </a:ln>
        </p:spPr>
        <p:txBody>
          <a:bodyPr/>
          <a:lstStyle/>
          <a:p>
            <a:endParaRPr lang="en-US"/>
          </a:p>
        </p:txBody>
      </p:sp>
      <p:sp>
        <p:nvSpPr>
          <p:cNvPr id="6" name="q2">
            <a:extLst>
              <a:ext uri="{FF2B5EF4-FFF2-40B4-BE49-F238E27FC236}">
                <a16:creationId xmlns:a16="http://schemas.microsoft.com/office/drawing/2014/main" id="{C9FF36AA-B34F-4833-ABC2-C2280DA5FE55}"/>
              </a:ext>
            </a:extLst>
          </p:cNvPr>
          <p:cNvSpPr>
            <a:spLocks noGrp="1"/>
          </p:cNvSpPr>
          <p:nvPr/>
        </p:nvSpPr>
        <p:spPr>
          <a:xfrm>
            <a:off x="952500" y="4000500"/>
            <a:ext cx="10287000" cy="1352550"/>
          </a:xfrm>
          <a:prstGeom prst="rect">
            <a:avLst/>
          </a:prstGeom>
          <a:noFill/>
          <a:ln w="0">
            <a:noFill/>
            <a:prstDash val="solid"/>
          </a:ln>
        </p:spPr>
        <p:txBody>
          <a:bodyPr lIns="38100" tIns="38100" rIns="38100" bIns="38100" anchor="t">
            <a:normAutofit fontScale="98507"/>
          </a:bodyPr>
          <a:lstStyle/>
          <a:p>
            <a:pPr algn="l">
              <a:lnSpc>
                <a:spcPct val="108000"/>
              </a:lnSpc>
              <a:buNone/>
              <a:defRPr sz="3400" b="0" i="0">
                <a:solidFill>
                  <a:srgbClr val="F5EFE3"/>
                </a:solidFill>
                <a:latin typeface="Aptos"/>
                <a:ea typeface="Aptos"/>
                <a:cs typeface="Aptos"/>
              </a:defRPr>
            </a:pPr>
            <a:r>
              <a:rPr sz="3400" b="0" i="0">
                <a:solidFill>
                  <a:srgbClr val="F5EFE3"/>
                </a:solidFill>
                <a:latin typeface="Aptos"/>
                <a:ea typeface="Aptos"/>
                <a:cs typeface="Aptos"/>
              </a:rPr>
              <a:t>2. What is the difference between admitting we cannot know everything and assuming we can know nothing?</a:t>
            </a:r>
          </a:p>
        </p:txBody>
      </p:sp>
      <p:sp>
        <p:nvSpPr>
          <p:cNvPr id="7" name="footer-left">
            <a:extLst>
              <a:ext uri="{FF2B5EF4-FFF2-40B4-BE49-F238E27FC236}">
                <a16:creationId xmlns:a16="http://schemas.microsoft.com/office/drawing/2014/main" id="{75A65CBA-2B26-462B-AD2C-30DA3776CB85}"/>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8" name="footer-right">
            <a:extLst>
              <a:ext uri="{FF2B5EF4-FFF2-40B4-BE49-F238E27FC236}">
                <a16:creationId xmlns:a16="http://schemas.microsoft.com/office/drawing/2014/main" id="{905F4AF8-A362-4F2B-9E60-049DF05EAA2F}"/>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19</a:t>
            </a:r>
          </a:p>
        </p:txBody>
      </p:sp>
    </p:spTree>
    <p:extLst>
      <p:ext uri="{BB962C8B-B14F-4D97-AF65-F5344CB8AC3E}">
        <p14:creationId xmlns:p14="http://schemas.microsoft.com/office/powerpoint/2010/main" val="2128982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sp>
        <p:nvSpPr>
          <p:cNvPr id="9" name="eyebrow">
            <a:extLst>
              <a:ext uri="{FF2B5EF4-FFF2-40B4-BE49-F238E27FC236}">
                <a16:creationId xmlns:a16="http://schemas.microsoft.com/office/drawing/2014/main" id="{49100E47-8816-41C3-89FD-68DFDFFEFFD0}"/>
              </a:ext>
            </a:extLst>
          </p:cNvPr>
          <p:cNvSpPr>
            <a:spLocks noGrp="1"/>
          </p:cNvSpPr>
          <p:nvPr/>
        </p:nvSpPr>
        <p:spPr>
          <a:xfrm>
            <a:off x="685800" y="400050"/>
            <a:ext cx="7239000" cy="323850"/>
          </a:xfrm>
          <a:prstGeom prst="rect">
            <a:avLst/>
          </a:prstGeom>
          <a:noFill/>
          <a:ln w="0">
            <a:noFill/>
            <a:prstDash val="solid"/>
          </a:ln>
        </p:spPr>
        <p:txBody>
          <a:bodyPr lIns="38100" tIns="38100" rIns="38100" bIns="38100" anchor="t">
            <a:normAutofit fontScale="96008" lnSpcReduction="10000"/>
          </a:bodyPr>
          <a:lstStyle/>
          <a:p>
            <a:pPr algn="l">
              <a:lnSpc>
                <a:spcPct val="102000"/>
              </a:lnSpc>
              <a:buNone/>
              <a:defRPr sz="1800" b="1" i="0">
                <a:solidFill>
                  <a:srgbClr val="D6B36A"/>
                </a:solidFill>
                <a:latin typeface="Aptos"/>
                <a:ea typeface="Aptos"/>
                <a:cs typeface="Aptos"/>
              </a:defRPr>
            </a:pPr>
            <a:r>
              <a:rPr sz="1800" b="1" i="0">
                <a:solidFill>
                  <a:srgbClr val="D6B36A"/>
                </a:solidFill>
                <a:latin typeface="Aptos"/>
                <a:ea typeface="Aptos"/>
                <a:cs typeface="Aptos"/>
              </a:rPr>
              <a:t>CONGREGATIONAL CONVERSATION</a:t>
            </a:r>
          </a:p>
        </p:txBody>
      </p:sp>
      <p:sp>
        <p:nvSpPr>
          <p:cNvPr id="2" name="slide-title">
            <a:extLst>
              <a:ext uri="{FF2B5EF4-FFF2-40B4-BE49-F238E27FC236}">
                <a16:creationId xmlns:a16="http://schemas.microsoft.com/office/drawing/2014/main" id="{D541631A-C16D-4345-BE56-C2C8284621FA}"/>
              </a:ext>
            </a:extLst>
          </p:cNvPr>
          <p:cNvSpPr>
            <a:spLocks noGrp="1"/>
          </p:cNvSpPr>
          <p:nvPr/>
        </p:nvSpPr>
        <p:spPr>
          <a:xfrm>
            <a:off x="685800" y="723900"/>
            <a:ext cx="10820400" cy="819150"/>
          </a:xfrm>
          <a:prstGeom prst="rect">
            <a:avLst/>
          </a:prstGeom>
          <a:noFill/>
          <a:ln w="0">
            <a:noFill/>
            <a:prstDash val="solid"/>
          </a:ln>
        </p:spPr>
        <p:txBody>
          <a:bodyPr lIns="38100" tIns="38100" rIns="38100" bIns="38100" anchor="t">
            <a:normAutofit/>
          </a:bodyPr>
          <a:lstStyle/>
          <a:p>
            <a:pPr algn="l">
              <a:lnSpc>
                <a:spcPct val="102000"/>
              </a:lnSpc>
              <a:buNone/>
              <a:defRPr sz="3600" b="1" i="0">
                <a:solidFill>
                  <a:srgbClr val="F5EFE3"/>
                </a:solidFill>
                <a:latin typeface="Georgia"/>
                <a:ea typeface="Georgia"/>
                <a:cs typeface="Georgia"/>
              </a:defRPr>
            </a:pPr>
            <a:r>
              <a:rPr sz="3600" b="1" i="0">
                <a:solidFill>
                  <a:srgbClr val="F5EFE3"/>
                </a:solidFill>
                <a:latin typeface="Georgia"/>
                <a:ea typeface="Georgia"/>
                <a:cs typeface="Georgia"/>
              </a:rPr>
              <a:t>Keep hope alive—and accountable</a:t>
            </a:r>
          </a:p>
        </p:txBody>
      </p:sp>
      <p:sp>
        <p:nvSpPr>
          <p:cNvPr id="3" name="gold-rule">
            <a:extLst>
              <a:ext uri="{FF2B5EF4-FFF2-40B4-BE49-F238E27FC236}">
                <a16:creationId xmlns:a16="http://schemas.microsoft.com/office/drawing/2014/main" id="{24185C38-BB61-4856-AE99-1DD5DCB0A59D}"/>
              </a:ext>
            </a:extLst>
          </p:cNvPr>
          <p:cNvSpPr>
            <a:spLocks noGrp="1"/>
          </p:cNvSpPr>
          <p:nvPr/>
        </p:nvSpPr>
        <p:spPr>
          <a:xfrm>
            <a:off x="685800" y="1562100"/>
            <a:ext cx="1200150" cy="28575"/>
          </a:xfrm>
          <a:prstGeom prst="rect">
            <a:avLst/>
          </a:prstGeom>
          <a:solidFill>
            <a:srgbClr val="D6B36A"/>
          </a:solidFill>
          <a:ln w="0">
            <a:noFill/>
            <a:prstDash val="solid"/>
          </a:ln>
        </p:spPr>
        <p:txBody>
          <a:bodyPr/>
          <a:lstStyle/>
          <a:p>
            <a:endParaRPr lang="en-US"/>
          </a:p>
        </p:txBody>
      </p:sp>
      <p:sp>
        <p:nvSpPr>
          <p:cNvPr id="4" name="q3">
            <a:extLst>
              <a:ext uri="{FF2B5EF4-FFF2-40B4-BE49-F238E27FC236}">
                <a16:creationId xmlns:a16="http://schemas.microsoft.com/office/drawing/2014/main" id="{E751C55A-8CC3-41A3-B809-DEB6D53E4EB7}"/>
              </a:ext>
            </a:extLst>
          </p:cNvPr>
          <p:cNvSpPr>
            <a:spLocks noGrp="1"/>
          </p:cNvSpPr>
          <p:nvPr/>
        </p:nvSpPr>
        <p:spPr>
          <a:xfrm>
            <a:off x="952500" y="2095500"/>
            <a:ext cx="10287000" cy="1181100"/>
          </a:xfrm>
          <a:prstGeom prst="rect">
            <a:avLst/>
          </a:prstGeom>
          <a:noFill/>
          <a:ln w="0">
            <a:noFill/>
            <a:prstDash val="solid"/>
          </a:ln>
        </p:spPr>
        <p:txBody>
          <a:bodyPr lIns="38100" tIns="38100" rIns="38100" bIns="38100" anchor="t">
            <a:normAutofit fontScale="93236"/>
          </a:bodyPr>
          <a:lstStyle/>
          <a:p>
            <a:pPr algn="l">
              <a:lnSpc>
                <a:spcPct val="108000"/>
              </a:lnSpc>
              <a:buNone/>
              <a:defRPr sz="3600" b="0" i="0">
                <a:solidFill>
                  <a:srgbClr val="F5EFE3"/>
                </a:solidFill>
                <a:latin typeface="Aptos"/>
                <a:ea typeface="Aptos"/>
                <a:cs typeface="Aptos"/>
              </a:defRPr>
            </a:pPr>
            <a:r>
              <a:rPr sz="3600" b="0" i="0">
                <a:solidFill>
                  <a:srgbClr val="F5EFE3"/>
                </a:solidFill>
                <a:latin typeface="Aptos"/>
                <a:ea typeface="Aptos"/>
                <a:cs typeface="Aptos"/>
              </a:rPr>
              <a:t>3 — How can Christian imagination remain both alive and accountable to Scripture?</a:t>
            </a:r>
          </a:p>
        </p:txBody>
      </p:sp>
      <p:sp>
        <p:nvSpPr>
          <p:cNvPr id="5" name="q-rule">
            <a:extLst>
              <a:ext uri="{FF2B5EF4-FFF2-40B4-BE49-F238E27FC236}">
                <a16:creationId xmlns:a16="http://schemas.microsoft.com/office/drawing/2014/main" id="{3D7F1D3F-F7A3-4141-AA61-5D3F56F233F5}"/>
              </a:ext>
            </a:extLst>
          </p:cNvPr>
          <p:cNvSpPr>
            <a:spLocks noGrp="1"/>
          </p:cNvSpPr>
          <p:nvPr/>
        </p:nvSpPr>
        <p:spPr>
          <a:xfrm>
            <a:off x="952500" y="3581400"/>
            <a:ext cx="10287000" cy="19050"/>
          </a:xfrm>
          <a:prstGeom prst="rect">
            <a:avLst/>
          </a:prstGeom>
          <a:solidFill>
            <a:srgbClr val="1E5660"/>
          </a:solidFill>
          <a:ln w="0">
            <a:noFill/>
            <a:prstDash val="solid"/>
          </a:ln>
        </p:spPr>
        <p:txBody>
          <a:bodyPr/>
          <a:lstStyle/>
          <a:p>
            <a:endParaRPr lang="en-US"/>
          </a:p>
        </p:txBody>
      </p:sp>
      <p:sp>
        <p:nvSpPr>
          <p:cNvPr id="6" name="q4">
            <a:extLst>
              <a:ext uri="{FF2B5EF4-FFF2-40B4-BE49-F238E27FC236}">
                <a16:creationId xmlns:a16="http://schemas.microsoft.com/office/drawing/2014/main" id="{2CB7EE2F-8A7A-49AC-B108-9114B20FB9B0}"/>
              </a:ext>
            </a:extLst>
          </p:cNvPr>
          <p:cNvSpPr>
            <a:spLocks noGrp="1"/>
          </p:cNvSpPr>
          <p:nvPr/>
        </p:nvSpPr>
        <p:spPr>
          <a:xfrm>
            <a:off x="952500" y="3962400"/>
            <a:ext cx="10287000" cy="1181100"/>
          </a:xfrm>
          <a:prstGeom prst="rect">
            <a:avLst/>
          </a:prstGeom>
          <a:noFill/>
          <a:ln w="0">
            <a:noFill/>
            <a:prstDash val="solid"/>
          </a:ln>
        </p:spPr>
        <p:txBody>
          <a:bodyPr lIns="38100" tIns="38100" rIns="38100" bIns="38100" anchor="t">
            <a:normAutofit fontScale="93236"/>
          </a:bodyPr>
          <a:lstStyle/>
          <a:p>
            <a:pPr algn="l">
              <a:lnSpc>
                <a:spcPct val="108000"/>
              </a:lnSpc>
              <a:buNone/>
              <a:defRPr sz="3600" b="0" i="0">
                <a:solidFill>
                  <a:srgbClr val="F5EFE3"/>
                </a:solidFill>
                <a:latin typeface="Aptos"/>
                <a:ea typeface="Aptos"/>
                <a:cs typeface="Aptos"/>
              </a:defRPr>
            </a:pPr>
            <a:r>
              <a:rPr sz="3600" b="0" i="0">
                <a:solidFill>
                  <a:srgbClr val="F5EFE3"/>
                </a:solidFill>
                <a:latin typeface="Aptos"/>
                <a:ea typeface="Aptos"/>
                <a:cs typeface="Aptos"/>
              </a:rPr>
              <a:t>4 — What might it mean to set our minds where Christ is without neglecting the people before us?</a:t>
            </a:r>
          </a:p>
        </p:txBody>
      </p:sp>
      <p:sp>
        <p:nvSpPr>
          <p:cNvPr id="7" name="footer-left">
            <a:extLst>
              <a:ext uri="{FF2B5EF4-FFF2-40B4-BE49-F238E27FC236}">
                <a16:creationId xmlns:a16="http://schemas.microsoft.com/office/drawing/2014/main" id="{7831A881-F0F4-44F4-B878-696E2F741538}"/>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8" name="footer-right">
            <a:extLst>
              <a:ext uri="{FF2B5EF4-FFF2-40B4-BE49-F238E27FC236}">
                <a16:creationId xmlns:a16="http://schemas.microsoft.com/office/drawing/2014/main" id="{D5C9C5CB-BE79-4779-8B2E-E275B93F920B}"/>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20</a:t>
            </a:r>
          </a:p>
        </p:txBody>
      </p:sp>
    </p:spTree>
    <p:extLst>
      <p:ext uri="{BB962C8B-B14F-4D97-AF65-F5344CB8AC3E}">
        <p14:creationId xmlns:p14="http://schemas.microsoft.com/office/powerpoint/2010/main" val="362375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8EFEC"/>
        </a:solidFill>
        <a:effectLst/>
      </p:bgPr>
    </p:bg>
    <p:spTree>
      <p:nvGrpSpPr>
        <p:cNvPr id="1" name=""/>
        <p:cNvGrpSpPr/>
        <p:nvPr/>
      </p:nvGrpSpPr>
      <p:grpSpPr>
        <a:xfrm>
          <a:off x="0" y="0"/>
          <a:ext cx="0" cy="0"/>
          <a:chOff x="0" y="0"/>
          <a:chExt cx="0" cy="0"/>
        </a:xfrm>
      </p:grpSpPr>
      <p:sp>
        <p:nvSpPr>
          <p:cNvPr id="13" name="response-label">
            <a:extLst>
              <a:ext uri="{FF2B5EF4-FFF2-40B4-BE49-F238E27FC236}">
                <a16:creationId xmlns:a16="http://schemas.microsoft.com/office/drawing/2014/main" id="{55944BC4-9F78-4CAF-A1F4-A562499E325F}"/>
              </a:ext>
            </a:extLst>
          </p:cNvPr>
          <p:cNvSpPr>
            <a:spLocks noGrp="1"/>
          </p:cNvSpPr>
          <p:nvPr/>
        </p:nvSpPr>
        <p:spPr>
          <a:xfrm>
            <a:off x="0" y="590550"/>
            <a:ext cx="12192000" cy="323850"/>
          </a:xfrm>
          <a:prstGeom prst="rect">
            <a:avLst/>
          </a:prstGeom>
          <a:noFill/>
          <a:ln w="0">
            <a:noFill/>
            <a:prstDash val="solid"/>
          </a:ln>
        </p:spPr>
        <p:txBody>
          <a:bodyPr lIns="38100" tIns="38100" rIns="38100" bIns="38100" anchor="ctr">
            <a:normAutofit fontScale="87157" lnSpcReduction="10000"/>
          </a:bodyPr>
          <a:lstStyle/>
          <a:p>
            <a:pPr algn="ctr">
              <a:lnSpc>
                <a:spcPct val="102000"/>
              </a:lnSpc>
              <a:buNone/>
              <a:defRPr sz="2000" b="1" i="0">
                <a:solidFill>
                  <a:srgbClr val="1E5660"/>
                </a:solidFill>
                <a:latin typeface="Aptos"/>
                <a:ea typeface="Aptos"/>
                <a:cs typeface="Aptos"/>
              </a:defRPr>
            </a:pPr>
            <a:r>
              <a:rPr sz="2000" b="1" i="0">
                <a:solidFill>
                  <a:srgbClr val="1E5660"/>
                </a:solidFill>
                <a:latin typeface="Aptos"/>
                <a:ea typeface="Aptos"/>
                <a:cs typeface="Aptos"/>
              </a:rPr>
              <a:t>PERSONAL RESPONSE</a:t>
            </a:r>
          </a:p>
        </p:txBody>
      </p:sp>
      <p:sp>
        <p:nvSpPr>
          <p:cNvPr id="2" name="resp-head-0">
            <a:extLst>
              <a:ext uri="{FF2B5EF4-FFF2-40B4-BE49-F238E27FC236}">
                <a16:creationId xmlns:a16="http://schemas.microsoft.com/office/drawing/2014/main" id="{E9F8652E-15BB-4B09-9DA2-2AB9B4AD1B9D}"/>
              </a:ext>
            </a:extLst>
          </p:cNvPr>
          <p:cNvSpPr>
            <a:spLocks noGrp="1"/>
          </p:cNvSpPr>
          <p:nvPr/>
        </p:nvSpPr>
        <p:spPr>
          <a:xfrm>
            <a:off x="1238250" y="1352550"/>
            <a:ext cx="2476500" cy="590550"/>
          </a:xfrm>
          <a:prstGeom prst="rect">
            <a:avLst/>
          </a:prstGeom>
          <a:noFill/>
          <a:ln w="0">
            <a:noFill/>
            <a:prstDash val="solid"/>
          </a:ln>
        </p:spPr>
        <p:txBody>
          <a:bodyPr lIns="38100" tIns="38100" rIns="38100" bIns="38100" anchor="ctr">
            <a:normAutofit fontScale="94574" lnSpcReduction="10000"/>
          </a:bodyPr>
          <a:lstStyle/>
          <a:p>
            <a:pPr algn="l">
              <a:lnSpc>
                <a:spcPct val="102000"/>
              </a:lnSpc>
              <a:buNone/>
              <a:defRPr sz="3800" b="1" i="0">
                <a:solidFill>
                  <a:srgbClr val="13262B"/>
                </a:solidFill>
                <a:latin typeface="Georgia"/>
                <a:ea typeface="Georgia"/>
                <a:cs typeface="Georgia"/>
              </a:defRPr>
            </a:pPr>
            <a:r>
              <a:rPr sz="3800" b="1" i="0">
                <a:solidFill>
                  <a:srgbClr val="13262B"/>
                </a:solidFill>
                <a:latin typeface="Georgia"/>
                <a:ea typeface="Georgia"/>
                <a:cs typeface="Georgia"/>
              </a:rPr>
              <a:t>Release</a:t>
            </a:r>
          </a:p>
        </p:txBody>
      </p:sp>
      <p:sp>
        <p:nvSpPr>
          <p:cNvPr id="3" name="resp-body-0">
            <a:extLst>
              <a:ext uri="{FF2B5EF4-FFF2-40B4-BE49-F238E27FC236}">
                <a16:creationId xmlns:a16="http://schemas.microsoft.com/office/drawing/2014/main" id="{7D54FDA6-B35A-4475-B48D-5B29CF456719}"/>
              </a:ext>
            </a:extLst>
          </p:cNvPr>
          <p:cNvSpPr>
            <a:spLocks noGrp="1"/>
          </p:cNvSpPr>
          <p:nvPr/>
        </p:nvSpPr>
        <p:spPr>
          <a:xfrm>
            <a:off x="3905250" y="1352550"/>
            <a:ext cx="7048500" cy="628650"/>
          </a:xfrm>
          <a:prstGeom prst="rect">
            <a:avLst/>
          </a:prstGeom>
          <a:noFill/>
          <a:ln w="0">
            <a:noFill/>
            <a:prstDash val="solid"/>
          </a:ln>
        </p:spPr>
        <p:txBody>
          <a:bodyPr lIns="38100" tIns="38100" rIns="38100" bIns="38100" anchor="ctr">
            <a:normAutofit/>
          </a:bodyPr>
          <a:lstStyle/>
          <a:p>
            <a:pPr algn="l">
              <a:lnSpc>
                <a:spcPct val="102000"/>
              </a:lnSpc>
              <a:buNone/>
              <a:defRPr sz="3200" b="0" i="0">
                <a:solidFill>
                  <a:srgbClr val="13262B"/>
                </a:solidFill>
                <a:latin typeface="Aptos"/>
                <a:ea typeface="Aptos"/>
                <a:cs typeface="Aptos"/>
              </a:defRPr>
            </a:pPr>
            <a:r>
              <a:rPr sz="3200" b="0" i="0">
                <a:solidFill>
                  <a:srgbClr val="13262B"/>
                </a:solidFill>
                <a:latin typeface="Aptos"/>
                <a:ea typeface="Aptos"/>
                <a:cs typeface="Aptos"/>
              </a:rPr>
              <a:t>One picture I am ready to release is …</a:t>
            </a:r>
          </a:p>
        </p:txBody>
      </p:sp>
      <p:sp>
        <p:nvSpPr>
          <p:cNvPr id="4" name="resp-line-0">
            <a:extLst>
              <a:ext uri="{FF2B5EF4-FFF2-40B4-BE49-F238E27FC236}">
                <a16:creationId xmlns:a16="http://schemas.microsoft.com/office/drawing/2014/main" id="{949311F5-C071-406A-A3EB-62AF59BC5DF2}"/>
              </a:ext>
            </a:extLst>
          </p:cNvPr>
          <p:cNvSpPr>
            <a:spLocks noGrp="1"/>
          </p:cNvSpPr>
          <p:nvPr/>
        </p:nvSpPr>
        <p:spPr>
          <a:xfrm>
            <a:off x="3905250" y="2190750"/>
            <a:ext cx="6762750" cy="19050"/>
          </a:xfrm>
          <a:prstGeom prst="rect">
            <a:avLst/>
          </a:prstGeom>
          <a:solidFill>
            <a:srgbClr val="A8B8B5"/>
          </a:solidFill>
          <a:ln w="0">
            <a:noFill/>
            <a:prstDash val="solid"/>
          </a:ln>
        </p:spPr>
        <p:txBody>
          <a:bodyPr/>
          <a:lstStyle/>
          <a:p>
            <a:endParaRPr lang="en-US"/>
          </a:p>
        </p:txBody>
      </p:sp>
      <p:sp>
        <p:nvSpPr>
          <p:cNvPr id="5" name="resp-head-1">
            <a:extLst>
              <a:ext uri="{FF2B5EF4-FFF2-40B4-BE49-F238E27FC236}">
                <a16:creationId xmlns:a16="http://schemas.microsoft.com/office/drawing/2014/main" id="{760902A1-65E8-49D3-8002-F972357F7AA8}"/>
              </a:ext>
            </a:extLst>
          </p:cNvPr>
          <p:cNvSpPr>
            <a:spLocks noGrp="1"/>
          </p:cNvSpPr>
          <p:nvPr/>
        </p:nvSpPr>
        <p:spPr>
          <a:xfrm>
            <a:off x="1238250" y="2933700"/>
            <a:ext cx="2476500" cy="590550"/>
          </a:xfrm>
          <a:prstGeom prst="rect">
            <a:avLst/>
          </a:prstGeom>
          <a:noFill/>
          <a:ln w="0">
            <a:noFill/>
            <a:prstDash val="solid"/>
          </a:ln>
        </p:spPr>
        <p:txBody>
          <a:bodyPr lIns="38100" tIns="38100" rIns="38100" bIns="38100" anchor="ctr">
            <a:normAutofit fontScale="94574" lnSpcReduction="10000"/>
          </a:bodyPr>
          <a:lstStyle/>
          <a:p>
            <a:pPr algn="l">
              <a:lnSpc>
                <a:spcPct val="102000"/>
              </a:lnSpc>
              <a:buNone/>
              <a:defRPr sz="3800" b="1" i="0">
                <a:solidFill>
                  <a:srgbClr val="1E5660"/>
                </a:solidFill>
                <a:latin typeface="Georgia"/>
                <a:ea typeface="Georgia"/>
                <a:cs typeface="Georgia"/>
              </a:defRPr>
            </a:pPr>
            <a:r>
              <a:rPr sz="3800" b="1" i="0">
                <a:solidFill>
                  <a:srgbClr val="1E5660"/>
                </a:solidFill>
                <a:latin typeface="Georgia"/>
                <a:ea typeface="Georgia"/>
                <a:cs typeface="Georgia"/>
              </a:rPr>
              <a:t>Receive</a:t>
            </a:r>
          </a:p>
        </p:txBody>
      </p:sp>
      <p:sp>
        <p:nvSpPr>
          <p:cNvPr id="6" name="resp-body-1">
            <a:extLst>
              <a:ext uri="{FF2B5EF4-FFF2-40B4-BE49-F238E27FC236}">
                <a16:creationId xmlns:a16="http://schemas.microsoft.com/office/drawing/2014/main" id="{EA4D2B6E-DC7B-419B-A5E2-5DAD267C3D32}"/>
              </a:ext>
            </a:extLst>
          </p:cNvPr>
          <p:cNvSpPr>
            <a:spLocks noGrp="1"/>
          </p:cNvSpPr>
          <p:nvPr/>
        </p:nvSpPr>
        <p:spPr>
          <a:xfrm>
            <a:off x="3905250" y="2933700"/>
            <a:ext cx="7048500" cy="628650"/>
          </a:xfrm>
          <a:prstGeom prst="rect">
            <a:avLst/>
          </a:prstGeom>
          <a:noFill/>
          <a:ln w="0">
            <a:noFill/>
            <a:prstDash val="solid"/>
          </a:ln>
        </p:spPr>
        <p:txBody>
          <a:bodyPr lIns="38100" tIns="38100" rIns="38100" bIns="38100" anchor="ctr">
            <a:normAutofit/>
          </a:bodyPr>
          <a:lstStyle/>
          <a:p>
            <a:pPr algn="l">
              <a:lnSpc>
                <a:spcPct val="102000"/>
              </a:lnSpc>
              <a:buNone/>
              <a:defRPr sz="3200" b="0" i="0">
                <a:solidFill>
                  <a:srgbClr val="13262B"/>
                </a:solidFill>
                <a:latin typeface="Aptos"/>
                <a:ea typeface="Aptos"/>
                <a:cs typeface="Aptos"/>
              </a:defRPr>
            </a:pPr>
            <a:r>
              <a:rPr sz="3200" b="0" i="0">
                <a:solidFill>
                  <a:srgbClr val="13262B"/>
                </a:solidFill>
                <a:latin typeface="Aptos"/>
                <a:ea typeface="Aptos"/>
                <a:cs typeface="Aptos"/>
              </a:rPr>
              <a:t>One promise I want to receive is …</a:t>
            </a:r>
          </a:p>
        </p:txBody>
      </p:sp>
      <p:sp>
        <p:nvSpPr>
          <p:cNvPr id="7" name="resp-line-1">
            <a:extLst>
              <a:ext uri="{FF2B5EF4-FFF2-40B4-BE49-F238E27FC236}">
                <a16:creationId xmlns:a16="http://schemas.microsoft.com/office/drawing/2014/main" id="{93C10F2B-76E8-4E10-8F7D-6F188CCC2095}"/>
              </a:ext>
            </a:extLst>
          </p:cNvPr>
          <p:cNvSpPr>
            <a:spLocks noGrp="1"/>
          </p:cNvSpPr>
          <p:nvPr/>
        </p:nvSpPr>
        <p:spPr>
          <a:xfrm>
            <a:off x="3905250" y="3771900"/>
            <a:ext cx="6762750" cy="19050"/>
          </a:xfrm>
          <a:prstGeom prst="rect">
            <a:avLst/>
          </a:prstGeom>
          <a:solidFill>
            <a:srgbClr val="A8B8B5"/>
          </a:solidFill>
          <a:ln w="0">
            <a:noFill/>
            <a:prstDash val="solid"/>
          </a:ln>
        </p:spPr>
        <p:txBody>
          <a:bodyPr/>
          <a:lstStyle/>
          <a:p>
            <a:endParaRPr lang="en-US"/>
          </a:p>
        </p:txBody>
      </p:sp>
      <p:sp>
        <p:nvSpPr>
          <p:cNvPr id="8" name="resp-head-2">
            <a:extLst>
              <a:ext uri="{FF2B5EF4-FFF2-40B4-BE49-F238E27FC236}">
                <a16:creationId xmlns:a16="http://schemas.microsoft.com/office/drawing/2014/main" id="{8444E455-C932-4506-806E-68DCCFD72A7C}"/>
              </a:ext>
            </a:extLst>
          </p:cNvPr>
          <p:cNvSpPr>
            <a:spLocks noGrp="1"/>
          </p:cNvSpPr>
          <p:nvPr/>
        </p:nvSpPr>
        <p:spPr>
          <a:xfrm>
            <a:off x="1238250" y="4514850"/>
            <a:ext cx="2476500" cy="590550"/>
          </a:xfrm>
          <a:prstGeom prst="rect">
            <a:avLst/>
          </a:prstGeom>
          <a:noFill/>
          <a:ln w="0">
            <a:noFill/>
            <a:prstDash val="solid"/>
          </a:ln>
        </p:spPr>
        <p:txBody>
          <a:bodyPr lIns="38100" tIns="38100" rIns="38100" bIns="38100" anchor="ctr">
            <a:normAutofit fontScale="94574" lnSpcReduction="10000"/>
          </a:bodyPr>
          <a:lstStyle/>
          <a:p>
            <a:pPr algn="l">
              <a:lnSpc>
                <a:spcPct val="102000"/>
              </a:lnSpc>
              <a:buNone/>
              <a:defRPr sz="3800" b="1" i="0">
                <a:solidFill>
                  <a:srgbClr val="13262B"/>
                </a:solidFill>
                <a:latin typeface="Georgia"/>
                <a:ea typeface="Georgia"/>
                <a:cs typeface="Georgia"/>
              </a:defRPr>
            </a:pPr>
            <a:r>
              <a:rPr sz="3800" b="1" i="0">
                <a:solidFill>
                  <a:srgbClr val="13262B"/>
                </a:solidFill>
                <a:latin typeface="Georgia"/>
                <a:ea typeface="Georgia"/>
                <a:cs typeface="Georgia"/>
              </a:rPr>
              <a:t>Carry</a:t>
            </a:r>
          </a:p>
        </p:txBody>
      </p:sp>
      <p:sp>
        <p:nvSpPr>
          <p:cNvPr id="9" name="resp-body-2">
            <a:extLst>
              <a:ext uri="{FF2B5EF4-FFF2-40B4-BE49-F238E27FC236}">
                <a16:creationId xmlns:a16="http://schemas.microsoft.com/office/drawing/2014/main" id="{85917B64-F209-47A7-AAE1-10E0360199C9}"/>
              </a:ext>
            </a:extLst>
          </p:cNvPr>
          <p:cNvSpPr>
            <a:spLocks noGrp="1"/>
          </p:cNvSpPr>
          <p:nvPr/>
        </p:nvSpPr>
        <p:spPr>
          <a:xfrm>
            <a:off x="3905250" y="4514850"/>
            <a:ext cx="7048500" cy="628650"/>
          </a:xfrm>
          <a:prstGeom prst="rect">
            <a:avLst/>
          </a:prstGeom>
          <a:noFill/>
          <a:ln w="0">
            <a:noFill/>
            <a:prstDash val="solid"/>
          </a:ln>
        </p:spPr>
        <p:txBody>
          <a:bodyPr lIns="38100" tIns="38100" rIns="38100" bIns="38100" anchor="ctr">
            <a:normAutofit/>
          </a:bodyPr>
          <a:lstStyle/>
          <a:p>
            <a:pPr algn="l">
              <a:lnSpc>
                <a:spcPct val="102000"/>
              </a:lnSpc>
              <a:buNone/>
              <a:defRPr sz="3200" b="0" i="0">
                <a:solidFill>
                  <a:srgbClr val="13262B"/>
                </a:solidFill>
                <a:latin typeface="Aptos"/>
                <a:ea typeface="Aptos"/>
                <a:cs typeface="Aptos"/>
              </a:defRPr>
            </a:pPr>
            <a:r>
              <a:rPr sz="3200" b="0" i="0">
                <a:solidFill>
                  <a:srgbClr val="13262B"/>
                </a:solidFill>
                <a:latin typeface="Aptos"/>
                <a:ea typeface="Aptos"/>
                <a:cs typeface="Aptos"/>
              </a:rPr>
              <a:t>One question I want to carry is …</a:t>
            </a:r>
          </a:p>
        </p:txBody>
      </p:sp>
      <p:sp>
        <p:nvSpPr>
          <p:cNvPr id="10" name="resp-line-2">
            <a:extLst>
              <a:ext uri="{FF2B5EF4-FFF2-40B4-BE49-F238E27FC236}">
                <a16:creationId xmlns:a16="http://schemas.microsoft.com/office/drawing/2014/main" id="{EF1D79AE-C7B8-448C-A50C-72B2F0630121}"/>
              </a:ext>
            </a:extLst>
          </p:cNvPr>
          <p:cNvSpPr>
            <a:spLocks noGrp="1"/>
          </p:cNvSpPr>
          <p:nvPr/>
        </p:nvSpPr>
        <p:spPr>
          <a:xfrm>
            <a:off x="3905250" y="5353050"/>
            <a:ext cx="6762750" cy="19050"/>
          </a:xfrm>
          <a:prstGeom prst="rect">
            <a:avLst/>
          </a:prstGeom>
          <a:solidFill>
            <a:srgbClr val="A8B8B5"/>
          </a:solidFill>
          <a:ln w="0">
            <a:noFill/>
            <a:prstDash val="solid"/>
          </a:ln>
        </p:spPr>
        <p:txBody>
          <a:bodyPr/>
          <a:lstStyle/>
          <a:p>
            <a:endParaRPr lang="en-US"/>
          </a:p>
        </p:txBody>
      </p:sp>
      <p:sp>
        <p:nvSpPr>
          <p:cNvPr id="11" name="footer-left">
            <a:extLst>
              <a:ext uri="{FF2B5EF4-FFF2-40B4-BE49-F238E27FC236}">
                <a16:creationId xmlns:a16="http://schemas.microsoft.com/office/drawing/2014/main" id="{7579D73C-3553-4516-843D-FA116F46C67F}"/>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12" name="footer-right">
            <a:extLst>
              <a:ext uri="{FF2B5EF4-FFF2-40B4-BE49-F238E27FC236}">
                <a16:creationId xmlns:a16="http://schemas.microsoft.com/office/drawing/2014/main" id="{E77A2FC9-7A6C-4BFD-8EF2-5F605A00B9BF}"/>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21</a:t>
            </a:r>
          </a:p>
        </p:txBody>
      </p:sp>
    </p:spTree>
    <p:extLst>
      <p:ext uri="{BB962C8B-B14F-4D97-AF65-F5344CB8AC3E}">
        <p14:creationId xmlns:p14="http://schemas.microsoft.com/office/powerpoint/2010/main" val="1252218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sp>
        <p:nvSpPr>
          <p:cNvPr id="12" name="eyebrow">
            <a:extLst>
              <a:ext uri="{FF2B5EF4-FFF2-40B4-BE49-F238E27FC236}">
                <a16:creationId xmlns:a16="http://schemas.microsoft.com/office/drawing/2014/main" id="{E90EA985-6488-4EF0-BE8C-9E3C61C5B710}"/>
              </a:ext>
            </a:extLst>
          </p:cNvPr>
          <p:cNvSpPr>
            <a:spLocks noGrp="1"/>
          </p:cNvSpPr>
          <p:nvPr/>
        </p:nvSpPr>
        <p:spPr>
          <a:xfrm>
            <a:off x="685800" y="400050"/>
            <a:ext cx="7239000" cy="323850"/>
          </a:xfrm>
          <a:prstGeom prst="rect">
            <a:avLst/>
          </a:prstGeom>
          <a:noFill/>
          <a:ln w="0">
            <a:noFill/>
            <a:prstDash val="solid"/>
          </a:ln>
        </p:spPr>
        <p:txBody>
          <a:bodyPr lIns="38100" tIns="38100" rIns="38100" bIns="38100" anchor="t">
            <a:normAutofit fontScale="96008" lnSpcReduction="10000"/>
          </a:bodyPr>
          <a:lstStyle/>
          <a:p>
            <a:pPr algn="l">
              <a:lnSpc>
                <a:spcPct val="102000"/>
              </a:lnSpc>
              <a:buNone/>
              <a:defRPr sz="1800" b="1" i="0">
                <a:solidFill>
                  <a:srgbClr val="D6B36A"/>
                </a:solidFill>
                <a:latin typeface="Aptos"/>
                <a:ea typeface="Aptos"/>
                <a:cs typeface="Aptos"/>
              </a:defRPr>
            </a:pPr>
            <a:r>
              <a:rPr sz="1800" b="1" i="0">
                <a:solidFill>
                  <a:srgbClr val="D6B36A"/>
                </a:solidFill>
                <a:latin typeface="Aptos"/>
                <a:ea typeface="Aptos"/>
                <a:cs typeface="Aptos"/>
              </a:rPr>
              <a:t>PRAYER &amp; SENDING</a:t>
            </a:r>
          </a:p>
        </p:txBody>
      </p:sp>
      <p:sp>
        <p:nvSpPr>
          <p:cNvPr id="2" name="slide-title">
            <a:extLst>
              <a:ext uri="{FF2B5EF4-FFF2-40B4-BE49-F238E27FC236}">
                <a16:creationId xmlns:a16="http://schemas.microsoft.com/office/drawing/2014/main" id="{02D9AF46-79AD-402A-9DE4-3F787869627C}"/>
              </a:ext>
            </a:extLst>
          </p:cNvPr>
          <p:cNvSpPr>
            <a:spLocks noGrp="1"/>
          </p:cNvSpPr>
          <p:nvPr/>
        </p:nvSpPr>
        <p:spPr>
          <a:xfrm>
            <a:off x="685800" y="723900"/>
            <a:ext cx="10820400" cy="819150"/>
          </a:xfrm>
          <a:prstGeom prst="rect">
            <a:avLst/>
          </a:prstGeom>
          <a:noFill/>
          <a:ln w="0">
            <a:noFill/>
            <a:prstDash val="solid"/>
          </a:ln>
        </p:spPr>
        <p:txBody>
          <a:bodyPr lIns="38100" tIns="38100" rIns="38100" bIns="38100" anchor="t">
            <a:normAutofit/>
          </a:bodyPr>
          <a:lstStyle/>
          <a:p>
            <a:pPr algn="l">
              <a:lnSpc>
                <a:spcPct val="102000"/>
              </a:lnSpc>
              <a:buNone/>
              <a:defRPr sz="3600" b="1" i="0">
                <a:solidFill>
                  <a:srgbClr val="F5EFE3"/>
                </a:solidFill>
                <a:latin typeface="Georgia"/>
                <a:ea typeface="Georgia"/>
                <a:cs typeface="Georgia"/>
              </a:defRPr>
            </a:pPr>
            <a:r>
              <a:rPr sz="3600" b="1" i="0">
                <a:solidFill>
                  <a:srgbClr val="F5EFE3"/>
                </a:solidFill>
                <a:latin typeface="Georgia"/>
                <a:ea typeface="Georgia"/>
                <a:cs typeface="Georgia"/>
              </a:rPr>
              <a:t>Bring the whole evening back to Christ</a:t>
            </a:r>
          </a:p>
        </p:txBody>
      </p:sp>
      <p:sp>
        <p:nvSpPr>
          <p:cNvPr id="3" name="gold-rule">
            <a:extLst>
              <a:ext uri="{FF2B5EF4-FFF2-40B4-BE49-F238E27FC236}">
                <a16:creationId xmlns:a16="http://schemas.microsoft.com/office/drawing/2014/main" id="{9C028A4C-5D1F-4C52-8FB9-779356B3DE52}"/>
              </a:ext>
            </a:extLst>
          </p:cNvPr>
          <p:cNvSpPr>
            <a:spLocks noGrp="1"/>
          </p:cNvSpPr>
          <p:nvPr/>
        </p:nvSpPr>
        <p:spPr>
          <a:xfrm>
            <a:off x="685800" y="1562100"/>
            <a:ext cx="1200150" cy="28575"/>
          </a:xfrm>
          <a:prstGeom prst="rect">
            <a:avLst/>
          </a:prstGeom>
          <a:solidFill>
            <a:srgbClr val="D6B36A"/>
          </a:solidFill>
          <a:ln w="0">
            <a:noFill/>
            <a:prstDash val="solid"/>
          </a:ln>
        </p:spPr>
        <p:txBody>
          <a:bodyPr/>
          <a:lstStyle/>
          <a:p>
            <a:endParaRPr lang="en-US"/>
          </a:p>
        </p:txBody>
      </p:sp>
      <p:sp>
        <p:nvSpPr>
          <p:cNvPr id="4" name="pray-head-0">
            <a:extLst>
              <a:ext uri="{FF2B5EF4-FFF2-40B4-BE49-F238E27FC236}">
                <a16:creationId xmlns:a16="http://schemas.microsoft.com/office/drawing/2014/main" id="{D9A12037-DFF3-4904-A477-D56382C9B488}"/>
              </a:ext>
            </a:extLst>
          </p:cNvPr>
          <p:cNvSpPr>
            <a:spLocks noGrp="1"/>
          </p:cNvSpPr>
          <p:nvPr/>
        </p:nvSpPr>
        <p:spPr>
          <a:xfrm>
            <a:off x="952500" y="2076450"/>
            <a:ext cx="2667000" cy="552450"/>
          </a:xfrm>
          <a:prstGeom prst="rect">
            <a:avLst/>
          </a:prstGeom>
          <a:noFill/>
          <a:ln w="0">
            <a:noFill/>
            <a:prstDash val="solid"/>
          </a:ln>
        </p:spPr>
        <p:txBody>
          <a:bodyPr lIns="38100" tIns="38100" rIns="38100" bIns="38100" anchor="ctr">
            <a:normAutofit fontScale="92603" lnSpcReduction="10000"/>
          </a:bodyPr>
          <a:lstStyle/>
          <a:p>
            <a:pPr algn="l">
              <a:lnSpc>
                <a:spcPct val="102000"/>
              </a:lnSpc>
              <a:buNone/>
              <a:defRPr sz="3600" b="1" i="0">
                <a:solidFill>
                  <a:srgbClr val="D6B36A"/>
                </a:solidFill>
                <a:latin typeface="Georgia"/>
                <a:ea typeface="Georgia"/>
                <a:cs typeface="Georgia"/>
              </a:defRPr>
            </a:pPr>
            <a:r>
              <a:rPr sz="3600" b="1" i="0">
                <a:solidFill>
                  <a:srgbClr val="D6B36A"/>
                </a:solidFill>
                <a:latin typeface="Georgia"/>
                <a:ea typeface="Georgia"/>
                <a:cs typeface="Georgia"/>
              </a:rPr>
              <a:t>Rejoice</a:t>
            </a:r>
          </a:p>
        </p:txBody>
      </p:sp>
      <p:sp>
        <p:nvSpPr>
          <p:cNvPr id="5" name="pray-body-0">
            <a:extLst>
              <a:ext uri="{FF2B5EF4-FFF2-40B4-BE49-F238E27FC236}">
                <a16:creationId xmlns:a16="http://schemas.microsoft.com/office/drawing/2014/main" id="{08FAAAC4-00FA-45CD-BA66-050EC9D4960B}"/>
              </a:ext>
            </a:extLst>
          </p:cNvPr>
          <p:cNvSpPr>
            <a:spLocks noGrp="1"/>
          </p:cNvSpPr>
          <p:nvPr/>
        </p:nvSpPr>
        <p:spPr>
          <a:xfrm>
            <a:off x="3714750" y="2076450"/>
            <a:ext cx="7524750" cy="781050"/>
          </a:xfrm>
          <a:prstGeom prst="rect">
            <a:avLst/>
          </a:prstGeom>
          <a:noFill/>
          <a:ln w="0">
            <a:noFill/>
            <a:prstDash val="solid"/>
          </a:ln>
        </p:spPr>
        <p:txBody>
          <a:bodyPr lIns="38100" tIns="38100" rIns="38100" bIns="38100" anchor="ctr">
            <a:normAutofit/>
          </a:bodyPr>
          <a:lstStyle/>
          <a:p>
            <a:pPr algn="l">
              <a:lnSpc>
                <a:spcPct val="102000"/>
              </a:lnSpc>
              <a:buNone/>
              <a:defRPr sz="3200" b="0" i="0">
                <a:solidFill>
                  <a:srgbClr val="F5EFE3"/>
                </a:solidFill>
                <a:latin typeface="Aptos"/>
                <a:ea typeface="Aptos"/>
                <a:cs typeface="Aptos"/>
              </a:defRPr>
            </a:pPr>
            <a:r>
              <a:rPr sz="3200" b="0" i="0">
                <a:solidFill>
                  <a:srgbClr val="F5EFE3"/>
                </a:solidFill>
                <a:latin typeface="Aptos"/>
                <a:ea typeface="Aptos"/>
                <a:cs typeface="Aptos"/>
              </a:rPr>
              <a:t>Lord Jesus, we thank you that …</a:t>
            </a:r>
          </a:p>
        </p:txBody>
      </p:sp>
      <p:sp>
        <p:nvSpPr>
          <p:cNvPr id="6" name="pray-head-1">
            <a:extLst>
              <a:ext uri="{FF2B5EF4-FFF2-40B4-BE49-F238E27FC236}">
                <a16:creationId xmlns:a16="http://schemas.microsoft.com/office/drawing/2014/main" id="{985B725D-5B60-4F90-A090-C6D4D021C869}"/>
              </a:ext>
            </a:extLst>
          </p:cNvPr>
          <p:cNvSpPr>
            <a:spLocks noGrp="1"/>
          </p:cNvSpPr>
          <p:nvPr/>
        </p:nvSpPr>
        <p:spPr>
          <a:xfrm>
            <a:off x="952500" y="3276600"/>
            <a:ext cx="2667000" cy="552450"/>
          </a:xfrm>
          <a:prstGeom prst="rect">
            <a:avLst/>
          </a:prstGeom>
          <a:noFill/>
          <a:ln w="0">
            <a:noFill/>
            <a:prstDash val="solid"/>
          </a:ln>
        </p:spPr>
        <p:txBody>
          <a:bodyPr lIns="38100" tIns="38100" rIns="38100" bIns="38100" anchor="ctr">
            <a:normAutofit fontScale="92603" lnSpcReduction="10000"/>
          </a:bodyPr>
          <a:lstStyle/>
          <a:p>
            <a:pPr algn="l">
              <a:lnSpc>
                <a:spcPct val="102000"/>
              </a:lnSpc>
              <a:buNone/>
              <a:defRPr sz="3600" b="1" i="0">
                <a:solidFill>
                  <a:srgbClr val="D6B36A"/>
                </a:solidFill>
                <a:latin typeface="Georgia"/>
                <a:ea typeface="Georgia"/>
                <a:cs typeface="Georgia"/>
              </a:defRPr>
            </a:pPr>
            <a:r>
              <a:rPr sz="3600" b="1" i="0">
                <a:solidFill>
                  <a:srgbClr val="D6B36A"/>
                </a:solidFill>
                <a:latin typeface="Georgia"/>
                <a:ea typeface="Georgia"/>
                <a:cs typeface="Georgia"/>
              </a:rPr>
              <a:t>Repent</a:t>
            </a:r>
          </a:p>
        </p:txBody>
      </p:sp>
      <p:sp>
        <p:nvSpPr>
          <p:cNvPr id="7" name="pray-body-1">
            <a:extLst>
              <a:ext uri="{FF2B5EF4-FFF2-40B4-BE49-F238E27FC236}">
                <a16:creationId xmlns:a16="http://schemas.microsoft.com/office/drawing/2014/main" id="{B34500BE-1C2A-425E-8A95-ADDF73300681}"/>
              </a:ext>
            </a:extLst>
          </p:cNvPr>
          <p:cNvSpPr>
            <a:spLocks noGrp="1"/>
          </p:cNvSpPr>
          <p:nvPr/>
        </p:nvSpPr>
        <p:spPr>
          <a:xfrm>
            <a:off x="3714750" y="3276600"/>
            <a:ext cx="7524750" cy="781050"/>
          </a:xfrm>
          <a:prstGeom prst="rect">
            <a:avLst/>
          </a:prstGeom>
          <a:noFill/>
          <a:ln w="0">
            <a:noFill/>
            <a:prstDash val="solid"/>
          </a:ln>
        </p:spPr>
        <p:txBody>
          <a:bodyPr lIns="38100" tIns="38100" rIns="38100" bIns="38100" anchor="ctr">
            <a:normAutofit fontScale="90381"/>
          </a:bodyPr>
          <a:lstStyle/>
          <a:p>
            <a:pPr algn="l">
              <a:lnSpc>
                <a:spcPct val="102000"/>
              </a:lnSpc>
              <a:buNone/>
              <a:defRPr sz="3200" b="0" i="0">
                <a:solidFill>
                  <a:srgbClr val="F5EFE3"/>
                </a:solidFill>
                <a:latin typeface="Aptos"/>
                <a:ea typeface="Aptos"/>
                <a:cs typeface="Aptos"/>
              </a:defRPr>
            </a:pPr>
            <a:r>
              <a:rPr sz="3200" b="0" i="0">
                <a:solidFill>
                  <a:srgbClr val="F5EFE3"/>
                </a:solidFill>
                <a:latin typeface="Aptos"/>
                <a:ea typeface="Aptos"/>
                <a:cs typeface="Aptos"/>
              </a:rPr>
              <a:t>Forgive our false, fearful, or careless pictures.</a:t>
            </a:r>
          </a:p>
        </p:txBody>
      </p:sp>
      <p:sp>
        <p:nvSpPr>
          <p:cNvPr id="8" name="pray-head-2">
            <a:extLst>
              <a:ext uri="{FF2B5EF4-FFF2-40B4-BE49-F238E27FC236}">
                <a16:creationId xmlns:a16="http://schemas.microsoft.com/office/drawing/2014/main" id="{228459C5-300C-4842-810C-C951F40062F3}"/>
              </a:ext>
            </a:extLst>
          </p:cNvPr>
          <p:cNvSpPr>
            <a:spLocks noGrp="1"/>
          </p:cNvSpPr>
          <p:nvPr/>
        </p:nvSpPr>
        <p:spPr>
          <a:xfrm>
            <a:off x="952500" y="4476750"/>
            <a:ext cx="2667000" cy="552450"/>
          </a:xfrm>
          <a:prstGeom prst="rect">
            <a:avLst/>
          </a:prstGeom>
          <a:noFill/>
          <a:ln w="0">
            <a:noFill/>
            <a:prstDash val="solid"/>
          </a:ln>
        </p:spPr>
        <p:txBody>
          <a:bodyPr lIns="38100" tIns="38100" rIns="38100" bIns="38100" anchor="ctr">
            <a:normAutofit fontScale="92603" lnSpcReduction="10000"/>
          </a:bodyPr>
          <a:lstStyle/>
          <a:p>
            <a:pPr algn="l">
              <a:lnSpc>
                <a:spcPct val="102000"/>
              </a:lnSpc>
              <a:buNone/>
              <a:defRPr sz="3600" b="1" i="0">
                <a:solidFill>
                  <a:srgbClr val="D6B36A"/>
                </a:solidFill>
                <a:latin typeface="Georgia"/>
                <a:ea typeface="Georgia"/>
                <a:cs typeface="Georgia"/>
              </a:defRPr>
            </a:pPr>
            <a:r>
              <a:rPr sz="3600" b="1" i="0">
                <a:solidFill>
                  <a:srgbClr val="D6B36A"/>
                </a:solidFill>
                <a:latin typeface="Georgia"/>
                <a:ea typeface="Georgia"/>
                <a:cs typeface="Georgia"/>
              </a:rPr>
              <a:t>Request</a:t>
            </a:r>
          </a:p>
        </p:txBody>
      </p:sp>
      <p:sp>
        <p:nvSpPr>
          <p:cNvPr id="9" name="pray-body-2">
            <a:extLst>
              <a:ext uri="{FF2B5EF4-FFF2-40B4-BE49-F238E27FC236}">
                <a16:creationId xmlns:a16="http://schemas.microsoft.com/office/drawing/2014/main" id="{87F58A44-B580-40CD-BA92-410115AFA7B4}"/>
              </a:ext>
            </a:extLst>
          </p:cNvPr>
          <p:cNvSpPr>
            <a:spLocks noGrp="1"/>
          </p:cNvSpPr>
          <p:nvPr/>
        </p:nvSpPr>
        <p:spPr>
          <a:xfrm>
            <a:off x="3714750" y="4476750"/>
            <a:ext cx="7524750" cy="781050"/>
          </a:xfrm>
          <a:prstGeom prst="rect">
            <a:avLst/>
          </a:prstGeom>
          <a:noFill/>
          <a:ln w="0">
            <a:noFill/>
            <a:prstDash val="solid"/>
          </a:ln>
        </p:spPr>
        <p:txBody>
          <a:bodyPr lIns="38100" tIns="38100" rIns="38100" bIns="38100" anchor="ctr">
            <a:normAutofit fontScale="83160" lnSpcReduction="20000"/>
          </a:bodyPr>
          <a:lstStyle/>
          <a:p>
            <a:pPr algn="l">
              <a:lnSpc>
                <a:spcPct val="102000"/>
              </a:lnSpc>
              <a:buNone/>
              <a:defRPr sz="3200" b="0" i="0">
                <a:solidFill>
                  <a:srgbClr val="F5EFE3"/>
                </a:solidFill>
                <a:latin typeface="Aptos"/>
                <a:ea typeface="Aptos"/>
                <a:cs typeface="Aptos"/>
              </a:defRPr>
            </a:pPr>
            <a:r>
              <a:rPr sz="3200" b="0" i="0">
                <a:solidFill>
                  <a:srgbClr val="F5EFE3"/>
                </a:solidFill>
                <a:latin typeface="Aptos"/>
                <a:ea typeface="Aptos"/>
                <a:cs typeface="Aptos"/>
              </a:rPr>
              <a:t>Open our eyes. Steady the grieving. Teach us to hope.</a:t>
            </a:r>
          </a:p>
        </p:txBody>
      </p:sp>
      <p:sp>
        <p:nvSpPr>
          <p:cNvPr id="10" name="footer-left">
            <a:extLst>
              <a:ext uri="{FF2B5EF4-FFF2-40B4-BE49-F238E27FC236}">
                <a16:creationId xmlns:a16="http://schemas.microsoft.com/office/drawing/2014/main" id="{5A1914EF-497D-4067-86E1-E92C21C476BE}"/>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11" name="footer-right">
            <a:extLst>
              <a:ext uri="{FF2B5EF4-FFF2-40B4-BE49-F238E27FC236}">
                <a16:creationId xmlns:a16="http://schemas.microsoft.com/office/drawing/2014/main" id="{6ED52BF3-D03C-4784-8E55-692B84C7CD25}"/>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22</a:t>
            </a:r>
          </a:p>
        </p:txBody>
      </p:sp>
    </p:spTree>
    <p:extLst>
      <p:ext uri="{BB962C8B-B14F-4D97-AF65-F5344CB8AC3E}">
        <p14:creationId xmlns:p14="http://schemas.microsoft.com/office/powerpoint/2010/main" val="1292062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71C2C"/>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send-scrim">
            <a:extLst>
              <a:ext uri="{FF2B5EF4-FFF2-40B4-BE49-F238E27FC236}">
                <a16:creationId xmlns:a16="http://schemas.microsoft.com/office/drawing/2014/main" id="{36B9538F-A63C-4182-A81C-7BC07A75403C}"/>
              </a:ext>
            </a:extLst>
          </p:cNvPr>
          <p:cNvSpPr>
            <a:spLocks noGrp="1"/>
          </p:cNvSpPr>
          <p:nvPr/>
        </p:nvSpPr>
        <p:spPr>
          <a:xfrm>
            <a:off x="0" y="0"/>
            <a:ext cx="12192000" cy="6858000"/>
          </a:xfrm>
          <a:prstGeom prst="rect">
            <a:avLst/>
          </a:prstGeom>
          <a:gradFill>
            <a:gsLst>
              <a:gs pos="0">
                <a:srgbClr val="071C2C">
                  <a:alpha val="94000"/>
                </a:srgbClr>
              </a:gs>
              <a:gs pos="52000">
                <a:srgbClr val="071C2C">
                  <a:alpha val="74000"/>
                </a:srgbClr>
              </a:gs>
              <a:gs pos="100000">
                <a:srgbClr val="071C2C">
                  <a:alpha val="15000"/>
                </a:srgbClr>
              </a:gs>
            </a:gsLst>
            <a:lin ang="0"/>
          </a:gradFill>
          <a:ln w="0">
            <a:noFill/>
            <a:prstDash val="solid"/>
          </a:ln>
        </p:spPr>
        <p:txBody>
          <a:bodyPr/>
          <a:lstStyle/>
          <a:p>
            <a:endParaRPr lang="en-US"/>
          </a:p>
        </p:txBody>
      </p:sp>
      <p:sp>
        <p:nvSpPr>
          <p:cNvPr id="3" name="sending-label">
            <a:extLst>
              <a:ext uri="{FF2B5EF4-FFF2-40B4-BE49-F238E27FC236}">
                <a16:creationId xmlns:a16="http://schemas.microsoft.com/office/drawing/2014/main" id="{33E74F02-897D-407E-95C5-202D4121BFDD}"/>
              </a:ext>
            </a:extLst>
          </p:cNvPr>
          <p:cNvSpPr>
            <a:spLocks noGrp="1"/>
          </p:cNvSpPr>
          <p:nvPr/>
        </p:nvSpPr>
        <p:spPr>
          <a:xfrm>
            <a:off x="0" y="781050"/>
            <a:ext cx="12192000" cy="323850"/>
          </a:xfrm>
          <a:prstGeom prst="rect">
            <a:avLst/>
          </a:prstGeom>
          <a:noFill/>
          <a:ln w="0">
            <a:noFill/>
            <a:prstDash val="solid"/>
          </a:ln>
        </p:spPr>
        <p:txBody>
          <a:bodyPr lIns="38100" tIns="38100" rIns="38100" bIns="38100" anchor="ctr">
            <a:normAutofit fontScale="87157" lnSpcReduction="10000"/>
          </a:bodyPr>
          <a:lstStyle/>
          <a:p>
            <a:pPr algn="ctr">
              <a:lnSpc>
                <a:spcPct val="102000"/>
              </a:lnSpc>
              <a:buNone/>
              <a:defRPr sz="2000" b="1" i="0">
                <a:solidFill>
                  <a:srgbClr val="D6B36A"/>
                </a:solidFill>
                <a:latin typeface="Aptos"/>
                <a:ea typeface="Aptos"/>
                <a:cs typeface="Aptos"/>
              </a:defRPr>
            </a:pPr>
            <a:r>
              <a:rPr sz="2000" b="1" i="0">
                <a:solidFill>
                  <a:srgbClr val="D6B36A"/>
                </a:solidFill>
                <a:latin typeface="Aptos"/>
                <a:ea typeface="Aptos"/>
                <a:cs typeface="Aptos"/>
              </a:rPr>
              <a:t>SENDING WORD</a:t>
            </a:r>
          </a:p>
        </p:txBody>
      </p:sp>
      <p:sp>
        <p:nvSpPr>
          <p:cNvPr id="4" name="sending-main">
            <a:extLst>
              <a:ext uri="{FF2B5EF4-FFF2-40B4-BE49-F238E27FC236}">
                <a16:creationId xmlns:a16="http://schemas.microsoft.com/office/drawing/2014/main" id="{297C7B17-D547-4702-A361-8C8BED1AAEC6}"/>
              </a:ext>
            </a:extLst>
          </p:cNvPr>
          <p:cNvSpPr>
            <a:spLocks noGrp="1"/>
          </p:cNvSpPr>
          <p:nvPr/>
        </p:nvSpPr>
        <p:spPr>
          <a:xfrm>
            <a:off x="1333500" y="1447800"/>
            <a:ext cx="9525000" cy="895350"/>
          </a:xfrm>
          <a:prstGeom prst="rect">
            <a:avLst/>
          </a:prstGeom>
          <a:noFill/>
          <a:ln w="0">
            <a:noFill/>
            <a:prstDash val="solid"/>
          </a:ln>
        </p:spPr>
        <p:txBody>
          <a:bodyPr lIns="38100" tIns="38100" rIns="38100" bIns="38100" anchor="ctr">
            <a:normAutofit fontScale="98355" lnSpcReduction="10000"/>
          </a:bodyPr>
          <a:lstStyle/>
          <a:p>
            <a:pPr algn="ctr">
              <a:lnSpc>
                <a:spcPct val="102000"/>
              </a:lnSpc>
              <a:buNone/>
              <a:defRPr sz="5800" b="1" i="0">
                <a:solidFill>
                  <a:srgbClr val="F5EFE3"/>
                </a:solidFill>
                <a:latin typeface="Georgia"/>
                <a:ea typeface="Georgia"/>
                <a:cs typeface="Georgia"/>
              </a:defRPr>
            </a:pPr>
            <a:r>
              <a:rPr sz="5800" b="1" i="0">
                <a:solidFill>
                  <a:srgbClr val="F5EFE3"/>
                </a:solidFill>
                <a:latin typeface="Georgia"/>
                <a:ea typeface="Georgia"/>
                <a:cs typeface="Georgia"/>
              </a:rPr>
              <a:t>Go in hope.</a:t>
            </a:r>
          </a:p>
        </p:txBody>
      </p:sp>
      <p:sp>
        <p:nvSpPr>
          <p:cNvPr id="5" name="sending-body">
            <a:extLst>
              <a:ext uri="{FF2B5EF4-FFF2-40B4-BE49-F238E27FC236}">
                <a16:creationId xmlns:a16="http://schemas.microsoft.com/office/drawing/2014/main" id="{3F4B80B6-A21E-4CF3-A1EF-78753CCCECD2}"/>
              </a:ext>
            </a:extLst>
          </p:cNvPr>
          <p:cNvSpPr>
            <a:spLocks noGrp="1"/>
          </p:cNvSpPr>
          <p:nvPr/>
        </p:nvSpPr>
        <p:spPr>
          <a:xfrm>
            <a:off x="1524000" y="2857500"/>
            <a:ext cx="9144000" cy="1352550"/>
          </a:xfrm>
          <a:prstGeom prst="rect">
            <a:avLst/>
          </a:prstGeom>
          <a:noFill/>
          <a:ln w="0">
            <a:noFill/>
            <a:prstDash val="solid"/>
          </a:ln>
        </p:spPr>
        <p:txBody>
          <a:bodyPr lIns="38100" tIns="38100" rIns="38100" bIns="38100" anchor="ctr">
            <a:normAutofit fontScale="88770"/>
          </a:bodyPr>
          <a:lstStyle/>
          <a:p>
            <a:pPr algn="ctr">
              <a:lnSpc>
                <a:spcPct val="108000"/>
              </a:lnSpc>
              <a:buNone/>
              <a:defRPr sz="3600" b="0" i="0">
                <a:solidFill>
                  <a:srgbClr val="E9DDC6"/>
                </a:solidFill>
                <a:latin typeface="Aptos"/>
                <a:ea typeface="Aptos"/>
                <a:cs typeface="Aptos"/>
              </a:defRPr>
            </a:pPr>
            <a:r>
              <a:rPr sz="3600" b="0" i="0">
                <a:solidFill>
                  <a:srgbClr val="E9DDC6"/>
                </a:solidFill>
                <a:latin typeface="Aptos"/>
                <a:ea typeface="Aptos"/>
                <a:cs typeface="Aptos"/>
              </a:rPr>
              <a:t>Christ has not abandoned us to vague darkness.</a:t>
            </a:r>
          </a:p>
          <a:p>
            <a:pPr algn="ctr">
              <a:lnSpc>
                <a:spcPct val="108000"/>
              </a:lnSpc>
              <a:buNone/>
              <a:defRPr sz="3600" b="0" i="0">
                <a:solidFill>
                  <a:srgbClr val="E9DDC6"/>
                </a:solidFill>
                <a:latin typeface="Aptos"/>
                <a:ea typeface="Aptos"/>
                <a:cs typeface="Aptos"/>
              </a:defRPr>
            </a:pPr>
            <a:r>
              <a:rPr sz="3600" b="0" i="0">
                <a:solidFill>
                  <a:srgbClr val="E9DDC6"/>
                </a:solidFill>
                <a:latin typeface="Aptos"/>
                <a:ea typeface="Aptos"/>
                <a:cs typeface="Aptos"/>
              </a:rPr>
              <a:t>He has spoken, and he will bring his people home.</a:t>
            </a:r>
          </a:p>
        </p:txBody>
      </p:sp>
      <p:sp>
        <p:nvSpPr>
          <p:cNvPr id="6" name="next-week">
            <a:extLst>
              <a:ext uri="{FF2B5EF4-FFF2-40B4-BE49-F238E27FC236}">
                <a16:creationId xmlns:a16="http://schemas.microsoft.com/office/drawing/2014/main" id="{133D6610-5FCB-48B2-BED6-7CE60AE2A74A}"/>
              </a:ext>
            </a:extLst>
          </p:cNvPr>
          <p:cNvSpPr>
            <a:spLocks noGrp="1"/>
          </p:cNvSpPr>
          <p:nvPr/>
        </p:nvSpPr>
        <p:spPr>
          <a:xfrm>
            <a:off x="1619250" y="5391150"/>
            <a:ext cx="8953500" cy="400050"/>
          </a:xfrm>
          <a:prstGeom prst="rect">
            <a:avLst/>
          </a:prstGeom>
          <a:noFill/>
          <a:ln w="0">
            <a:noFill/>
            <a:prstDash val="solid"/>
          </a:ln>
        </p:spPr>
        <p:txBody>
          <a:bodyPr lIns="38100" tIns="38100" rIns="38100" bIns="38100" anchor="ctr">
            <a:normAutofit/>
          </a:bodyPr>
          <a:lstStyle/>
          <a:p>
            <a:pPr algn="ctr">
              <a:lnSpc>
                <a:spcPct val="102000"/>
              </a:lnSpc>
              <a:buNone/>
              <a:defRPr sz="2000" b="1" i="0">
                <a:solidFill>
                  <a:srgbClr val="D6B36A"/>
                </a:solidFill>
                <a:latin typeface="Aptos"/>
                <a:ea typeface="Aptos"/>
                <a:cs typeface="Aptos"/>
              </a:defRPr>
            </a:pPr>
            <a:r>
              <a:rPr sz="2000" b="1" i="0">
                <a:solidFill>
                  <a:srgbClr val="D6B36A"/>
                </a:solidFill>
                <a:latin typeface="Aptos"/>
                <a:ea typeface="Aptos"/>
                <a:cs typeface="Aptos"/>
              </a:rPr>
              <a:t>NEXT WEEK • THE WAY HOME: CHRIST, ASSURANCE, AND ETERNITY</a:t>
            </a:r>
          </a:p>
        </p:txBody>
      </p:sp>
      <p:sp>
        <p:nvSpPr>
          <p:cNvPr id="7" name="footer-left">
            <a:extLst>
              <a:ext uri="{FF2B5EF4-FFF2-40B4-BE49-F238E27FC236}">
                <a16:creationId xmlns:a16="http://schemas.microsoft.com/office/drawing/2014/main" id="{158167B8-4D43-438D-8D7F-BC46130DF390}"/>
              </a:ext>
            </a:extLst>
          </p:cNvPr>
          <p:cNvSpPr>
            <a:spLocks noGrp="1"/>
          </p:cNvSpPr>
          <p:nvPr/>
        </p:nvSpPr>
        <p:spPr>
          <a:xfrm>
            <a:off x="685800" y="6438900"/>
            <a:ext cx="4762500" cy="209550"/>
          </a:xfrm>
          <a:prstGeom prst="rect">
            <a:avLst/>
          </a:prstGeom>
          <a:noFill/>
          <a:ln w="0">
            <a:noFill/>
            <a:prstDash val="solid"/>
          </a:ln>
        </p:spPr>
        <p:txBody>
          <a:bodyPr lIns="38100" tIns="38100" rIns="38100" bIns="38100" anchor="b">
            <a:normAutofit fontScale="64690" lnSpcReduction="20000"/>
          </a:bodyPr>
          <a:lstStyle/>
          <a:p>
            <a:pPr algn="l">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HEAVEN • WEEK ONE</a:t>
            </a:r>
          </a:p>
        </p:txBody>
      </p:sp>
      <p:sp>
        <p:nvSpPr>
          <p:cNvPr id="8" name="footer-right">
            <a:extLst>
              <a:ext uri="{FF2B5EF4-FFF2-40B4-BE49-F238E27FC236}">
                <a16:creationId xmlns:a16="http://schemas.microsoft.com/office/drawing/2014/main" id="{DB1114AF-825D-4489-A49D-E709A9CAC0AB}"/>
              </a:ext>
            </a:extLst>
          </p:cNvPr>
          <p:cNvSpPr>
            <a:spLocks noGrp="1"/>
          </p:cNvSpPr>
          <p:nvPr/>
        </p:nvSpPr>
        <p:spPr>
          <a:xfrm>
            <a:off x="11049000" y="6438900"/>
            <a:ext cx="457200" cy="209550"/>
          </a:xfrm>
          <a:prstGeom prst="rect">
            <a:avLst/>
          </a:prstGeom>
          <a:noFill/>
          <a:ln w="0">
            <a:noFill/>
            <a:prstDash val="solid"/>
          </a:ln>
        </p:spPr>
        <p:txBody>
          <a:bodyPr lIns="38100" tIns="38100" rIns="38100" bIns="38100" anchor="b">
            <a:normAutofit fontScale="64690" lnSpcReduction="20000"/>
          </a:bodyPr>
          <a:lstStyle/>
          <a:p>
            <a:pPr algn="r">
              <a:lnSpc>
                <a:spcPct val="102000"/>
              </a:lnSpc>
              <a:buNone/>
              <a:defRPr sz="1500" b="1" i="0">
                <a:solidFill>
                  <a:srgbClr val="B9C8C7"/>
                </a:solidFill>
                <a:latin typeface="Aptos"/>
                <a:ea typeface="Aptos"/>
                <a:cs typeface="Aptos"/>
              </a:defRPr>
            </a:pPr>
            <a:r>
              <a:rPr sz="1500" b="1" i="0">
                <a:solidFill>
                  <a:srgbClr val="B9C8C7"/>
                </a:solidFill>
                <a:latin typeface="Aptos"/>
                <a:ea typeface="Aptos"/>
                <a:cs typeface="Aptos"/>
              </a:rPr>
              <a:t>23</a:t>
            </a:r>
          </a:p>
        </p:txBody>
      </p:sp>
    </p:spTree>
    <p:extLst>
      <p:ext uri="{BB962C8B-B14F-4D97-AF65-F5344CB8AC3E}">
        <p14:creationId xmlns:p14="http://schemas.microsoft.com/office/powerpoint/2010/main" val="51278071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2758</Words>
  <Application>Microsoft Office PowerPoint</Application>
  <DocSecurity>0</DocSecurity>
  <PresentationFormat>Widescreen</PresentationFormat>
  <Paragraphs>333</Paragraphs>
  <Slides>30</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Aptos</vt:lpstr>
      <vt:lpstr>Calibri</vt:lpstr>
      <vt:lpstr>Georgia</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Paul David Bravard</cp:lastModifiedBy>
  <cp:revision>4</cp:revision>
  <dcterms:created xsi:type="dcterms:W3CDTF">2026-07-24T01:41:27Z</dcterms:created>
  <dcterms:modified xsi:type="dcterms:W3CDTF">2026-08-19T08:24:08Z</dcterms:modified>
</cp:coreProperties>
</file>