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5843" autoAdjust="0"/>
  </p:normalViewPr>
  <p:slideViewPr>
    <p:cSldViewPr snapToGrid="0" snapToObjects="1">
      <p:cViewPr varScale="1">
        <p:scale>
          <a:sx n="91" d="100"/>
          <a:sy n="91" d="100"/>
        </p:scale>
        <p:origin x="69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5453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solidFill>
          <a:srgbClr val="171A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92240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E8E4DA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92240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E8E4DA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serene_photorealistic_landscape_scene_at_sunris_batch_6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737686" y="0"/>
            <a:ext cx="6454010" cy="6858000"/>
          </a:xfrm>
          <a:prstGeom prst="rect">
            <a:avLst/>
          </a:prstGeom>
          <a:solidFill>
            <a:srgbClr val="000000">
              <a:alpha val="38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-45720" y="0"/>
            <a:ext cx="5783405" cy="6858000"/>
          </a:xfrm>
          <a:prstGeom prst="rect">
            <a:avLst/>
          </a:prstGeom>
          <a:solidFill>
            <a:srgbClr val="101313">
              <a:alpha val="82000"/>
            </a:srgbClr>
          </a:solidFill>
          <a:ln w="12700">
            <a:solidFill>
              <a:srgbClr val="10131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731520" y="1097280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E1B66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RECONCILIATION</a:t>
            </a:r>
            <a:endParaRPr lang="en-US" sz="2800" dirty="0"/>
          </a:p>
        </p:txBody>
      </p:sp>
      <p:sp>
        <p:nvSpPr>
          <p:cNvPr id="6" name="Text 3"/>
          <p:cNvSpPr/>
          <p:nvPr/>
        </p:nvSpPr>
        <p:spPr>
          <a:xfrm>
            <a:off x="731520" y="1600200"/>
            <a:ext cx="530352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5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Mercy Tells</a:t>
            </a:r>
            <a:endParaRPr lang="en-US" sz="5400" dirty="0"/>
          </a:p>
          <a:p>
            <a:pPr marL="0" indent="0">
              <a:buNone/>
            </a:pPr>
            <a:r>
              <a:rPr lang="en-US" sz="5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Truth</a:t>
            </a:r>
            <a:endParaRPr lang="en-US" sz="5400" dirty="0"/>
          </a:p>
        </p:txBody>
      </p:sp>
      <p:sp>
        <p:nvSpPr>
          <p:cNvPr id="7" name="Text 4"/>
          <p:cNvSpPr/>
          <p:nvPr/>
        </p:nvSpPr>
        <p:spPr>
          <a:xfrm>
            <a:off x="749808" y="3977640"/>
            <a:ext cx="3657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9.6.2026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749808" y="4517136"/>
            <a:ext cx="1371600" cy="54864"/>
          </a:xfrm>
          <a:prstGeom prst="rect">
            <a:avLst/>
          </a:prstGeom>
          <a:solidFill>
            <a:srgbClr val="E1B66C"/>
          </a:solidFill>
          <a:ln w="12700">
            <a:solidFill>
              <a:srgbClr val="E1B66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749808" y="4754880"/>
            <a:ext cx="5440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dirty="0">
                <a:solidFill>
                  <a:srgbClr val="E9E3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Matthew 18:15–20, Ezekiel 33:7–11,  Romans 13:8–14</a:t>
            </a:r>
            <a:endParaRPr lang="en-US" sz="2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92240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E8E4DA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E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E1B66C"/>
          </a:solidFill>
          <a:ln w="12700">
            <a:solidFill>
              <a:srgbClr val="E1B66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77240" y="640080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A96F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QUESTION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777240" y="1234440"/>
            <a:ext cx="1051560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400" b="1" dirty="0">
                <a:solidFill>
                  <a:srgbClr val="15171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does the mercy we receive from God form in a faithful follower of Jesus?</a:t>
            </a:r>
            <a:endParaRPr lang="en-US" sz="4400" dirty="0"/>
          </a:p>
        </p:txBody>
      </p:sp>
      <p:sp>
        <p:nvSpPr>
          <p:cNvPr id="5" name="Shape 3"/>
          <p:cNvSpPr/>
          <p:nvPr/>
        </p:nvSpPr>
        <p:spPr>
          <a:xfrm>
            <a:off x="822960" y="3703320"/>
            <a:ext cx="2743200" cy="0"/>
          </a:xfrm>
          <a:prstGeom prst="line">
            <a:avLst/>
          </a:prstGeom>
          <a:noFill/>
          <a:ln w="31750">
            <a:solidFill>
              <a:srgbClr val="8797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77240" y="4069080"/>
            <a:ext cx="105156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600" dirty="0">
                <a:solidFill>
                  <a:srgbClr val="1B1E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Mercy forms a person who can tell the truth for the sake of restoration.</a:t>
            </a:r>
            <a:endParaRPr lang="en-US" sz="3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92240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E8E4DA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cinematic_photorealistic_lakescape_at_daw_batch_1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3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-306" y="3727402"/>
            <a:ext cx="12192000" cy="3130598"/>
          </a:xfrm>
          <a:prstGeom prst="rect">
            <a:avLst/>
          </a:prstGeom>
          <a:solidFill>
            <a:srgbClr val="10151A">
              <a:alpha val="72000"/>
            </a:srgbClr>
          </a:solidFill>
          <a:ln w="12700">
            <a:solidFill>
              <a:srgbClr val="10151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56867" y="3815177"/>
            <a:ext cx="1071976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 Are Very Good at Talking Around One Another</a:t>
            </a:r>
            <a:endParaRPr lang="en-US" sz="3500" dirty="0"/>
          </a:p>
        </p:txBody>
      </p:sp>
      <p:sp>
        <p:nvSpPr>
          <p:cNvPr id="6" name="Text 3"/>
          <p:cNvSpPr/>
          <p:nvPr/>
        </p:nvSpPr>
        <p:spPr>
          <a:xfrm>
            <a:off x="658369" y="4434840"/>
            <a:ext cx="9296307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6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“The story I’m telling myself…”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685800" y="5166360"/>
            <a:ext cx="11478463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100" b="1" dirty="0">
                <a:solidFill>
                  <a:srgbClr val="E9E3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Sometimes the wound grows before the conversation begins.</a:t>
            </a:r>
            <a:endParaRPr lang="en-US" sz="3100" dirty="0"/>
          </a:p>
        </p:txBody>
      </p:sp>
      <p:sp>
        <p:nvSpPr>
          <p:cNvPr id="8" name="Text 5"/>
          <p:cNvSpPr/>
          <p:nvPr/>
        </p:nvSpPr>
        <p:spPr>
          <a:xfrm>
            <a:off x="713232" y="6172200"/>
            <a:ext cx="5303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D6D6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Brené Brown, Rising Strong (New York: Spiegel &amp; Grau, 2015).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92240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E8E4DA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calm_minimalist_warmly_lit_interior_scene_a_q_batch_2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26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1B1C">
              <a:alpha val="68000"/>
            </a:srgbClr>
          </a:solidFill>
          <a:ln w="12700">
            <a:solidFill>
              <a:srgbClr val="1A1B1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85800" y="502920"/>
            <a:ext cx="10789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Scripture Reading — Matthew 18:15–20</a:t>
            </a:r>
            <a:endParaRPr lang="en-US" sz="3400" dirty="0"/>
          </a:p>
        </p:txBody>
      </p:sp>
      <p:sp>
        <p:nvSpPr>
          <p:cNvPr id="6" name="Text 3"/>
          <p:cNvSpPr/>
          <p:nvPr/>
        </p:nvSpPr>
        <p:spPr>
          <a:xfrm>
            <a:off x="822960" y="1600200"/>
            <a:ext cx="105613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6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“If your brother or sister sins, go and point out their fault, just between the two of you…”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1051560" y="3749040"/>
            <a:ext cx="4206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600" b="1" dirty="0">
                <a:solidFill>
                  <a:srgbClr val="E1B66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GO TO THEM</a:t>
            </a:r>
            <a:endParaRPr lang="en-US" sz="4600" dirty="0"/>
          </a:p>
        </p:txBody>
      </p:sp>
      <p:sp>
        <p:nvSpPr>
          <p:cNvPr id="8" name="Text 5"/>
          <p:cNvSpPr/>
          <p:nvPr/>
        </p:nvSpPr>
        <p:spPr>
          <a:xfrm>
            <a:off x="6903720" y="3749040"/>
            <a:ext cx="4206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600" b="1" dirty="0">
                <a:solidFill>
                  <a:srgbClr val="E1B66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WIN THEM OVER</a:t>
            </a:r>
            <a:endParaRPr lang="en-US" sz="4600" dirty="0"/>
          </a:p>
        </p:txBody>
      </p:sp>
      <p:sp>
        <p:nvSpPr>
          <p:cNvPr id="9" name="Shape 6"/>
          <p:cNvSpPr/>
          <p:nvPr/>
        </p:nvSpPr>
        <p:spPr>
          <a:xfrm>
            <a:off x="6089904" y="3611880"/>
            <a:ext cx="0" cy="1325880"/>
          </a:xfrm>
          <a:prstGeom prst="line">
            <a:avLst/>
          </a:prstGeom>
          <a:noFill/>
          <a:ln w="19050">
            <a:solidFill>
              <a:srgbClr val="FFFFFF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914400" y="5989320"/>
            <a:ext cx="10332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“…you have won them over” (Matthew 18:15 NIV).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92240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E8E4DA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E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10789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15171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When Pain Forms a Triangle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1051560" y="2057400"/>
            <a:ext cx="1051560" cy="1051560"/>
          </a:xfrm>
          <a:prstGeom prst="ellipse">
            <a:avLst/>
          </a:prstGeom>
          <a:solidFill>
            <a:srgbClr val="A96F4B"/>
          </a:solidFill>
          <a:ln w="27940">
            <a:solidFill>
              <a:srgbClr val="A96F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051560" y="2221992"/>
            <a:ext cx="1051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3657600" y="2057400"/>
            <a:ext cx="1051560" cy="1051560"/>
          </a:xfrm>
          <a:prstGeom prst="ellipse">
            <a:avLst/>
          </a:prstGeom>
          <a:solidFill>
            <a:srgbClr val="FFFFFF"/>
          </a:solidFill>
          <a:ln w="27940">
            <a:solidFill>
              <a:srgbClr val="8797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3657600" y="2221992"/>
            <a:ext cx="1051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15171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</a:t>
            </a:r>
            <a:endParaRPr lang="en-US" sz="3400" dirty="0"/>
          </a:p>
        </p:txBody>
      </p:sp>
      <p:sp>
        <p:nvSpPr>
          <p:cNvPr id="7" name="Shape 5"/>
          <p:cNvSpPr/>
          <p:nvPr/>
        </p:nvSpPr>
        <p:spPr>
          <a:xfrm>
            <a:off x="6400800" y="2057400"/>
            <a:ext cx="1051560" cy="1051560"/>
          </a:xfrm>
          <a:prstGeom prst="ellipse">
            <a:avLst/>
          </a:prstGeom>
          <a:solidFill>
            <a:srgbClr val="FFFFFF"/>
          </a:solidFill>
          <a:ln w="27940">
            <a:solidFill>
              <a:srgbClr val="8797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400800" y="2221992"/>
            <a:ext cx="1051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15171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</a:t>
            </a:r>
            <a:endParaRPr lang="en-US" sz="3400" dirty="0"/>
          </a:p>
        </p:txBody>
      </p:sp>
      <p:sp>
        <p:nvSpPr>
          <p:cNvPr id="9" name="Shape 7"/>
          <p:cNvSpPr/>
          <p:nvPr/>
        </p:nvSpPr>
        <p:spPr>
          <a:xfrm>
            <a:off x="9098280" y="2057400"/>
            <a:ext cx="1051560" cy="1051560"/>
          </a:xfrm>
          <a:prstGeom prst="ellipse">
            <a:avLst/>
          </a:prstGeom>
          <a:solidFill>
            <a:srgbClr val="FFFFFF"/>
          </a:solidFill>
          <a:ln w="27940">
            <a:solidFill>
              <a:srgbClr val="8797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9098280" y="2221992"/>
            <a:ext cx="1051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15171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</a:t>
            </a:r>
            <a:endParaRPr lang="en-US" sz="3400" dirty="0"/>
          </a:p>
        </p:txBody>
      </p:sp>
      <p:sp>
        <p:nvSpPr>
          <p:cNvPr id="11" name="Shape 9"/>
          <p:cNvSpPr/>
          <p:nvPr/>
        </p:nvSpPr>
        <p:spPr>
          <a:xfrm>
            <a:off x="2103120" y="2578608"/>
            <a:ext cx="1508760" cy="0"/>
          </a:xfrm>
          <a:prstGeom prst="line">
            <a:avLst/>
          </a:prstGeom>
          <a:noFill/>
          <a:ln w="50800">
            <a:solidFill>
              <a:srgbClr val="A96F4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2331720" y="214884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A96F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hurt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709160" y="2578608"/>
            <a:ext cx="1645920" cy="0"/>
          </a:xfrm>
          <a:prstGeom prst="line">
            <a:avLst/>
          </a:prstGeom>
          <a:noFill/>
          <a:ln w="38100">
            <a:solidFill>
              <a:srgbClr val="879782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7452360" y="2578608"/>
            <a:ext cx="1600200" cy="0"/>
          </a:xfrm>
          <a:prstGeom prst="line">
            <a:avLst/>
          </a:prstGeom>
          <a:noFill/>
          <a:ln w="38100">
            <a:solidFill>
              <a:srgbClr val="879782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1005840" y="3931920"/>
            <a:ext cx="10149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1B1E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“Everybody knows what A did… except A.”</a:t>
            </a:r>
            <a:endParaRPr lang="en-US" sz="3400" dirty="0"/>
          </a:p>
        </p:txBody>
      </p:sp>
      <p:sp>
        <p:nvSpPr>
          <p:cNvPr id="16" name="Shape 14"/>
          <p:cNvSpPr/>
          <p:nvPr/>
        </p:nvSpPr>
        <p:spPr>
          <a:xfrm>
            <a:off x="3291840" y="4983480"/>
            <a:ext cx="5715000" cy="822960"/>
          </a:xfrm>
          <a:prstGeom prst="roundRect">
            <a:avLst>
              <a:gd name="adj" fmla="val 8889"/>
            </a:avLst>
          </a:prstGeom>
          <a:solidFill>
            <a:srgbClr val="1B1E1F"/>
          </a:solidFill>
          <a:ln w="12700">
            <a:solidFill>
              <a:srgbClr val="1B1E1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3474720" y="5175504"/>
            <a:ext cx="5349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Jesus: Go to the person.</a:t>
            </a: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92240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E8E4DA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ide_cinematic_moody_interior_scene_a_quiet_di_batch_5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2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E0E">
              <a:alpha val="58000"/>
            </a:srgbClr>
          </a:solidFill>
          <a:ln w="12700">
            <a:solidFill>
              <a:srgbClr val="0B0E0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85800" y="50292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E1B66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BIG IDEA</a:t>
            </a:r>
            <a:endParaRPr lang="en-US" sz="2800" dirty="0"/>
          </a:p>
        </p:txBody>
      </p:sp>
      <p:sp>
        <p:nvSpPr>
          <p:cNvPr id="6" name="Text 3"/>
          <p:cNvSpPr/>
          <p:nvPr/>
        </p:nvSpPr>
        <p:spPr>
          <a:xfrm>
            <a:off x="777240" y="1325880"/>
            <a:ext cx="10607040" cy="3611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Mercy tells the truth,</a:t>
            </a:r>
            <a:endParaRPr lang="en-US" sz="4400" dirty="0"/>
          </a:p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not to win against another person,</a:t>
            </a:r>
            <a:endParaRPr lang="en-US" sz="4400" dirty="0"/>
          </a:p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but to win the relationship back.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92240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E8E4DA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cinematic_landscape_scene_at_sunrise_rende_batch_3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28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5852160" cy="6858000"/>
          </a:xfrm>
          <a:prstGeom prst="rect">
            <a:avLst/>
          </a:prstGeom>
          <a:solidFill>
            <a:srgbClr val="111519">
              <a:alpha val="78000"/>
            </a:srgbClr>
          </a:solidFill>
          <a:ln w="12700">
            <a:solidFill>
              <a:srgbClr val="11151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246050" y="502920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Mercy Tells the Truth Because Love Wants Life</a:t>
            </a:r>
            <a:endParaRPr lang="en-US" sz="4000" dirty="0"/>
          </a:p>
        </p:txBody>
      </p:sp>
      <p:sp>
        <p:nvSpPr>
          <p:cNvPr id="6" name="Text 3"/>
          <p:cNvSpPr/>
          <p:nvPr/>
        </p:nvSpPr>
        <p:spPr>
          <a:xfrm>
            <a:off x="274320" y="1687626"/>
            <a:ext cx="5303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1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“I take no pleasure in the death of the wicked, but rather that they turn from their ways and live” (Ezekiel 33:11 NIV).</a:t>
            </a:r>
            <a:endParaRPr lang="en-US" sz="3100" dirty="0"/>
          </a:p>
        </p:txBody>
      </p:sp>
      <p:sp>
        <p:nvSpPr>
          <p:cNvPr id="7" name="Text 4"/>
          <p:cNvSpPr/>
          <p:nvPr/>
        </p:nvSpPr>
        <p:spPr>
          <a:xfrm>
            <a:off x="274320" y="4711603"/>
            <a:ext cx="4389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3500" b="1" dirty="0">
                <a:solidFill>
                  <a:srgbClr val="E1B66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TURN AROUND.</a:t>
            </a:r>
            <a:endParaRPr lang="en-US" sz="3500" dirty="0"/>
          </a:p>
          <a:p>
            <a:pPr marL="0" indent="0">
              <a:buNone/>
            </a:pPr>
            <a:r>
              <a:rPr lang="en-US" sz="3500" b="1" dirty="0">
                <a:solidFill>
                  <a:srgbClr val="E1B66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COME BACK.</a:t>
            </a:r>
            <a:endParaRPr lang="en-US" sz="3500" dirty="0"/>
          </a:p>
          <a:p>
            <a:pPr marL="0" indent="0">
              <a:buNone/>
            </a:pPr>
            <a:r>
              <a:rPr lang="en-US" sz="3500" b="1" dirty="0">
                <a:solidFill>
                  <a:srgbClr val="E1B66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LIVE.</a:t>
            </a:r>
            <a:endParaRPr lang="en-US" sz="3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92240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E8E4DA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arm_cinematic_shallow_depth_of_field_indoor_s_batch_7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3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1516">
              <a:alpha val="65000"/>
            </a:srgbClr>
          </a:solidFill>
          <a:ln w="12700">
            <a:solidFill>
              <a:srgbClr val="12151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85800" y="502920"/>
            <a:ext cx="10789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Truthful Love Seeking Restoration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777240" y="1463040"/>
            <a:ext cx="47091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Mercy will not</a:t>
            </a:r>
            <a:endParaRPr lang="en-US" sz="4000" dirty="0"/>
          </a:p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weaponize the truth.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6629400" y="1463040"/>
            <a:ext cx="47091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Mercy will not</a:t>
            </a:r>
            <a:endParaRPr lang="en-US" sz="4000" dirty="0"/>
          </a:p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hide from the truth.</a:t>
            </a:r>
            <a:endParaRPr lang="en-US" sz="4000" dirty="0"/>
          </a:p>
        </p:txBody>
      </p:sp>
      <p:sp>
        <p:nvSpPr>
          <p:cNvPr id="8" name="Shape 5"/>
          <p:cNvSpPr/>
          <p:nvPr/>
        </p:nvSpPr>
        <p:spPr>
          <a:xfrm>
            <a:off x="6089904" y="1417320"/>
            <a:ext cx="0" cy="1828800"/>
          </a:xfrm>
          <a:prstGeom prst="line">
            <a:avLst/>
          </a:prstGeom>
          <a:noFill/>
          <a:ln w="27940">
            <a:solidFill>
              <a:srgbClr val="E1B66C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914400" y="4251960"/>
            <a:ext cx="102870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900" dirty="0">
                <a:solidFill>
                  <a:srgbClr val="E9E3D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“Love does no harm to a neighbor. Therefore love is the fulfillment of the law” (Romans 13:10).</a:t>
            </a:r>
            <a:endParaRPr lang="en-US" sz="2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92240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E8E4DA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E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5171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Goal Is Not Being Right — It Is About Relationship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914400" y="1737360"/>
            <a:ext cx="3931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8D8A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PUNISHMENT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1097280" y="1965960"/>
            <a:ext cx="3566160" cy="0"/>
          </a:xfrm>
          <a:prstGeom prst="line">
            <a:avLst/>
          </a:prstGeom>
          <a:noFill/>
          <a:ln w="40640">
            <a:solidFill>
              <a:srgbClr val="A96F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14400" y="2560320"/>
            <a:ext cx="3931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8D8A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VINDICATION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097280" y="2788920"/>
            <a:ext cx="3566160" cy="0"/>
          </a:xfrm>
          <a:prstGeom prst="line">
            <a:avLst/>
          </a:prstGeom>
          <a:noFill/>
          <a:ln w="40640">
            <a:solidFill>
              <a:srgbClr val="A96F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14400" y="3383280"/>
            <a:ext cx="3931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8D8A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EMBARRASSMENT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1097280" y="3611880"/>
            <a:ext cx="3566160" cy="0"/>
          </a:xfrm>
          <a:prstGeom prst="line">
            <a:avLst/>
          </a:prstGeom>
          <a:noFill/>
          <a:ln w="40640">
            <a:solidFill>
              <a:srgbClr val="A96F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983480" y="2240280"/>
            <a:ext cx="1508760" cy="1325880"/>
          </a:xfrm>
          <a:prstGeom prst="chevron">
            <a:avLst/>
          </a:prstGeom>
          <a:solidFill>
            <a:srgbClr val="879782"/>
          </a:solidFill>
          <a:ln w="12700">
            <a:solidFill>
              <a:srgbClr val="8797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629400" y="2057400"/>
            <a:ext cx="45262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1B1E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RESTORATION</a:t>
            </a:r>
            <a:endParaRPr lang="en-US" sz="4800" dirty="0"/>
          </a:p>
        </p:txBody>
      </p:sp>
      <p:sp>
        <p:nvSpPr>
          <p:cNvPr id="11" name="Text 9"/>
          <p:cNvSpPr/>
          <p:nvPr/>
        </p:nvSpPr>
        <p:spPr>
          <a:xfrm>
            <a:off x="6537960" y="3108960"/>
            <a:ext cx="4709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700" dirty="0">
                <a:solidFill>
                  <a:srgbClr val="A96F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“You have won them over” (Matthew 18:15 NIV).</a:t>
            </a:r>
            <a:endParaRPr lang="en-US" sz="2700" dirty="0"/>
          </a:p>
        </p:txBody>
      </p:sp>
      <p:sp>
        <p:nvSpPr>
          <p:cNvPr id="12" name="Text 10"/>
          <p:cNvSpPr/>
          <p:nvPr/>
        </p:nvSpPr>
        <p:spPr>
          <a:xfrm>
            <a:off x="914400" y="4846320"/>
            <a:ext cx="10332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15171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problem isn’t merely whether what I am saying is true.</a:t>
            </a:r>
            <a:endParaRPr lang="en-US" sz="3100" dirty="0"/>
          </a:p>
          <a:p>
            <a:pPr marL="0" indent="0" algn="ctr">
              <a:buNone/>
            </a:pPr>
            <a:r>
              <a:rPr lang="en-US" sz="3100" b="1" dirty="0">
                <a:solidFill>
                  <a:srgbClr val="15171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question is what I want the truth to accomplish.</a:t>
            </a:r>
            <a:endParaRPr lang="en-US" sz="3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92240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E8E4DA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arm_intimate_indoor_scene_of_two_people_in_a_q_batch_4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25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1010">
              <a:alpha val="56000"/>
            </a:srgbClr>
          </a:solidFill>
          <a:ln w="12700">
            <a:solidFill>
              <a:srgbClr val="0D101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85800" y="50292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E1B66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Mercy Listens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777240" y="1554480"/>
            <a:ext cx="457200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Here is what happened</a:t>
            </a:r>
            <a:endParaRPr lang="en-US" sz="3900" dirty="0"/>
          </a:p>
          <a:p>
            <a:pPr marL="0" indent="0">
              <a:buNone/>
            </a:pPr>
            <a:r>
              <a:rPr lang="en-US" sz="3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from where I stood.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720840" y="3337560"/>
            <a:ext cx="46177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7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Help me understand what happened</a:t>
            </a:r>
            <a:endParaRPr lang="en-US" sz="3700" dirty="0"/>
          </a:p>
          <a:p>
            <a:pPr marL="0" indent="0">
              <a:buNone/>
            </a:pPr>
            <a:r>
              <a:rPr lang="en-US" sz="37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from where you stood.</a:t>
            </a:r>
            <a:endParaRPr lang="en-US" sz="3700" dirty="0"/>
          </a:p>
        </p:txBody>
      </p:sp>
      <p:sp>
        <p:nvSpPr>
          <p:cNvPr id="8" name="Shape 5"/>
          <p:cNvSpPr/>
          <p:nvPr/>
        </p:nvSpPr>
        <p:spPr>
          <a:xfrm>
            <a:off x="6080760" y="1508760"/>
            <a:ext cx="0" cy="3931920"/>
          </a:xfrm>
          <a:prstGeom prst="line">
            <a:avLst/>
          </a:prstGeom>
          <a:noFill/>
          <a:ln w="17780">
            <a:solidFill>
              <a:srgbClr val="E1B66C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92240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E8E4DA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ide_cinematic_moody_interior_scene_a_quiet_di_batch_5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18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0808">
              <a:alpha val="72000"/>
            </a:srgbClr>
          </a:solidFill>
          <a:ln w="12700">
            <a:solidFill>
              <a:srgbClr val="06080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85800" y="50292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And Where Is Jesus While We Do This?</a:t>
            </a:r>
            <a:endParaRPr lang="en-US" sz="3400" dirty="0"/>
          </a:p>
        </p:txBody>
      </p:sp>
      <p:sp>
        <p:nvSpPr>
          <p:cNvPr id="6" name="Text 3"/>
          <p:cNvSpPr/>
          <p:nvPr/>
        </p:nvSpPr>
        <p:spPr>
          <a:xfrm>
            <a:off x="1051560" y="1691640"/>
            <a:ext cx="1005840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6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“For where two or three gather in my name, there am I with them” (Matthew 18:20 NIV).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3017520" y="416052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E1B66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 AM THERE.</a:t>
            </a:r>
            <a:endParaRPr lang="en-US" sz="5000" dirty="0"/>
          </a:p>
        </p:txBody>
      </p:sp>
      <p:sp>
        <p:nvSpPr>
          <p:cNvPr id="8" name="Text 5"/>
          <p:cNvSpPr/>
          <p:nvPr/>
        </p:nvSpPr>
        <p:spPr>
          <a:xfrm>
            <a:off x="1828800" y="5212080"/>
            <a:ext cx="8595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E9E3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God came toward us in Jesus Christ — to reconcile us.</a:t>
            </a: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92240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E8E4DA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B1E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10789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7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Does Mercy Form?</a:t>
            </a:r>
            <a:endParaRPr lang="en-US" sz="3700" dirty="0"/>
          </a:p>
        </p:txBody>
      </p:sp>
      <p:sp>
        <p:nvSpPr>
          <p:cNvPr id="3" name="Shape 1"/>
          <p:cNvSpPr/>
          <p:nvPr/>
        </p:nvSpPr>
        <p:spPr>
          <a:xfrm>
            <a:off x="640080" y="1828800"/>
            <a:ext cx="2240280" cy="2423160"/>
          </a:xfrm>
          <a:prstGeom prst="roundRect">
            <a:avLst>
              <a:gd name="adj" fmla="val 2449"/>
            </a:avLst>
          </a:prstGeom>
          <a:solidFill>
            <a:srgbClr val="252A2B"/>
          </a:solidFill>
          <a:ln w="15240">
            <a:solidFill>
              <a:srgbClr val="879782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777240" y="2240280"/>
            <a:ext cx="1965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E1B66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REMAIN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749808" y="2962656"/>
            <a:ext cx="20116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7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present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3520440" y="1828800"/>
            <a:ext cx="2240280" cy="2423160"/>
          </a:xfrm>
          <a:prstGeom prst="roundRect">
            <a:avLst>
              <a:gd name="adj" fmla="val 2449"/>
            </a:avLst>
          </a:prstGeom>
          <a:solidFill>
            <a:srgbClr val="2B3130"/>
          </a:solidFill>
          <a:ln w="15240">
            <a:solidFill>
              <a:srgbClr val="879782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3657600" y="2240280"/>
            <a:ext cx="1965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E1B66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SPEAK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630168" y="2962656"/>
            <a:ext cx="20116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7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truthfully</a:t>
            </a:r>
            <a:endParaRPr lang="en-US" sz="2700" dirty="0"/>
          </a:p>
        </p:txBody>
      </p:sp>
      <p:sp>
        <p:nvSpPr>
          <p:cNvPr id="9" name="Shape 7"/>
          <p:cNvSpPr/>
          <p:nvPr/>
        </p:nvSpPr>
        <p:spPr>
          <a:xfrm>
            <a:off x="6400800" y="1828800"/>
            <a:ext cx="2240280" cy="2423160"/>
          </a:xfrm>
          <a:prstGeom prst="roundRect">
            <a:avLst>
              <a:gd name="adj" fmla="val 2449"/>
            </a:avLst>
          </a:prstGeom>
          <a:solidFill>
            <a:srgbClr val="252A2B"/>
          </a:solidFill>
          <a:ln w="15240">
            <a:solidFill>
              <a:srgbClr val="879782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537960" y="2240280"/>
            <a:ext cx="1965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E1B66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LISTEN</a:t>
            </a:r>
            <a:endParaRPr lang="en-US" sz="3100" dirty="0"/>
          </a:p>
        </p:txBody>
      </p:sp>
      <p:sp>
        <p:nvSpPr>
          <p:cNvPr id="11" name="Text 9"/>
          <p:cNvSpPr/>
          <p:nvPr/>
        </p:nvSpPr>
        <p:spPr>
          <a:xfrm>
            <a:off x="6510528" y="2962656"/>
            <a:ext cx="20116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7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humbly</a:t>
            </a:r>
            <a:endParaRPr lang="en-US" sz="2700" dirty="0"/>
          </a:p>
        </p:txBody>
      </p:sp>
      <p:sp>
        <p:nvSpPr>
          <p:cNvPr id="12" name="Shape 10"/>
          <p:cNvSpPr/>
          <p:nvPr/>
        </p:nvSpPr>
        <p:spPr>
          <a:xfrm>
            <a:off x="9281160" y="1828800"/>
            <a:ext cx="2240280" cy="2423160"/>
          </a:xfrm>
          <a:prstGeom prst="roundRect">
            <a:avLst>
              <a:gd name="adj" fmla="val 2449"/>
            </a:avLst>
          </a:prstGeom>
          <a:solidFill>
            <a:srgbClr val="2B3130"/>
          </a:solidFill>
          <a:ln w="15240">
            <a:solidFill>
              <a:srgbClr val="879782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9418320" y="2240280"/>
            <a:ext cx="1965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E1B66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SEEK</a:t>
            </a:r>
            <a:endParaRPr lang="en-US" sz="3100" dirty="0"/>
          </a:p>
        </p:txBody>
      </p:sp>
      <p:sp>
        <p:nvSpPr>
          <p:cNvPr id="14" name="Text 12"/>
          <p:cNvSpPr/>
          <p:nvPr/>
        </p:nvSpPr>
        <p:spPr>
          <a:xfrm>
            <a:off x="9390888" y="2962656"/>
            <a:ext cx="20116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7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restoration</a:t>
            </a:r>
            <a:endParaRPr lang="en-US" sz="2700" dirty="0"/>
          </a:p>
        </p:txBody>
      </p:sp>
      <p:sp>
        <p:nvSpPr>
          <p:cNvPr id="15" name="Text 13"/>
          <p:cNvSpPr/>
          <p:nvPr/>
        </p:nvSpPr>
        <p:spPr>
          <a:xfrm>
            <a:off x="914400" y="5074920"/>
            <a:ext cx="10287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3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Mercy forms a person who can tell the truth for the sake of restoration.</a:t>
            </a:r>
            <a:endParaRPr lang="en-US" sz="3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92240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E8E4DA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serene_photorealistic_landscape_scene_at_sunris_batch_6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34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717">
              <a:alpha val="62000"/>
            </a:srgbClr>
          </a:solidFill>
          <a:ln w="12700">
            <a:solidFill>
              <a:srgbClr val="11171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85800" y="50292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E1B66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HOLY RESPONSE</a:t>
            </a:r>
            <a:endParaRPr lang="en-US" sz="2700" dirty="0"/>
          </a:p>
        </p:txBody>
      </p:sp>
      <p:sp>
        <p:nvSpPr>
          <p:cNvPr id="6" name="Text 3"/>
          <p:cNvSpPr/>
          <p:nvPr/>
        </p:nvSpPr>
        <p:spPr>
          <a:xfrm>
            <a:off x="822960" y="1417320"/>
            <a:ext cx="1046988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43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Is there someone I am talking about</a:t>
            </a:r>
            <a:endParaRPr lang="en-US" sz="4300" dirty="0"/>
          </a:p>
          <a:p>
            <a:pPr marL="0" indent="0" algn="ctr">
              <a:buNone/>
            </a:pPr>
            <a:r>
              <a:rPr lang="en-US" sz="43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whom Christ is asking me to talk with?</a:t>
            </a:r>
            <a:endParaRPr lang="en-US" sz="4300" dirty="0"/>
          </a:p>
        </p:txBody>
      </p:sp>
      <p:sp>
        <p:nvSpPr>
          <p:cNvPr id="7" name="Text 4"/>
          <p:cNvSpPr/>
          <p:nvPr/>
        </p:nvSpPr>
        <p:spPr>
          <a:xfrm>
            <a:off x="1828800" y="4069080"/>
            <a:ext cx="8549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300" b="1" dirty="0">
                <a:solidFill>
                  <a:srgbClr val="E1B66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GO TOWARD ONE ANOTHER.</a:t>
            </a:r>
            <a:endParaRPr lang="en-US" sz="4300" dirty="0"/>
          </a:p>
        </p:txBody>
      </p:sp>
      <p:sp>
        <p:nvSpPr>
          <p:cNvPr id="8" name="Text 5"/>
          <p:cNvSpPr/>
          <p:nvPr/>
        </p:nvSpPr>
        <p:spPr>
          <a:xfrm>
            <a:off x="1097280" y="5166360"/>
            <a:ext cx="10012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7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Mercy tells the truth — not because the relationship does not matter,</a:t>
            </a:r>
            <a:endParaRPr lang="en-US" sz="2700" dirty="0"/>
          </a:p>
          <a:p>
            <a:pPr marL="0" indent="0" algn="ctr">
              <a:buNone/>
            </a:pPr>
            <a:r>
              <a:rPr lang="en-US" sz="27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but because it matters too much to abandon without trying.</a:t>
            </a:r>
            <a:endParaRPr lang="en-US" sz="2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92240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E8E4DA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483</Words>
  <Application>Microsoft Office PowerPoint</Application>
  <PresentationFormat>Widescreen</PresentationFormat>
  <Paragraphs>99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Aptos Display</vt:lpstr>
      <vt:lpstr>Arial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Marion First Friends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Reconciliation: Mercy Tells the Truth</dc:title>
  <dc:subject>Sermon presentation: Reconciliation — Mercy Tells the Truth</dc:subject>
  <dc:creator>OpenAI</dc:creator>
  <cp:lastModifiedBy>Paul David Bravard</cp:lastModifiedBy>
  <cp:revision>5</cp:revision>
  <dcterms:created xsi:type="dcterms:W3CDTF">2026-09-06T11:01:17Z</dcterms:created>
  <dcterms:modified xsi:type="dcterms:W3CDTF">2026-09-06T11:32:54Z</dcterms:modified>
</cp:coreProperties>
</file>