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70" r:id="rId2"/>
    <p:sldId id="273" r:id="rId3"/>
    <p:sldId id="275" r:id="rId4"/>
    <p:sldId id="276" r:id="rId5"/>
    <p:sldId id="281" r:id="rId6"/>
    <p:sldId id="279" r:id="rId7"/>
    <p:sldId id="277" r:id="rId8"/>
    <p:sldId id="278" r:id="rId9"/>
    <p:sldId id="282" r:id="rId10"/>
    <p:sldId id="274" r:id="rId11"/>
    <p:sldId id="280" r:id="rId12"/>
    <p:sldId id="272" r:id="rId13"/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3" d="100"/>
          <a:sy n="53" d="100"/>
        </p:scale>
        <p:origin x="56" y="5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7D609-A16D-4C0F-BAA6-9BEC6C0CE851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A4DE5B-CF65-4E12-B44E-8E3A560B11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93587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162D9EA-A0B0-328D-DEAE-D388444E7487}"/>
              </a:ext>
            </a:extLst>
          </p:cNvPr>
          <p:cNvSpPr txBox="1"/>
          <p:nvPr/>
        </p:nvSpPr>
        <p:spPr>
          <a:xfrm rot="1631807">
            <a:off x="705451" y="2669306"/>
            <a:ext cx="116753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Announcements</a:t>
            </a:r>
          </a:p>
        </p:txBody>
      </p:sp>
    </p:spTree>
    <p:extLst>
      <p:ext uri="{BB962C8B-B14F-4D97-AF65-F5344CB8AC3E}">
        <p14:creationId xmlns:p14="http://schemas.microsoft.com/office/powerpoint/2010/main" val="2456096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0C526-6A44-1463-2C6D-45DF0842CF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F44402-05D7-8B97-548F-7116BA5489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  <p:pic>
        <p:nvPicPr>
          <p:cNvPr id="16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4AE5DE8-55F5-7144-24EF-EC6FA123427C}"/>
              </a:ext>
            </a:extLst>
          </p:cNvPr>
          <p:cNvSpPr>
            <a:spLocks noGrp="1"/>
          </p:cNvSpPr>
          <p:nvPr/>
        </p:nvSpPr>
        <p:spPr>
          <a:xfrm>
            <a:off x="577174" y="3255962"/>
            <a:ext cx="4503907" cy="1815882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8" name="Polished dark panel">
            <a:extLst>
              <a:ext uri="{FF2B5EF4-FFF2-40B4-BE49-F238E27FC236}">
                <a16:creationId xmlns:a16="http://schemas.microsoft.com/office/drawing/2014/main" id="{B06841FF-2361-44E0-BB63-A9015F7867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081081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Gold accent">
            <a:extLst>
              <a:ext uri="{FF2B5EF4-FFF2-40B4-BE49-F238E27FC236}">
                <a16:creationId xmlns:a16="http://schemas.microsoft.com/office/drawing/2014/main" id="{9DF89F19-CCCF-4693-834A-0412B5D21561}"/>
              </a:ext>
            </a:extLst>
          </p:cNvPr>
          <p:cNvSpPr>
            <a:spLocks noGrp="1"/>
          </p:cNvSpPr>
          <p:nvPr/>
        </p:nvSpPr>
        <p:spPr>
          <a:xfrm>
            <a:off x="483141" y="480219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D9536EB-06F0-479D-B09A-6A6F58B1C0F5}"/>
              </a:ext>
            </a:extLst>
          </p:cNvPr>
          <p:cNvSpPr>
            <a:spLocks noGrp="1"/>
          </p:cNvSpPr>
          <p:nvPr/>
        </p:nvSpPr>
        <p:spPr>
          <a:xfrm>
            <a:off x="483141" y="7874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 dirty="0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82E4E60-0C6F-4233-967E-7BD551FB257C}"/>
              </a:ext>
            </a:extLst>
          </p:cNvPr>
          <p:cNvSpPr>
            <a:spLocks noGrp="1"/>
          </p:cNvSpPr>
          <p:nvPr/>
        </p:nvSpPr>
        <p:spPr>
          <a:xfrm>
            <a:off x="383229" y="1320006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Trunk or Treat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487EF6-3D00-4E37-84C7-8FDC2310D4FC}"/>
              </a:ext>
            </a:extLst>
          </p:cNvPr>
          <p:cNvSpPr>
            <a:spLocks noGrp="1"/>
          </p:cNvSpPr>
          <p:nvPr/>
        </p:nvSpPr>
        <p:spPr>
          <a:xfrm>
            <a:off x="383229" y="2279759"/>
            <a:ext cx="476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Tuesday, October 27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Setup at 5:30 PM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Event from 6:00–7:00 PM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D2B97A-F6B0-4E38-AEDF-0ACC9B3C4D47}"/>
              </a:ext>
            </a:extLst>
          </p:cNvPr>
          <p:cNvSpPr>
            <a:spLocks noGrp="1"/>
          </p:cNvSpPr>
          <p:nvPr/>
        </p:nvSpPr>
        <p:spPr>
          <a:xfrm>
            <a:off x="400861" y="4315837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First Friends west parking lot</a:t>
            </a:r>
          </a:p>
        </p:txBody>
      </p:sp>
    </p:spTree>
    <p:extLst>
      <p:ext uri="{BB962C8B-B14F-4D97-AF65-F5344CB8AC3E}">
        <p14:creationId xmlns:p14="http://schemas.microsoft.com/office/powerpoint/2010/main" val="2722623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19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CB8221-78BC-364A-D3F9-981F1DB7E17E}"/>
              </a:ext>
            </a:extLst>
          </p:cNvPr>
          <p:cNvSpPr>
            <a:spLocks noGrp="1"/>
          </p:cNvSpPr>
          <p:nvPr/>
        </p:nvSpPr>
        <p:spPr>
          <a:xfrm>
            <a:off x="981076" y="117693"/>
            <a:ext cx="6219824" cy="6740307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B02E6243-7704-4519-A04F-C0948B6D71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005B6A72-D3CD-4F5A-8C62-29520D381ED5}"/>
              </a:ext>
            </a:extLst>
          </p:cNvPr>
          <p:cNvSpPr>
            <a:spLocks noGrp="1"/>
          </p:cNvSpPr>
          <p:nvPr/>
        </p:nvSpPr>
        <p:spPr>
          <a:xfrm>
            <a:off x="647700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8032F9-30EB-46AA-B303-FF455BFDB343}"/>
              </a:ext>
            </a:extLst>
          </p:cNvPr>
          <p:cNvSpPr>
            <a:spLocks noGrp="1"/>
          </p:cNvSpPr>
          <p:nvPr/>
        </p:nvSpPr>
        <p:spPr>
          <a:xfrm>
            <a:off x="647700" y="8763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F995EC8-DD80-4297-B469-3A84126FC1BA}"/>
              </a:ext>
            </a:extLst>
          </p:cNvPr>
          <p:cNvSpPr>
            <a:spLocks noGrp="1"/>
          </p:cNvSpPr>
          <p:nvPr/>
        </p:nvSpPr>
        <p:spPr>
          <a:xfrm>
            <a:off x="647700" y="1314450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Carry-In &amp; Game Day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95D6BB4-2FC0-4245-85D9-CEF6BC39D2F8}"/>
              </a:ext>
            </a:extLst>
          </p:cNvPr>
          <p:cNvSpPr>
            <a:spLocks noGrp="1"/>
          </p:cNvSpPr>
          <p:nvPr/>
        </p:nvSpPr>
        <p:spPr>
          <a:xfrm>
            <a:off x="731921" y="2935396"/>
            <a:ext cx="47625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60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Sunday, October 18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60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After worship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ABB1183-5FC2-450E-AAC9-3EDAA05443E7}"/>
              </a:ext>
            </a:extLst>
          </p:cNvPr>
          <p:cNvSpPr>
            <a:spLocks noGrp="1"/>
          </p:cNvSpPr>
          <p:nvPr/>
        </p:nvSpPr>
        <p:spPr>
          <a:xfrm>
            <a:off x="731921" y="473392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36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Bring a dish to share and stay for fellowship.</a:t>
            </a:r>
          </a:p>
        </p:txBody>
      </p:sp>
    </p:spTree>
    <p:extLst>
      <p:ext uri="{BB962C8B-B14F-4D97-AF65-F5344CB8AC3E}">
        <p14:creationId xmlns:p14="http://schemas.microsoft.com/office/powerpoint/2010/main" val="2598847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19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20DE9C-7FF1-659B-6B12-F71A581F6C77}"/>
              </a:ext>
            </a:extLst>
          </p:cNvPr>
          <p:cNvSpPr>
            <a:spLocks noGrp="1"/>
          </p:cNvSpPr>
          <p:nvPr/>
        </p:nvSpPr>
        <p:spPr>
          <a:xfrm>
            <a:off x="447472" y="535021"/>
            <a:ext cx="6400800" cy="1446550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2D6F31F8-70DD-4ABF-9C8B-58D2CDE8D32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1F18F650-E957-4EAB-87E1-2C6B86830A0F}"/>
              </a:ext>
            </a:extLst>
          </p:cNvPr>
          <p:cNvSpPr>
            <a:spLocks noGrp="1"/>
          </p:cNvSpPr>
          <p:nvPr/>
        </p:nvSpPr>
        <p:spPr>
          <a:xfrm>
            <a:off x="647700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C69452D-6041-4BC2-B001-1F32EF72D1F3}"/>
              </a:ext>
            </a:extLst>
          </p:cNvPr>
          <p:cNvSpPr>
            <a:spLocks noGrp="1"/>
          </p:cNvSpPr>
          <p:nvPr/>
        </p:nvSpPr>
        <p:spPr>
          <a:xfrm>
            <a:off x="647700" y="8763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795CD6-1E20-4E95-AB14-252681A8F0AA}"/>
              </a:ext>
            </a:extLst>
          </p:cNvPr>
          <p:cNvSpPr>
            <a:spLocks noGrp="1"/>
          </p:cNvSpPr>
          <p:nvPr/>
        </p:nvSpPr>
        <p:spPr>
          <a:xfrm>
            <a:off x="647700" y="1314450"/>
            <a:ext cx="4762500" cy="1428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Wednesday Morning</a:t>
            </a:r>
          </a:p>
          <a:p>
            <a:pPr algn="l">
              <a:lnSpc>
                <a:spcPct val="90000"/>
              </a:lnSpc>
              <a:buNone/>
              <a:defRPr sz="4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20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Bible Study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EF97531-FA49-4E93-80DA-F0693B5B6D7E}"/>
              </a:ext>
            </a:extLst>
          </p:cNvPr>
          <p:cNvSpPr>
            <a:spLocks noGrp="1"/>
          </p:cNvSpPr>
          <p:nvPr/>
        </p:nvSpPr>
        <p:spPr>
          <a:xfrm>
            <a:off x="647700" y="3009900"/>
            <a:ext cx="47625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F7F2E8"/>
                </a:solidFill>
                <a:latin typeface="Aptos"/>
                <a:ea typeface="Aptos"/>
                <a:cs typeface="Aptos"/>
              </a:rPr>
              <a:t>Wednesdays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F7F2E8"/>
                </a:solidFill>
                <a:latin typeface="Aptos"/>
                <a:ea typeface="Aptos"/>
                <a:cs typeface="Aptos"/>
              </a:rPr>
              <a:t>10:30 AM–12:30 PM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0942716-B071-4C3F-9B4F-55C27FEDFFA3}"/>
              </a:ext>
            </a:extLst>
          </p:cNvPr>
          <p:cNvSpPr>
            <a:spLocks noGrp="1"/>
          </p:cNvSpPr>
          <p:nvPr/>
        </p:nvSpPr>
        <p:spPr>
          <a:xfrm>
            <a:off x="647700" y="4343400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>
                <a:solidFill>
                  <a:srgbClr val="E1D6C3"/>
                </a:solidFill>
                <a:latin typeface="Aptos"/>
                <a:ea typeface="Aptos"/>
                <a:cs typeface="Aptos"/>
              </a:rPr>
              <a:t>Bring your Bible and join the conversation.</a:t>
            </a:r>
          </a:p>
        </p:txBody>
      </p:sp>
    </p:spTree>
    <p:extLst>
      <p:ext uri="{BB962C8B-B14F-4D97-AF65-F5344CB8AC3E}">
        <p14:creationId xmlns:p14="http://schemas.microsoft.com/office/powerpoint/2010/main" val="8566539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19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500791-1F74-C160-1A6D-E4CBCEABE37C}"/>
              </a:ext>
            </a:extLst>
          </p:cNvPr>
          <p:cNvSpPr>
            <a:spLocks noGrp="1"/>
          </p:cNvSpPr>
          <p:nvPr/>
        </p:nvSpPr>
        <p:spPr>
          <a:xfrm>
            <a:off x="624597" y="715794"/>
            <a:ext cx="5808000" cy="830997"/>
          </a:xfrm>
          <a:prstGeom prst="rect">
            <a:avLst/>
          </a:prstGeom>
          <a:noFill/>
          <a:ln w="0">
            <a:noFill/>
          </a:ln>
        </p:spPr>
        <p:txBody>
          <a:bodyPr wrap="none">
            <a:spAutoFit/>
          </a:bodyPr>
          <a:lstStyle/>
          <a:p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74526E0C-6B47-414D-8151-0DEAC3D1BB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D89A4AE7-DA0B-403C-B907-CFE29721BB40}"/>
              </a:ext>
            </a:extLst>
          </p:cNvPr>
          <p:cNvSpPr>
            <a:spLocks noGrp="1"/>
          </p:cNvSpPr>
          <p:nvPr/>
        </p:nvSpPr>
        <p:spPr>
          <a:xfrm>
            <a:off x="647700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26C76C4-68FC-40E7-83FC-A1301294625F}"/>
              </a:ext>
            </a:extLst>
          </p:cNvPr>
          <p:cNvSpPr>
            <a:spLocks noGrp="1"/>
          </p:cNvSpPr>
          <p:nvPr/>
        </p:nvSpPr>
        <p:spPr>
          <a:xfrm>
            <a:off x="647700" y="8763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D484C2-01DC-458F-A1BD-C808C169F2F6}"/>
              </a:ext>
            </a:extLst>
          </p:cNvPr>
          <p:cNvSpPr>
            <a:spLocks noGrp="1"/>
          </p:cNvSpPr>
          <p:nvPr/>
        </p:nvSpPr>
        <p:spPr>
          <a:xfrm>
            <a:off x="647700" y="1314450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Monthly Meeting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4E4E35-EAA3-4F6F-871A-E30FC404DE64}"/>
              </a:ext>
            </a:extLst>
          </p:cNvPr>
          <p:cNvSpPr>
            <a:spLocks noGrp="1"/>
          </p:cNvSpPr>
          <p:nvPr/>
        </p:nvSpPr>
        <p:spPr>
          <a:xfrm>
            <a:off x="647700" y="2457450"/>
            <a:ext cx="47625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F7F2E8"/>
                </a:solidFill>
                <a:latin typeface="Aptos"/>
                <a:ea typeface="Aptos"/>
                <a:cs typeface="Aptos"/>
              </a:rPr>
              <a:t>Sunday, October 25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F7F2E8"/>
                </a:solidFill>
                <a:latin typeface="Aptos"/>
                <a:ea typeface="Aptos"/>
                <a:cs typeface="Aptos"/>
              </a:rPr>
              <a:t>After worship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8662B72-B669-4120-BA54-E497D1B7B4A2}"/>
              </a:ext>
            </a:extLst>
          </p:cNvPr>
          <p:cNvSpPr>
            <a:spLocks noGrp="1"/>
          </p:cNvSpPr>
          <p:nvPr/>
        </p:nvSpPr>
        <p:spPr>
          <a:xfrm>
            <a:off x="647700" y="3790950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>
                <a:solidFill>
                  <a:srgbClr val="E1D6C3"/>
                </a:solidFill>
                <a:latin typeface="Aptos"/>
                <a:ea typeface="Aptos"/>
                <a:cs typeface="Aptos"/>
              </a:rPr>
              <a:t>Members and attenders are encouraged to stay.</a:t>
            </a:r>
          </a:p>
        </p:txBody>
      </p:sp>
    </p:spTree>
    <p:extLst>
      <p:ext uri="{BB962C8B-B14F-4D97-AF65-F5344CB8AC3E}">
        <p14:creationId xmlns:p14="http://schemas.microsoft.com/office/powerpoint/2010/main" val="2489779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19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230CDB-53AF-6534-6E0E-267A83390798}"/>
              </a:ext>
            </a:extLst>
          </p:cNvPr>
          <p:cNvSpPr>
            <a:spLocks noGrp="1"/>
          </p:cNvSpPr>
          <p:nvPr/>
        </p:nvSpPr>
        <p:spPr>
          <a:xfrm>
            <a:off x="352628" y="0"/>
            <a:ext cx="4933747" cy="6555641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360B2547-EFAE-4A6E-ACF2-343E153044F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9A43CC43-FE47-4343-992D-DF04F7A8DE2B}"/>
              </a:ext>
            </a:extLst>
          </p:cNvPr>
          <p:cNvSpPr>
            <a:spLocks noGrp="1"/>
          </p:cNvSpPr>
          <p:nvPr/>
        </p:nvSpPr>
        <p:spPr>
          <a:xfrm>
            <a:off x="647700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D513646-AA8D-41C3-A12E-BEF4BA27187B}"/>
              </a:ext>
            </a:extLst>
          </p:cNvPr>
          <p:cNvSpPr>
            <a:spLocks noGrp="1"/>
          </p:cNvSpPr>
          <p:nvPr/>
        </p:nvSpPr>
        <p:spPr>
          <a:xfrm>
            <a:off x="647700" y="8763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04F9CE-54A1-4A3E-959E-FA6E985893CD}"/>
              </a:ext>
            </a:extLst>
          </p:cNvPr>
          <p:cNvSpPr>
            <a:spLocks noGrp="1"/>
          </p:cNvSpPr>
          <p:nvPr/>
        </p:nvSpPr>
        <p:spPr>
          <a:xfrm>
            <a:off x="647700" y="1314450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Local Mission Spotlight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8A8D25F-F382-4BBF-A001-7B798741DB8A}"/>
              </a:ext>
            </a:extLst>
          </p:cNvPr>
          <p:cNvSpPr>
            <a:spLocks noGrp="1"/>
          </p:cNvSpPr>
          <p:nvPr/>
        </p:nvSpPr>
        <p:spPr>
          <a:xfrm>
            <a:off x="619125" y="2815655"/>
            <a:ext cx="4762500" cy="1104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480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Brian Sharp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480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Cops &amp; Kids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7DC4D9F-B436-43E4-9802-514D2F786AE4}"/>
              </a:ext>
            </a:extLst>
          </p:cNvPr>
          <p:cNvSpPr>
            <a:spLocks noGrp="1"/>
          </p:cNvSpPr>
          <p:nvPr/>
        </p:nvSpPr>
        <p:spPr>
          <a:xfrm>
            <a:off x="647700" y="4815905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Local mission recipient from July through September</a:t>
            </a:r>
          </a:p>
        </p:txBody>
      </p:sp>
    </p:spTree>
    <p:extLst>
      <p:ext uri="{BB962C8B-B14F-4D97-AF65-F5344CB8AC3E}">
        <p14:creationId xmlns:p14="http://schemas.microsoft.com/office/powerpoint/2010/main" val="2152397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8C73FD-AEC5-EA1D-7208-AF18DA90EF6C}"/>
              </a:ext>
            </a:extLst>
          </p:cNvPr>
          <p:cNvSpPr>
            <a:spLocks noGrp="1"/>
          </p:cNvSpPr>
          <p:nvPr/>
        </p:nvSpPr>
        <p:spPr>
          <a:xfrm>
            <a:off x="6984460" y="1867711"/>
            <a:ext cx="646331" cy="369332"/>
          </a:xfrm>
          <a:prstGeom prst="rect">
            <a:avLst/>
          </a:prstGeom>
          <a:noFill/>
          <a:ln w="0">
            <a:noFill/>
          </a:ln>
        </p:spPr>
        <p:txBody>
          <a:bodyPr wrap="none">
            <a:spAutoFit/>
          </a:bodyPr>
          <a:lstStyle/>
          <a:p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75A1E1E4-45A3-479E-8C47-931701C528A8}"/>
              </a:ext>
            </a:extLst>
          </p:cNvPr>
          <p:cNvSpPr>
            <a:spLocks noGrp="1"/>
          </p:cNvSpPr>
          <p:nvPr/>
        </p:nvSpPr>
        <p:spPr>
          <a:xfrm>
            <a:off x="6000750" y="0"/>
            <a:ext cx="61912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745F91EB-2522-434F-BA0D-720B15ACC376}"/>
              </a:ext>
            </a:extLst>
          </p:cNvPr>
          <p:cNvSpPr>
            <a:spLocks noGrp="1"/>
          </p:cNvSpPr>
          <p:nvPr/>
        </p:nvSpPr>
        <p:spPr>
          <a:xfrm>
            <a:off x="6781800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D80037-D5AD-4C9E-B8E9-9C7F14CDB1A0}"/>
              </a:ext>
            </a:extLst>
          </p:cNvPr>
          <p:cNvSpPr>
            <a:spLocks noGrp="1"/>
          </p:cNvSpPr>
          <p:nvPr/>
        </p:nvSpPr>
        <p:spPr>
          <a:xfrm>
            <a:off x="6781800" y="8763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60B4A1-9611-41FF-BAA3-2FC4C9FA563D}"/>
              </a:ext>
            </a:extLst>
          </p:cNvPr>
          <p:cNvSpPr>
            <a:spLocks noGrp="1"/>
          </p:cNvSpPr>
          <p:nvPr/>
        </p:nvSpPr>
        <p:spPr>
          <a:xfrm>
            <a:off x="6781800" y="1314450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Heaven Study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DAA69AA-FCCF-4013-B70C-1079F916587C}"/>
              </a:ext>
            </a:extLst>
          </p:cNvPr>
          <p:cNvSpPr>
            <a:spLocks noGrp="1"/>
          </p:cNvSpPr>
          <p:nvPr/>
        </p:nvSpPr>
        <p:spPr>
          <a:xfrm>
            <a:off x="6781800" y="2457450"/>
            <a:ext cx="4762500" cy="1619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F7F2E8"/>
                </a:solidFill>
                <a:latin typeface="Aptos"/>
                <a:ea typeface="Aptos"/>
                <a:cs typeface="Aptos"/>
              </a:rPr>
              <a:t>Wednesdays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F7F2E8"/>
                </a:solidFill>
                <a:latin typeface="Aptos"/>
                <a:ea typeface="Aptos"/>
                <a:cs typeface="Aptos"/>
              </a:rPr>
              <a:t>Soup at 5:15 PM</a:t>
            </a: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>
                <a:solidFill>
                  <a:srgbClr val="F7F2E8"/>
                </a:solidFill>
                <a:latin typeface="Aptos"/>
                <a:ea typeface="Aptos"/>
                <a:cs typeface="Aptos"/>
              </a:rPr>
              <a:t>Study at 5:30 PM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0991C9D-9084-4800-8277-2FAE49AE7256}"/>
              </a:ext>
            </a:extLst>
          </p:cNvPr>
          <p:cNvSpPr>
            <a:spLocks noGrp="1"/>
          </p:cNvSpPr>
          <p:nvPr/>
        </p:nvSpPr>
        <p:spPr>
          <a:xfrm>
            <a:off x="6781800" y="4305300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>
                <a:solidFill>
                  <a:srgbClr val="E1D6C3"/>
                </a:solidFill>
                <a:latin typeface="Aptos"/>
                <a:ea typeface="Aptos"/>
                <a:cs typeface="Aptos"/>
              </a:rPr>
              <a:t>Through November 18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6167D6-697B-94C3-1ADA-18D7DBA71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33"/>
          <a:stretch>
            <a:fillRect/>
          </a:stretch>
        </p:blipFill>
        <p:spPr>
          <a:xfrm>
            <a:off x="25129" y="0"/>
            <a:ext cx="5975621" cy="6871964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126C3A6-4BF7-8E22-9D58-43335E3DC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630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6186993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19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40C7E3A-9C7F-ECC8-6A03-0836E9606CC8}"/>
              </a:ext>
            </a:extLst>
          </p:cNvPr>
          <p:cNvSpPr>
            <a:spLocks noGrp="1"/>
          </p:cNvSpPr>
          <p:nvPr/>
        </p:nvSpPr>
        <p:spPr>
          <a:xfrm>
            <a:off x="9298320" y="1935804"/>
            <a:ext cx="646331" cy="369332"/>
          </a:xfrm>
          <a:prstGeom prst="rect">
            <a:avLst/>
          </a:prstGeom>
          <a:noFill/>
          <a:ln w="0">
            <a:noFill/>
          </a:ln>
        </p:spPr>
        <p:txBody>
          <a:bodyPr wrap="none">
            <a:spAutoFit/>
          </a:bodyPr>
          <a:lstStyle/>
          <a:p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6B33049D-336A-4DE6-AC57-4FFE42C6AE30}"/>
              </a:ext>
            </a:extLst>
          </p:cNvPr>
          <p:cNvSpPr>
            <a:spLocks noGrp="1"/>
          </p:cNvSpPr>
          <p:nvPr/>
        </p:nvSpPr>
        <p:spPr>
          <a:xfrm>
            <a:off x="6185469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0FAEBD18-354F-45E2-B7F4-0C899B9A9026}"/>
              </a:ext>
            </a:extLst>
          </p:cNvPr>
          <p:cNvSpPr>
            <a:spLocks noGrp="1"/>
          </p:cNvSpPr>
          <p:nvPr/>
        </p:nvSpPr>
        <p:spPr>
          <a:xfrm>
            <a:off x="6833169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765F18-F059-494B-85EC-31BED618716A}"/>
              </a:ext>
            </a:extLst>
          </p:cNvPr>
          <p:cNvSpPr>
            <a:spLocks noGrp="1"/>
          </p:cNvSpPr>
          <p:nvPr/>
        </p:nvSpPr>
        <p:spPr>
          <a:xfrm>
            <a:off x="6833169" y="1166942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 dirty="0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2F9322D-348B-40CC-AB1B-8BDD74AE4D16}"/>
              </a:ext>
            </a:extLst>
          </p:cNvPr>
          <p:cNvSpPr>
            <a:spLocks noGrp="1"/>
          </p:cNvSpPr>
          <p:nvPr/>
        </p:nvSpPr>
        <p:spPr>
          <a:xfrm>
            <a:off x="6804594" y="1866986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Thursday Worship Group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ABB6CD-AA66-4B7F-8109-A8F9127DA8F8}"/>
              </a:ext>
            </a:extLst>
          </p:cNvPr>
          <p:cNvSpPr>
            <a:spLocks noGrp="1"/>
          </p:cNvSpPr>
          <p:nvPr/>
        </p:nvSpPr>
        <p:spPr>
          <a:xfrm>
            <a:off x="6833169" y="3304374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Thursdays at 5:30 PM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63050B9-C8AB-443A-8C94-E1CF50B623E9}"/>
              </a:ext>
            </a:extLst>
          </p:cNvPr>
          <p:cNvSpPr>
            <a:spLocks noGrp="1"/>
          </p:cNvSpPr>
          <p:nvPr/>
        </p:nvSpPr>
        <p:spPr>
          <a:xfrm>
            <a:off x="6833169" y="4132740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A quiet place for prayer, song, and shared worship.</a:t>
            </a:r>
            <a:r>
              <a:rPr lang="en-US" sz="27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270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Join us!</a:t>
            </a:r>
          </a:p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endParaRPr lang="en-US" sz="2700" dirty="0">
              <a:solidFill>
                <a:srgbClr val="E1D6C3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lang="en-US" sz="2700" b="1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And no, we won’t expect you to sing upfront that Sunday…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00CCEA-8562-D896-2FCB-EFFCEEA071A9}"/>
              </a:ext>
            </a:extLst>
          </p:cNvPr>
          <p:cNvSpPr>
            <a:spLocks noGrp="1"/>
          </p:cNvSpPr>
          <p:nvPr/>
        </p:nvSpPr>
        <p:spPr>
          <a:xfrm>
            <a:off x="2651069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id="{F980DED4-FF10-99FD-BBC3-7A4D2B92D11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9"/>
          <a:stretch>
            <a:fillRect/>
          </a:stretch>
        </p:blipFill>
        <p:spPr>
          <a:xfrm>
            <a:off x="18649" y="1282"/>
            <a:ext cx="12191980" cy="6856718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867D7A46-C70A-AF32-B35D-EC926DD519E3}"/>
              </a:ext>
            </a:extLst>
          </p:cNvPr>
          <p:cNvSpPr>
            <a:spLocks noGrp="1"/>
          </p:cNvSpPr>
          <p:nvPr/>
        </p:nvSpPr>
        <p:spPr>
          <a:xfrm>
            <a:off x="5762396" y="1935804"/>
            <a:ext cx="646331" cy="369332"/>
          </a:xfrm>
          <a:prstGeom prst="rect">
            <a:avLst/>
          </a:prstGeom>
          <a:noFill/>
          <a:ln w="0">
            <a:noFill/>
          </a:ln>
        </p:spPr>
        <p:txBody>
          <a:bodyPr wrap="none">
            <a:spAutoFit/>
          </a:bodyPr>
          <a:lstStyle/>
          <a:p>
            <a:endParaRPr/>
          </a:p>
        </p:txBody>
      </p:sp>
      <p:sp>
        <p:nvSpPr>
          <p:cNvPr id="5" name="Polished dark panel">
            <a:extLst>
              <a:ext uri="{FF2B5EF4-FFF2-40B4-BE49-F238E27FC236}">
                <a16:creationId xmlns:a16="http://schemas.microsoft.com/office/drawing/2014/main" id="{4F30C151-ED62-CEFF-25AC-E592DF9F0405}"/>
              </a:ext>
            </a:extLst>
          </p:cNvPr>
          <p:cNvSpPr>
            <a:spLocks noGrp="1"/>
          </p:cNvSpPr>
          <p:nvPr/>
        </p:nvSpPr>
        <p:spPr>
          <a:xfrm>
            <a:off x="2649545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Gold accent">
            <a:extLst>
              <a:ext uri="{FF2B5EF4-FFF2-40B4-BE49-F238E27FC236}">
                <a16:creationId xmlns:a16="http://schemas.microsoft.com/office/drawing/2014/main" id="{9934DF93-096C-DBEA-E189-CE73D20AAA69}"/>
              </a:ext>
            </a:extLst>
          </p:cNvPr>
          <p:cNvSpPr>
            <a:spLocks noGrp="1"/>
          </p:cNvSpPr>
          <p:nvPr/>
        </p:nvSpPr>
        <p:spPr>
          <a:xfrm>
            <a:off x="3297245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3898F5-550F-9CD9-A66E-E984446E2CD4}"/>
              </a:ext>
            </a:extLst>
          </p:cNvPr>
          <p:cNvSpPr>
            <a:spLocks noGrp="1"/>
          </p:cNvSpPr>
          <p:nvPr/>
        </p:nvSpPr>
        <p:spPr>
          <a:xfrm>
            <a:off x="3297245" y="1166942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 dirty="0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052922-8CF5-4454-3508-F2A4669D3FE2}"/>
              </a:ext>
            </a:extLst>
          </p:cNvPr>
          <p:cNvSpPr>
            <a:spLocks noGrp="1"/>
          </p:cNvSpPr>
          <p:nvPr/>
        </p:nvSpPr>
        <p:spPr>
          <a:xfrm>
            <a:off x="3268670" y="1866986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 dirty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Thursday Worship Group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204CCE-7B5A-E201-05C7-D79763545029}"/>
              </a:ext>
            </a:extLst>
          </p:cNvPr>
          <p:cNvSpPr>
            <a:spLocks noGrp="1"/>
          </p:cNvSpPr>
          <p:nvPr/>
        </p:nvSpPr>
        <p:spPr>
          <a:xfrm>
            <a:off x="3297245" y="3304374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Thursdays at 5:30 PM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F54B99D-B763-8D09-E2B5-E0DBD121CF64}"/>
              </a:ext>
            </a:extLst>
          </p:cNvPr>
          <p:cNvSpPr>
            <a:spLocks noGrp="1"/>
          </p:cNvSpPr>
          <p:nvPr/>
        </p:nvSpPr>
        <p:spPr>
          <a:xfrm>
            <a:off x="3297245" y="4132740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A quiet place for prayer, song, and shared worship.</a:t>
            </a:r>
            <a:r>
              <a:rPr lang="en-US" sz="27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 </a:t>
            </a:r>
            <a:r>
              <a:rPr lang="en-US" sz="270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Join us!</a:t>
            </a:r>
          </a:p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endParaRPr lang="en-US" sz="2700" dirty="0">
              <a:solidFill>
                <a:srgbClr val="E1D6C3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lang="en-US" sz="2700" b="1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And no, we won’t expect you to sing upfront that Sunday…</a:t>
            </a:r>
          </a:p>
        </p:txBody>
      </p:sp>
    </p:spTree>
    <p:extLst>
      <p:ext uri="{BB962C8B-B14F-4D97-AF65-F5344CB8AC3E}">
        <p14:creationId xmlns:p14="http://schemas.microsoft.com/office/powerpoint/2010/main" val="29005741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5E24-FE76-2A75-D875-E5B2C5BE9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45E463D-681D-8E11-0D37-571EB7B46F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7191D72-5C09-9053-EEE1-A3BEFD65EBD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2" b="3023"/>
          <a:stretch>
            <a:fillRect/>
          </a:stretch>
        </p:blipFill>
        <p:spPr>
          <a:xfrm>
            <a:off x="584799" y="0"/>
            <a:ext cx="109777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16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19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b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B8A365-4A49-134B-AF7C-9EA9EFF71111}"/>
              </a:ext>
            </a:extLst>
          </p:cNvPr>
          <p:cNvSpPr>
            <a:spLocks noGrp="1"/>
          </p:cNvSpPr>
          <p:nvPr/>
        </p:nvSpPr>
        <p:spPr>
          <a:xfrm>
            <a:off x="752880" y="2248508"/>
            <a:ext cx="4694619" cy="1569660"/>
          </a:xfrm>
          <a:prstGeom prst="rect">
            <a:avLst/>
          </a:prstGeom>
          <a:noFill/>
          <a:ln w="0">
            <a:noFill/>
          </a:ln>
        </p:spPr>
        <p:txBody>
          <a:bodyPr wrap="none">
            <a:spAutoFit/>
          </a:bodyPr>
          <a:lstStyle/>
          <a:p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96DFBC32-1C7C-4F30-8419-8393D8861B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C1A3D968-9778-490B-971F-5EE750637CF8}"/>
              </a:ext>
            </a:extLst>
          </p:cNvPr>
          <p:cNvSpPr>
            <a:spLocks noGrp="1"/>
          </p:cNvSpPr>
          <p:nvPr/>
        </p:nvSpPr>
        <p:spPr>
          <a:xfrm>
            <a:off x="647700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970426-02F8-45FE-8C59-B2D15E434BF1}"/>
              </a:ext>
            </a:extLst>
          </p:cNvPr>
          <p:cNvSpPr>
            <a:spLocks noGrp="1"/>
          </p:cNvSpPr>
          <p:nvPr/>
        </p:nvSpPr>
        <p:spPr>
          <a:xfrm>
            <a:off x="647700" y="8763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AE3144-05AC-4D05-A37C-FE15F657A111}"/>
              </a:ext>
            </a:extLst>
          </p:cNvPr>
          <p:cNvSpPr>
            <a:spLocks noGrp="1"/>
          </p:cNvSpPr>
          <p:nvPr/>
        </p:nvSpPr>
        <p:spPr>
          <a:xfrm>
            <a:off x="647700" y="1314450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Prayer Requests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33A8C84-7823-42B4-B14C-3C685EF76DF3}"/>
              </a:ext>
            </a:extLst>
          </p:cNvPr>
          <p:cNvSpPr>
            <a:spLocks noGrp="1"/>
          </p:cNvSpPr>
          <p:nvPr/>
        </p:nvSpPr>
        <p:spPr>
          <a:xfrm>
            <a:off x="647700" y="2457450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How may we pray with you today?</a:t>
            </a:r>
            <a:endParaRPr lang="en-US" sz="3150" b="0" dirty="0">
              <a:solidFill>
                <a:srgbClr val="F7F2E8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endParaRPr lang="en-US" sz="3150" dirty="0">
              <a:solidFill>
                <a:srgbClr val="F7F2E8"/>
              </a:solidFill>
              <a:latin typeface="Aptos"/>
              <a:ea typeface="Aptos"/>
              <a:cs typeface="Aptos"/>
            </a:endParaRPr>
          </a:p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endParaRPr sz="3150" b="0" dirty="0">
              <a:solidFill>
                <a:srgbClr val="F7F2E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4DD43B-8835-4D02-8EE9-F0E1BE33959D}"/>
              </a:ext>
            </a:extLst>
          </p:cNvPr>
          <p:cNvSpPr>
            <a:spLocks noGrp="1"/>
          </p:cNvSpPr>
          <p:nvPr/>
        </p:nvSpPr>
        <p:spPr>
          <a:xfrm>
            <a:off x="647700" y="3818168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70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70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Share a request, a burden, or a name.</a:t>
            </a:r>
          </a:p>
        </p:txBody>
      </p:sp>
    </p:spTree>
    <p:extLst>
      <p:ext uri="{BB962C8B-B14F-4D97-AF65-F5344CB8AC3E}">
        <p14:creationId xmlns:p14="http://schemas.microsoft.com/office/powerpoint/2010/main" val="40690616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</a:extLst>
          </p:cNvPr>
          <p:cNvSpPr>
            <a:spLocks noGrp="1"/>
          </p:cNvSpPr>
          <p:nvPr/>
        </p:nvSpPr>
        <p:spPr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1pPr>
            <a:lvl2pPr marL="457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lt1"/>
                </a:solidFill>
                <a:latin typeface="+mn-lt"/>
                <a:ea typeface="+mn-lt"/>
                <a:cs typeface="+mn-lt"/>
              </a:defRPr>
            </a:lvl9pPr>
          </a:lstStyle>
          <a:p>
            <a:pPr algn="ctr">
              <a:buNone/>
            </a:pPr>
            <a:endParaRPr/>
          </a:p>
        </p:txBody>
      </p:sp>
      <p:pic>
        <p:nvPicPr>
          <p:cNvPr id="19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rcRect t="19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7D54859-0E63-65EB-2CBD-E5DC96730474}"/>
              </a:ext>
            </a:extLst>
          </p:cNvPr>
          <p:cNvSpPr>
            <a:spLocks noGrp="1"/>
          </p:cNvSpPr>
          <p:nvPr/>
        </p:nvSpPr>
        <p:spPr>
          <a:xfrm>
            <a:off x="6515100" y="409575"/>
            <a:ext cx="5362575" cy="5632311"/>
          </a:xfrm>
          <a:prstGeom prst="rect">
            <a:avLst/>
          </a:prstGeom>
          <a:noFill/>
          <a:ln w="0">
            <a:noFill/>
          </a:ln>
        </p:spPr>
        <p:txBody>
          <a:bodyPr wrap="square">
            <a:spAutoFit/>
          </a:bodyPr>
          <a:lstStyle/>
          <a:p>
            <a:pPr algn="ctr">
              <a:buNone/>
            </a:pPr>
            <a:endParaRPr/>
          </a:p>
        </p:txBody>
      </p:sp>
      <p:sp>
        <p:nvSpPr>
          <p:cNvPr id="12" name="Polished dark panel">
            <a:extLst>
              <a:ext uri="{FF2B5EF4-FFF2-40B4-BE49-F238E27FC236}">
                <a16:creationId xmlns:a16="http://schemas.microsoft.com/office/drawing/2014/main" id="{134D238F-E86E-4685-B535-C575464CEC80}"/>
              </a:ext>
            </a:extLst>
          </p:cNvPr>
          <p:cNvSpPr>
            <a:spLocks noGrp="1"/>
          </p:cNvSpPr>
          <p:nvPr/>
        </p:nvSpPr>
        <p:spPr>
          <a:xfrm>
            <a:off x="6191250" y="0"/>
            <a:ext cx="6000750" cy="6858000"/>
          </a:xfrm>
          <a:prstGeom prst="rect">
            <a:avLst/>
          </a:prstGeom>
          <a:solidFill>
            <a:srgbClr val="101713">
              <a:alpha val="84000"/>
            </a:srgbClr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3" name="Gold accent">
            <a:extLst>
              <a:ext uri="{FF2B5EF4-FFF2-40B4-BE49-F238E27FC236}">
                <a16:creationId xmlns:a16="http://schemas.microsoft.com/office/drawing/2014/main" id="{EBA70DD5-9150-4ED7-9222-B72BDB4B54E7}"/>
              </a:ext>
            </a:extLst>
          </p:cNvPr>
          <p:cNvSpPr>
            <a:spLocks noGrp="1"/>
          </p:cNvSpPr>
          <p:nvPr/>
        </p:nvSpPr>
        <p:spPr>
          <a:xfrm>
            <a:off x="6781800" y="685800"/>
            <a:ext cx="914400" cy="57150"/>
          </a:xfrm>
          <a:prstGeom prst="rect">
            <a:avLst/>
          </a:prstGeom>
          <a:solidFill>
            <a:srgbClr val="D2A55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ADEE278-6144-4AB5-8A59-DE9A3C05F3B3}"/>
              </a:ext>
            </a:extLst>
          </p:cNvPr>
          <p:cNvSpPr>
            <a:spLocks noGrp="1"/>
          </p:cNvSpPr>
          <p:nvPr/>
        </p:nvSpPr>
        <p:spPr>
          <a:xfrm>
            <a:off x="6781800" y="876300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5000"/>
              </a:lnSpc>
              <a:buNone/>
              <a:defRPr sz="1800" b="1">
                <a:solidFill>
                  <a:srgbClr val="D9B76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D9B76B"/>
                </a:solidFill>
                <a:latin typeface="Aptos"/>
                <a:ea typeface="Aptos"/>
                <a:cs typeface="Aptos"/>
              </a:rPr>
              <a:t>MARION FIRST FRIENDS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45AED13-CC14-49CD-9EF1-9B89C4BCCB11}"/>
              </a:ext>
            </a:extLst>
          </p:cNvPr>
          <p:cNvSpPr>
            <a:spLocks noGrp="1"/>
          </p:cNvSpPr>
          <p:nvPr/>
        </p:nvSpPr>
        <p:spPr>
          <a:xfrm>
            <a:off x="6781800" y="1314450"/>
            <a:ext cx="476250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buNone/>
              <a:def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4650" b="1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Praises &amp; Holy Nudges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AE575B-4ECB-4CAD-B76C-EFC1E61186B0}"/>
              </a:ext>
            </a:extLst>
          </p:cNvPr>
          <p:cNvSpPr>
            <a:spLocks noGrp="1"/>
          </p:cNvSpPr>
          <p:nvPr/>
        </p:nvSpPr>
        <p:spPr>
          <a:xfrm>
            <a:off x="6810375" y="3018571"/>
            <a:ext cx="4762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3000"/>
              </a:lnSpc>
              <a:buNone/>
              <a:defRPr sz="3150" b="0">
                <a:solidFill>
                  <a:srgbClr val="F7F2E8"/>
                </a:solidFill>
                <a:latin typeface="Aptos"/>
                <a:ea typeface="Aptos"/>
                <a:cs typeface="Aptos"/>
              </a:defRPr>
            </a:pPr>
            <a:r>
              <a:rPr sz="3150" b="0" dirty="0">
                <a:solidFill>
                  <a:srgbClr val="F7F2E8"/>
                </a:solidFill>
                <a:latin typeface="Aptos"/>
                <a:ea typeface="Aptos"/>
                <a:cs typeface="Aptos"/>
              </a:rPr>
              <a:t>Where have you seen God at work?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90B72D5-3F75-4DFC-8583-270A3FDB5FEA}"/>
              </a:ext>
            </a:extLst>
          </p:cNvPr>
          <p:cNvSpPr>
            <a:spLocks noGrp="1"/>
          </p:cNvSpPr>
          <p:nvPr/>
        </p:nvSpPr>
        <p:spPr>
          <a:xfrm>
            <a:off x="6781800" y="4513142"/>
            <a:ext cx="4762500" cy="9525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5000"/>
              </a:lnSpc>
              <a:buNone/>
              <a:defRPr sz="2550" b="0">
                <a:solidFill>
                  <a:srgbClr val="E1D6C3"/>
                </a:solidFill>
                <a:latin typeface="Aptos"/>
                <a:ea typeface="Aptos"/>
                <a:cs typeface="Aptos"/>
              </a:defRPr>
            </a:pPr>
            <a:r>
              <a:rPr sz="255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Share a moment </a:t>
            </a:r>
            <a:r>
              <a:rPr lang="en-US" sz="255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the Holy Spirit nudges</a:t>
            </a:r>
            <a:r>
              <a:rPr sz="2550" b="0" dirty="0">
                <a:solidFill>
                  <a:srgbClr val="E1D6C3"/>
                </a:solidFill>
                <a:latin typeface="Aptos"/>
                <a:ea typeface="Aptos"/>
                <a:cs typeface="Aptos"/>
              </a:rPr>
              <a:t> you, “Check this out!”</a:t>
            </a:r>
          </a:p>
        </p:txBody>
      </p:sp>
    </p:spTree>
    <p:extLst>
      <p:ext uri="{BB962C8B-B14F-4D97-AF65-F5344CB8AC3E}">
        <p14:creationId xmlns:p14="http://schemas.microsoft.com/office/powerpoint/2010/main" val="15532112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371FD0-0CDB-C717-3EC9-56AA7E572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256559">
            <a:off x="190125" y="1834828"/>
            <a:ext cx="12406209" cy="2212440"/>
          </a:xfrm>
        </p:spPr>
        <p:txBody>
          <a:bodyPr/>
          <a:lstStyle/>
          <a:p>
            <a:r>
              <a:rPr lang="en-US" dirty="0"/>
              <a:t>Sermon Manuscript</a:t>
            </a:r>
          </a:p>
        </p:txBody>
      </p:sp>
    </p:spTree>
    <p:extLst>
      <p:ext uri="{BB962C8B-B14F-4D97-AF65-F5344CB8AC3E}">
        <p14:creationId xmlns:p14="http://schemas.microsoft.com/office/powerpoint/2010/main" val="1285751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rise_cross_over_misty_vall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291072" cy="3124200"/>
          </a:xfrm>
          <a:prstGeom prst="rect">
            <a:avLst/>
          </a:prstGeom>
          <a:solidFill>
            <a:srgbClr val="120F0D">
              <a:alpha val="5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393573"/>
            <a:ext cx="5669280" cy="164592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3400" b="1" i="0" dirty="0">
                <a:solidFill>
                  <a:srgbClr val="F9F4EA"/>
                </a:solidFill>
                <a:latin typeface="Aptos"/>
              </a:rPr>
              <a:t>Mercy Gives More</a:t>
            </a:r>
            <a:br>
              <a:rPr dirty="0"/>
            </a:br>
            <a:r>
              <a:rPr sz="3400" b="1" i="0" dirty="0">
                <a:solidFill>
                  <a:srgbClr val="F9F4EA"/>
                </a:solidFill>
                <a:latin typeface="Aptos"/>
              </a:rPr>
              <a:t>Than We Think Is Fair</a:t>
            </a:r>
          </a:p>
        </p:txBody>
      </p:sp>
      <p:sp>
        <p:nvSpPr>
          <p:cNvPr id="6" name="Rectangle 5"/>
          <p:cNvSpPr/>
          <p:nvPr/>
        </p:nvSpPr>
        <p:spPr>
          <a:xfrm>
            <a:off x="713232" y="1756410"/>
            <a:ext cx="182880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21792" y="2039493"/>
            <a:ext cx="5669280" cy="914400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l"/>
            <a:r>
              <a:rPr sz="2100" b="0" i="0" dirty="0">
                <a:solidFill>
                  <a:srgbClr val="FFFFFF"/>
                </a:solidFill>
                <a:latin typeface="Aptos"/>
              </a:rPr>
              <a:t>Matthew 20:1–16  •  Jonah 3:10–4:11</a:t>
            </a:r>
            <a:br>
              <a:rPr dirty="0"/>
            </a:br>
            <a:r>
              <a:rPr sz="2100" b="0" i="0" dirty="0">
                <a:solidFill>
                  <a:srgbClr val="FFFFFF"/>
                </a:solidFill>
                <a:latin typeface="Aptos"/>
              </a:rPr>
              <a:t>Psalm 145:1–8  •  Philippians 1:21–30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lit_vineyard_ledger_and_harvest_t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-8024"/>
            <a:ext cx="9753600" cy="1781175"/>
          </a:xfrm>
          <a:prstGeom prst="rect">
            <a:avLst/>
          </a:prstGeom>
          <a:solidFill>
            <a:srgbClr val="120F0D">
              <a:alpha val="5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6436037"/>
            <a:ext cx="11247120" cy="27699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85964"/>
            <a:ext cx="9753600" cy="67710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800" b="1" i="0" dirty="0">
                <a:solidFill>
                  <a:srgbClr val="F9F4EA"/>
                </a:solidFill>
                <a:latin typeface="Aptos"/>
              </a:rPr>
              <a:t>God’s goodness is not</a:t>
            </a:r>
            <a:r>
              <a:rPr lang="en-US" sz="3800" b="1" i="0" dirty="0">
                <a:solidFill>
                  <a:srgbClr val="F9F4EA"/>
                </a:solidFill>
                <a:latin typeface="Aptos"/>
              </a:rPr>
              <a:t> </a:t>
            </a:r>
            <a:r>
              <a:rPr sz="3800" b="1" i="0" dirty="0">
                <a:solidFill>
                  <a:srgbClr val="F9F4EA"/>
                </a:solidFill>
                <a:latin typeface="Aptos"/>
              </a:rPr>
              <a:t>a limited resource.</a:t>
            </a:r>
          </a:p>
        </p:txBody>
      </p:sp>
      <p:sp>
        <p:nvSpPr>
          <p:cNvPr id="8" name="Rectangle 7"/>
          <p:cNvSpPr/>
          <p:nvPr/>
        </p:nvSpPr>
        <p:spPr>
          <a:xfrm>
            <a:off x="3874770" y="933641"/>
            <a:ext cx="164592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0" y="1077539"/>
            <a:ext cx="9753600" cy="61555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400" b="1" i="0" dirty="0">
                <a:solidFill>
                  <a:srgbClr val="E9BE67"/>
                </a:solidFill>
                <a:latin typeface="Aptos"/>
              </a:rPr>
              <a:t>Grace is not wages.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_hour_vineyard_bles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20F0D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" y="0"/>
            <a:ext cx="2552700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" y="83403"/>
            <a:ext cx="2552700" cy="5539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 dirty="0">
                <a:solidFill>
                  <a:srgbClr val="F9F4EA"/>
                </a:solidFill>
                <a:latin typeface="Aptos"/>
              </a:rPr>
              <a:t>Sunday Query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80882"/>
            <a:ext cx="10607040" cy="20116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100" b="1" i="0" dirty="0">
                <a:solidFill>
                  <a:srgbClr val="F9F4EA"/>
                </a:solidFill>
                <a:latin typeface="Aptos"/>
              </a:rPr>
              <a:t>Can I receive God’s grace deeply enough</a:t>
            </a:r>
            <a:br>
              <a:rPr dirty="0"/>
            </a:br>
            <a:r>
              <a:rPr sz="3100" b="1" i="0" dirty="0">
                <a:solidFill>
                  <a:srgbClr val="F9F4EA"/>
                </a:solidFill>
                <a:latin typeface="Aptos"/>
              </a:rPr>
              <a:t>that I can rejoice when God gives it to</a:t>
            </a:r>
            <a:br>
              <a:rPr dirty="0"/>
            </a:br>
            <a:r>
              <a:rPr sz="3100" b="1" i="0" dirty="0">
                <a:solidFill>
                  <a:srgbClr val="F9F4EA"/>
                </a:solidFill>
                <a:latin typeface="Aptos"/>
              </a:rPr>
              <a:t>someone I would have made wait?</a:t>
            </a:r>
          </a:p>
        </p:txBody>
      </p:sp>
      <p:sp>
        <p:nvSpPr>
          <p:cNvPr id="8" name="Rectangle 7"/>
          <p:cNvSpPr/>
          <p:nvPr/>
        </p:nvSpPr>
        <p:spPr>
          <a:xfrm>
            <a:off x="4232910" y="4791265"/>
            <a:ext cx="320040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5511165"/>
            <a:ext cx="10332720" cy="9144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000" b="0" i="0" dirty="0">
                <a:solidFill>
                  <a:srgbClr val="FFFFFF"/>
                </a:solidFill>
                <a:latin typeface="Aptos"/>
              </a:rPr>
              <a:t>Who am I still hoping God will give less to?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_hour_vineyard_workers_exch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4905375"/>
            <a:ext cx="12191999" cy="2007869"/>
          </a:xfrm>
          <a:prstGeom prst="rect">
            <a:avLst/>
          </a:prstGeom>
          <a:solidFill>
            <a:srgbClr val="120F0D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29909"/>
            <a:ext cx="11155680" cy="5539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000" b="1" i="0" dirty="0">
                <a:solidFill>
                  <a:srgbClr val="F9F4EA"/>
                </a:solidFill>
                <a:latin typeface="Aptos"/>
              </a:rPr>
              <a:t>The </a:t>
            </a:r>
            <a:r>
              <a:rPr lang="en-US" sz="3000" b="1" i="0" dirty="0">
                <a:solidFill>
                  <a:srgbClr val="F9F4EA"/>
                </a:solidFill>
                <a:latin typeface="Aptos"/>
              </a:rPr>
              <a:t>Parable of the </a:t>
            </a:r>
            <a:r>
              <a:rPr sz="3000" b="1" i="0" dirty="0">
                <a:solidFill>
                  <a:srgbClr val="F9F4EA"/>
                </a:solidFill>
                <a:latin typeface="Aptos"/>
              </a:rPr>
              <a:t>Vineyard</a:t>
            </a:r>
            <a:r>
              <a:rPr lang="en-US" sz="3000" b="1" i="0" dirty="0">
                <a:solidFill>
                  <a:srgbClr val="F9F4EA"/>
                </a:solidFill>
                <a:latin typeface="Aptos"/>
              </a:rPr>
              <a:t>… A</a:t>
            </a:r>
            <a:r>
              <a:rPr sz="3000" b="1" i="0" dirty="0">
                <a:solidFill>
                  <a:srgbClr val="F9F4EA"/>
                </a:solidFill>
                <a:latin typeface="Aptos"/>
              </a:rPr>
              <a:t>nd the Ledger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695" y="5127737"/>
            <a:ext cx="9145906" cy="61555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400" b="1" i="0" dirty="0">
                <a:solidFill>
                  <a:srgbClr val="F9F4EA"/>
                </a:solidFill>
                <a:latin typeface="Aptos"/>
              </a:rPr>
              <a:t>“Friend, I am not being</a:t>
            </a:r>
            <a:r>
              <a:rPr lang="en-US" sz="3400" b="1" i="0" dirty="0">
                <a:solidFill>
                  <a:srgbClr val="F9F4EA"/>
                </a:solidFill>
                <a:latin typeface="Aptos"/>
              </a:rPr>
              <a:t> </a:t>
            </a:r>
            <a:r>
              <a:rPr sz="3400" b="1" i="0" dirty="0">
                <a:solidFill>
                  <a:srgbClr val="F9F4EA"/>
                </a:solidFill>
                <a:latin typeface="Aptos"/>
              </a:rPr>
              <a:t>unfair to you…”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95" y="5692991"/>
            <a:ext cx="10685907" cy="584775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200" b="1" i="0" dirty="0">
                <a:solidFill>
                  <a:srgbClr val="E9BE67"/>
                </a:solidFill>
                <a:latin typeface="Aptos"/>
              </a:rPr>
              <a:t>“Are you envious because I am generous?”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3825" y="5564949"/>
            <a:ext cx="384048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800" b="0" i="1" dirty="0">
                <a:solidFill>
                  <a:srgbClr val="E4E0D7"/>
                </a:solidFill>
                <a:latin typeface="Aptos"/>
              </a:rPr>
              <a:t>Matthew 20:13, 15 NIV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_hour_vineyard_workers_exch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20F0D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29909"/>
            <a:ext cx="11155680" cy="5539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000" b="1" i="0" dirty="0">
                <a:solidFill>
                  <a:srgbClr val="F9F4EA"/>
                </a:solidFill>
                <a:latin typeface="Aptos"/>
              </a:rPr>
              <a:t>What Comparison Does</a:t>
            </a:r>
            <a:r>
              <a:rPr lang="en-US" sz="3000" b="1" i="0" dirty="0">
                <a:solidFill>
                  <a:srgbClr val="F9F4EA"/>
                </a:solidFill>
                <a:latin typeface="Aptos"/>
              </a:rPr>
              <a:t>…</a:t>
            </a:r>
            <a:endParaRPr sz="3000" b="1" i="0" dirty="0">
              <a:solidFill>
                <a:srgbClr val="F9F4E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30780" y="1363215"/>
            <a:ext cx="8923020" cy="1523494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100" b="1" i="0" dirty="0">
                <a:solidFill>
                  <a:srgbClr val="F9F4EA"/>
                </a:solidFill>
                <a:latin typeface="Aptos"/>
              </a:rPr>
              <a:t>Their blessing did not become smaller.</a:t>
            </a:r>
            <a:endParaRPr lang="en-US" sz="3100" b="1" i="0" dirty="0">
              <a:solidFill>
                <a:srgbClr val="F9F4EA"/>
              </a:solidFill>
              <a:latin typeface="Aptos"/>
            </a:endParaRPr>
          </a:p>
          <a:p>
            <a:pPr algn="l"/>
            <a:endParaRPr lang="en-US" sz="3100" b="1" dirty="0">
              <a:solidFill>
                <a:srgbClr val="F9F4EA"/>
              </a:solidFill>
              <a:latin typeface="Aptos"/>
            </a:endParaRPr>
          </a:p>
          <a:p>
            <a:pPr algn="l"/>
            <a:endParaRPr sz="3100" b="1" i="0" dirty="0">
              <a:solidFill>
                <a:srgbClr val="F9F4EA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7208" y="3589020"/>
            <a:ext cx="5669280" cy="64008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100" b="1" i="0" dirty="0">
                <a:solidFill>
                  <a:srgbClr val="E9BE67"/>
                </a:solidFill>
                <a:latin typeface="Aptos"/>
              </a:rPr>
              <a:t>Comparison made it feel smaller.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28560" y="3175254"/>
            <a:ext cx="4572000" cy="13716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200" b="1" i="0" dirty="0">
                <a:solidFill>
                  <a:srgbClr val="FFFFFF"/>
                </a:solidFill>
                <a:latin typeface="Aptos"/>
              </a:rPr>
              <a:t>“You have made them</a:t>
            </a:r>
            <a:br>
              <a:rPr dirty="0"/>
            </a:br>
            <a:r>
              <a:rPr sz="3200" b="1" i="0" dirty="0">
                <a:solidFill>
                  <a:srgbClr val="FFFFFF"/>
                </a:solidFill>
                <a:latin typeface="Aptos"/>
              </a:rPr>
              <a:t>equal to us.”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286625" y="4455628"/>
            <a:ext cx="347472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800" b="0" i="1" dirty="0">
                <a:solidFill>
                  <a:srgbClr val="E4E0D7"/>
                </a:solidFill>
                <a:latin typeface="Aptos"/>
              </a:rPr>
              <a:t>Matthew 20:12 NIV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9075" y="5149185"/>
            <a:ext cx="11658600" cy="132343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4000" b="0" i="0" dirty="0">
                <a:solidFill>
                  <a:srgbClr val="FFFFFF"/>
                </a:solidFill>
                <a:latin typeface="Aptos"/>
              </a:rPr>
              <a:t>They needed the late workers to receive less</a:t>
            </a:r>
            <a:r>
              <a:rPr lang="en-US" sz="4000" b="0" i="0" dirty="0">
                <a:solidFill>
                  <a:srgbClr val="FFFFFF"/>
                </a:solidFill>
                <a:latin typeface="Aptos"/>
              </a:rPr>
              <a:t>, </a:t>
            </a:r>
          </a:p>
          <a:p>
            <a:pPr algn="ctr"/>
            <a:r>
              <a:rPr sz="4000" b="0" i="0" dirty="0">
                <a:solidFill>
                  <a:srgbClr val="FFFFFF"/>
                </a:solidFill>
                <a:latin typeface="Aptos"/>
              </a:rPr>
              <a:t>so their own work would feel more valuable.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lit_vineyard_ledger_and_harvest_t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20F0D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29909"/>
            <a:ext cx="11155680" cy="5539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 dirty="0">
                <a:solidFill>
                  <a:srgbClr val="F9F4EA"/>
                </a:solidFill>
                <a:latin typeface="Aptos"/>
              </a:rPr>
              <a:t>When Another Person’s Mercy Feels Unfair</a:t>
            </a:r>
            <a:r>
              <a:rPr lang="en-US" sz="3000" b="1" i="0" dirty="0">
                <a:solidFill>
                  <a:srgbClr val="F9F4EA"/>
                </a:solidFill>
                <a:latin typeface="Aptos"/>
              </a:rPr>
              <a:t>:</a:t>
            </a:r>
            <a:endParaRPr sz="3000" b="1" i="0" dirty="0">
              <a:solidFill>
                <a:srgbClr val="F9F4E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325880"/>
            <a:ext cx="5943600" cy="53035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0" i="0" dirty="0">
                <a:solidFill>
                  <a:srgbClr val="F9F4EA"/>
                </a:solidFill>
                <a:latin typeface="Aptos"/>
              </a:rPr>
              <a:t>I served while they stayed away.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075688"/>
            <a:ext cx="5943600" cy="53035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0" i="0">
                <a:solidFill>
                  <a:srgbClr val="F9F4EA"/>
                </a:solidFill>
                <a:latin typeface="Aptos"/>
              </a:rPr>
              <a:t>I remained faithful while they wandered.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2825496"/>
            <a:ext cx="5943600" cy="53035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0" i="0">
                <a:solidFill>
                  <a:srgbClr val="F9F4EA"/>
                </a:solidFill>
                <a:latin typeface="Aptos"/>
              </a:rPr>
              <a:t>I carried the responsibility.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3575304"/>
            <a:ext cx="5943600" cy="53035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 dirty="0">
                <a:solidFill>
                  <a:srgbClr val="F9F4EA"/>
                </a:solidFill>
                <a:latin typeface="Aptos"/>
              </a:rPr>
              <a:t>I forgave, waited, prayed, and showed up.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3232" y="4572000"/>
            <a:ext cx="160020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4800600"/>
            <a:ext cx="6217920" cy="8229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500" b="1" i="0" dirty="0">
                <a:solidFill>
                  <a:srgbClr val="E9BE67"/>
                </a:solidFill>
                <a:latin typeface="Aptos"/>
              </a:rPr>
              <a:t>When does their mercy begin to feel like my injury?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jonah_contemplates_nineveh_at_sunse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0F0D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29909"/>
            <a:ext cx="11155680" cy="5539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000" b="1" i="0" dirty="0">
                <a:solidFill>
                  <a:srgbClr val="F9F4EA"/>
                </a:solidFill>
                <a:latin typeface="Aptos"/>
              </a:rPr>
              <a:t>Jonah 3:10</a:t>
            </a:r>
            <a:r>
              <a:rPr lang="en-US" sz="3000" b="1" i="0" dirty="0">
                <a:solidFill>
                  <a:srgbClr val="F9F4EA"/>
                </a:solidFill>
                <a:latin typeface="Aptos"/>
              </a:rPr>
              <a:t>-4:11, </a:t>
            </a:r>
            <a:r>
              <a:rPr lang="en-US" sz="2800" b="1" dirty="0">
                <a:solidFill>
                  <a:srgbClr val="F9F4EA"/>
                </a:solidFill>
                <a:latin typeface="Aptos"/>
              </a:rPr>
              <a:t>Jonah knew God was gracious.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068068" y="5482227"/>
            <a:ext cx="9590532" cy="615553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400" b="1" i="0" dirty="0">
                <a:solidFill>
                  <a:srgbClr val="E9BE67"/>
                </a:solidFill>
                <a:latin typeface="Aptos"/>
              </a:rPr>
              <a:t>He just did not like</a:t>
            </a:r>
            <a:r>
              <a:rPr lang="en-US" sz="3400" b="1" i="0" dirty="0">
                <a:solidFill>
                  <a:srgbClr val="E9BE67"/>
                </a:solidFill>
                <a:latin typeface="Aptos"/>
              </a:rPr>
              <a:t> </a:t>
            </a:r>
            <a:r>
              <a:rPr sz="3400" b="1" i="0" dirty="0">
                <a:solidFill>
                  <a:srgbClr val="E9BE67"/>
                </a:solidFill>
                <a:latin typeface="Aptos"/>
              </a:rPr>
              <a:t>where grace landed.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682" y="919862"/>
            <a:ext cx="12191998" cy="446276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300" b="0" i="0" dirty="0">
                <a:solidFill>
                  <a:srgbClr val="FFFFFF"/>
                </a:solidFill>
                <a:latin typeface="Aptos"/>
              </a:rPr>
              <a:t>“I knew that you are a gracious and compassionate God,</a:t>
            </a:r>
            <a:r>
              <a:rPr lang="en-US" sz="2300" b="0" i="0" dirty="0">
                <a:solidFill>
                  <a:srgbClr val="FFFFFF"/>
                </a:solidFill>
                <a:latin typeface="Aptos"/>
              </a:rPr>
              <a:t> </a:t>
            </a:r>
            <a:r>
              <a:rPr sz="2300" b="0" i="0" dirty="0">
                <a:solidFill>
                  <a:srgbClr val="FFFFFF"/>
                </a:solidFill>
                <a:latin typeface="Aptos"/>
              </a:rPr>
              <a:t>slow to anger and abounding in love…”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080233" y="1397025"/>
            <a:ext cx="292608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800" b="0" i="1" dirty="0">
                <a:solidFill>
                  <a:srgbClr val="E4E0D7"/>
                </a:solidFill>
                <a:latin typeface="Aptos"/>
              </a:rPr>
              <a:t>Jonah 4:2 NIV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lit_vineyard_ledger_and_harvest_t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20F0D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11155680" cy="594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>
                <a:solidFill>
                  <a:srgbClr val="F9F4EA"/>
                </a:solidFill>
                <a:latin typeface="Aptos"/>
              </a:rPr>
              <a:t>Grace Reveals Where We Seek Our Worth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280160"/>
            <a:ext cx="5120640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200" b="1" i="0">
                <a:solidFill>
                  <a:srgbClr val="F9F4EA"/>
                </a:solidFill>
                <a:latin typeface="Aptos"/>
              </a:rPr>
              <a:t>“I learned it the hard way.”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6280" y="2148840"/>
            <a:ext cx="3154680" cy="5029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200" b="0" i="1">
                <a:solidFill>
                  <a:srgbClr val="E4E0D7"/>
                </a:solidFill>
                <a:latin typeface="Aptos"/>
              </a:rPr>
              <a:t>can quietly become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2788920"/>
            <a:ext cx="502920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400" b="1" i="0">
                <a:solidFill>
                  <a:srgbClr val="E9BE67"/>
                </a:solidFill>
                <a:latin typeface="Aptos"/>
              </a:rPr>
              <a:t>“So should you.”</a:t>
            </a:r>
          </a:p>
        </p:txBody>
      </p:sp>
      <p:sp>
        <p:nvSpPr>
          <p:cNvPr id="10" name="Rectangle 9"/>
          <p:cNvSpPr/>
          <p:nvPr/>
        </p:nvSpPr>
        <p:spPr>
          <a:xfrm>
            <a:off x="4480560" y="3977639"/>
            <a:ext cx="320040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4297680"/>
            <a:ext cx="10332720" cy="7772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800" b="1" i="0">
                <a:solidFill>
                  <a:srgbClr val="FFFFFF"/>
                </a:solidFill>
                <a:latin typeface="Aptos"/>
              </a:rPr>
              <a:t>If God can spare them some of that pain—praise God.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_hour_vineyard_bles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" y="0"/>
            <a:ext cx="12191998" cy="6858000"/>
          </a:xfrm>
          <a:prstGeom prst="rect">
            <a:avLst/>
          </a:prstGeom>
          <a:solidFill>
            <a:srgbClr val="120F0D">
              <a:alpha val="5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1" y="1325880"/>
            <a:ext cx="2219325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295" y="1393995"/>
            <a:ext cx="1916430" cy="5539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>
                <a:solidFill>
                  <a:srgbClr val="F9F4EA"/>
                </a:solidFill>
                <a:latin typeface="Aptos"/>
              </a:rPr>
              <a:t>Psalm 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59" y="3329940"/>
            <a:ext cx="5074920" cy="1737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100" b="1" i="0" dirty="0">
                <a:solidFill>
                  <a:srgbClr val="F9F4EA"/>
                </a:solidFill>
                <a:latin typeface="Aptos"/>
              </a:rPr>
              <a:t>Grace is not a small supply</a:t>
            </a:r>
            <a:br>
              <a:rPr dirty="0"/>
            </a:br>
            <a:r>
              <a:rPr sz="3100" b="1" i="0" dirty="0">
                <a:solidFill>
                  <a:srgbClr val="F9F4EA"/>
                </a:solidFill>
                <a:latin typeface="Aptos"/>
              </a:rPr>
              <a:t>to be divided among</a:t>
            </a:r>
            <a:br>
              <a:rPr dirty="0"/>
            </a:br>
            <a:r>
              <a:rPr sz="3100" b="1" i="0" dirty="0">
                <a:solidFill>
                  <a:srgbClr val="F9F4EA"/>
                </a:solidFill>
                <a:latin typeface="Aptos"/>
              </a:rPr>
              <a:t>the deserving.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77938" y="3576828"/>
            <a:ext cx="5120640" cy="114300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500" b="1" i="0" dirty="0">
                <a:solidFill>
                  <a:srgbClr val="E9BE67"/>
                </a:solidFill>
                <a:latin typeface="Aptos"/>
              </a:rPr>
              <a:t>“The LORD is gracious and compassionate,</a:t>
            </a:r>
            <a:br>
              <a:rPr dirty="0"/>
            </a:br>
            <a:r>
              <a:rPr sz="2500" b="1" i="0" dirty="0">
                <a:solidFill>
                  <a:srgbClr val="E9BE67"/>
                </a:solidFill>
                <a:latin typeface="Aptos"/>
              </a:rPr>
              <a:t>slow to anger and rich in love.”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79" y="4983480"/>
            <a:ext cx="310896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800" b="0" i="1">
                <a:solidFill>
                  <a:srgbClr val="E4E0D7"/>
                </a:solidFill>
                <a:latin typeface="Aptos"/>
              </a:rPr>
              <a:t>Psalm 145:8 NIV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_hour_vineyard_bless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120F0D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11155680" cy="594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>
                <a:solidFill>
                  <a:srgbClr val="F9F4EA"/>
                </a:solidFill>
                <a:latin typeface="Aptos"/>
              </a:rPr>
              <a:t>The Sanctifying Work of Grace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143000"/>
            <a:ext cx="10607040" cy="1874519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000" b="1" i="0">
                <a:solidFill>
                  <a:srgbClr val="F9F4EA"/>
                </a:solidFill>
                <a:latin typeface="Aptos"/>
              </a:rPr>
              <a:t>Sanctifying grace teaches me to stop needing</a:t>
            </a:r>
            <a:br/>
            <a:r>
              <a:rPr sz="3000" b="1" i="0">
                <a:solidFill>
                  <a:srgbClr val="F9F4EA"/>
                </a:solidFill>
                <a:latin typeface="Aptos"/>
              </a:rPr>
              <a:t>someone else to receive less</a:t>
            </a:r>
            <a:br/>
            <a:r>
              <a:rPr sz="3000" b="1" i="0">
                <a:solidFill>
                  <a:srgbClr val="F9F4EA"/>
                </a:solidFill>
                <a:latin typeface="Aptos"/>
              </a:rPr>
              <a:t>in order for me to know that I am loved.</a:t>
            </a:r>
          </a:p>
        </p:txBody>
      </p:sp>
      <p:sp>
        <p:nvSpPr>
          <p:cNvPr id="8" name="Rectangle 7"/>
          <p:cNvSpPr/>
          <p:nvPr/>
        </p:nvSpPr>
        <p:spPr>
          <a:xfrm>
            <a:off x="4663440" y="3337560"/>
            <a:ext cx="283464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3703320"/>
            <a:ext cx="347472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2200" b="1" i="0">
                <a:solidFill>
                  <a:srgbClr val="E9BE67"/>
                </a:solidFill>
                <a:latin typeface="Aptos"/>
              </a:rPr>
              <a:t>Their blessing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0" y="3703320"/>
            <a:ext cx="603504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200" b="0" i="0">
                <a:solidFill>
                  <a:srgbClr val="FFFFFF"/>
                </a:solidFill>
                <a:latin typeface="Aptos"/>
              </a:rPr>
              <a:t>does not reduce mine.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43000" y="4297680"/>
            <a:ext cx="347472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2200" b="1" i="0">
                <a:solidFill>
                  <a:srgbClr val="E9BE67"/>
                </a:solidFill>
                <a:latin typeface="Aptos"/>
              </a:rPr>
              <a:t>Their forgiveness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4297680"/>
            <a:ext cx="603504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200" b="0" i="0">
                <a:solidFill>
                  <a:srgbClr val="FFFFFF"/>
                </a:solidFill>
                <a:latin typeface="Aptos"/>
              </a:rPr>
              <a:t>does not threaten my place.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4892040"/>
            <a:ext cx="347472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r"/>
            <a:r>
              <a:rPr sz="2200" b="1" i="0">
                <a:solidFill>
                  <a:srgbClr val="E9BE67"/>
                </a:solidFill>
                <a:latin typeface="Aptos"/>
              </a:rPr>
              <a:t>Their welcome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4892040"/>
            <a:ext cx="6035040" cy="43891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200" b="0" i="0">
                <a:solidFill>
                  <a:srgbClr val="FFFFFF"/>
                </a:solidFill>
                <a:latin typeface="Aptos"/>
              </a:rPr>
              <a:t>does not mean I am forgotten.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olden_hour_vineyard_workers_exch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802879" cy="685800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11155680" cy="594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>
                <a:solidFill>
                  <a:srgbClr val="F9F4EA"/>
                </a:solidFill>
                <a:latin typeface="Aptos"/>
              </a:rPr>
              <a:t>Philippians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143000"/>
            <a:ext cx="6217920" cy="19659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>
                <a:solidFill>
                  <a:srgbClr val="F9F4EA"/>
                </a:solidFill>
                <a:latin typeface="Aptos"/>
              </a:rPr>
              <a:t>“Whatever happens,</a:t>
            </a:r>
            <a:br/>
            <a:r>
              <a:rPr sz="3000" b="1" i="0">
                <a:solidFill>
                  <a:srgbClr val="F9F4EA"/>
                </a:solidFill>
                <a:latin typeface="Aptos"/>
              </a:rPr>
              <a:t>conduct yourselves in a manner</a:t>
            </a:r>
            <a:br/>
            <a:r>
              <a:rPr sz="3000" b="1" i="0">
                <a:solidFill>
                  <a:srgbClr val="F9F4EA"/>
                </a:solidFill>
                <a:latin typeface="Aptos"/>
              </a:rPr>
              <a:t>worthy of the gospel of Christ.”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63240" y="3246120"/>
            <a:ext cx="3291840" cy="292608"/>
          </a:xfrm>
          <a:prstGeom prst="rect">
            <a:avLst/>
          </a:prstGeom>
          <a:noFill/>
        </p:spPr>
        <p:txBody>
          <a:bodyPr wrap="square" lIns="45720" rIns="45720" anchor="t">
            <a:spAutoFit/>
          </a:bodyPr>
          <a:lstStyle/>
          <a:p>
            <a:pPr algn="r"/>
            <a:r>
              <a:rPr sz="1800" b="0" i="1">
                <a:solidFill>
                  <a:srgbClr val="E4E0D7"/>
                </a:solidFill>
                <a:latin typeface="Aptos"/>
              </a:rPr>
              <a:t>Philippians 1:27 NIV</a:t>
            </a:r>
          </a:p>
        </p:txBody>
      </p:sp>
      <p:sp>
        <p:nvSpPr>
          <p:cNvPr id="9" name="Rectangle 8"/>
          <p:cNvSpPr/>
          <p:nvPr/>
        </p:nvSpPr>
        <p:spPr>
          <a:xfrm>
            <a:off x="713232" y="3794760"/>
            <a:ext cx="173736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3232" y="4069080"/>
            <a:ext cx="6217920" cy="594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E9BE67"/>
                </a:solidFill>
                <a:latin typeface="Aptos"/>
              </a:rPr>
              <a:t>Grace changes why we are faithful.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800600"/>
            <a:ext cx="6217920" cy="56692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600" b="0" i="0">
                <a:solidFill>
                  <a:srgbClr val="FFFFFF"/>
                </a:solidFill>
                <a:latin typeface="Aptos"/>
              </a:rPr>
              <a:t>We labor because he called our name.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rise_cross_over_misty_valle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7943850" cy="685800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11155680" cy="594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>
                <a:solidFill>
                  <a:srgbClr val="F9F4EA"/>
                </a:solidFill>
                <a:latin typeface="Aptos"/>
              </a:rPr>
              <a:t>The Gospel Gives Us Empty Hands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325880"/>
            <a:ext cx="6035040" cy="1737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100" b="1" i="0">
                <a:solidFill>
                  <a:srgbClr val="F9F4EA"/>
                </a:solidFill>
                <a:latin typeface="Aptos"/>
              </a:rPr>
              <a:t>The same mercy that welcomes</a:t>
            </a:r>
            <a:br/>
            <a:r>
              <a:rPr sz="3100" b="1" i="0">
                <a:solidFill>
                  <a:srgbClr val="F9F4EA"/>
                </a:solidFill>
                <a:latin typeface="Aptos"/>
              </a:rPr>
              <a:t>the late worker</a:t>
            </a:r>
            <a:br/>
            <a:r>
              <a:rPr sz="3100" b="1" i="0">
                <a:solidFill>
                  <a:srgbClr val="F9F4EA"/>
                </a:solidFill>
                <a:latin typeface="Aptos"/>
              </a:rPr>
              <a:t>is the mercy that welcomes us.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3383280"/>
            <a:ext cx="169164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5800" y="3703320"/>
            <a:ext cx="5852160" cy="14173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700" b="1" i="0">
                <a:solidFill>
                  <a:srgbClr val="E9BE67"/>
                </a:solidFill>
                <a:latin typeface="Aptos"/>
              </a:rPr>
              <a:t>When I remember whose I am,</a:t>
            </a:r>
            <a:br/>
            <a:r>
              <a:rPr sz="2700" b="1" i="0">
                <a:solidFill>
                  <a:srgbClr val="E9BE67"/>
                </a:solidFill>
                <a:latin typeface="Aptos"/>
              </a:rPr>
              <a:t>I no longer need someone else</a:t>
            </a:r>
            <a:br/>
            <a:r>
              <a:rPr sz="2700" b="1" i="0">
                <a:solidFill>
                  <a:srgbClr val="E9BE67"/>
                </a:solidFill>
                <a:latin typeface="Aptos"/>
              </a:rPr>
              <a:t>to receive less.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unlit_vineyard_ledger_and_harvest_tool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20F0D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11155680" cy="59436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000" b="1" i="0">
                <a:solidFill>
                  <a:srgbClr val="F9F4EA"/>
                </a:solidFill>
                <a:latin typeface="Aptos"/>
              </a:rPr>
              <a:t>Invitation to Reflection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1234440"/>
            <a:ext cx="6583680" cy="11887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3200" b="1" i="0">
                <a:solidFill>
                  <a:srgbClr val="F9F4EA"/>
                </a:solidFill>
                <a:latin typeface="Aptos"/>
              </a:rPr>
              <a:t>Whose experience of God’s goodness</a:t>
            </a:r>
            <a:br/>
            <a:r>
              <a:rPr sz="3200" b="1" i="0">
                <a:solidFill>
                  <a:srgbClr val="F9F4EA"/>
                </a:solidFill>
                <a:latin typeface="Aptos"/>
              </a:rPr>
              <a:t>is hardest for me to celebrate?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2743200"/>
            <a:ext cx="173736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13232" y="3154680"/>
            <a:ext cx="6720840" cy="53035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600" b="0" i="0">
                <a:solidFill>
                  <a:srgbClr val="FFFFFF"/>
                </a:solidFill>
                <a:latin typeface="Aptos"/>
              </a:rPr>
              <a:t>Is there hurt that needs truth?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3904488"/>
            <a:ext cx="6720840" cy="53035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600" b="0" i="0">
                <a:solidFill>
                  <a:srgbClr val="FFFFFF"/>
                </a:solidFill>
                <a:latin typeface="Aptos"/>
              </a:rPr>
              <a:t>Is there a boundary that needs wisdom?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4654296"/>
            <a:ext cx="6720840" cy="530352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l"/>
            <a:r>
              <a:rPr sz="2600" b="1" i="0">
                <a:solidFill>
                  <a:srgbClr val="E9BE67"/>
                </a:solidFill>
                <a:latin typeface="Aptos"/>
              </a:rPr>
              <a:t>Is there a ledger grace is asking me to release?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CC40B18-DEE4-8EF3-8163-C1B447912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15240" y="-22235"/>
            <a:ext cx="12191999" cy="6858000"/>
          </a:xfrm>
          <a:prstGeom prst="rect">
            <a:avLst/>
          </a:prstGeom>
          <a:solidFill>
            <a:srgbClr val="120F0D">
              <a:alpha val="6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1999" cy="822960"/>
          </a:xfrm>
          <a:prstGeom prst="rect">
            <a:avLst/>
          </a:prstGeom>
          <a:solidFill>
            <a:srgbClr val="120F0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502920" y="129909"/>
            <a:ext cx="11155680" cy="55399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3000" b="1" i="0">
                <a:solidFill>
                  <a:srgbClr val="F9F4EA"/>
                </a:solidFill>
                <a:latin typeface="Aptos"/>
              </a:rPr>
              <a:t>Open Worship Query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11247120" cy="201168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1200" b="0" i="0">
                <a:solidFill>
                  <a:srgbClr val="E6E1D8"/>
                </a:solidFill>
                <a:latin typeface="Aptos"/>
              </a:rPr>
              <a:t>Marion First Friends Church • 9.20.2026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1135975"/>
            <a:ext cx="5002530" cy="95410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800" b="1" i="0" dirty="0">
                <a:solidFill>
                  <a:srgbClr val="F9F4EA"/>
                </a:solidFill>
                <a:latin typeface="Aptos"/>
              </a:rPr>
              <a:t>Who am I still hoping God will give less to?</a:t>
            </a:r>
          </a:p>
        </p:txBody>
      </p:sp>
      <p:sp>
        <p:nvSpPr>
          <p:cNvPr id="8" name="Rectangle 7"/>
          <p:cNvSpPr/>
          <p:nvPr/>
        </p:nvSpPr>
        <p:spPr>
          <a:xfrm>
            <a:off x="1792605" y="2545515"/>
            <a:ext cx="242316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27697" y="3035520"/>
            <a:ext cx="4752976" cy="954107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800" b="1" i="0" dirty="0">
                <a:solidFill>
                  <a:srgbClr val="F9F4EA"/>
                </a:solidFill>
                <a:latin typeface="Aptos"/>
              </a:rPr>
              <a:t>What is it in me that needs them to receive less?</a:t>
            </a:r>
          </a:p>
        </p:txBody>
      </p:sp>
      <p:sp>
        <p:nvSpPr>
          <p:cNvPr id="10" name="Rectangle 9"/>
          <p:cNvSpPr/>
          <p:nvPr/>
        </p:nvSpPr>
        <p:spPr>
          <a:xfrm>
            <a:off x="1792605" y="4447628"/>
            <a:ext cx="2423160" cy="32004"/>
          </a:xfrm>
          <a:prstGeom prst="rect">
            <a:avLst/>
          </a:prstGeom>
          <a:solidFill>
            <a:srgbClr val="E9BE6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-211756" y="4935065"/>
            <a:ext cx="10789920" cy="123444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pPr algn="ctr"/>
            <a:r>
              <a:rPr sz="2600" b="1" i="0" dirty="0">
                <a:solidFill>
                  <a:srgbClr val="E9BE67"/>
                </a:solidFill>
                <a:latin typeface="Aptos"/>
              </a:rPr>
              <a:t>Can I receive God’s grace deeply enough that I can rejoice</a:t>
            </a:r>
            <a:br>
              <a:rPr dirty="0"/>
            </a:br>
            <a:r>
              <a:rPr sz="2600" b="1" i="0" dirty="0">
                <a:solidFill>
                  <a:srgbClr val="E9BE67"/>
                </a:solidFill>
                <a:latin typeface="Aptos"/>
              </a:rPr>
              <a:t>when God gives it to someone I would have made wait?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880</Words>
  <Application>Microsoft Office PowerPoint</Application>
  <PresentationFormat>Widescreen</PresentationFormat>
  <Paragraphs>131</Paragraphs>
  <Slides>26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Sermon Manuscript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Paul David Bravard</dc:creator>
  <cp:keywords/>
  <dc:description>generated using python-pptx</dc:description>
  <cp:lastModifiedBy>Paul David Bravard</cp:lastModifiedBy>
  <cp:revision>8</cp:revision>
  <dcterms:created xsi:type="dcterms:W3CDTF">2013-01-27T09:14:16Z</dcterms:created>
  <dcterms:modified xsi:type="dcterms:W3CDTF">2026-09-20T13:19:24Z</dcterms:modified>
  <cp:category/>
</cp:coreProperties>
</file>