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5" r:id="rId2"/>
    <p:sldId id="256" r:id="rId3"/>
    <p:sldId id="276" r:id="rId4"/>
    <p:sldId id="270" r:id="rId5"/>
    <p:sldId id="265" r:id="rId6"/>
    <p:sldId id="268" r:id="rId7"/>
    <p:sldId id="277" r:id="rId8"/>
    <p:sldId id="278" r:id="rId9"/>
    <p:sldId id="273" r:id="rId10"/>
    <p:sldId id="260" r:id="rId11"/>
    <p:sldId id="272" r:id="rId12"/>
    <p:sldId id="271" r:id="rId13"/>
    <p:sldId id="267" r:id="rId14"/>
    <p:sldId id="266" r:id="rId15"/>
    <p:sldId id="269" r:id="rId16"/>
    <p:sldId id="274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138" y="2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EF49C-93DE-E194-478C-E47335ABB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What were the 400 years of silence? | GotQuestions.org">
            <a:extLst>
              <a:ext uri="{FF2B5EF4-FFF2-40B4-BE49-F238E27FC236}">
                <a16:creationId xmlns:a16="http://schemas.microsoft.com/office/drawing/2014/main" id="{67995F28-DE3E-B30D-D0E7-8024E16768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8" t="15179" b="18619"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26416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8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4929" y="391153"/>
            <a:ext cx="5440957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000">
                <a:solidFill>
                  <a:srgbClr val="2D2D2D"/>
                </a:solidFill>
              </a:defRPr>
            </a:pPr>
            <a:r>
              <a:rPr lang="en-US" sz="4000" b="1" dirty="0"/>
              <a:t>Daniel Chapter 2</a:t>
            </a:r>
            <a:r>
              <a:rPr lang="en-US" sz="4000" dirty="0"/>
              <a:t>, he interprets Nebuchadnezzar's dream, describing the giant statue composed of different metals—gold, silver, bronze, and iron mixed with clay, </a:t>
            </a:r>
            <a:r>
              <a:rPr lang="en-US" sz="4000" b="1" dirty="0"/>
              <a:t>which represents successive kingdoms</a:t>
            </a:r>
            <a:r>
              <a:rPr lang="en-US" sz="4000" dirty="0"/>
              <a:t>. </a:t>
            </a:r>
            <a:endParaRPr sz="4000" dirty="0"/>
          </a:p>
        </p:txBody>
      </p:sp>
      <p:pic>
        <p:nvPicPr>
          <p:cNvPr id="1026" name="Picture 2" descr="A chart representing the figure in Nebuchadnezzar’s dream.">
            <a:extLst>
              <a:ext uri="{FF2B5EF4-FFF2-40B4-BE49-F238E27FC236}">
                <a16:creationId xmlns:a16="http://schemas.microsoft.com/office/drawing/2014/main" id="{3FBE3A9A-7D6E-A87A-2798-6099EB3C9A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0"/>
            <a:ext cx="609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225215D-6BF9-A69F-3CEB-A6D5A76A5E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1398799"/>
            <a:ext cx="2010056" cy="2286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D7D247E-9819-5F11-2C6E-2C9BC77139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2193455"/>
            <a:ext cx="2884714" cy="37557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B3E5861-F746-0992-DDC7-6044B9B6CD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9315" y="3053421"/>
            <a:ext cx="2010056" cy="2286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97A7E35-D097-76D7-8A31-D60AFEA2A2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0715" y="4991081"/>
            <a:ext cx="2010056" cy="2286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9A3541F-D0AB-17C8-04A9-A0EDF2BDE0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9314" y="6079655"/>
            <a:ext cx="3008147" cy="34215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8D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5EBD054-7044-D1C5-085F-BE3A6D0B96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am and Goat - Daniel's Vision">
            <a:extLst>
              <a:ext uri="{FF2B5EF4-FFF2-40B4-BE49-F238E27FC236}">
                <a16:creationId xmlns:a16="http://schemas.microsoft.com/office/drawing/2014/main" id="{6022084F-E84C-D8F2-4985-523F53A149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822960"/>
            <a:ext cx="12192001" cy="6043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A9CCCAC-3A50-CC33-9CA3-3EA5DB8901B0}"/>
              </a:ext>
            </a:extLst>
          </p:cNvPr>
          <p:cNvSpPr/>
          <p:nvPr/>
        </p:nvSpPr>
        <p:spPr>
          <a:xfrm>
            <a:off x="0" y="0"/>
            <a:ext cx="12188952" cy="822960"/>
          </a:xfrm>
          <a:prstGeom prst="rect">
            <a:avLst/>
          </a:prstGeom>
          <a:solidFill>
            <a:srgbClr val="5E783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FFFFFF"/>
                </a:solidFill>
              </a:rPr>
              <a:t>The ram = Medo-Persia. The goat = Greece. </a:t>
            </a:r>
          </a:p>
          <a:p>
            <a:pPr algn="ctr"/>
            <a:r>
              <a:rPr lang="en-US" sz="2600" b="1" dirty="0">
                <a:solidFill>
                  <a:srgbClr val="FFFFFF"/>
                </a:solidFill>
              </a:rPr>
              <a:t>The “horn” (first king) rises swiftly, then breaks, and the kingdom divides</a:t>
            </a:r>
            <a:endParaRPr sz="26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7572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8D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17C1F24-BAFE-4C2F-59C2-44708F60E2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B51A6AF-0CB9-8E32-15C6-1D17F47EF474}"/>
              </a:ext>
            </a:extLst>
          </p:cNvPr>
          <p:cNvSpPr txBox="1"/>
          <p:nvPr/>
        </p:nvSpPr>
        <p:spPr>
          <a:xfrm>
            <a:off x="381001" y="1097280"/>
            <a:ext cx="1147191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000">
                <a:solidFill>
                  <a:srgbClr val="2D2D2D"/>
                </a:solidFill>
              </a:defRPr>
            </a:pPr>
            <a:r>
              <a:rPr lang="en-US" dirty="0"/>
              <a:t>Daniel 7 (the beasts) he has visions that trace the sequence of the successive kingdoms: Babylon → Medo-Persia → Greece → Rome → the kingdom of God. </a:t>
            </a:r>
            <a:endParaRPr dirty="0"/>
          </a:p>
        </p:txBody>
      </p:sp>
      <p:pic>
        <p:nvPicPr>
          <p:cNvPr id="2050" name="Picture 2" descr="Daniel's Vision of Four Beasts">
            <a:extLst>
              <a:ext uri="{FF2B5EF4-FFF2-40B4-BE49-F238E27FC236}">
                <a16:creationId xmlns:a16="http://schemas.microsoft.com/office/drawing/2014/main" id="{563A82DB-E26F-5F33-B1A8-396FEEB4DA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23469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65DEA-978F-6B55-AC73-C43CB50D8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 drawing of a castle being built&#10;&#10;AI-generated content may be incorrect.">
            <a:extLst>
              <a:ext uri="{FF2B5EF4-FFF2-40B4-BE49-F238E27FC236}">
                <a16:creationId xmlns:a16="http://schemas.microsoft.com/office/drawing/2014/main" id="{9AD3A6ED-DBE3-A9BE-6D57-6CED4FC0B41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863"/>
          <a:stretch>
            <a:fillRect/>
          </a:stretch>
        </p:blipFill>
        <p:spPr>
          <a:xfrm>
            <a:off x="337457" y="0"/>
            <a:ext cx="11266714" cy="6760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571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8" name="Rectangle 1047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7B2D539-CA51-5D96-5729-16FCCB59C7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87" b="10942"/>
          <a:stretch>
            <a:fillRect/>
          </a:stretch>
        </p:blipFill>
        <p:spPr bwMode="auto">
          <a:xfrm>
            <a:off x="-3047" y="10"/>
            <a:ext cx="1219199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0" name="Rectangle 1049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AD675B-F9B3-A7C9-0B81-468C8BEE6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624" y="47376"/>
            <a:ext cx="11462656" cy="21128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 fontScale="90000"/>
          </a:bodyPr>
          <a:lstStyle/>
          <a:p>
            <a:pPr defTabSz="914400">
              <a:lnSpc>
                <a:spcPct val="90000"/>
              </a:lnSpc>
            </a:pPr>
            <a:r>
              <a:rPr lang="en-US" sz="5200" dirty="0">
                <a:solidFill>
                  <a:srgbClr val="FFFFFF"/>
                </a:solidFill>
              </a:rPr>
              <a:t>THE FIRST TRANSLATION OF THE OLD TESTAMENT</a:t>
            </a:r>
            <a:br>
              <a:rPr lang="en-US" sz="5200" dirty="0">
                <a:solidFill>
                  <a:srgbClr val="FFFFFF"/>
                </a:solidFill>
              </a:rPr>
            </a:br>
            <a:endParaRPr lang="en-US" sz="5200" dirty="0">
              <a:solidFill>
                <a:srgbClr val="FFFFFF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5308E7-54C1-B8CD-0A26-0BD20BD66333}"/>
              </a:ext>
            </a:extLst>
          </p:cNvPr>
          <p:cNvSpPr txBox="1"/>
          <p:nvPr/>
        </p:nvSpPr>
        <p:spPr>
          <a:xfrm>
            <a:off x="1100051" y="4072043"/>
            <a:ext cx="4800006" cy="12827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/>
          <a:p>
            <a:pPr algn="ctr" defTabSz="914400">
              <a:lnSpc>
                <a:spcPct val="90000"/>
              </a:lnSpc>
              <a:spcBef>
                <a:spcPts val="1000"/>
              </a:spcBef>
            </a:pP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</a:rPr>
              <a:t>Ptolemy giving a banquet for the translators of the Septuagint (280 BC).</a:t>
            </a:r>
            <a:endParaRPr lang="en-US" sz="4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508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close-up of a scroll of paper&#10;&#10;AI-generated content may be incorrect.">
            <a:extLst>
              <a:ext uri="{FF2B5EF4-FFF2-40B4-BE49-F238E27FC236}">
                <a16:creationId xmlns:a16="http://schemas.microsoft.com/office/drawing/2014/main" id="{F8A73010-CC65-7E0E-E078-B5DEC9EC976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778"/>
          <a:stretch>
            <a:fillRect/>
          </a:stretch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91B6CE-2601-8AAF-AB80-A452769AF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Septuagint (LXX)</a:t>
            </a:r>
            <a:endParaRPr lang="en-US" sz="5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563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2FBACA5-2814-50D2-90DC-6EF0FA6D83C0}"/>
              </a:ext>
            </a:extLst>
          </p:cNvPr>
          <p:cNvSpPr txBox="1"/>
          <p:nvPr/>
        </p:nvSpPr>
        <p:spPr>
          <a:xfrm>
            <a:off x="544285" y="674400"/>
            <a:ext cx="11136085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4400" dirty="0"/>
              <a:t>Where has God placed you between worlds (work/home, generations, church/community)?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400" dirty="0"/>
              <a:t>Which “valley/road” (relationship, team, classroom, neighborhood) do you quietly stabilize?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400" dirty="0"/>
              <a:t>This week’s non-dominating influence: one conversation, one act of service, one healthy boundary.</a:t>
            </a:r>
          </a:p>
        </p:txBody>
      </p:sp>
    </p:spTree>
    <p:extLst>
      <p:ext uri="{BB962C8B-B14F-4D97-AF65-F5344CB8AC3E}">
        <p14:creationId xmlns:p14="http://schemas.microsoft.com/office/powerpoint/2010/main" val="2967024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8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256" y="855616"/>
            <a:ext cx="1127814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4800" dirty="0">
                <a:solidFill>
                  <a:srgbClr val="2D2D2D"/>
                </a:solidFill>
              </a:rPr>
              <a:t>God’s lordship steers empires</a:t>
            </a:r>
            <a:r>
              <a:rPr lang="en-US" sz="4800" dirty="0">
                <a:solidFill>
                  <a:srgbClr val="2D2D2D"/>
                </a:solidFill>
              </a:rPr>
              <a:t> to prepare</a:t>
            </a:r>
            <a:r>
              <a:rPr sz="4800" dirty="0">
                <a:solidFill>
                  <a:srgbClr val="2D2D2D"/>
                </a:solidFill>
              </a:rPr>
              <a:t> the world for Jesus.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D5C38-6B68-4A3C-A6BC-FF9F78200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F37A2C8-A627-4472-726A-1E0F5A8CB4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6554" y="-3624"/>
            <a:ext cx="7364361" cy="687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346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8D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EC0577F-F6C9-49F7-2DDF-B57F644C77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5FFCE0E-7FE1-76E1-2F77-18B7D2F9F11E}"/>
              </a:ext>
            </a:extLst>
          </p:cNvPr>
          <p:cNvSpPr txBox="1"/>
          <p:nvPr/>
        </p:nvSpPr>
        <p:spPr>
          <a:xfrm>
            <a:off x="456928" y="1824445"/>
            <a:ext cx="11278144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rgbClr val="2D2D2D"/>
                </a:solidFill>
              </a:rPr>
              <a:t>maintaining faith and obedience in exile.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rgbClr val="2D2D2D"/>
                </a:solidFill>
              </a:rPr>
              <a:t>refused to compromise his beliefs for political gain.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rgbClr val="2D2D2D"/>
                </a:solidFill>
              </a:rPr>
              <a:t>prayed for deliverance even when faced with death.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rgbClr val="2D2D2D"/>
                </a:solidFill>
              </a:rPr>
              <a:t>forced into a lion's den for his devotion. </a:t>
            </a:r>
          </a:p>
          <a:p>
            <a:pPr algn="ctr"/>
            <a:endParaRPr sz="4800" dirty="0">
              <a:solidFill>
                <a:srgbClr val="2D2D2D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ECEA3D-49A8-96CB-F8FE-7E6EBFD927ED}"/>
              </a:ext>
            </a:extLst>
          </p:cNvPr>
          <p:cNvSpPr txBox="1"/>
          <p:nvPr/>
        </p:nvSpPr>
        <p:spPr>
          <a:xfrm>
            <a:off x="914399" y="580936"/>
            <a:ext cx="1072242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/>
              <a:t>Daniel: Courage and Trust</a:t>
            </a:r>
          </a:p>
        </p:txBody>
      </p:sp>
    </p:spTree>
    <p:extLst>
      <p:ext uri="{BB962C8B-B14F-4D97-AF65-F5344CB8AC3E}">
        <p14:creationId xmlns:p14="http://schemas.microsoft.com/office/powerpoint/2010/main" val="1963965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A69AAE0-49D5-4C8B-8BA2-55898C00E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stone archway and stone pillars with Tyre, Lebanon in the background&#10;&#10;AI-generated content may be incorrect.">
            <a:extLst>
              <a:ext uri="{FF2B5EF4-FFF2-40B4-BE49-F238E27FC236}">
                <a16:creationId xmlns:a16="http://schemas.microsoft.com/office/drawing/2014/main" id="{13B76825-F0F6-6DC6-06EC-94337EB218C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468" r="5645" b="-1"/>
          <a:stretch>
            <a:fillRect/>
          </a:stretch>
        </p:blipFill>
        <p:spPr>
          <a:xfrm>
            <a:off x="-4" y="-4"/>
            <a:ext cx="7534640" cy="6857984"/>
          </a:xfrm>
          <a:custGeom>
            <a:avLst/>
            <a:gdLst/>
            <a:ahLst/>
            <a:cxnLst/>
            <a:rect l="l" t="t" r="r" b="b"/>
            <a:pathLst>
              <a:path w="7534640" h="6857984">
                <a:moveTo>
                  <a:pt x="0" y="0"/>
                </a:moveTo>
                <a:lnTo>
                  <a:pt x="7534640" y="0"/>
                </a:lnTo>
                <a:lnTo>
                  <a:pt x="7534640" y="3832811"/>
                </a:lnTo>
                <a:lnTo>
                  <a:pt x="7344853" y="3826712"/>
                </a:lnTo>
                <a:cubicBezTo>
                  <a:pt x="7344853" y="3826712"/>
                  <a:pt x="7341511" y="3826712"/>
                  <a:pt x="7341511" y="3826712"/>
                </a:cubicBezTo>
                <a:cubicBezTo>
                  <a:pt x="7274667" y="3823370"/>
                  <a:pt x="7211169" y="3823370"/>
                  <a:pt x="7144324" y="3820027"/>
                </a:cubicBezTo>
                <a:cubicBezTo>
                  <a:pt x="6913719" y="3820027"/>
                  <a:pt x="6683113" y="3820027"/>
                  <a:pt x="6455848" y="3820027"/>
                </a:cubicBezTo>
                <a:cubicBezTo>
                  <a:pt x="6231926" y="3910265"/>
                  <a:pt x="5987951" y="3833396"/>
                  <a:pt x="5767372" y="3903581"/>
                </a:cubicBezTo>
                <a:cubicBezTo>
                  <a:pt x="5533423" y="3900239"/>
                  <a:pt x="5312845" y="3970423"/>
                  <a:pt x="5082238" y="4000503"/>
                </a:cubicBezTo>
                <a:cubicBezTo>
                  <a:pt x="4908446" y="4013871"/>
                  <a:pt x="4731314" y="3997160"/>
                  <a:pt x="4570892" y="4067345"/>
                </a:cubicBezTo>
                <a:cubicBezTo>
                  <a:pt x="4447233" y="4124161"/>
                  <a:pt x="4350312" y="4197688"/>
                  <a:pt x="4483996" y="4348083"/>
                </a:cubicBezTo>
                <a:cubicBezTo>
                  <a:pt x="4644419" y="4344742"/>
                  <a:pt x="4627708" y="4598742"/>
                  <a:pt x="4788129" y="4561979"/>
                </a:cubicBezTo>
                <a:cubicBezTo>
                  <a:pt x="4754709" y="4678954"/>
                  <a:pt x="4641076" y="4618795"/>
                  <a:pt x="4600971" y="4705690"/>
                </a:cubicBezTo>
                <a:cubicBezTo>
                  <a:pt x="4684524" y="4779217"/>
                  <a:pt x="4844945" y="4725744"/>
                  <a:pt x="4871683" y="4879480"/>
                </a:cubicBezTo>
                <a:cubicBezTo>
                  <a:pt x="4838262" y="5039902"/>
                  <a:pt x="4945210" y="5019849"/>
                  <a:pt x="5032105" y="5029876"/>
                </a:cubicBezTo>
                <a:cubicBezTo>
                  <a:pt x="5239317" y="5049930"/>
                  <a:pt x="5439843" y="5063297"/>
                  <a:pt x="5643713" y="5096719"/>
                </a:cubicBezTo>
                <a:cubicBezTo>
                  <a:pt x="5693844" y="5106745"/>
                  <a:pt x="5810819" y="5083350"/>
                  <a:pt x="5800794" y="5186956"/>
                </a:cubicBezTo>
                <a:cubicBezTo>
                  <a:pt x="5790767" y="5270508"/>
                  <a:pt x="5700529" y="5240431"/>
                  <a:pt x="5643713" y="5243772"/>
                </a:cubicBezTo>
                <a:cubicBezTo>
                  <a:pt x="5329553" y="5283879"/>
                  <a:pt x="5012052" y="5220378"/>
                  <a:pt x="4701235" y="5223719"/>
                </a:cubicBezTo>
                <a:cubicBezTo>
                  <a:pt x="4664472" y="5223719"/>
                  <a:pt x="4657787" y="5334009"/>
                  <a:pt x="4577576" y="5297246"/>
                </a:cubicBezTo>
                <a:cubicBezTo>
                  <a:pt x="4788129" y="5397510"/>
                  <a:pt x="5767372" y="5424248"/>
                  <a:pt x="6094900" y="5477721"/>
                </a:cubicBezTo>
                <a:cubicBezTo>
                  <a:pt x="5754004" y="5858724"/>
                  <a:pt x="5429817" y="5628117"/>
                  <a:pt x="5159105" y="5842012"/>
                </a:cubicBezTo>
                <a:cubicBezTo>
                  <a:pt x="5159105" y="5842012"/>
                  <a:pt x="5212580" y="5842012"/>
                  <a:pt x="5443187" y="5912197"/>
                </a:cubicBezTo>
                <a:cubicBezTo>
                  <a:pt x="5627002" y="5969012"/>
                  <a:pt x="5536765" y="6049223"/>
                  <a:pt x="6001321" y="6202962"/>
                </a:cubicBezTo>
                <a:cubicBezTo>
                  <a:pt x="5824188" y="6253093"/>
                  <a:pt x="5593581" y="6156172"/>
                  <a:pt x="5506685" y="6416857"/>
                </a:cubicBezTo>
                <a:cubicBezTo>
                  <a:pt x="5643713" y="6463648"/>
                  <a:pt x="5807477" y="6420200"/>
                  <a:pt x="5904398" y="6543858"/>
                </a:cubicBezTo>
                <a:cubicBezTo>
                  <a:pt x="5934478" y="6580622"/>
                  <a:pt x="5964557" y="6604017"/>
                  <a:pt x="6001321" y="6624068"/>
                </a:cubicBezTo>
                <a:cubicBezTo>
                  <a:pt x="5984612" y="6630754"/>
                  <a:pt x="5964557" y="6637437"/>
                  <a:pt x="5951188" y="6644121"/>
                </a:cubicBezTo>
                <a:cubicBezTo>
                  <a:pt x="5977925" y="6667518"/>
                  <a:pt x="6663060" y="6794517"/>
                  <a:pt x="6836850" y="6797860"/>
                </a:cubicBezTo>
                <a:cubicBezTo>
                  <a:pt x="6761652" y="6822926"/>
                  <a:pt x="6636845" y="6844075"/>
                  <a:pt x="6553814" y="6856412"/>
                </a:cubicBezTo>
                <a:lnTo>
                  <a:pt x="6542822" y="6857984"/>
                </a:lnTo>
                <a:lnTo>
                  <a:pt x="0" y="6857984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6100BF4-D942-0C99-9F25-FDFC95D91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3650" y="3962400"/>
            <a:ext cx="5505814" cy="169040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 defTabSz="914400">
              <a:lnSpc>
                <a:spcPct val="90000"/>
              </a:lnSpc>
            </a:pPr>
            <a:r>
              <a:rPr lang="en-US" sz="6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Tyre, Lebanon</a:t>
            </a:r>
          </a:p>
        </p:txBody>
      </p:sp>
      <p:pic>
        <p:nvPicPr>
          <p:cNvPr id="4" name="Picture 3" descr="A row of pillars in a field with Tyre, Lebanon in the background&#10;&#10;AI-generated content may be incorrect.">
            <a:extLst>
              <a:ext uri="{FF2B5EF4-FFF2-40B4-BE49-F238E27FC236}">
                <a16:creationId xmlns:a16="http://schemas.microsoft.com/office/drawing/2014/main" id="{B51EAB14-730C-CC67-2C35-CC6446046EA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158" r="18463" b="-2"/>
          <a:stretch>
            <a:fillRect/>
          </a:stretch>
        </p:blipFill>
        <p:spPr>
          <a:xfrm>
            <a:off x="7653541" y="6"/>
            <a:ext cx="4538463" cy="3877247"/>
          </a:xfrm>
          <a:custGeom>
            <a:avLst/>
            <a:gdLst/>
            <a:ahLst/>
            <a:cxnLst/>
            <a:rect l="l" t="t" r="r" b="b"/>
            <a:pathLst>
              <a:path w="4538463" h="3877247">
                <a:moveTo>
                  <a:pt x="0" y="0"/>
                </a:moveTo>
                <a:lnTo>
                  <a:pt x="4538463" y="0"/>
                </a:lnTo>
                <a:lnTo>
                  <a:pt x="4538463" y="3437173"/>
                </a:lnTo>
                <a:lnTo>
                  <a:pt x="4530710" y="3429000"/>
                </a:lnTo>
                <a:cubicBezTo>
                  <a:pt x="4370289" y="3495842"/>
                  <a:pt x="4239946" y="3686344"/>
                  <a:pt x="4056129" y="3636211"/>
                </a:cubicBezTo>
                <a:cubicBezTo>
                  <a:pt x="3872313" y="3589422"/>
                  <a:pt x="3788760" y="3830055"/>
                  <a:pt x="3618310" y="3756528"/>
                </a:cubicBezTo>
                <a:cubicBezTo>
                  <a:pt x="3394389" y="3823371"/>
                  <a:pt x="3163783" y="3823371"/>
                  <a:pt x="2933176" y="3810002"/>
                </a:cubicBezTo>
                <a:cubicBezTo>
                  <a:pt x="2702570" y="3840081"/>
                  <a:pt x="2471962" y="3873503"/>
                  <a:pt x="2238015" y="3850107"/>
                </a:cubicBezTo>
                <a:cubicBezTo>
                  <a:pt x="2007408" y="3870161"/>
                  <a:pt x="1783486" y="3883529"/>
                  <a:pt x="1552880" y="3863476"/>
                </a:cubicBezTo>
                <a:cubicBezTo>
                  <a:pt x="1322274" y="3886870"/>
                  <a:pt x="1091667" y="3876844"/>
                  <a:pt x="864402" y="3860134"/>
                </a:cubicBezTo>
                <a:cubicBezTo>
                  <a:pt x="757455" y="3860134"/>
                  <a:pt x="653849" y="3856792"/>
                  <a:pt x="546902" y="3856792"/>
                </a:cubicBezTo>
                <a:cubicBezTo>
                  <a:pt x="404861" y="3850108"/>
                  <a:pt x="262821" y="3845095"/>
                  <a:pt x="120363" y="3840499"/>
                </a:cubicBezTo>
                <a:lnTo>
                  <a:pt x="0" y="3836632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784048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61FF5-BADF-BFB1-A43A-6D0A63DCD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n aerial view of a city&#10;&#10;AI-generated content may be incorrect.">
            <a:extLst>
              <a:ext uri="{FF2B5EF4-FFF2-40B4-BE49-F238E27FC236}">
                <a16:creationId xmlns:a16="http://schemas.microsoft.com/office/drawing/2014/main" id="{4E6E87B3-F23E-201A-9B61-F9B2007533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8640"/>
            <a:ext cx="12192000" cy="6896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5071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5B323-B14E-09C9-57F4-A7D6DC271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426" y="655638"/>
            <a:ext cx="10639425" cy="1143000"/>
          </a:xfrm>
        </p:spPr>
        <p:txBody>
          <a:bodyPr/>
          <a:lstStyle/>
          <a:p>
            <a:pPr algn="l"/>
            <a:r>
              <a:rPr lang="en-US" b="1" dirty="0"/>
              <a:t>Book of Ezekiel, chapter 28, verse 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1BB39E-F017-207D-04BE-3B1FF1A0F1E1}"/>
              </a:ext>
            </a:extLst>
          </p:cNvPr>
          <p:cNvSpPr txBox="1"/>
          <p:nvPr/>
        </p:nvSpPr>
        <p:spPr>
          <a:xfrm>
            <a:off x="352426" y="2295526"/>
            <a:ext cx="10487024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/>
            <a:r>
              <a:rPr lang="en-US" sz="4400" b="1" i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“The word of the Lord came to me: </a:t>
            </a:r>
          </a:p>
          <a:p>
            <a:pPr marL="457200"/>
            <a:endParaRPr lang="en-US" sz="44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lvl="2"/>
            <a:r>
              <a:rPr lang="en-US" sz="4400" i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“Son of man, say to the ruler of </a:t>
            </a:r>
            <a:r>
              <a:rPr lang="en-US" sz="4400" i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Tyre</a:t>
            </a:r>
            <a:r>
              <a:rPr lang="en-US" sz="4400" i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…</a:t>
            </a:r>
          </a:p>
          <a:p>
            <a:pPr lvl="2"/>
            <a:endParaRPr lang="en-US" sz="4400" dirty="0"/>
          </a:p>
          <a:p>
            <a:pPr lvl="5"/>
            <a:r>
              <a:rPr lang="en-US" sz="4400" dirty="0"/>
              <a:t>Pew Bible, page 847.</a:t>
            </a:r>
          </a:p>
        </p:txBody>
      </p:sp>
    </p:spTree>
    <p:extLst>
      <p:ext uri="{BB962C8B-B14F-4D97-AF65-F5344CB8AC3E}">
        <p14:creationId xmlns:p14="http://schemas.microsoft.com/office/powerpoint/2010/main" val="11937562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2271AC-6415-7A04-DBF8-A412C4CAC0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2044C-6E8C-9592-4769-03BC9DC55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n aerial view of a city&#10;&#10;AI-generated content may be incorrect.">
            <a:extLst>
              <a:ext uri="{FF2B5EF4-FFF2-40B4-BE49-F238E27FC236}">
                <a16:creationId xmlns:a16="http://schemas.microsoft.com/office/drawing/2014/main" id="{CE60FC49-A6FB-7651-B2D1-2D53FA18D9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8640"/>
            <a:ext cx="12192000" cy="6896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5790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16AA9-5F2F-A6CE-35E2-9A6119E87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02341"/>
            <a:ext cx="7061616" cy="80416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defTabSz="914400">
              <a:lnSpc>
                <a:spcPct val="90000"/>
              </a:lnSpc>
            </a:pPr>
            <a:r>
              <a:rPr lang="en-US" sz="3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Alexander wept...</a:t>
            </a:r>
          </a:p>
        </p:txBody>
      </p:sp>
      <p:pic>
        <p:nvPicPr>
          <p:cNvPr id="4100" name="Picture 4" descr="Alexander the Great | &quot;Alexander wept for there were no more… | Flickr">
            <a:extLst>
              <a:ext uri="{FF2B5EF4-FFF2-40B4-BE49-F238E27FC236}">
                <a16:creationId xmlns:a16="http://schemas.microsoft.com/office/drawing/2014/main" id="{D9BC38FE-1C5B-455A-8204-AA94030E81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84" t="-1" r="27424" b="-1"/>
          <a:stretch>
            <a:fillRect/>
          </a:stretch>
        </p:blipFill>
        <p:spPr bwMode="auto">
          <a:xfrm>
            <a:off x="6662056" y="-93448"/>
            <a:ext cx="5529943" cy="5279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10" name="Group 4109">
            <a:extLst>
              <a:ext uri="{FF2B5EF4-FFF2-40B4-BE49-F238E27FC236}">
                <a16:creationId xmlns:a16="http://schemas.microsoft.com/office/drawing/2014/main" id="{4FAA5DCB-E796-5631-BEDF-C3538DF184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5186489"/>
            <a:ext cx="12192000" cy="123364"/>
            <a:chOff x="1" y="6737460"/>
            <a:chExt cx="12192000" cy="123364"/>
          </a:xfrm>
        </p:grpSpPr>
        <p:sp>
          <p:nvSpPr>
            <p:cNvPr id="4111" name="Rectangle 4110">
              <a:extLst>
                <a:ext uri="{FF2B5EF4-FFF2-40B4-BE49-F238E27FC236}">
                  <a16:creationId xmlns:a16="http://schemas.microsoft.com/office/drawing/2014/main" id="{7D0E53FB-E9D7-2C90-1C0C-D8E0FA5DB8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6034320" y="703141"/>
              <a:ext cx="123362" cy="12192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2" name="Rectangle 4111">
              <a:extLst>
                <a:ext uri="{FF2B5EF4-FFF2-40B4-BE49-F238E27FC236}">
                  <a16:creationId xmlns:a16="http://schemas.microsoft.com/office/drawing/2014/main" id="{91AE1BA7-C690-2F30-65D6-3759194F2C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40559" y="4909383"/>
              <a:ext cx="123362" cy="3779520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2" descr="Daniel">
            <a:extLst>
              <a:ext uri="{FF2B5EF4-FFF2-40B4-BE49-F238E27FC236}">
                <a16:creationId xmlns:a16="http://schemas.microsoft.com/office/drawing/2014/main" id="{F0BA6422-6B83-E668-1499-A2794FE35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"/>
          <a:stretch>
            <a:fillRect/>
          </a:stretch>
        </p:blipFill>
        <p:spPr bwMode="auto">
          <a:xfrm>
            <a:off x="-3047" y="9"/>
            <a:ext cx="6980790" cy="518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37117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</TotalTime>
  <Words>268</Words>
  <Application>Microsoft Office PowerPoint</Application>
  <PresentationFormat>Widescreen</PresentationFormat>
  <Paragraphs>24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Cambria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Tyre, Lebanon</vt:lpstr>
      <vt:lpstr>PowerPoint Presentation</vt:lpstr>
      <vt:lpstr>Book of Ezekiel, chapter 28, verse 3</vt:lpstr>
      <vt:lpstr>PowerPoint Presentation</vt:lpstr>
      <vt:lpstr>Alexander wept...</vt:lpstr>
      <vt:lpstr>PowerPoint Presentation</vt:lpstr>
      <vt:lpstr>PowerPoint Presentation</vt:lpstr>
      <vt:lpstr>PowerPoint Presentation</vt:lpstr>
      <vt:lpstr>PowerPoint Presentation</vt:lpstr>
      <vt:lpstr>THE FIRST TRANSLATION OF THE OLD TESTAMENT </vt:lpstr>
      <vt:lpstr>Septuagint (LXX)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Paul David Bravard</dc:creator>
  <cp:keywords/>
  <dc:description>generated using python-pptx</dc:description>
  <cp:lastModifiedBy>Paul David Bravard</cp:lastModifiedBy>
  <cp:revision>13</cp:revision>
  <dcterms:created xsi:type="dcterms:W3CDTF">2013-01-27T09:14:16Z</dcterms:created>
  <dcterms:modified xsi:type="dcterms:W3CDTF">2025-09-18T14:54:09Z</dcterms:modified>
  <cp:category/>
</cp:coreProperties>
</file>