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64" y="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097280"/>
            <a:ext cx="1069848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 i="0">
                <a:solidFill>
                  <a:srgbClr val="DCB870"/>
                </a:solidFill>
                <a:latin typeface="Arial"/>
              </a:rPr>
              <a:t>FORGIVENESS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91640"/>
            <a:ext cx="6949440" cy="187451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Arial"/>
              </a:rPr>
              <a:t>Mercy Stops
Keeping Score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350009"/>
            <a:ext cx="3840480" cy="54784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lang="en-US" sz="2600" dirty="0">
                <a:solidFill>
                  <a:srgbClr val="FAF7F0"/>
                </a:solidFill>
                <a:latin typeface="Arial"/>
              </a:rPr>
              <a:t>9.</a:t>
            </a:r>
            <a:r>
              <a:rPr sz="2600" b="0" i="0" dirty="0">
                <a:solidFill>
                  <a:srgbClr val="FAF7F0"/>
                </a:solidFill>
                <a:latin typeface="Arial"/>
              </a:rPr>
              <a:t>13</a:t>
            </a:r>
            <a:r>
              <a:rPr lang="en-US" sz="2600" b="0" i="0" dirty="0">
                <a:solidFill>
                  <a:srgbClr val="FAF7F0"/>
                </a:solidFill>
                <a:latin typeface="Arial"/>
              </a:rPr>
              <a:t>.</a:t>
            </a:r>
            <a:r>
              <a:rPr sz="2600" b="0" i="0" dirty="0">
                <a:solidFill>
                  <a:srgbClr val="FAF7F0"/>
                </a:solidFill>
                <a:latin typeface="Arial"/>
              </a:rPr>
              <a:t>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002812"/>
            <a:ext cx="3840480" cy="3657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200" b="0" i="0" dirty="0">
                <a:solidFill>
                  <a:srgbClr val="DCB870"/>
                </a:solidFill>
                <a:latin typeface="Arial"/>
              </a:rPr>
              <a:t>Mercy Series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SCRIPTURE READINGS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325880"/>
            <a:ext cx="5074920" cy="6400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Genesis 50:15–21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3640" y="1325880"/>
            <a:ext cx="5074920" cy="6400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Psalm 103:8–13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788920"/>
            <a:ext cx="5074920" cy="6400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Romans 14:1–12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2788920"/>
            <a:ext cx="5074920" cy="6400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Arial"/>
              </a:rPr>
              <a:t>Matthew 18:21–35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709160"/>
            <a:ext cx="10332720" cy="9144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200" b="0" i="0">
                <a:solidFill>
                  <a:srgbClr val="DCB870"/>
                </a:solidFill>
                <a:latin typeface="Arial"/>
              </a:rPr>
              <a:t>Mercy tells the truth.
Mercy also learns what to do with the debt.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MATTHEW 18:21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7406640" cy="1508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Arial"/>
              </a:rPr>
              <a:t>“Lord, how many times
shall I forgive?”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46120"/>
            <a:ext cx="566928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800" b="0" i="0">
                <a:solidFill>
                  <a:srgbClr val="DCB870"/>
                </a:solidFill>
                <a:latin typeface="Arial"/>
              </a:rPr>
              <a:t>Up to seven times?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846320"/>
            <a:ext cx="612648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400" b="1" i="0">
                <a:solidFill>
                  <a:srgbClr val="FAF7F0"/>
                </a:solidFill>
                <a:latin typeface="Arial"/>
              </a:rPr>
              <a:t>Peter wants a number.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0" y="340277"/>
            <a:ext cx="6903720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600" b="0" i="0" dirty="0">
                <a:solidFill>
                  <a:srgbClr val="FAF7F0"/>
                </a:solidFill>
                <a:latin typeface="Arial"/>
              </a:rPr>
              <a:t>Jesus is not giving Peter
a larger number for the spreadsheet.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0500" y="2890478"/>
            <a:ext cx="7040880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5000" b="1" i="0" dirty="0">
                <a:solidFill>
                  <a:srgbClr val="FFFFFF"/>
                </a:solidFill>
                <a:latin typeface="Arial"/>
              </a:rPr>
              <a:t>Jesus is destroying
the spreadsheet.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40674" y="5440679"/>
            <a:ext cx="420624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200" b="1" i="0" dirty="0">
                <a:solidFill>
                  <a:srgbClr val="DCB870"/>
                </a:solidFill>
                <a:latin typeface="Arial"/>
              </a:rPr>
              <a:t>STOP COUNTING.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k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THE SERVANT WHO KEPT COLLECTING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858768"/>
            <a:ext cx="10972800" cy="10515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“The servant’s master took pity on him,
canceled the debt and let him go.”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1960" y="4983480"/>
            <a:ext cx="3749039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400" b="0" i="0">
                <a:solidFill>
                  <a:srgbClr val="DCB870"/>
                </a:solidFill>
                <a:latin typeface="Arial"/>
              </a:rPr>
              <a:t>Matthew 18:27 NIV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5486400"/>
            <a:ext cx="1014984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000" b="1" i="0">
                <a:solidFill>
                  <a:srgbClr val="FAF7F0"/>
                </a:solidFill>
                <a:latin typeface="Arial"/>
              </a:rPr>
              <a:t>The man whose impossible debt was canceled
is still living like a collector.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HOLINESS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69880" cy="12344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600" b="1" i="0">
                <a:solidFill>
                  <a:srgbClr val="FFFFFF"/>
                </a:solidFill>
                <a:latin typeface="Arial"/>
              </a:rPr>
              <a:t>Holiness is not simply
being forgiven.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680460"/>
            <a:ext cx="10287000" cy="12344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800" b="0" i="0" dirty="0">
                <a:solidFill>
                  <a:srgbClr val="DCB870"/>
                </a:solidFill>
                <a:latin typeface="Arial"/>
              </a:rPr>
              <a:t>Holiness is what the mercy of Christ begins forming
in the forgiven person.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hospit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C. S. LEWIS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4937760" cy="12801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Arial"/>
              </a:rPr>
              <a:t>When the Wound
Has a Face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60320"/>
            <a:ext cx="6400800" cy="5486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000" b="0" i="0">
                <a:solidFill>
                  <a:srgbClr val="FAF7F0"/>
                </a:solidFill>
                <a:latin typeface="Arial"/>
              </a:rPr>
              <a:t>• Mother died when he was nine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273552"/>
            <a:ext cx="6400800" cy="5486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000" b="0" i="0">
                <a:solidFill>
                  <a:srgbClr val="FAF7F0"/>
                </a:solidFill>
                <a:latin typeface="Arial"/>
              </a:rPr>
              <a:t>• Sent away to boarding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986783"/>
            <a:ext cx="6400800" cy="5486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000" b="0" i="0">
                <a:solidFill>
                  <a:srgbClr val="FAF7F0"/>
                </a:solidFill>
                <a:latin typeface="Arial"/>
              </a:rPr>
              <a:t>• Wounded by artillery in 1918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873751"/>
            <a:ext cx="6400800" cy="5486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000" b="1" i="0" dirty="0">
                <a:solidFill>
                  <a:srgbClr val="DCB870"/>
                </a:solidFill>
                <a:latin typeface="Arial"/>
              </a:rPr>
              <a:t>• Asked his father to visit. He did not come.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hospit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874519"/>
            <a:ext cx="10789920" cy="1417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200" b="1" i="0">
                <a:solidFill>
                  <a:srgbClr val="FFFFFF"/>
                </a:solidFill>
                <a:latin typeface="Arial"/>
              </a:rPr>
              <a:t>“His theology was written from inside
a wounded human life, not from outside one.”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3977639"/>
            <a:ext cx="9326880" cy="10515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200" b="0" i="0">
                <a:solidFill>
                  <a:srgbClr val="DCB870"/>
                </a:solidFill>
                <a:latin typeface="Arial"/>
              </a:rPr>
              <a:t>The wound was real.
It did not have to become the whole truth.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FORGIVENESS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6132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0" i="0">
                <a:solidFill>
                  <a:srgbClr val="DCD7CF"/>
                </a:solidFill>
                <a:latin typeface="Arial"/>
              </a:rPr>
              <a:t>Forgiveness is not saying: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920240"/>
            <a:ext cx="10469880" cy="7315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600" b="1" i="0">
                <a:solidFill>
                  <a:srgbClr val="FFFFFF"/>
                </a:solidFill>
                <a:latin typeface="Arial"/>
              </a:rPr>
              <a:t>“You did not hurt me.”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1056132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0" i="0">
                <a:solidFill>
                  <a:srgbClr val="DCD7CF"/>
                </a:solidFill>
                <a:latin typeface="Arial"/>
              </a:rPr>
              <a:t>Forgiveness is saying: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49039"/>
            <a:ext cx="10469880" cy="12344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400" b="1" i="0">
                <a:solidFill>
                  <a:srgbClr val="DCB870"/>
                </a:solidFill>
                <a:latin typeface="Arial"/>
              </a:rPr>
              <a:t>“What you did will no longer
determine what I become.”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josep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JOSEPH REFUSES TO COLLECT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005072"/>
            <a:ext cx="10972800" cy="98755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1" i="0">
                <a:solidFill>
                  <a:srgbClr val="FFFFFF"/>
                </a:solidFill>
                <a:latin typeface="Arial"/>
              </a:rPr>
              <a:t>“You intended to harm me,
but God intended it for good…”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5010912"/>
            <a:ext cx="347472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300" b="0" i="0">
                <a:solidFill>
                  <a:srgbClr val="DCB870"/>
                </a:solidFill>
                <a:latin typeface="Arial"/>
              </a:rPr>
              <a:t>Genesis 50:20 NIV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440680"/>
            <a:ext cx="10332720" cy="7315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000" b="1" i="0">
                <a:solidFill>
                  <a:srgbClr val="FAF7F0"/>
                </a:solidFill>
                <a:latin typeface="Arial"/>
              </a:rPr>
              <a:t>You intended harm.  That is truth.
God intended good.  That is redemption.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FORGIVENESS ≠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607040" cy="7315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600" b="1" i="0">
                <a:solidFill>
                  <a:srgbClr val="FFFFFF"/>
                </a:solidFill>
                <a:latin typeface="Arial"/>
              </a:rPr>
              <a:t>Forgiveness releases the debt.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14600"/>
            <a:ext cx="10607040" cy="10972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4400" b="1" i="0">
                <a:solidFill>
                  <a:srgbClr val="DCB870"/>
                </a:solidFill>
                <a:latin typeface="Arial"/>
              </a:rPr>
              <a:t>Trust determines whether I hand you
my wallet again.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69080"/>
            <a:ext cx="103327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0" i="0">
                <a:solidFill>
                  <a:srgbClr val="FAF7F0"/>
                </a:solidFill>
                <a:latin typeface="Arial"/>
              </a:rPr>
              <a:t>Those are not the same thing.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74920"/>
            <a:ext cx="1033272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800" b="0" i="0">
                <a:solidFill>
                  <a:srgbClr val="DCD7CF"/>
                </a:solidFill>
                <a:latin typeface="Arial"/>
              </a:rPr>
              <a:t>Boundaries • Accountability • Wisdom •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jud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ROMANS 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4937760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rial"/>
              </a:rPr>
              <a:t>Forgiveness means
giving God his chair back.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063240"/>
            <a:ext cx="4800600" cy="9144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800" b="0" i="0">
                <a:solidFill>
                  <a:srgbClr val="DCB870"/>
                </a:solidFill>
                <a:latin typeface="Arial"/>
              </a:rPr>
              <a:t>“For we will all stand before
God’s judgment seat.”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977639"/>
            <a:ext cx="301752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000" b="0" i="0">
                <a:solidFill>
                  <a:srgbClr val="FAF7F0"/>
                </a:solidFill>
                <a:latin typeface="Arial"/>
              </a:rPr>
              <a:t>Romans 14:10 NIV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892040"/>
            <a:ext cx="4937760" cy="9601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Arial"/>
              </a:rPr>
              <a:t>There is a Judge.
But I am not him.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cro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PSALM 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051560"/>
            <a:ext cx="10972800" cy="98755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“He does not treat us as our sins deserve
or repay us according to our iniquities.”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1993392"/>
            <a:ext cx="347472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0" i="0">
                <a:solidFill>
                  <a:srgbClr val="DCB870"/>
                </a:solidFill>
                <a:latin typeface="Arial"/>
              </a:rPr>
              <a:t>Psalm 103:10 NIV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788920"/>
            <a:ext cx="10972800" cy="98755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100" b="1" i="0">
                <a:solidFill>
                  <a:srgbClr val="FFFFFF"/>
                </a:solidFill>
                <a:latin typeface="Arial"/>
              </a:rPr>
              <a:t>“As far as the east is from the west,
so far has he removed our transgressions from us.”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0" y="3822191"/>
            <a:ext cx="347472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0" i="0">
                <a:solidFill>
                  <a:srgbClr val="DCB870"/>
                </a:solidFill>
                <a:latin typeface="Arial"/>
              </a:rPr>
              <a:t>Psalm 103:12 NIV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892040"/>
            <a:ext cx="103327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600" b="1" i="0">
                <a:solidFill>
                  <a:srgbClr val="FAF7F0"/>
                </a:solidFill>
                <a:latin typeface="Arial"/>
              </a:rPr>
              <a:t>We are people living by canceled debt.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led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QUERY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498079" cy="1554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5200" b="1" i="0">
                <a:solidFill>
                  <a:srgbClr val="FFFFFF"/>
                </a:solidFill>
                <a:latin typeface="Arial"/>
              </a:rPr>
              <a:t>Whose account
are you still carrying?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703320"/>
            <a:ext cx="7132320" cy="1325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200" b="0" i="0">
                <a:solidFill>
                  <a:srgbClr val="DCB870"/>
                </a:solidFill>
                <a:latin typeface="Arial"/>
              </a:rPr>
              <a:t>Jesus does not ask you to pretend
the debt was unreal.
He asks you to give him the ledger.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cro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8368" y="502920"/>
            <a:ext cx="1143000" cy="73152"/>
          </a:xfrm>
          <a:prstGeom prst="rect">
            <a:avLst/>
          </a:prstGeom>
          <a:solidFill>
            <a:srgbClr val="DCB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621792"/>
            <a:ext cx="36576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 i="0">
                <a:solidFill>
                  <a:srgbClr val="DCB870"/>
                </a:solidFill>
                <a:latin typeface="Arial"/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6858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5000" b="1" i="0">
                <a:solidFill>
                  <a:srgbClr val="FFFFFF"/>
                </a:solidFill>
                <a:latin typeface="Arial"/>
              </a:rPr>
              <a:t>I give you the ledger.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743200"/>
            <a:ext cx="1042416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0" i="0">
                <a:solidFill>
                  <a:srgbClr val="FAF7F0"/>
                </a:solidFill>
                <a:latin typeface="Arial"/>
              </a:rPr>
              <a:t>Mercy tells the truth.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383280"/>
            <a:ext cx="10424160" cy="5029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0" i="0">
                <a:solidFill>
                  <a:srgbClr val="FAF7F0"/>
                </a:solidFill>
                <a:latin typeface="Arial"/>
              </a:rPr>
              <a:t>Mercy remembers what happened.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023360"/>
            <a:ext cx="1042416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800" b="1" i="0">
                <a:solidFill>
                  <a:srgbClr val="DCB870"/>
                </a:solidFill>
                <a:latin typeface="Arial"/>
              </a:rPr>
              <a:t>Mercy stops collecting the debt.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983480"/>
            <a:ext cx="9875520" cy="86868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800" b="0" i="0">
                <a:solidFill>
                  <a:srgbClr val="FFFFFF"/>
                </a:solidFill>
                <a:latin typeface="Arial"/>
              </a:rPr>
              <a:t>The wound may remain part of the story —
but through Christ, it does not have to keep writing the story.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1168" y="6473952"/>
            <a:ext cx="347472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200" b="0" i="0">
                <a:solidFill>
                  <a:srgbClr val="DCD7CF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782C04-6F55-8C4A-C7E7-C1343FE80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65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654E39-3C07-4C8C-7452-D7392674D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08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0DBF5F-8B3B-9FFF-F251-DBD12E0B8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80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C6C5F1-5076-7037-784C-F61C05322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7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14EA18-EA52-8720-3790-4B9D4B74C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48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0473-2DA3-289C-DBEA-C9523E743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7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517</Words>
  <Application>Microsoft Office PowerPoint</Application>
  <PresentationFormat>Widescreen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Paul David Bravard</dc:creator>
  <cp:keywords/>
  <cp:lastModifiedBy>Paul David Bravard</cp:lastModifiedBy>
  <cp:revision>4</cp:revision>
  <dcterms:created xsi:type="dcterms:W3CDTF">2013-01-27T09:14:16Z</dcterms:created>
  <dcterms:modified xsi:type="dcterms:W3CDTF">2026-09-12T01:51:08Z</dcterms:modified>
  <cp:category/>
</cp:coreProperties>
</file>