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48" y="10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(ordinary-life prayer at a kitchen table).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Matthew 14:30.</a:t>
            </a:r>
          </a:p>
          <a:p>
            <a:r>
              <a:t>- Visual: Original AI-generated image created for this deck with OpenAI image generation, August 9, 2026 (the saving hand catching Peter).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Matthew 14:31.</a:t>
            </a:r>
          </a:p>
          <a:p>
            <a:r>
              <a:t>- Visual: Original AI-generated image created for this deck with OpenAI image generation, August 9, 2026 (the saving hand catching Peter).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(the saving hand catching Peter).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Romans 10:13.</a:t>
            </a:r>
          </a:p>
          <a:p>
            <a:r>
              <a:t>- Visual: Original AI-generated image created for this deck with OpenAI image generation, August 9, 2026 (the saving hand catching Peter).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(the saving hand catching Peter).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(ordinary-life prayer at a kitchen table).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(walking into an ordinary neighborhood at sunrise).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Romans 10:15.</a:t>
            </a:r>
          </a:p>
          <a:p>
            <a:r>
              <a:t>- Visual: Original AI-generated image created for this deck with OpenAI image generation, August 9, 2026 (walking into an ordinary neighborhood at sunrise).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Matthew 14:30.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(flowered baptismal font).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(flowered baptismal font).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Romans 10:8.</a:t>
            </a:r>
          </a:p>
          <a:p>
            <a:r>
              <a:t>- Visual: Original AI-generated image created for this deck with OpenAI image generation, August 9, 2026 (ordinary-life prayer at a kitchen table).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(ordinary-life prayer at a kitchen table).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Scripture quotation: The Holy Bible, New International Version, Matthew 14:27.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Paul Bravard, ‘Call on the Name of the Lord,’ sermon manuscript, August 9, 2026.</a:t>
            </a:r>
          </a:p>
          <a:p>
            <a:r>
              <a:t>- Visual: Original AI-generated image created for this deck with OpenAI image generation, August 9, 2026 (Jesus approaching the storm-tossed boat).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4BCA8EA0-222D-43C1-AF0A-B6F6655890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4F01930B-528E-4C26-AE62-C618CBA6FAF3}"/>
              </a:ext>
            </a:extLst>
          </p:cNvPr>
          <p:cNvSpPr>
            <a:spLocks noGrp="1"/>
          </p:cNvSpPr>
          <p:nvPr/>
        </p:nvSpPr>
        <p:spPr>
          <a:xfrm>
            <a:off x="704850" y="1066800"/>
            <a:ext cx="7239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49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Call on the Name</a:t>
            </a:r>
          </a:p>
          <a:p>
            <a:pPr algn="l">
              <a:lnSpc>
                <a:spcPct val="98000"/>
              </a:lnSpc>
              <a:buNone/>
              <a:defRPr sz="49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of the Lord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3D7B78DB-AAB1-43B4-85A9-FC9B918864F4}"/>
              </a:ext>
            </a:extLst>
          </p:cNvPr>
          <p:cNvSpPr>
            <a:spLocks noGrp="1"/>
          </p:cNvSpPr>
          <p:nvPr/>
        </p:nvSpPr>
        <p:spPr>
          <a:xfrm>
            <a:off x="742950" y="3752850"/>
            <a:ext cx="7429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lang="en-US" sz="2400" b="1" i="0" dirty="0">
                <a:solidFill>
                  <a:srgbClr val="D6AE63"/>
                </a:solidFill>
                <a:latin typeface="Aptos"/>
                <a:ea typeface="Aptos"/>
                <a:cs typeface="Aptos"/>
              </a:rPr>
              <a:t>He</a:t>
            </a:r>
            <a:r>
              <a:rPr sz="2400" b="1" i="0" dirty="0">
                <a:solidFill>
                  <a:srgbClr val="D6AE63"/>
                </a:solidFill>
                <a:latin typeface="Aptos"/>
                <a:ea typeface="Aptos"/>
                <a:cs typeface="Aptos"/>
              </a:rPr>
              <a:t> Who Saves, Steadies, and Sends</a:t>
            </a:r>
          </a:p>
          <a:p>
            <a:endParaRPr sz="2400" b="1" i="0" dirty="0">
              <a:solidFill>
                <a:srgbClr val="D6AE63"/>
              </a:solidFill>
              <a:latin typeface="Aptos"/>
              <a:ea typeface="Aptos"/>
              <a:cs typeface="Aptos"/>
            </a:endParaRPr>
          </a:p>
          <a:p>
            <a:pPr algn="l">
              <a:lnSpc>
                <a:spcPct val="106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 dirty="0">
                <a:solidFill>
                  <a:srgbClr val="D6AE63"/>
                </a:solidFill>
                <a:latin typeface="Aptos"/>
                <a:ea typeface="Aptos"/>
                <a:cs typeface="Aptos"/>
              </a:rPr>
              <a:t>Romans 10:5–15  •  Matthew 14:22–33</a:t>
            </a:r>
          </a:p>
        </p:txBody>
      </p:sp>
    </p:spTree>
    <p:extLst>
      <p:ext uri="{BB962C8B-B14F-4D97-AF65-F5344CB8AC3E}">
        <p14:creationId xmlns:p14="http://schemas.microsoft.com/office/powerpoint/2010/main" val="660033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right">
            <a:extLst>
              <a:ext uri="{FF2B5EF4-FFF2-40B4-BE49-F238E27FC236}">
                <a16:creationId xmlns:a16="http://schemas.microsoft.com/office/drawing/2014/main" id="{A1394FA7-2B84-4CFF-BD13-D55933A45EC9}"/>
              </a:ext>
            </a:extLst>
          </p:cNvPr>
          <p:cNvSpPr>
            <a:spLocks noGrp="1"/>
          </p:cNvSpPr>
          <p:nvPr/>
        </p:nvSpPr>
        <p:spPr>
          <a:xfrm>
            <a:off x="5238750" y="0"/>
            <a:ext cx="6953250" cy="6858000"/>
          </a:xfrm>
          <a:prstGeom prst="rect">
            <a:avLst/>
          </a:prstGeom>
          <a:solidFill>
            <a:srgbClr val="071624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090FD80C-5E0B-42DB-B0F8-06DDA6FC8B6A}"/>
              </a:ext>
            </a:extLst>
          </p:cNvPr>
          <p:cNvSpPr>
            <a:spLocks noGrp="1"/>
          </p:cNvSpPr>
          <p:nvPr/>
        </p:nvSpPr>
        <p:spPr>
          <a:xfrm>
            <a:off x="6191250" y="609600"/>
            <a:ext cx="5238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HOLINESS BECOMES PERSONAL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A7DBEE47-BAF1-49B6-92C8-4CA905D3122D}"/>
              </a:ext>
            </a:extLst>
          </p:cNvPr>
          <p:cNvSpPr>
            <a:spLocks noGrp="1"/>
          </p:cNvSpPr>
          <p:nvPr/>
        </p:nvSpPr>
        <p:spPr>
          <a:xfrm>
            <a:off x="6191250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D9785EB-E272-4F68-931E-85B6E28EDA3E}"/>
              </a:ext>
            </a:extLst>
          </p:cNvPr>
          <p:cNvSpPr>
            <a:spLocks noGrp="1"/>
          </p:cNvSpPr>
          <p:nvPr/>
        </p:nvSpPr>
        <p:spPr>
          <a:xfrm>
            <a:off x="6191250" y="1524000"/>
            <a:ext cx="523875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Holiness is what Christ forms in me when pressure rises.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575B6C8B-F310-42A0-868E-D251FDB52D36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2387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Grace returns my attention to Jesus before anxiety decides who I will become.</a:t>
            </a:r>
          </a:p>
        </p:txBody>
      </p:sp>
    </p:spTree>
    <p:extLst>
      <p:ext uri="{BB962C8B-B14F-4D97-AF65-F5344CB8AC3E}">
        <p14:creationId xmlns:p14="http://schemas.microsoft.com/office/powerpoint/2010/main" val="1415044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">
            <a:extLst>
              <a:ext uri="{FF2B5EF4-FFF2-40B4-BE49-F238E27FC236}">
                <a16:creationId xmlns:a16="http://schemas.microsoft.com/office/drawing/2014/main" id="{458E8E34-8AF4-4405-8ED8-F363BB93C12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solidFill>
            <a:srgbClr val="071624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909647CD-C058-4466-AF82-86E7F09DD557}"/>
              </a:ext>
            </a:extLst>
          </p:cNvPr>
          <p:cNvSpPr>
            <a:spLocks noGrp="1"/>
          </p:cNvSpPr>
          <p:nvPr/>
        </p:nvSpPr>
        <p:spPr>
          <a:xfrm>
            <a:off x="781050" y="609600"/>
            <a:ext cx="571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PETER’S PRAYER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02852BAE-7B4E-4C55-AF54-F4FEFC222386}"/>
              </a:ext>
            </a:extLst>
          </p:cNvPr>
          <p:cNvSpPr>
            <a:spLocks noGrp="1"/>
          </p:cNvSpPr>
          <p:nvPr/>
        </p:nvSpPr>
        <p:spPr>
          <a:xfrm>
            <a:off x="781050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F5510B0-83D6-45EE-BDE4-25E8BBB272BC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57150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51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“Lord, save me!”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1BE9B782-AA8D-49E7-9B41-9D55E3C48932}"/>
              </a:ext>
            </a:extLst>
          </p:cNvPr>
          <p:cNvSpPr>
            <a:spLocks noGrp="1"/>
          </p:cNvSpPr>
          <p:nvPr/>
        </p:nvSpPr>
        <p:spPr>
          <a:xfrm>
            <a:off x="819150" y="3476625"/>
            <a:ext cx="5524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2550" b="0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(Matthew 14:30 NIV).</a:t>
            </a:r>
          </a:p>
        </p:txBody>
      </p:sp>
    </p:spTree>
    <p:extLst>
      <p:ext uri="{BB962C8B-B14F-4D97-AF65-F5344CB8AC3E}">
        <p14:creationId xmlns:p14="http://schemas.microsoft.com/office/powerpoint/2010/main" val="149873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5859187A-7D9B-4B30-941E-A78222898D8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67EC37ED-6EF9-486E-B68F-F6A3E51E85AB}"/>
              </a:ext>
            </a:extLst>
          </p:cNvPr>
          <p:cNvSpPr>
            <a:spLocks noGrp="1"/>
          </p:cNvSpPr>
          <p:nvPr/>
        </p:nvSpPr>
        <p:spPr>
          <a:xfrm>
            <a:off x="742950" y="609600"/>
            <a:ext cx="7239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THE SAVING HAND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450BDC4F-8761-48E4-B98E-C3974CCDCD8D}"/>
              </a:ext>
            </a:extLst>
          </p:cNvPr>
          <p:cNvSpPr>
            <a:spLocks noGrp="1"/>
          </p:cNvSpPr>
          <p:nvPr/>
        </p:nvSpPr>
        <p:spPr>
          <a:xfrm>
            <a:off x="742950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203B427-89AA-4E71-871C-2A8A127F7A29}"/>
              </a:ext>
            </a:extLst>
          </p:cNvPr>
          <p:cNvSpPr>
            <a:spLocks noGrp="1"/>
          </p:cNvSpPr>
          <p:nvPr/>
        </p:nvSpPr>
        <p:spPr>
          <a:xfrm>
            <a:off x="742950" y="1666875"/>
            <a:ext cx="7239000" cy="2762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“Immediately Jesus reached out his hand and caught him” (Matthew 14:31 NIV).</a:t>
            </a:r>
          </a:p>
        </p:txBody>
      </p:sp>
    </p:spTree>
    <p:extLst>
      <p:ext uri="{BB962C8B-B14F-4D97-AF65-F5344CB8AC3E}">
        <p14:creationId xmlns:p14="http://schemas.microsoft.com/office/powerpoint/2010/main" val="1243478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EC69D69C-F59B-4E00-8508-6CF1335914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C3860BC0-C3A4-4BF2-A542-78DA0A5218F9}"/>
              </a:ext>
            </a:extLst>
          </p:cNvPr>
          <p:cNvSpPr>
            <a:spLocks noGrp="1"/>
          </p:cNvSpPr>
          <p:nvPr/>
        </p:nvSpPr>
        <p:spPr>
          <a:xfrm>
            <a:off x="742950" y="1381125"/>
            <a:ext cx="74295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correction comes after the saving hand.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FCF0E4EE-FB01-4586-AB31-43A85AB56B4D}"/>
              </a:ext>
            </a:extLst>
          </p:cNvPr>
          <p:cNvSpPr>
            <a:spLocks noGrp="1"/>
          </p:cNvSpPr>
          <p:nvPr/>
        </p:nvSpPr>
        <p:spPr>
          <a:xfrm>
            <a:off x="742950" y="3619500"/>
            <a:ext cx="666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40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Mercy arrives first.</a:t>
            </a:r>
          </a:p>
        </p:txBody>
      </p:sp>
    </p:spTree>
    <p:extLst>
      <p:ext uri="{BB962C8B-B14F-4D97-AF65-F5344CB8AC3E}">
        <p14:creationId xmlns:p14="http://schemas.microsoft.com/office/powerpoint/2010/main" val="763253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B289E58A-3A47-4D1B-AC40-8AC545A819D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32A525BC-0A2B-413F-B637-BC1BCDD09FD2}"/>
              </a:ext>
            </a:extLst>
          </p:cNvPr>
          <p:cNvSpPr>
            <a:spLocks noGrp="1"/>
          </p:cNvSpPr>
          <p:nvPr/>
        </p:nvSpPr>
        <p:spPr>
          <a:xfrm>
            <a:off x="1047750" y="609600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THE PROMISE BECOMES PERSONAL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13FCE373-A19F-454B-9194-F1FE2273D53D}"/>
              </a:ext>
            </a:extLst>
          </p:cNvPr>
          <p:cNvSpPr>
            <a:spLocks noGrp="1"/>
          </p:cNvSpPr>
          <p:nvPr/>
        </p:nvSpPr>
        <p:spPr>
          <a:xfrm>
            <a:off x="55721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E2D3789-5274-4F0F-BCE3-F308A512C6F5}"/>
              </a:ext>
            </a:extLst>
          </p:cNvPr>
          <p:cNvSpPr>
            <a:spLocks noGrp="1"/>
          </p:cNvSpPr>
          <p:nvPr/>
        </p:nvSpPr>
        <p:spPr>
          <a:xfrm>
            <a:off x="1047750" y="1762125"/>
            <a:ext cx="10096500" cy="2619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“Everyone who calls on the name of the Lord will be saved” (Romans 10:13 NIV).</a:t>
            </a:r>
          </a:p>
        </p:txBody>
      </p:sp>
    </p:spTree>
    <p:extLst>
      <p:ext uri="{BB962C8B-B14F-4D97-AF65-F5344CB8AC3E}">
        <p14:creationId xmlns:p14="http://schemas.microsoft.com/office/powerpoint/2010/main" val="468762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BA54848D-7AB1-45DA-9C56-071EEBC398C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4D24F913-1A75-4D52-97DA-D1B0D431D276}"/>
              </a:ext>
            </a:extLst>
          </p:cNvPr>
          <p:cNvSpPr>
            <a:spLocks noGrp="1"/>
          </p:cNvSpPr>
          <p:nvPr/>
        </p:nvSpPr>
        <p:spPr>
          <a:xfrm>
            <a:off x="1143000" y="2000250"/>
            <a:ext cx="9906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3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The saving word is near because the Savior is near.</a:t>
            </a:r>
          </a:p>
        </p:txBody>
      </p:sp>
    </p:spTree>
    <p:extLst>
      <p:ext uri="{BB962C8B-B14F-4D97-AF65-F5344CB8AC3E}">
        <p14:creationId xmlns:p14="http://schemas.microsoft.com/office/powerpoint/2010/main" val="850022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right">
            <a:extLst>
              <a:ext uri="{FF2B5EF4-FFF2-40B4-BE49-F238E27FC236}">
                <a16:creationId xmlns:a16="http://schemas.microsoft.com/office/drawing/2014/main" id="{154F0238-B1A9-4DFC-AAA7-4D7538566756}"/>
              </a:ext>
            </a:extLst>
          </p:cNvPr>
          <p:cNvSpPr>
            <a:spLocks noGrp="1"/>
          </p:cNvSpPr>
          <p:nvPr/>
        </p:nvSpPr>
        <p:spPr>
          <a:xfrm>
            <a:off x="5238750" y="0"/>
            <a:ext cx="6953250" cy="6858000"/>
          </a:xfrm>
          <a:prstGeom prst="rect">
            <a:avLst/>
          </a:prstGeom>
          <a:solidFill>
            <a:srgbClr val="071624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9008D4B5-3839-4D02-9163-5758D889535E}"/>
              </a:ext>
            </a:extLst>
          </p:cNvPr>
          <p:cNvSpPr>
            <a:spLocks noGrp="1"/>
          </p:cNvSpPr>
          <p:nvPr/>
        </p:nvSpPr>
        <p:spPr>
          <a:xfrm>
            <a:off x="5953125" y="609600"/>
            <a:ext cx="5572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A PRACTICED RETURN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7CE0B15A-9173-4BA2-8642-816EBF7C964D}"/>
              </a:ext>
            </a:extLst>
          </p:cNvPr>
          <p:cNvSpPr>
            <a:spLocks noGrp="1"/>
          </p:cNvSpPr>
          <p:nvPr/>
        </p:nvSpPr>
        <p:spPr>
          <a:xfrm>
            <a:off x="59531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6A7A01E-65AF-43A9-A675-CA236E592B65}"/>
              </a:ext>
            </a:extLst>
          </p:cNvPr>
          <p:cNvSpPr>
            <a:spLocks noGrp="1"/>
          </p:cNvSpPr>
          <p:nvPr/>
        </p:nvSpPr>
        <p:spPr>
          <a:xfrm>
            <a:off x="5953125" y="1524000"/>
            <a:ext cx="5572125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Lord Jesus Christ,</a:t>
            </a:r>
          </a:p>
          <a:p>
            <a:pPr algn="l">
              <a:lnSpc>
                <a:spcPct val="98000"/>
              </a:lnSpc>
              <a:buNone/>
              <a:def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Son of God,</a:t>
            </a:r>
          </a:p>
          <a:p>
            <a:pPr algn="l">
              <a:lnSpc>
                <a:spcPct val="98000"/>
              </a:lnSpc>
              <a:buNone/>
              <a:def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have mercy on me, a sinner.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8A580EC4-AB95-4864-B08F-9ECC784E22E8}"/>
              </a:ext>
            </a:extLst>
          </p:cNvPr>
          <p:cNvSpPr>
            <a:spLocks noGrp="1"/>
          </p:cNvSpPr>
          <p:nvPr/>
        </p:nvSpPr>
        <p:spPr>
          <a:xfrm>
            <a:off x="5953125" y="4286250"/>
            <a:ext cx="557212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It does not end every storm. It returns me to the living Center.</a:t>
            </a:r>
          </a:p>
        </p:txBody>
      </p:sp>
    </p:spTree>
    <p:extLst>
      <p:ext uri="{BB962C8B-B14F-4D97-AF65-F5344CB8AC3E}">
        <p14:creationId xmlns:p14="http://schemas.microsoft.com/office/powerpoint/2010/main" val="59337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A711BF60-60BB-41F8-AA17-151AC3AF21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500B63D0-C752-4254-911F-44256DC3D770}"/>
              </a:ext>
            </a:extLst>
          </p:cNvPr>
          <p:cNvSpPr>
            <a:spLocks noGrp="1"/>
          </p:cNvSpPr>
          <p:nvPr/>
        </p:nvSpPr>
        <p:spPr>
          <a:xfrm>
            <a:off x="742950" y="609600"/>
            <a:ext cx="7239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THOSE WHO CALL BECOME</a:t>
            </a:r>
          </a:p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THOSE WHO CARRY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2502234D-D6B9-4477-81E3-36C8C8E63C9F}"/>
              </a:ext>
            </a:extLst>
          </p:cNvPr>
          <p:cNvSpPr>
            <a:spLocks noGrp="1"/>
          </p:cNvSpPr>
          <p:nvPr/>
        </p:nvSpPr>
        <p:spPr>
          <a:xfrm>
            <a:off x="742950" y="150495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DF09DC4-9D61-4F4A-94B1-F63933B150D9}"/>
              </a:ext>
            </a:extLst>
          </p:cNvPr>
          <p:cNvSpPr>
            <a:spLocks noGrp="1"/>
          </p:cNvSpPr>
          <p:nvPr/>
        </p:nvSpPr>
        <p:spPr>
          <a:xfrm>
            <a:off x="742950" y="1952625"/>
            <a:ext cx="723900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We do not become the answer.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9FC6C765-B0AC-42E9-A6CC-38050910D5B9}"/>
              </a:ext>
            </a:extLst>
          </p:cNvPr>
          <p:cNvSpPr>
            <a:spLocks noGrp="1"/>
          </p:cNvSpPr>
          <p:nvPr/>
        </p:nvSpPr>
        <p:spPr>
          <a:xfrm>
            <a:off x="742950" y="4000500"/>
            <a:ext cx="723900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We carry the name of the One who reached for us.</a:t>
            </a:r>
          </a:p>
        </p:txBody>
      </p:sp>
    </p:spTree>
    <p:extLst>
      <p:ext uri="{BB962C8B-B14F-4D97-AF65-F5344CB8AC3E}">
        <p14:creationId xmlns:p14="http://schemas.microsoft.com/office/powerpoint/2010/main" val="2008673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97A3E311-8364-478A-AAD5-90C3D58FA0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CFB6E3AE-9A39-49F9-BEBF-BE744E43D0C7}"/>
              </a:ext>
            </a:extLst>
          </p:cNvPr>
          <p:cNvSpPr>
            <a:spLocks noGrp="1"/>
          </p:cNvSpPr>
          <p:nvPr/>
        </p:nvSpPr>
        <p:spPr>
          <a:xfrm>
            <a:off x="742950" y="1143000"/>
            <a:ext cx="7477125" cy="2333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“How beautiful are the feet of those who bring good news!” (Romans 10:15 NIV).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384164E5-F2E5-4838-8095-F58FBEF4605B}"/>
              </a:ext>
            </a:extLst>
          </p:cNvPr>
          <p:cNvSpPr>
            <a:spLocks noGrp="1"/>
          </p:cNvSpPr>
          <p:nvPr/>
        </p:nvSpPr>
        <p:spPr>
          <a:xfrm>
            <a:off x="742950" y="4095750"/>
            <a:ext cx="72390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Mercy received becomes mercy made visible.</a:t>
            </a:r>
          </a:p>
        </p:txBody>
      </p:sp>
    </p:spTree>
    <p:extLst>
      <p:ext uri="{BB962C8B-B14F-4D97-AF65-F5344CB8AC3E}">
        <p14:creationId xmlns:p14="http://schemas.microsoft.com/office/powerpoint/2010/main" val="1480258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13100779-F7B0-4693-AA3C-8784128A64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92D7FE75-FFFD-4689-B36C-ED5A49A1C9F6}"/>
              </a:ext>
            </a:extLst>
          </p:cNvPr>
          <p:cNvSpPr>
            <a:spLocks noGrp="1"/>
          </p:cNvSpPr>
          <p:nvPr/>
        </p:nvSpPr>
        <p:spPr>
          <a:xfrm>
            <a:off x="1047750" y="609600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OPEN WORSHIP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E1DC149F-D9A0-42A7-AD70-3687E2DA85F1}"/>
              </a:ext>
            </a:extLst>
          </p:cNvPr>
          <p:cNvSpPr>
            <a:spLocks noGrp="1"/>
          </p:cNvSpPr>
          <p:nvPr/>
        </p:nvSpPr>
        <p:spPr>
          <a:xfrm>
            <a:off x="55721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356A9E7-6826-43D4-9F57-717375CC3AC0}"/>
              </a:ext>
            </a:extLst>
          </p:cNvPr>
          <p:cNvSpPr>
            <a:spLocks noGrp="1"/>
          </p:cNvSpPr>
          <p:nvPr/>
        </p:nvSpPr>
        <p:spPr>
          <a:xfrm>
            <a:off x="1047750" y="1571625"/>
            <a:ext cx="100965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Where has the wind become larger than Christ in my attention?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AD3E7091-23D7-4F66-AF22-0A06AC759EB9}"/>
              </a:ext>
            </a:extLst>
          </p:cNvPr>
          <p:cNvSpPr>
            <a:spLocks noGrp="1"/>
          </p:cNvSpPr>
          <p:nvPr/>
        </p:nvSpPr>
        <p:spPr>
          <a:xfrm>
            <a:off x="1571625" y="4191000"/>
            <a:ext cx="904875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7428"/>
          </a:bodyPr>
          <a:lstStyle/>
          <a:p>
            <a:pPr algn="ctr">
              <a:lnSpc>
                <a:spcPct val="106000"/>
              </a:lnSpc>
              <a:buNone/>
              <a:def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If the water is rising: “Lord, save me.”</a:t>
            </a:r>
          </a:p>
          <a:p>
            <a:pPr algn="ctr">
              <a:lnSpc>
                <a:spcPct val="106000"/>
              </a:lnSpc>
              <a:buNone/>
              <a:def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If Christ has steadied you: Whom is he sending you toward?</a:t>
            </a:r>
          </a:p>
        </p:txBody>
      </p:sp>
    </p:spTree>
    <p:extLst>
      <p:ext uri="{BB962C8B-B14F-4D97-AF65-F5344CB8AC3E}">
        <p14:creationId xmlns:p14="http://schemas.microsoft.com/office/powerpoint/2010/main" val="118006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FB2E5576-0D29-4008-BD1A-4DBE5CA34BB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A148C907-E523-4C9F-9613-1341AA3966C1}"/>
              </a:ext>
            </a:extLst>
          </p:cNvPr>
          <p:cNvSpPr>
            <a:spLocks noGrp="1"/>
          </p:cNvSpPr>
          <p:nvPr/>
        </p:nvSpPr>
        <p:spPr>
          <a:xfrm>
            <a:off x="904875" y="60960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BIG IDEA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2614E510-6A00-4706-861F-503A9EC7593C}"/>
              </a:ext>
            </a:extLst>
          </p:cNvPr>
          <p:cNvSpPr>
            <a:spLocks noGrp="1"/>
          </p:cNvSpPr>
          <p:nvPr/>
        </p:nvSpPr>
        <p:spPr>
          <a:xfrm>
            <a:off x="55721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BE629FB-4EA3-407D-86E9-9ECAC28E6B1B}"/>
              </a:ext>
            </a:extLst>
          </p:cNvPr>
          <p:cNvSpPr>
            <a:spLocks noGrp="1"/>
          </p:cNvSpPr>
          <p:nvPr/>
        </p:nvSpPr>
        <p:spPr>
          <a:xfrm>
            <a:off x="904875" y="1428750"/>
            <a:ext cx="1038225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name of Jesus is not a religious formula.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C39A64EE-FEAF-4CE5-B20A-D1205D0165FF}"/>
              </a:ext>
            </a:extLst>
          </p:cNvPr>
          <p:cNvSpPr>
            <a:spLocks noGrp="1"/>
          </p:cNvSpPr>
          <p:nvPr/>
        </p:nvSpPr>
        <p:spPr>
          <a:xfrm>
            <a:off x="904875" y="3238500"/>
            <a:ext cx="10382250" cy="1952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6000"/>
              </a:lnSpc>
              <a:buNone/>
              <a:defRPr sz="3000" b="0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It is the presence of the risen Lord—near enough to hear our cry, reorder ordinary life, and send us with good news.</a:t>
            </a:r>
          </a:p>
        </p:txBody>
      </p:sp>
    </p:spTree>
    <p:extLst>
      <p:ext uri="{BB962C8B-B14F-4D97-AF65-F5344CB8AC3E}">
        <p14:creationId xmlns:p14="http://schemas.microsoft.com/office/powerpoint/2010/main" val="393763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60A88EB5-5463-4B28-9801-205CAF98175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723989B6-430D-4B78-BC78-9C4B28BC0ED7}"/>
              </a:ext>
            </a:extLst>
          </p:cNvPr>
          <p:cNvSpPr>
            <a:spLocks noGrp="1"/>
          </p:cNvSpPr>
          <p:nvPr/>
        </p:nvSpPr>
        <p:spPr>
          <a:xfrm>
            <a:off x="742950" y="857250"/>
            <a:ext cx="6667500" cy="3381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Jesus is near enough</a:t>
            </a:r>
          </a:p>
          <a:p>
            <a:pPr algn="l">
              <a:lnSpc>
                <a:spcPct val="96000"/>
              </a:lnSpc>
              <a:buNone/>
              <a:def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to save us,</a:t>
            </a:r>
          </a:p>
          <a:p>
            <a:pPr algn="l">
              <a:lnSpc>
                <a:spcPct val="96000"/>
              </a:lnSpc>
              <a:buNone/>
              <a:def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steady us,</a:t>
            </a:r>
          </a:p>
          <a:p>
            <a:pPr algn="l">
              <a:lnSpc>
                <a:spcPct val="96000"/>
              </a:lnSpc>
              <a:buNone/>
              <a:def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and send us.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67B9C88B-C907-45A3-9D46-7C9CD85CC36F}"/>
              </a:ext>
            </a:extLst>
          </p:cNvPr>
          <p:cNvSpPr>
            <a:spLocks noGrp="1"/>
          </p:cNvSpPr>
          <p:nvPr/>
        </p:nvSpPr>
        <p:spPr>
          <a:xfrm>
            <a:off x="742950" y="4905375"/>
            <a:ext cx="6858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Call on the name of the Lord.</a:t>
            </a:r>
          </a:p>
        </p:txBody>
      </p:sp>
    </p:spTree>
    <p:extLst>
      <p:ext uri="{BB962C8B-B14F-4D97-AF65-F5344CB8AC3E}">
        <p14:creationId xmlns:p14="http://schemas.microsoft.com/office/powerpoint/2010/main" val="1622056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D7DF9B-1FCF-F0EC-5B04-7072301EA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9081ED-6E60-5A65-87C2-C7B892E6B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63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544DC7-F2A3-6903-34F8-36E37730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1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right">
            <a:extLst>
              <a:ext uri="{FF2B5EF4-FFF2-40B4-BE49-F238E27FC236}">
                <a16:creationId xmlns:a16="http://schemas.microsoft.com/office/drawing/2014/main" id="{0725BD65-9E04-4CDC-A4A3-C2BFEC3C92E9}"/>
              </a:ext>
            </a:extLst>
          </p:cNvPr>
          <p:cNvSpPr>
            <a:spLocks noGrp="1"/>
          </p:cNvSpPr>
          <p:nvPr/>
        </p:nvSpPr>
        <p:spPr>
          <a:xfrm>
            <a:off x="5238750" y="0"/>
            <a:ext cx="6953250" cy="6858000"/>
          </a:xfrm>
          <a:prstGeom prst="rect">
            <a:avLst/>
          </a:prstGeom>
          <a:solidFill>
            <a:srgbClr val="071624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1D061CE8-6938-4C84-987B-84A37F1D5B3D}"/>
              </a:ext>
            </a:extLst>
          </p:cNvPr>
          <p:cNvSpPr>
            <a:spLocks noGrp="1"/>
          </p:cNvSpPr>
          <p:nvPr/>
        </p:nvSpPr>
        <p:spPr>
          <a:xfrm>
            <a:off x="6143625" y="609600"/>
            <a:ext cx="5286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THE WORD IS NEAR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358C8CA6-2D28-4284-A608-F636BAB97112}"/>
              </a:ext>
            </a:extLst>
          </p:cNvPr>
          <p:cNvSpPr>
            <a:spLocks noGrp="1"/>
          </p:cNvSpPr>
          <p:nvPr/>
        </p:nvSpPr>
        <p:spPr>
          <a:xfrm>
            <a:off x="61436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F2F9BF8-3862-4592-B003-194B860C062A}"/>
              </a:ext>
            </a:extLst>
          </p:cNvPr>
          <p:cNvSpPr>
            <a:spLocks noGrp="1"/>
          </p:cNvSpPr>
          <p:nvPr/>
        </p:nvSpPr>
        <p:spPr>
          <a:xfrm>
            <a:off x="6143625" y="1466850"/>
            <a:ext cx="5286375" cy="3000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“The word is near you; it is in your mouth and in your heart” (Romans 10:8 NIV).</a:t>
            </a:r>
          </a:p>
        </p:txBody>
      </p:sp>
    </p:spTree>
    <p:extLst>
      <p:ext uri="{BB962C8B-B14F-4D97-AF65-F5344CB8AC3E}">
        <p14:creationId xmlns:p14="http://schemas.microsoft.com/office/powerpoint/2010/main" val="697945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right">
            <a:extLst>
              <a:ext uri="{FF2B5EF4-FFF2-40B4-BE49-F238E27FC236}">
                <a16:creationId xmlns:a16="http://schemas.microsoft.com/office/drawing/2014/main" id="{754200FA-7D53-46AC-B411-FA4174F0A2B7}"/>
              </a:ext>
            </a:extLst>
          </p:cNvPr>
          <p:cNvSpPr>
            <a:spLocks noGrp="1"/>
          </p:cNvSpPr>
          <p:nvPr/>
        </p:nvSpPr>
        <p:spPr>
          <a:xfrm>
            <a:off x="5238750" y="0"/>
            <a:ext cx="6953250" cy="6858000"/>
          </a:xfrm>
          <a:prstGeom prst="rect">
            <a:avLst/>
          </a:prstGeom>
          <a:solidFill>
            <a:srgbClr val="071624">
              <a:alpha val="8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AC445080-6422-4AAE-8966-FCA9C5F42FFA}"/>
              </a:ext>
            </a:extLst>
          </p:cNvPr>
          <p:cNvSpPr>
            <a:spLocks noGrp="1"/>
          </p:cNvSpPr>
          <p:nvPr/>
        </p:nvSpPr>
        <p:spPr>
          <a:xfrm>
            <a:off x="6191250" y="1066800"/>
            <a:ext cx="52387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risen Lord comes near.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CE3F54FF-AEEF-4F67-A9C0-1F7F28D04ECE}"/>
              </a:ext>
            </a:extLst>
          </p:cNvPr>
          <p:cNvSpPr>
            <a:spLocks noGrp="1"/>
          </p:cNvSpPr>
          <p:nvPr/>
        </p:nvSpPr>
        <p:spPr>
          <a:xfrm>
            <a:off x="6191250" y="2857500"/>
            <a:ext cx="5238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18000"/>
              </a:lnSpc>
              <a:buNone/>
              <a:def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Near enough to be trusted.</a:t>
            </a:r>
          </a:p>
          <a:p>
            <a:pPr algn="l">
              <a:lnSpc>
                <a:spcPct val="118000"/>
              </a:lnSpc>
              <a:buNone/>
              <a:def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Near enough to be named.</a:t>
            </a:r>
          </a:p>
          <a:p>
            <a:pPr algn="l">
              <a:lnSpc>
                <a:spcPct val="118000"/>
              </a:lnSpc>
              <a:buNone/>
              <a:def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Near enough to be called upon.</a:t>
            </a:r>
          </a:p>
        </p:txBody>
      </p:sp>
    </p:spTree>
    <p:extLst>
      <p:ext uri="{BB962C8B-B14F-4D97-AF65-F5344CB8AC3E}">
        <p14:creationId xmlns:p14="http://schemas.microsoft.com/office/powerpoint/2010/main" val="105285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bottom">
            <a:extLst>
              <a:ext uri="{FF2B5EF4-FFF2-40B4-BE49-F238E27FC236}">
                <a16:creationId xmlns:a16="http://schemas.microsoft.com/office/drawing/2014/main" id="{95FF3358-C515-408A-B4E4-68BE6B94C76D}"/>
              </a:ext>
            </a:extLst>
          </p:cNvPr>
          <p:cNvSpPr>
            <a:spLocks noGrp="1"/>
          </p:cNvSpPr>
          <p:nvPr/>
        </p:nvSpPr>
        <p:spPr>
          <a:xfrm>
            <a:off x="0" y="3714750"/>
            <a:ext cx="12192000" cy="314325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7472A9CB-2177-434A-B16C-59D9118BF7D4}"/>
              </a:ext>
            </a:extLst>
          </p:cNvPr>
          <p:cNvSpPr>
            <a:spLocks noGrp="1"/>
          </p:cNvSpPr>
          <p:nvPr/>
        </p:nvSpPr>
        <p:spPr>
          <a:xfrm>
            <a:off x="800100" y="4333875"/>
            <a:ext cx="10572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Matthew puts the promise on dark water in a hard wind.</a:t>
            </a:r>
          </a:p>
        </p:txBody>
      </p:sp>
    </p:spTree>
    <p:extLst>
      <p:ext uri="{BB962C8B-B14F-4D97-AF65-F5344CB8AC3E}">
        <p14:creationId xmlns:p14="http://schemas.microsoft.com/office/powerpoint/2010/main" val="455562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B45D593B-E890-49F1-8AE4-C4716AC2977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2F00DE4D-DAEA-42A2-A1AB-7C74F624BCC7}"/>
              </a:ext>
            </a:extLst>
          </p:cNvPr>
          <p:cNvSpPr>
            <a:spLocks noGrp="1"/>
          </p:cNvSpPr>
          <p:nvPr/>
        </p:nvSpPr>
        <p:spPr>
          <a:xfrm>
            <a:off x="742950" y="609600"/>
            <a:ext cx="7620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THE STORM REVEALS OUR ATTENTION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2AEE0A03-39D9-48CD-804A-E12FEA1D8C6B}"/>
              </a:ext>
            </a:extLst>
          </p:cNvPr>
          <p:cNvSpPr>
            <a:spLocks noGrp="1"/>
          </p:cNvSpPr>
          <p:nvPr/>
        </p:nvSpPr>
        <p:spPr>
          <a:xfrm>
            <a:off x="742950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570D48B-2AF5-4189-BD6A-868C016F563B}"/>
              </a:ext>
            </a:extLst>
          </p:cNvPr>
          <p:cNvSpPr>
            <a:spLocks noGrp="1"/>
          </p:cNvSpPr>
          <p:nvPr/>
        </p:nvSpPr>
        <p:spPr>
          <a:xfrm>
            <a:off x="742950" y="1571625"/>
            <a:ext cx="7620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disciples are in the boat because Jesus sent them there.</a:t>
            </a:r>
          </a:p>
        </p:txBody>
      </p:sp>
      <p:sp>
        <p:nvSpPr>
          <p:cNvPr id="6" name="slide-body">
            <a:extLst>
              <a:ext uri="{FF2B5EF4-FFF2-40B4-BE49-F238E27FC236}">
                <a16:creationId xmlns:a16="http://schemas.microsoft.com/office/drawing/2014/main" id="{FA27C574-EFFD-468C-AA37-7C112B36CD8E}"/>
              </a:ext>
            </a:extLst>
          </p:cNvPr>
          <p:cNvSpPr>
            <a:spLocks noGrp="1"/>
          </p:cNvSpPr>
          <p:nvPr/>
        </p:nvSpPr>
        <p:spPr>
          <a:xfrm>
            <a:off x="742950" y="4000500"/>
            <a:ext cx="7429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28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Obedience can carry us into a night we cannot manage.</a:t>
            </a:r>
          </a:p>
        </p:txBody>
      </p:sp>
    </p:spTree>
    <p:extLst>
      <p:ext uri="{BB962C8B-B14F-4D97-AF65-F5344CB8AC3E}">
        <p14:creationId xmlns:p14="http://schemas.microsoft.com/office/powerpoint/2010/main" val="977920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08E375BF-EA2E-448D-8F5C-706C170E0A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ection-label">
            <a:extLst>
              <a:ext uri="{FF2B5EF4-FFF2-40B4-BE49-F238E27FC236}">
                <a16:creationId xmlns:a16="http://schemas.microsoft.com/office/drawing/2014/main" id="{D1D0D2FE-1574-4A60-81B8-5C54235A881E}"/>
              </a:ext>
            </a:extLst>
          </p:cNvPr>
          <p:cNvSpPr>
            <a:spLocks noGrp="1"/>
          </p:cNvSpPr>
          <p:nvPr/>
        </p:nvSpPr>
        <p:spPr>
          <a:xfrm>
            <a:off x="1143000" y="609600"/>
            <a:ext cx="990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2400" b="1" i="0">
                <a:solidFill>
                  <a:srgbClr val="D6AE63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D6AE63"/>
                </a:solidFill>
                <a:latin typeface="Aptos"/>
                <a:ea typeface="Aptos"/>
                <a:cs typeface="Aptos"/>
              </a:rPr>
              <a:t>HIS FIRST GIFT IS HIMSELF</a:t>
            </a:r>
          </a:p>
        </p:txBody>
      </p:sp>
      <p:sp>
        <p:nvSpPr>
          <p:cNvPr id="4" name="gold-rule">
            <a:extLst>
              <a:ext uri="{FF2B5EF4-FFF2-40B4-BE49-F238E27FC236}">
                <a16:creationId xmlns:a16="http://schemas.microsoft.com/office/drawing/2014/main" id="{7EE88DD4-DAAB-4AAE-B6B5-EB9181406DFB}"/>
              </a:ext>
            </a:extLst>
          </p:cNvPr>
          <p:cNvSpPr>
            <a:spLocks noGrp="1"/>
          </p:cNvSpPr>
          <p:nvPr/>
        </p:nvSpPr>
        <p:spPr>
          <a:xfrm>
            <a:off x="5572125" y="1104900"/>
            <a:ext cx="1047750" cy="0"/>
          </a:xfrm>
          <a:prstGeom prst="line">
            <a:avLst/>
          </a:prstGeom>
          <a:noFill/>
          <a:ln w="38100">
            <a:solidFill>
              <a:srgbClr val="D6AE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3FE54FF-9506-43AF-ADE4-AFEB7DE26D0C}"/>
              </a:ext>
            </a:extLst>
          </p:cNvPr>
          <p:cNvSpPr>
            <a:spLocks noGrp="1"/>
          </p:cNvSpPr>
          <p:nvPr/>
        </p:nvSpPr>
        <p:spPr>
          <a:xfrm>
            <a:off x="1143000" y="1809750"/>
            <a:ext cx="9906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“Take courage! It is I. Don’t be afraid” (Matthew 14:27 NIV).</a:t>
            </a:r>
          </a:p>
        </p:txBody>
      </p:sp>
    </p:spTree>
    <p:extLst>
      <p:ext uri="{BB962C8B-B14F-4D97-AF65-F5344CB8AC3E}">
        <p14:creationId xmlns:p14="http://schemas.microsoft.com/office/powerpoint/2010/main" val="569936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leftWide">
            <a:extLst>
              <a:ext uri="{FF2B5EF4-FFF2-40B4-BE49-F238E27FC236}">
                <a16:creationId xmlns:a16="http://schemas.microsoft.com/office/drawing/2014/main" id="{36AC05BF-C355-404C-9636-BC3790E481A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763000" cy="6858000"/>
          </a:xfrm>
          <a:prstGeom prst="rect">
            <a:avLst/>
          </a:prstGeom>
          <a:solidFill>
            <a:srgbClr val="071624">
              <a:alpha val="7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8B644F52-CCE3-4088-98CB-7CE84271C3A8}"/>
              </a:ext>
            </a:extLst>
          </p:cNvPr>
          <p:cNvSpPr>
            <a:spLocks noGrp="1"/>
          </p:cNvSpPr>
          <p:nvPr/>
        </p:nvSpPr>
        <p:spPr>
          <a:xfrm>
            <a:off x="742950" y="1476375"/>
            <a:ext cx="742950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storm had been there all along.</a:t>
            </a:r>
          </a:p>
        </p:txBody>
      </p:sp>
      <p:sp>
        <p:nvSpPr>
          <p:cNvPr id="4" name="slide-body">
            <a:extLst>
              <a:ext uri="{FF2B5EF4-FFF2-40B4-BE49-F238E27FC236}">
                <a16:creationId xmlns:a16="http://schemas.microsoft.com/office/drawing/2014/main" id="{E490B4FD-F5F2-477D-A214-A6E235544BD1}"/>
              </a:ext>
            </a:extLst>
          </p:cNvPr>
          <p:cNvSpPr>
            <a:spLocks noGrp="1"/>
          </p:cNvSpPr>
          <p:nvPr/>
        </p:nvSpPr>
        <p:spPr>
          <a:xfrm>
            <a:off x="742950" y="3429000"/>
            <a:ext cx="7239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lnSpc>
                <a:spcPct val="106000"/>
              </a:lnSpc>
              <a:buNone/>
              <a:def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D6AE63"/>
                </a:solidFill>
                <a:latin typeface="Georgia"/>
                <a:ea typeface="Georgia"/>
                <a:cs typeface="Georgia"/>
              </a:rPr>
              <a:t>What changed was where Peter’s attention settled.</a:t>
            </a:r>
          </a:p>
        </p:txBody>
      </p:sp>
    </p:spTree>
    <p:extLst>
      <p:ext uri="{BB962C8B-B14F-4D97-AF65-F5344CB8AC3E}">
        <p14:creationId xmlns:p14="http://schemas.microsoft.com/office/powerpoint/2010/main" val="1105161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hade-heavy">
            <a:extLst>
              <a:ext uri="{FF2B5EF4-FFF2-40B4-BE49-F238E27FC236}">
                <a16:creationId xmlns:a16="http://schemas.microsoft.com/office/drawing/2014/main" id="{9D70F9A4-B9BD-48F3-AA36-2128CE5B49D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624">
              <a:alpha val="7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lide-title">
            <a:extLst>
              <a:ext uri="{FF2B5EF4-FFF2-40B4-BE49-F238E27FC236}">
                <a16:creationId xmlns:a16="http://schemas.microsoft.com/office/drawing/2014/main" id="{D8E69F58-1D89-4940-9E1C-ED943A45873F}"/>
              </a:ext>
            </a:extLst>
          </p:cNvPr>
          <p:cNvSpPr>
            <a:spLocks noGrp="1"/>
          </p:cNvSpPr>
          <p:nvPr/>
        </p:nvSpPr>
        <p:spPr>
          <a:xfrm>
            <a:off x="1190625" y="1857375"/>
            <a:ext cx="9810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7F0E4"/>
                </a:solidFill>
                <a:latin typeface="Georgia"/>
                <a:ea typeface="Georgia"/>
                <a:cs typeface="Georgia"/>
              </a:rPr>
              <a:t>The wind became more defining than the One standing before him.</a:t>
            </a:r>
          </a:p>
        </p:txBody>
      </p:sp>
    </p:spTree>
    <p:extLst>
      <p:ext uri="{BB962C8B-B14F-4D97-AF65-F5344CB8AC3E}">
        <p14:creationId xmlns:p14="http://schemas.microsoft.com/office/powerpoint/2010/main" val="159817382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1622</Words>
  <Application>Microsoft Office PowerPoint</Application>
  <DocSecurity>0</DocSecurity>
  <PresentationFormat>Widescreen</PresentationFormat>
  <Paragraphs>143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Calibri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Paul David Bravard</cp:lastModifiedBy>
  <cp:revision>3</cp:revision>
  <dcterms:created xsi:type="dcterms:W3CDTF">2026-08-09T11:34:21Z</dcterms:created>
  <dcterms:modified xsi:type="dcterms:W3CDTF">2026-08-09T11:44:41Z</dcterms:modified>
</cp:coreProperties>
</file>