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4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5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accent-rule">
            <a:extLst>
              <a:ext uri="{FF2B5EF4-FFF2-40B4-BE49-F238E27FC236}">
                <a16:creationId xmlns:a16="http://schemas.microsoft.com/office/drawing/2014/main" id="{379FE82F-6A4B-4F42-B365-FEA387E28B09}"/>
              </a:ext>
            </a:extLst>
          </p:cNvPr>
          <p:cNvSpPr>
            <a:spLocks noGrp="1"/>
          </p:cNvSpPr>
          <p:nvPr/>
        </p:nvSpPr>
        <p:spPr>
          <a:xfrm>
            <a:off x="819150" y="1066800"/>
            <a:ext cx="838200" cy="0"/>
          </a:xfrm>
          <a:prstGeom prst="line">
            <a:avLst/>
          </a:prstGeom>
          <a:noFill/>
          <a:ln w="47625">
            <a:solidFill>
              <a:srgbClr val="D9A4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ermon-title">
            <a:extLst>
              <a:ext uri="{FF2B5EF4-FFF2-40B4-BE49-F238E27FC236}">
                <a16:creationId xmlns:a16="http://schemas.microsoft.com/office/drawing/2014/main" id="{8D5C2F58-4E40-4F98-A5DC-0C132139CB57}"/>
              </a:ext>
            </a:extLst>
          </p:cNvPr>
          <p:cNvSpPr>
            <a:spLocks noGrp="1"/>
          </p:cNvSpPr>
          <p:nvPr/>
        </p:nvSpPr>
        <p:spPr>
          <a:xfrm>
            <a:off x="800100" y="1466850"/>
            <a:ext cx="5953125" cy="2095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5100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5100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Mercy Takes</a:t>
            </a:r>
          </a:p>
          <a:p>
            <a:pPr algn="l">
              <a:lnSpc>
                <a:spcPct val="92000"/>
              </a:lnSpc>
              <a:buNone/>
              <a:defRPr sz="5100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5100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a Body</a:t>
            </a:r>
          </a:p>
        </p:txBody>
      </p:sp>
      <p:sp>
        <p:nvSpPr>
          <p:cNvPr id="5" name="sermon-subtitle">
            <a:extLst>
              <a:ext uri="{FF2B5EF4-FFF2-40B4-BE49-F238E27FC236}">
                <a16:creationId xmlns:a16="http://schemas.microsoft.com/office/drawing/2014/main" id="{F0DE9802-DA7B-4DE9-98C4-A154C0C10AE8}"/>
              </a:ext>
            </a:extLst>
          </p:cNvPr>
          <p:cNvSpPr>
            <a:spLocks noGrp="1"/>
          </p:cNvSpPr>
          <p:nvPr/>
        </p:nvSpPr>
        <p:spPr>
          <a:xfrm>
            <a:off x="838200" y="3857625"/>
            <a:ext cx="5524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550" b="0" i="1">
                <a:solidFill>
                  <a:srgbClr val="D9A45B"/>
                </a:solidFill>
                <a:latin typeface="Georgia"/>
                <a:ea typeface="Georgia"/>
                <a:cs typeface="Georgia"/>
              </a:defRPr>
            </a:pPr>
            <a:r>
              <a:rPr sz="2550" b="0" i="1">
                <a:solidFill>
                  <a:srgbClr val="D9A45B"/>
                </a:solidFill>
                <a:latin typeface="Georgia"/>
                <a:ea typeface="Georgia"/>
                <a:cs typeface="Georgia"/>
              </a:rPr>
              <a:t>The Christ Who Forms a People</a:t>
            </a:r>
          </a:p>
        </p:txBody>
      </p:sp>
      <p:sp>
        <p:nvSpPr>
          <p:cNvPr id="6" name="sermon-date">
            <a:extLst>
              <a:ext uri="{FF2B5EF4-FFF2-40B4-BE49-F238E27FC236}">
                <a16:creationId xmlns:a16="http://schemas.microsoft.com/office/drawing/2014/main" id="{14237AF4-9725-4B93-B2AA-E1278FA7643E}"/>
              </a:ext>
            </a:extLst>
          </p:cNvPr>
          <p:cNvSpPr>
            <a:spLocks noGrp="1"/>
          </p:cNvSpPr>
          <p:nvPr/>
        </p:nvSpPr>
        <p:spPr>
          <a:xfrm>
            <a:off x="838200" y="5695950"/>
            <a:ext cx="2952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800" b="0" i="0">
                <a:solidFill>
                  <a:srgbClr val="D8C6AD"/>
                </a:solidFill>
                <a:latin typeface="Aptos"/>
                <a:ea typeface="Aptos"/>
                <a:cs typeface="Aptos"/>
              </a:defRPr>
            </a:pPr>
            <a:r>
              <a:rPr lang="en-US" sz="1800" b="0" i="0" dirty="0">
                <a:solidFill>
                  <a:srgbClr val="D8C6AD"/>
                </a:solidFill>
                <a:latin typeface="Aptos"/>
                <a:ea typeface="Aptos"/>
                <a:cs typeface="Aptos"/>
              </a:rPr>
              <a:t>8.23.</a:t>
            </a:r>
            <a:r>
              <a:rPr sz="1800" b="0" i="0" dirty="0">
                <a:solidFill>
                  <a:srgbClr val="D8C6AD"/>
                </a:solidFill>
                <a:latin typeface="Aptos"/>
                <a:ea typeface="Aptos"/>
                <a:cs typeface="Aptos"/>
              </a:rPr>
              <a:t>2026</a:t>
            </a:r>
          </a:p>
        </p:txBody>
      </p:sp>
      <p:sp>
        <p:nvSpPr>
          <p:cNvPr id="7" name="slide-number">
            <a:extLst>
              <a:ext uri="{FF2B5EF4-FFF2-40B4-BE49-F238E27FC236}">
                <a16:creationId xmlns:a16="http://schemas.microsoft.com/office/drawing/2014/main" id="{CBF88801-063D-449A-8F4B-81CA39A13D4D}"/>
              </a:ext>
            </a:extLst>
          </p:cNvPr>
          <p:cNvSpPr>
            <a:spLocks noGrp="1"/>
          </p:cNvSpPr>
          <p:nvPr/>
        </p:nvSpPr>
        <p:spPr>
          <a:xfrm>
            <a:off x="11334750" y="63246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763134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cripture-overlay">
            <a:extLst>
              <a:ext uri="{FF2B5EF4-FFF2-40B4-BE49-F238E27FC236}">
                <a16:creationId xmlns:a16="http://schemas.microsoft.com/office/drawing/2014/main" id="{7FACD1A4-1834-4EF1-9886-0BA67AFBBCD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71116">
                  <a:alpha val="98000"/>
                </a:srgbClr>
              </a:gs>
              <a:gs pos="58000">
                <a:srgbClr val="071116">
                  <a:alpha val="88000"/>
                </a:srgbClr>
              </a:gs>
              <a:gs pos="100000">
                <a:srgbClr val="071116">
                  <a:alpha val="18000"/>
                </a:srgbClr>
              </a:gs>
            </a:gsLst>
            <a:lin ang="540000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eyebrow">
            <a:extLst>
              <a:ext uri="{FF2B5EF4-FFF2-40B4-BE49-F238E27FC236}">
                <a16:creationId xmlns:a16="http://schemas.microsoft.com/office/drawing/2014/main" id="{C24A2E91-D3D9-4BF6-8449-980B2256DEC9}"/>
              </a:ext>
            </a:extLst>
          </p:cNvPr>
          <p:cNvSpPr>
            <a:spLocks noGrp="1"/>
          </p:cNvSpPr>
          <p:nvPr/>
        </p:nvSpPr>
        <p:spPr>
          <a:xfrm>
            <a:off x="819150" y="590550"/>
            <a:ext cx="5143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D9A45B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D9A45B"/>
                </a:solidFill>
                <a:latin typeface="Aptos"/>
                <a:ea typeface="Aptos"/>
                <a:cs typeface="Aptos"/>
              </a:rPr>
              <a:t>SCRIPTURE READING</a:t>
            </a:r>
          </a:p>
        </p:txBody>
      </p:sp>
      <p:sp>
        <p:nvSpPr>
          <p:cNvPr id="4" name="accent-rule">
            <a:extLst>
              <a:ext uri="{FF2B5EF4-FFF2-40B4-BE49-F238E27FC236}">
                <a16:creationId xmlns:a16="http://schemas.microsoft.com/office/drawing/2014/main" id="{96D5DD31-B710-44B3-BD73-ABE364D8DD03}"/>
              </a:ext>
            </a:extLst>
          </p:cNvPr>
          <p:cNvSpPr>
            <a:spLocks noGrp="1"/>
          </p:cNvSpPr>
          <p:nvPr/>
        </p:nvSpPr>
        <p:spPr>
          <a:xfrm>
            <a:off x="819150" y="1066800"/>
            <a:ext cx="819150" cy="0"/>
          </a:xfrm>
          <a:prstGeom prst="line">
            <a:avLst/>
          </a:prstGeom>
          <a:noFill/>
          <a:ln w="47625">
            <a:solidFill>
              <a:srgbClr val="D9A4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cripture-reference">
            <a:extLst>
              <a:ext uri="{FF2B5EF4-FFF2-40B4-BE49-F238E27FC236}">
                <a16:creationId xmlns:a16="http://schemas.microsoft.com/office/drawing/2014/main" id="{9452D6C8-4018-46AB-9D97-F7AAA6012C76}"/>
              </a:ext>
            </a:extLst>
          </p:cNvPr>
          <p:cNvSpPr>
            <a:spLocks noGrp="1"/>
          </p:cNvSpPr>
          <p:nvPr/>
        </p:nvSpPr>
        <p:spPr>
          <a:xfrm>
            <a:off x="819150" y="1619250"/>
            <a:ext cx="8477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0000"/>
              </a:lnSpc>
              <a:buNone/>
              <a:defRPr sz="4350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4350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Exodus 1:8–22; 2:1–10</a:t>
            </a:r>
          </a:p>
        </p:txBody>
      </p:sp>
      <p:sp>
        <p:nvSpPr>
          <p:cNvPr id="6" name="scripture-movement">
            <a:extLst>
              <a:ext uri="{FF2B5EF4-FFF2-40B4-BE49-F238E27FC236}">
                <a16:creationId xmlns:a16="http://schemas.microsoft.com/office/drawing/2014/main" id="{1D10D0DF-9F9F-47F3-ABC9-29800FFCFCB9}"/>
              </a:ext>
            </a:extLst>
          </p:cNvPr>
          <p:cNvSpPr>
            <a:spLocks noGrp="1"/>
          </p:cNvSpPr>
          <p:nvPr/>
        </p:nvSpPr>
        <p:spPr>
          <a:xfrm>
            <a:off x="838200" y="3314700"/>
            <a:ext cx="733425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400" b="0" i="1">
                <a:solidFill>
                  <a:srgbClr val="D8C6AD"/>
                </a:solidFill>
                <a:latin typeface="Georgia"/>
                <a:ea typeface="Georgia"/>
                <a:cs typeface="Georgia"/>
              </a:defRPr>
            </a:pPr>
            <a:r>
              <a:rPr sz="2400" b="0" i="1">
                <a:solidFill>
                  <a:srgbClr val="D8C6AD"/>
                </a:solidFill>
                <a:latin typeface="Georgia"/>
                <a:ea typeface="Georgia"/>
                <a:cs typeface="Georgia"/>
              </a:rPr>
              <a:t>Fear  •  Courage  •  Life preserved</a:t>
            </a:r>
          </a:p>
        </p:txBody>
      </p:sp>
      <p:sp>
        <p:nvSpPr>
          <p:cNvPr id="7" name="slide-number">
            <a:extLst>
              <a:ext uri="{FF2B5EF4-FFF2-40B4-BE49-F238E27FC236}">
                <a16:creationId xmlns:a16="http://schemas.microsoft.com/office/drawing/2014/main" id="{4A998F32-DB41-4D01-A504-5133FF71E811}"/>
              </a:ext>
            </a:extLst>
          </p:cNvPr>
          <p:cNvSpPr>
            <a:spLocks noGrp="1"/>
          </p:cNvSpPr>
          <p:nvPr/>
        </p:nvSpPr>
        <p:spPr>
          <a:xfrm>
            <a:off x="11334750" y="63246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197869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1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ear-background">
            <a:extLst>
              <a:ext uri="{FF2B5EF4-FFF2-40B4-BE49-F238E27FC236}">
                <a16:creationId xmlns:a16="http://schemas.microsoft.com/office/drawing/2014/main" id="{21F10708-072E-4DE4-991A-85CA5128A42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4262C"/>
              </a:gs>
              <a:gs pos="52000">
                <a:srgbClr val="071116"/>
              </a:gs>
              <a:gs pos="100000">
                <a:srgbClr val="220F12"/>
              </a:gs>
            </a:gsLst>
            <a:lin ang="1080000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eyebrow">
            <a:extLst>
              <a:ext uri="{FF2B5EF4-FFF2-40B4-BE49-F238E27FC236}">
                <a16:creationId xmlns:a16="http://schemas.microsoft.com/office/drawing/2014/main" id="{37284C40-D4FE-4862-9198-19849775018B}"/>
              </a:ext>
            </a:extLst>
          </p:cNvPr>
          <p:cNvSpPr>
            <a:spLocks noGrp="1"/>
          </p:cNvSpPr>
          <p:nvPr/>
        </p:nvSpPr>
        <p:spPr>
          <a:xfrm>
            <a:off x="819150" y="514350"/>
            <a:ext cx="5143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D9A45B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D9A45B"/>
                </a:solidFill>
                <a:latin typeface="Aptos"/>
                <a:ea typeface="Aptos"/>
                <a:cs typeface="Aptos"/>
              </a:rPr>
              <a:t>TAKEAWAY</a:t>
            </a:r>
          </a:p>
        </p:txBody>
      </p:sp>
      <p:sp>
        <p:nvSpPr>
          <p:cNvPr id="3" name="fear-title">
            <a:extLst>
              <a:ext uri="{FF2B5EF4-FFF2-40B4-BE49-F238E27FC236}">
                <a16:creationId xmlns:a16="http://schemas.microsoft.com/office/drawing/2014/main" id="{33B6C1FD-017B-4B01-8E51-49DF70C34475}"/>
              </a:ext>
            </a:extLst>
          </p:cNvPr>
          <p:cNvSpPr>
            <a:spLocks noGrp="1"/>
          </p:cNvSpPr>
          <p:nvPr/>
        </p:nvSpPr>
        <p:spPr>
          <a:xfrm>
            <a:off x="800100" y="971550"/>
            <a:ext cx="8382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450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When fear becomes a system</a:t>
            </a:r>
          </a:p>
        </p:txBody>
      </p:sp>
      <p:sp>
        <p:nvSpPr>
          <p:cNvPr id="4" name="descent-line">
            <a:extLst>
              <a:ext uri="{FF2B5EF4-FFF2-40B4-BE49-F238E27FC236}">
                <a16:creationId xmlns:a16="http://schemas.microsoft.com/office/drawing/2014/main" id="{CEE54C5A-89EB-477E-BCAD-983926655AE2}"/>
              </a:ext>
            </a:extLst>
          </p:cNvPr>
          <p:cNvSpPr>
            <a:spLocks noGrp="1"/>
          </p:cNvSpPr>
          <p:nvPr/>
        </p:nvSpPr>
        <p:spPr>
          <a:xfrm>
            <a:off x="5848350" y="1847850"/>
            <a:ext cx="76200" cy="2857500"/>
          </a:xfrm>
          <a:prstGeom prst="rect">
            <a:avLst/>
          </a:prstGeom>
          <a:gradFill>
            <a:gsLst>
              <a:gs pos="0">
                <a:srgbClr val="D9A45B"/>
              </a:gs>
              <a:gs pos="55000">
                <a:srgbClr val="934B3D"/>
              </a:gs>
              <a:gs pos="100000">
                <a:srgbClr val="521E22"/>
              </a:gs>
            </a:gsLst>
            <a:lin ang="1080000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fear-step-1">
            <a:extLst>
              <a:ext uri="{FF2B5EF4-FFF2-40B4-BE49-F238E27FC236}">
                <a16:creationId xmlns:a16="http://schemas.microsoft.com/office/drawing/2014/main" id="{2F0602D4-2D26-4704-84E1-BFF51AF69A3E}"/>
              </a:ext>
            </a:extLst>
          </p:cNvPr>
          <p:cNvSpPr>
            <a:spLocks noGrp="1"/>
          </p:cNvSpPr>
          <p:nvPr/>
        </p:nvSpPr>
        <p:spPr>
          <a:xfrm>
            <a:off x="2000250" y="1981200"/>
            <a:ext cx="34861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2400" b="0" i="0">
                <a:solidFill>
                  <a:srgbClr val="D8C6AD"/>
                </a:solidFill>
                <a:latin typeface="Georgia"/>
                <a:ea typeface="Georgia"/>
                <a:cs typeface="Georgia"/>
              </a:defRPr>
            </a:pPr>
            <a:r>
              <a:rPr sz="2400" b="0" i="0">
                <a:solidFill>
                  <a:srgbClr val="D8C6AD"/>
                </a:solidFill>
                <a:latin typeface="Georgia"/>
                <a:ea typeface="Georgia"/>
                <a:cs typeface="Georgia"/>
              </a:rPr>
              <a:t>fear</a:t>
            </a:r>
          </a:p>
        </p:txBody>
      </p:sp>
      <p:sp>
        <p:nvSpPr>
          <p:cNvPr id="6" name="fear-step-2">
            <a:extLst>
              <a:ext uri="{FF2B5EF4-FFF2-40B4-BE49-F238E27FC236}">
                <a16:creationId xmlns:a16="http://schemas.microsoft.com/office/drawing/2014/main" id="{9F45C20E-45F9-4A21-A2BD-3DD5FD18ED2F}"/>
              </a:ext>
            </a:extLst>
          </p:cNvPr>
          <p:cNvSpPr>
            <a:spLocks noGrp="1"/>
          </p:cNvSpPr>
          <p:nvPr/>
        </p:nvSpPr>
        <p:spPr>
          <a:xfrm>
            <a:off x="6286500" y="2686050"/>
            <a:ext cx="31051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775" b="0" i="0">
                <a:solidFill>
                  <a:srgbClr val="D7B699"/>
                </a:solidFill>
                <a:latin typeface="Georgia"/>
                <a:ea typeface="Georgia"/>
                <a:cs typeface="Georgia"/>
              </a:defRPr>
            </a:pPr>
            <a:r>
              <a:rPr sz="2775" b="0" i="0">
                <a:solidFill>
                  <a:srgbClr val="D7B699"/>
                </a:solidFill>
                <a:latin typeface="Georgia"/>
                <a:ea typeface="Georgia"/>
                <a:cs typeface="Georgia"/>
              </a:rPr>
              <a:t>forced labor</a:t>
            </a:r>
          </a:p>
        </p:txBody>
      </p:sp>
      <p:sp>
        <p:nvSpPr>
          <p:cNvPr id="7" name="fear-step-3">
            <a:extLst>
              <a:ext uri="{FF2B5EF4-FFF2-40B4-BE49-F238E27FC236}">
                <a16:creationId xmlns:a16="http://schemas.microsoft.com/office/drawing/2014/main" id="{0EE27638-F502-4D08-A080-1BD9169C60DD}"/>
              </a:ext>
            </a:extLst>
          </p:cNvPr>
          <p:cNvSpPr>
            <a:spLocks noGrp="1"/>
          </p:cNvSpPr>
          <p:nvPr/>
        </p:nvSpPr>
        <p:spPr>
          <a:xfrm>
            <a:off x="2000250" y="3448050"/>
            <a:ext cx="34861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3225" b="0" i="0">
                <a:solidFill>
                  <a:srgbClr val="C98270"/>
                </a:solidFill>
                <a:latin typeface="Georgia"/>
                <a:ea typeface="Georgia"/>
                <a:cs typeface="Georgia"/>
              </a:defRPr>
            </a:pPr>
            <a:r>
              <a:rPr sz="3225" b="0" i="0">
                <a:solidFill>
                  <a:srgbClr val="C98270"/>
                </a:solidFill>
                <a:latin typeface="Georgia"/>
                <a:ea typeface="Georgia"/>
                <a:cs typeface="Georgia"/>
              </a:rPr>
              <a:t>violence</a:t>
            </a:r>
          </a:p>
        </p:txBody>
      </p:sp>
      <p:sp>
        <p:nvSpPr>
          <p:cNvPr id="8" name="fear-step-4">
            <a:extLst>
              <a:ext uri="{FF2B5EF4-FFF2-40B4-BE49-F238E27FC236}">
                <a16:creationId xmlns:a16="http://schemas.microsoft.com/office/drawing/2014/main" id="{E5C30C76-1538-413A-BDDA-C85D8B12836E}"/>
              </a:ext>
            </a:extLst>
          </p:cNvPr>
          <p:cNvSpPr>
            <a:spLocks noGrp="1"/>
          </p:cNvSpPr>
          <p:nvPr/>
        </p:nvSpPr>
        <p:spPr>
          <a:xfrm>
            <a:off x="6286500" y="4267200"/>
            <a:ext cx="31051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750" b="1" i="0">
                <a:solidFill>
                  <a:srgbClr val="E1A095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E1A095"/>
                </a:solidFill>
                <a:latin typeface="Georgia"/>
                <a:ea typeface="Georgia"/>
                <a:cs typeface="Georgia"/>
              </a:rPr>
              <a:t>death</a:t>
            </a:r>
          </a:p>
        </p:txBody>
      </p:sp>
      <p:sp>
        <p:nvSpPr>
          <p:cNvPr id="9" name="accent-rule">
            <a:extLst>
              <a:ext uri="{FF2B5EF4-FFF2-40B4-BE49-F238E27FC236}">
                <a16:creationId xmlns:a16="http://schemas.microsoft.com/office/drawing/2014/main" id="{7748C894-012D-4C9D-8B96-35CBA762A5E4}"/>
              </a:ext>
            </a:extLst>
          </p:cNvPr>
          <p:cNvSpPr>
            <a:spLocks noGrp="1"/>
          </p:cNvSpPr>
          <p:nvPr/>
        </p:nvSpPr>
        <p:spPr>
          <a:xfrm>
            <a:off x="819150" y="5429250"/>
            <a:ext cx="1047750" cy="0"/>
          </a:xfrm>
          <a:prstGeom prst="line">
            <a:avLst/>
          </a:prstGeom>
          <a:noFill/>
          <a:ln w="47625">
            <a:solidFill>
              <a:srgbClr val="934B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pharaoh-line">
            <a:extLst>
              <a:ext uri="{FF2B5EF4-FFF2-40B4-BE49-F238E27FC236}">
                <a16:creationId xmlns:a16="http://schemas.microsoft.com/office/drawing/2014/main" id="{BC2D84FA-07B2-4C94-AE99-1CAFE29D1DF1}"/>
              </a:ext>
            </a:extLst>
          </p:cNvPr>
          <p:cNvSpPr>
            <a:spLocks noGrp="1"/>
          </p:cNvSpPr>
          <p:nvPr/>
        </p:nvSpPr>
        <p:spPr>
          <a:xfrm>
            <a:off x="800100" y="5657850"/>
            <a:ext cx="7429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400" b="0" i="1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2400" b="0" i="1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Pharaoh uses power to preserve himself.</a:t>
            </a:r>
          </a:p>
        </p:txBody>
      </p:sp>
      <p:sp>
        <p:nvSpPr>
          <p:cNvPr id="11" name="slide-number">
            <a:extLst>
              <a:ext uri="{FF2B5EF4-FFF2-40B4-BE49-F238E27FC236}">
                <a16:creationId xmlns:a16="http://schemas.microsoft.com/office/drawing/2014/main" id="{1E9658FE-6343-4843-BE4A-AC93AF3DA0C0}"/>
              </a:ext>
            </a:extLst>
          </p:cNvPr>
          <p:cNvSpPr>
            <a:spLocks noGrp="1"/>
          </p:cNvSpPr>
          <p:nvPr/>
        </p:nvSpPr>
        <p:spPr>
          <a:xfrm>
            <a:off x="11334750" y="63246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833495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ercy-hands-overlay">
            <a:extLst>
              <a:ext uri="{FF2B5EF4-FFF2-40B4-BE49-F238E27FC236}">
                <a16:creationId xmlns:a16="http://schemas.microsoft.com/office/drawing/2014/main" id="{0124E29E-7229-4B7B-8F5F-D2E80EF502F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71116">
                  <a:alpha val="98000"/>
                </a:srgbClr>
              </a:gs>
              <a:gs pos="72000">
                <a:srgbClr val="071116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eyebrow">
            <a:extLst>
              <a:ext uri="{FF2B5EF4-FFF2-40B4-BE49-F238E27FC236}">
                <a16:creationId xmlns:a16="http://schemas.microsoft.com/office/drawing/2014/main" id="{0378ADBE-45E4-46AC-B7CD-11E4BA64F016}"/>
              </a:ext>
            </a:extLst>
          </p:cNvPr>
          <p:cNvSpPr>
            <a:spLocks noGrp="1"/>
          </p:cNvSpPr>
          <p:nvPr/>
        </p:nvSpPr>
        <p:spPr>
          <a:xfrm>
            <a:off x="819150" y="590550"/>
            <a:ext cx="5143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D9A45B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D9A45B"/>
                </a:solidFill>
                <a:latin typeface="Aptos"/>
                <a:ea typeface="Aptos"/>
                <a:cs typeface="Aptos"/>
              </a:rPr>
              <a:t>WOMEN PRESERVE LIFE</a:t>
            </a:r>
          </a:p>
        </p:txBody>
      </p:sp>
      <p:sp>
        <p:nvSpPr>
          <p:cNvPr id="4" name="mercy-becomes">
            <a:extLst>
              <a:ext uri="{FF2B5EF4-FFF2-40B4-BE49-F238E27FC236}">
                <a16:creationId xmlns:a16="http://schemas.microsoft.com/office/drawing/2014/main" id="{2E0C8BE7-A257-4B24-8062-7925736D5254}"/>
              </a:ext>
            </a:extLst>
          </p:cNvPr>
          <p:cNvSpPr>
            <a:spLocks noGrp="1"/>
          </p:cNvSpPr>
          <p:nvPr/>
        </p:nvSpPr>
        <p:spPr>
          <a:xfrm>
            <a:off x="800100" y="1352550"/>
            <a:ext cx="4762500" cy="3429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0000"/>
              </a:lnSpc>
              <a:buNone/>
              <a:defRPr sz="3525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3525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Mercy becomes</a:t>
            </a:r>
          </a:p>
          <a:p>
            <a:pPr algn="l">
              <a:lnSpc>
                <a:spcPct val="90000"/>
              </a:lnSpc>
              <a:buNone/>
              <a:defRPr sz="3525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3525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hands,</a:t>
            </a:r>
          </a:p>
          <a:p>
            <a:pPr algn="l">
              <a:lnSpc>
                <a:spcPct val="90000"/>
              </a:lnSpc>
              <a:buNone/>
              <a:defRPr sz="3525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3525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arms,</a:t>
            </a:r>
          </a:p>
          <a:p>
            <a:pPr algn="l">
              <a:lnSpc>
                <a:spcPct val="90000"/>
              </a:lnSpc>
              <a:buNone/>
              <a:defRPr sz="3525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3525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eyes,</a:t>
            </a:r>
          </a:p>
          <a:p>
            <a:pPr algn="l">
              <a:lnSpc>
                <a:spcPct val="90000"/>
              </a:lnSpc>
              <a:buNone/>
              <a:defRPr sz="3525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3525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courage.</a:t>
            </a:r>
          </a:p>
        </p:txBody>
      </p:sp>
      <p:sp>
        <p:nvSpPr>
          <p:cNvPr id="5" name="accent-rule">
            <a:extLst>
              <a:ext uri="{FF2B5EF4-FFF2-40B4-BE49-F238E27FC236}">
                <a16:creationId xmlns:a16="http://schemas.microsoft.com/office/drawing/2014/main" id="{12D2979D-70AA-4FA7-AFC6-F3843EC18F75}"/>
              </a:ext>
            </a:extLst>
          </p:cNvPr>
          <p:cNvSpPr>
            <a:spLocks noGrp="1"/>
          </p:cNvSpPr>
          <p:nvPr/>
        </p:nvSpPr>
        <p:spPr>
          <a:xfrm>
            <a:off x="838200" y="5219700"/>
            <a:ext cx="1257300" cy="0"/>
          </a:xfrm>
          <a:prstGeom prst="line">
            <a:avLst/>
          </a:prstGeom>
          <a:noFill/>
          <a:ln w="47625">
            <a:solidFill>
              <a:srgbClr val="D9A4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-number">
            <a:extLst>
              <a:ext uri="{FF2B5EF4-FFF2-40B4-BE49-F238E27FC236}">
                <a16:creationId xmlns:a16="http://schemas.microsoft.com/office/drawing/2014/main" id="{703E3583-468F-4AC1-9FE9-DAB15699BEAB}"/>
              </a:ext>
            </a:extLst>
          </p:cNvPr>
          <p:cNvSpPr>
            <a:spLocks noGrp="1"/>
          </p:cNvSpPr>
          <p:nvPr/>
        </p:nvSpPr>
        <p:spPr>
          <a:xfrm>
            <a:off x="11334750" y="63246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779042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salm-overlay">
            <a:extLst>
              <a:ext uri="{FF2B5EF4-FFF2-40B4-BE49-F238E27FC236}">
                <a16:creationId xmlns:a16="http://schemas.microsoft.com/office/drawing/2014/main" id="{DDDE2BC0-D258-4AA3-B727-DB89282F856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75000">
                <a:srgbClr val="071116">
                  <a:alpha val="22000"/>
                </a:srgbClr>
              </a:gs>
              <a:gs pos="100000">
                <a:srgbClr val="071116">
                  <a:alpha val="94000"/>
                </a:srgbClr>
              </a:gs>
            </a:gsLst>
            <a:lin ang="540000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eyebrow">
            <a:extLst>
              <a:ext uri="{FF2B5EF4-FFF2-40B4-BE49-F238E27FC236}">
                <a16:creationId xmlns:a16="http://schemas.microsoft.com/office/drawing/2014/main" id="{50B9CEC4-A1D8-41E5-97E2-92A5D10F5A2E}"/>
              </a:ext>
            </a:extLst>
          </p:cNvPr>
          <p:cNvSpPr>
            <a:spLocks noGrp="1"/>
          </p:cNvSpPr>
          <p:nvPr/>
        </p:nvSpPr>
        <p:spPr>
          <a:xfrm>
            <a:off x="7353300" y="800100"/>
            <a:ext cx="5143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D9A45B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D9A45B"/>
                </a:solidFill>
                <a:latin typeface="Aptos"/>
                <a:ea typeface="Aptos"/>
                <a:cs typeface="Aptos"/>
              </a:rPr>
              <a:t>PSALM 124</a:t>
            </a:r>
          </a:p>
        </p:txBody>
      </p:sp>
      <p:sp>
        <p:nvSpPr>
          <p:cNvPr id="4" name="psalm-line">
            <a:extLst>
              <a:ext uri="{FF2B5EF4-FFF2-40B4-BE49-F238E27FC236}">
                <a16:creationId xmlns:a16="http://schemas.microsoft.com/office/drawing/2014/main" id="{1E9BCC57-A29A-4C3E-82E4-9D9B8AE0B081}"/>
              </a:ext>
            </a:extLst>
          </p:cNvPr>
          <p:cNvSpPr>
            <a:spLocks noGrp="1"/>
          </p:cNvSpPr>
          <p:nvPr/>
        </p:nvSpPr>
        <p:spPr>
          <a:xfrm>
            <a:off x="7334250" y="1714500"/>
            <a:ext cx="4000500" cy="1733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3525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3525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“Our help is in</a:t>
            </a:r>
          </a:p>
          <a:p>
            <a:pPr algn="l">
              <a:lnSpc>
                <a:spcPct val="98000"/>
              </a:lnSpc>
              <a:buNone/>
              <a:defRPr sz="3525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3525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the name of the Lord.”</a:t>
            </a:r>
          </a:p>
        </p:txBody>
      </p:sp>
      <p:sp>
        <p:nvSpPr>
          <p:cNvPr id="5" name="accent-rule">
            <a:extLst>
              <a:ext uri="{FF2B5EF4-FFF2-40B4-BE49-F238E27FC236}">
                <a16:creationId xmlns:a16="http://schemas.microsoft.com/office/drawing/2014/main" id="{DD867DC5-6D3C-4592-A074-4AAF12D725C5}"/>
              </a:ext>
            </a:extLst>
          </p:cNvPr>
          <p:cNvSpPr>
            <a:spLocks noGrp="1"/>
          </p:cNvSpPr>
          <p:nvPr/>
        </p:nvSpPr>
        <p:spPr>
          <a:xfrm>
            <a:off x="7353300" y="3810000"/>
            <a:ext cx="1143000" cy="0"/>
          </a:xfrm>
          <a:prstGeom prst="line">
            <a:avLst/>
          </a:prstGeom>
          <a:noFill/>
          <a:ln w="47625">
            <a:solidFill>
              <a:srgbClr val="D9A4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psalm-reference">
            <a:extLst>
              <a:ext uri="{FF2B5EF4-FFF2-40B4-BE49-F238E27FC236}">
                <a16:creationId xmlns:a16="http://schemas.microsoft.com/office/drawing/2014/main" id="{4F6293F2-5B13-4377-8F1A-219A10E36F4A}"/>
              </a:ext>
            </a:extLst>
          </p:cNvPr>
          <p:cNvSpPr>
            <a:spLocks noGrp="1"/>
          </p:cNvSpPr>
          <p:nvPr/>
        </p:nvSpPr>
        <p:spPr>
          <a:xfrm>
            <a:off x="7353300" y="4133850"/>
            <a:ext cx="285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250" b="0" i="1">
                <a:solidFill>
                  <a:srgbClr val="D8C6AD"/>
                </a:solidFill>
                <a:latin typeface="Georgia"/>
                <a:ea typeface="Georgia"/>
                <a:cs typeface="Georgia"/>
              </a:defRPr>
            </a:pPr>
            <a:r>
              <a:rPr sz="2250" b="0" i="1">
                <a:solidFill>
                  <a:srgbClr val="D8C6AD"/>
                </a:solidFill>
                <a:latin typeface="Georgia"/>
                <a:ea typeface="Georgia"/>
                <a:cs typeface="Georgia"/>
              </a:rPr>
              <a:t>Psalm 124:8</a:t>
            </a:r>
          </a:p>
        </p:txBody>
      </p:sp>
      <p:sp>
        <p:nvSpPr>
          <p:cNvPr id="7" name="slide-number">
            <a:extLst>
              <a:ext uri="{FF2B5EF4-FFF2-40B4-BE49-F238E27FC236}">
                <a16:creationId xmlns:a16="http://schemas.microsoft.com/office/drawing/2014/main" id="{9B7605F6-8E4C-47A0-A2A3-8D6C06C393CB}"/>
              </a:ext>
            </a:extLst>
          </p:cNvPr>
          <p:cNvSpPr>
            <a:spLocks noGrp="1"/>
          </p:cNvSpPr>
          <p:nvPr/>
        </p:nvSpPr>
        <p:spPr>
          <a:xfrm>
            <a:off x="11334750" y="63246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21839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cripture-overlay">
            <a:extLst>
              <a:ext uri="{FF2B5EF4-FFF2-40B4-BE49-F238E27FC236}">
                <a16:creationId xmlns:a16="http://schemas.microsoft.com/office/drawing/2014/main" id="{81640D29-7EAF-406F-9CCD-C22EF2DA643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71116">
                  <a:alpha val="98000"/>
                </a:srgbClr>
              </a:gs>
              <a:gs pos="58000">
                <a:srgbClr val="071116">
                  <a:alpha val="88000"/>
                </a:srgbClr>
              </a:gs>
              <a:gs pos="100000">
                <a:srgbClr val="071116">
                  <a:alpha val="18000"/>
                </a:srgbClr>
              </a:gs>
            </a:gsLst>
            <a:lin ang="540000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eyebrow">
            <a:extLst>
              <a:ext uri="{FF2B5EF4-FFF2-40B4-BE49-F238E27FC236}">
                <a16:creationId xmlns:a16="http://schemas.microsoft.com/office/drawing/2014/main" id="{4ECC53B2-B0F7-4076-AE43-C2E007C3317A}"/>
              </a:ext>
            </a:extLst>
          </p:cNvPr>
          <p:cNvSpPr>
            <a:spLocks noGrp="1"/>
          </p:cNvSpPr>
          <p:nvPr/>
        </p:nvSpPr>
        <p:spPr>
          <a:xfrm>
            <a:off x="819150" y="590550"/>
            <a:ext cx="5143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D9A45B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D9A45B"/>
                </a:solidFill>
                <a:latin typeface="Aptos"/>
                <a:ea typeface="Aptos"/>
                <a:cs typeface="Aptos"/>
              </a:rPr>
              <a:t>SCRIPTURE READING</a:t>
            </a:r>
          </a:p>
        </p:txBody>
      </p:sp>
      <p:sp>
        <p:nvSpPr>
          <p:cNvPr id="4" name="accent-rule">
            <a:extLst>
              <a:ext uri="{FF2B5EF4-FFF2-40B4-BE49-F238E27FC236}">
                <a16:creationId xmlns:a16="http://schemas.microsoft.com/office/drawing/2014/main" id="{35CD07F6-B900-4543-BFD6-9880579807FF}"/>
              </a:ext>
            </a:extLst>
          </p:cNvPr>
          <p:cNvSpPr>
            <a:spLocks noGrp="1"/>
          </p:cNvSpPr>
          <p:nvPr/>
        </p:nvSpPr>
        <p:spPr>
          <a:xfrm>
            <a:off x="819150" y="1066800"/>
            <a:ext cx="819150" cy="0"/>
          </a:xfrm>
          <a:prstGeom prst="line">
            <a:avLst/>
          </a:prstGeom>
          <a:noFill/>
          <a:ln w="47625">
            <a:solidFill>
              <a:srgbClr val="D9A4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cripture-reference">
            <a:extLst>
              <a:ext uri="{FF2B5EF4-FFF2-40B4-BE49-F238E27FC236}">
                <a16:creationId xmlns:a16="http://schemas.microsoft.com/office/drawing/2014/main" id="{A7979BD3-2123-4973-8E9C-85DBD34A4016}"/>
              </a:ext>
            </a:extLst>
          </p:cNvPr>
          <p:cNvSpPr>
            <a:spLocks noGrp="1"/>
          </p:cNvSpPr>
          <p:nvPr/>
        </p:nvSpPr>
        <p:spPr>
          <a:xfrm>
            <a:off x="819150" y="1619250"/>
            <a:ext cx="8477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0000"/>
              </a:lnSpc>
              <a:buNone/>
              <a:defRPr sz="4350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4350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Romans 12:1–8</a:t>
            </a:r>
          </a:p>
        </p:txBody>
      </p:sp>
      <p:sp>
        <p:nvSpPr>
          <p:cNvPr id="6" name="scripture-movement">
            <a:extLst>
              <a:ext uri="{FF2B5EF4-FFF2-40B4-BE49-F238E27FC236}">
                <a16:creationId xmlns:a16="http://schemas.microsoft.com/office/drawing/2014/main" id="{94503590-6E76-4EF6-A46F-D116026B8461}"/>
              </a:ext>
            </a:extLst>
          </p:cNvPr>
          <p:cNvSpPr>
            <a:spLocks noGrp="1"/>
          </p:cNvSpPr>
          <p:nvPr/>
        </p:nvSpPr>
        <p:spPr>
          <a:xfrm>
            <a:off x="838200" y="3314700"/>
            <a:ext cx="733425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400" b="0" i="1">
                <a:solidFill>
                  <a:srgbClr val="D8C6AD"/>
                </a:solidFill>
                <a:latin typeface="Georgia"/>
                <a:ea typeface="Georgia"/>
                <a:cs typeface="Georgia"/>
              </a:defRPr>
            </a:pPr>
            <a:r>
              <a:rPr sz="2400" b="0" i="1">
                <a:solidFill>
                  <a:srgbClr val="D8C6AD"/>
                </a:solidFill>
                <a:latin typeface="Georgia"/>
                <a:ea typeface="Georgia"/>
                <a:cs typeface="Georgia"/>
              </a:rPr>
              <a:t>Mercy received  •  A life offered</a:t>
            </a:r>
          </a:p>
        </p:txBody>
      </p:sp>
      <p:sp>
        <p:nvSpPr>
          <p:cNvPr id="7" name="slide-number">
            <a:extLst>
              <a:ext uri="{FF2B5EF4-FFF2-40B4-BE49-F238E27FC236}">
                <a16:creationId xmlns:a16="http://schemas.microsoft.com/office/drawing/2014/main" id="{03CF1F76-1DE5-42BB-AE92-A8284EBCEAFB}"/>
              </a:ext>
            </a:extLst>
          </p:cNvPr>
          <p:cNvSpPr>
            <a:spLocks noGrp="1"/>
          </p:cNvSpPr>
          <p:nvPr/>
        </p:nvSpPr>
        <p:spPr>
          <a:xfrm>
            <a:off x="11334750" y="63246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8" name="romans-key-line">
            <a:extLst>
              <a:ext uri="{FF2B5EF4-FFF2-40B4-BE49-F238E27FC236}">
                <a16:creationId xmlns:a16="http://schemas.microsoft.com/office/drawing/2014/main" id="{11655F63-2332-4D8C-A3C3-994E26DD782B}"/>
              </a:ext>
            </a:extLst>
          </p:cNvPr>
          <p:cNvSpPr>
            <a:spLocks noGrp="1"/>
          </p:cNvSpPr>
          <p:nvPr/>
        </p:nvSpPr>
        <p:spPr>
          <a:xfrm>
            <a:off x="819150" y="4495800"/>
            <a:ext cx="885825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400" b="0" i="1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2400" b="0" i="1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“In view of God’s mercy … offer your bodies as a living sacrifice.”</a:t>
            </a:r>
          </a:p>
        </p:txBody>
      </p:sp>
    </p:spTree>
    <p:extLst>
      <p:ext uri="{BB962C8B-B14F-4D97-AF65-F5344CB8AC3E}">
        <p14:creationId xmlns:p14="http://schemas.microsoft.com/office/powerpoint/2010/main" val="771379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ifts-overlay">
            <a:extLst>
              <a:ext uri="{FF2B5EF4-FFF2-40B4-BE49-F238E27FC236}">
                <a16:creationId xmlns:a16="http://schemas.microsoft.com/office/drawing/2014/main" id="{F15E0047-CA11-4032-80CF-91A05649524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71116">
                  <a:alpha val="98000"/>
                </a:srgbClr>
              </a:gs>
              <a:gs pos="9000">
                <a:srgbClr val="071116">
                  <a:alpha val="70000"/>
                </a:srgbClr>
              </a:gs>
              <a:gs pos="21000">
                <a:srgbClr val="071116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eyebrow">
            <a:extLst>
              <a:ext uri="{FF2B5EF4-FFF2-40B4-BE49-F238E27FC236}">
                <a16:creationId xmlns:a16="http://schemas.microsoft.com/office/drawing/2014/main" id="{426E0314-230F-44D8-893A-CB6C6D958C7D}"/>
              </a:ext>
            </a:extLst>
          </p:cNvPr>
          <p:cNvSpPr>
            <a:spLocks noGrp="1"/>
          </p:cNvSpPr>
          <p:nvPr/>
        </p:nvSpPr>
        <p:spPr>
          <a:xfrm>
            <a:off x="819150" y="590550"/>
            <a:ext cx="5143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D9A45B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D9A45B"/>
                </a:solidFill>
                <a:latin typeface="Aptos"/>
                <a:ea typeface="Aptos"/>
                <a:cs typeface="Aptos"/>
              </a:rPr>
              <a:t>TAKEAWAY</a:t>
            </a:r>
          </a:p>
        </p:txBody>
      </p:sp>
      <p:sp>
        <p:nvSpPr>
          <p:cNvPr id="4" name="mercy-body-title">
            <a:extLst>
              <a:ext uri="{FF2B5EF4-FFF2-40B4-BE49-F238E27FC236}">
                <a16:creationId xmlns:a16="http://schemas.microsoft.com/office/drawing/2014/main" id="{5A85D1B1-B56E-4202-9E41-2CDCAAE08E66}"/>
              </a:ext>
            </a:extLst>
          </p:cNvPr>
          <p:cNvSpPr>
            <a:spLocks noGrp="1"/>
          </p:cNvSpPr>
          <p:nvPr/>
        </p:nvSpPr>
        <p:spPr>
          <a:xfrm>
            <a:off x="800100" y="1619250"/>
            <a:ext cx="5905500" cy="1562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4650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4650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Mercy takes</a:t>
            </a:r>
          </a:p>
          <a:p>
            <a:pPr algn="l">
              <a:lnSpc>
                <a:spcPct val="92000"/>
              </a:lnSpc>
              <a:buNone/>
              <a:defRPr sz="4650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4650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a body.</a:t>
            </a:r>
          </a:p>
        </p:txBody>
      </p:sp>
      <p:sp>
        <p:nvSpPr>
          <p:cNvPr id="5" name="accent-rule">
            <a:extLst>
              <a:ext uri="{FF2B5EF4-FFF2-40B4-BE49-F238E27FC236}">
                <a16:creationId xmlns:a16="http://schemas.microsoft.com/office/drawing/2014/main" id="{E5E2D029-2AE7-4952-A3CA-90B0A57BAA11}"/>
              </a:ext>
            </a:extLst>
          </p:cNvPr>
          <p:cNvSpPr>
            <a:spLocks noGrp="1"/>
          </p:cNvSpPr>
          <p:nvPr/>
        </p:nvSpPr>
        <p:spPr>
          <a:xfrm>
            <a:off x="838200" y="3638550"/>
            <a:ext cx="1200150" cy="0"/>
          </a:xfrm>
          <a:prstGeom prst="line">
            <a:avLst/>
          </a:prstGeom>
          <a:noFill/>
          <a:ln w="47625">
            <a:solidFill>
              <a:srgbClr val="D9A4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mercy-body-practices">
            <a:extLst>
              <a:ext uri="{FF2B5EF4-FFF2-40B4-BE49-F238E27FC236}">
                <a16:creationId xmlns:a16="http://schemas.microsoft.com/office/drawing/2014/main" id="{6278AD96-CE9F-49B4-9564-E2F36C1AE207}"/>
              </a:ext>
            </a:extLst>
          </p:cNvPr>
          <p:cNvSpPr>
            <a:spLocks noGrp="1"/>
          </p:cNvSpPr>
          <p:nvPr/>
        </p:nvSpPr>
        <p:spPr>
          <a:xfrm>
            <a:off x="819150" y="3962400"/>
            <a:ext cx="5048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 i="0">
                <a:solidFill>
                  <a:srgbClr val="D8C6AD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D8C6AD"/>
                </a:solidFill>
                <a:latin typeface="Georgia"/>
                <a:ea typeface="Georgia"/>
                <a:cs typeface="Georgia"/>
              </a:rPr>
              <a:t>Offered bodies.</a:t>
            </a:r>
          </a:p>
          <a:p>
            <a:pPr algn="l">
              <a:lnSpc>
                <a:spcPct val="108000"/>
              </a:lnSpc>
              <a:buNone/>
              <a:defRPr sz="2550" b="0" i="0">
                <a:solidFill>
                  <a:srgbClr val="D8C6AD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D8C6AD"/>
                </a:solidFill>
                <a:latin typeface="Georgia"/>
                <a:ea typeface="Georgia"/>
                <a:cs typeface="Georgia"/>
              </a:rPr>
              <a:t>Renewed minds.</a:t>
            </a:r>
          </a:p>
          <a:p>
            <a:pPr algn="l">
              <a:lnSpc>
                <a:spcPct val="108000"/>
              </a:lnSpc>
              <a:buNone/>
              <a:defRPr sz="2550" b="0" i="0">
                <a:solidFill>
                  <a:srgbClr val="D8C6AD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D8C6AD"/>
                </a:solidFill>
                <a:latin typeface="Georgia"/>
                <a:ea typeface="Georgia"/>
                <a:cs typeface="Georgia"/>
              </a:rPr>
              <a:t>Shared gifts.</a:t>
            </a:r>
          </a:p>
        </p:txBody>
      </p:sp>
      <p:sp>
        <p:nvSpPr>
          <p:cNvPr id="7" name="slide-number">
            <a:extLst>
              <a:ext uri="{FF2B5EF4-FFF2-40B4-BE49-F238E27FC236}">
                <a16:creationId xmlns:a16="http://schemas.microsoft.com/office/drawing/2014/main" id="{625E4BC7-01DD-4A1B-885C-26AD4888C837}"/>
              </a:ext>
            </a:extLst>
          </p:cNvPr>
          <p:cNvSpPr>
            <a:spLocks noGrp="1"/>
          </p:cNvSpPr>
          <p:nvPr/>
        </p:nvSpPr>
        <p:spPr>
          <a:xfrm>
            <a:off x="11334750" y="63246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791200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eyebrow">
            <a:extLst>
              <a:ext uri="{FF2B5EF4-FFF2-40B4-BE49-F238E27FC236}">
                <a16:creationId xmlns:a16="http://schemas.microsoft.com/office/drawing/2014/main" id="{EB9F53C8-BCE7-4A05-AB69-1A61F5EB333F}"/>
              </a:ext>
            </a:extLst>
          </p:cNvPr>
          <p:cNvSpPr>
            <a:spLocks noGrp="1"/>
          </p:cNvSpPr>
          <p:nvPr/>
        </p:nvSpPr>
        <p:spPr>
          <a:xfrm>
            <a:off x="819150" y="590550"/>
            <a:ext cx="5143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D9A45B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D9A45B"/>
                </a:solidFill>
                <a:latin typeface="Aptos"/>
                <a:ea typeface="Aptos"/>
                <a:cs typeface="Aptos"/>
              </a:rPr>
              <a:t>A HOLY PEOPLE IN CHRIST</a:t>
            </a:r>
          </a:p>
        </p:txBody>
      </p:sp>
      <p:sp>
        <p:nvSpPr>
          <p:cNvPr id="4" name="holy-practice-1">
            <a:extLst>
              <a:ext uri="{FF2B5EF4-FFF2-40B4-BE49-F238E27FC236}">
                <a16:creationId xmlns:a16="http://schemas.microsoft.com/office/drawing/2014/main" id="{89B1EA3A-6001-493B-A524-F6E7FC0F0985}"/>
              </a:ext>
            </a:extLst>
          </p:cNvPr>
          <p:cNvSpPr>
            <a:spLocks noGrp="1"/>
          </p:cNvSpPr>
          <p:nvPr/>
        </p:nvSpPr>
        <p:spPr>
          <a:xfrm>
            <a:off x="819150" y="1466850"/>
            <a:ext cx="5334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925" b="0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2925" b="0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Resist fear.</a:t>
            </a:r>
          </a:p>
        </p:txBody>
      </p:sp>
      <p:sp>
        <p:nvSpPr>
          <p:cNvPr id="5" name="holy-practice-2">
            <a:extLst>
              <a:ext uri="{FF2B5EF4-FFF2-40B4-BE49-F238E27FC236}">
                <a16:creationId xmlns:a16="http://schemas.microsoft.com/office/drawing/2014/main" id="{2BF0924C-549F-4F5A-872C-0199D1598068}"/>
              </a:ext>
            </a:extLst>
          </p:cNvPr>
          <p:cNvSpPr>
            <a:spLocks noGrp="1"/>
          </p:cNvSpPr>
          <p:nvPr/>
        </p:nvSpPr>
        <p:spPr>
          <a:xfrm>
            <a:off x="819150" y="2343150"/>
            <a:ext cx="5334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925" b="0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2925" b="0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Renew your mind.</a:t>
            </a:r>
          </a:p>
        </p:txBody>
      </p:sp>
      <p:sp>
        <p:nvSpPr>
          <p:cNvPr id="6" name="holy-practice-3">
            <a:extLst>
              <a:ext uri="{FF2B5EF4-FFF2-40B4-BE49-F238E27FC236}">
                <a16:creationId xmlns:a16="http://schemas.microsoft.com/office/drawing/2014/main" id="{43CA9A2C-557D-4A2F-A7B7-9226C9E7347F}"/>
              </a:ext>
            </a:extLst>
          </p:cNvPr>
          <p:cNvSpPr>
            <a:spLocks noGrp="1"/>
          </p:cNvSpPr>
          <p:nvPr/>
        </p:nvSpPr>
        <p:spPr>
          <a:xfrm>
            <a:off x="819150" y="3219450"/>
            <a:ext cx="5334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925" b="0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2925" b="0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Preserve life.</a:t>
            </a:r>
          </a:p>
        </p:txBody>
      </p:sp>
      <p:sp>
        <p:nvSpPr>
          <p:cNvPr id="7" name="holy-practice-4">
            <a:extLst>
              <a:ext uri="{FF2B5EF4-FFF2-40B4-BE49-F238E27FC236}">
                <a16:creationId xmlns:a16="http://schemas.microsoft.com/office/drawing/2014/main" id="{7F89073C-B470-4FB9-ACAD-B1C6B0B3C528}"/>
              </a:ext>
            </a:extLst>
          </p:cNvPr>
          <p:cNvSpPr>
            <a:spLocks noGrp="1"/>
          </p:cNvSpPr>
          <p:nvPr/>
        </p:nvSpPr>
        <p:spPr>
          <a:xfrm>
            <a:off x="819150" y="4095750"/>
            <a:ext cx="5334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300" b="1" i="0">
                <a:solidFill>
                  <a:srgbClr val="D9A45B"/>
                </a:solidFill>
                <a:latin typeface="Georgia"/>
                <a:ea typeface="Georgia"/>
                <a:cs typeface="Georgia"/>
              </a:defRPr>
            </a:pPr>
            <a:r>
              <a:rPr sz="3300" b="1" i="0">
                <a:solidFill>
                  <a:srgbClr val="D9A45B"/>
                </a:solidFill>
                <a:latin typeface="Georgia"/>
                <a:ea typeface="Georgia"/>
                <a:cs typeface="Georgia"/>
              </a:rPr>
              <a:t>Offer your gift.</a:t>
            </a:r>
          </a:p>
        </p:txBody>
      </p:sp>
      <p:sp>
        <p:nvSpPr>
          <p:cNvPr id="8" name="accent-rule">
            <a:extLst>
              <a:ext uri="{FF2B5EF4-FFF2-40B4-BE49-F238E27FC236}">
                <a16:creationId xmlns:a16="http://schemas.microsoft.com/office/drawing/2014/main" id="{D5FA7DF3-9522-4253-B790-F7278178F25C}"/>
              </a:ext>
            </a:extLst>
          </p:cNvPr>
          <p:cNvSpPr>
            <a:spLocks noGrp="1"/>
          </p:cNvSpPr>
          <p:nvPr/>
        </p:nvSpPr>
        <p:spPr>
          <a:xfrm>
            <a:off x="838200" y="5257800"/>
            <a:ext cx="1238250" cy="0"/>
          </a:xfrm>
          <a:prstGeom prst="line">
            <a:avLst/>
          </a:prstGeom>
          <a:noFill/>
          <a:ln w="47625">
            <a:solidFill>
              <a:srgbClr val="6FA7A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lide-number">
            <a:extLst>
              <a:ext uri="{FF2B5EF4-FFF2-40B4-BE49-F238E27FC236}">
                <a16:creationId xmlns:a16="http://schemas.microsoft.com/office/drawing/2014/main" id="{96E6D7A8-3C3D-40BB-85CB-7CBABBB84B80}"/>
              </a:ext>
            </a:extLst>
          </p:cNvPr>
          <p:cNvSpPr>
            <a:spLocks noGrp="1"/>
          </p:cNvSpPr>
          <p:nvPr/>
        </p:nvSpPr>
        <p:spPr>
          <a:xfrm>
            <a:off x="11334750" y="63246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4749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eyebrow">
            <a:extLst>
              <a:ext uri="{FF2B5EF4-FFF2-40B4-BE49-F238E27FC236}">
                <a16:creationId xmlns:a16="http://schemas.microsoft.com/office/drawing/2014/main" id="{B114A083-D520-4190-8209-061CC82DB8E0}"/>
              </a:ext>
            </a:extLst>
          </p:cNvPr>
          <p:cNvSpPr>
            <a:spLocks noGrp="1"/>
          </p:cNvSpPr>
          <p:nvPr/>
        </p:nvSpPr>
        <p:spPr>
          <a:xfrm>
            <a:off x="819150" y="590550"/>
            <a:ext cx="5143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D9A45B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D9A45B"/>
                </a:solidFill>
                <a:latin typeface="Aptos"/>
                <a:ea typeface="Aptos"/>
                <a:cs typeface="Aptos"/>
              </a:rPr>
              <a:t>OPEN WORSHIP</a:t>
            </a:r>
          </a:p>
        </p:txBody>
      </p:sp>
      <p:sp>
        <p:nvSpPr>
          <p:cNvPr id="4" name="final-confession">
            <a:extLst>
              <a:ext uri="{FF2B5EF4-FFF2-40B4-BE49-F238E27FC236}">
                <a16:creationId xmlns:a16="http://schemas.microsoft.com/office/drawing/2014/main" id="{A10204D2-3861-481D-A86D-6721D1EF9F41}"/>
              </a:ext>
            </a:extLst>
          </p:cNvPr>
          <p:cNvSpPr>
            <a:spLocks noGrp="1"/>
          </p:cNvSpPr>
          <p:nvPr/>
        </p:nvSpPr>
        <p:spPr>
          <a:xfrm>
            <a:off x="800100" y="1485900"/>
            <a:ext cx="7429500" cy="1504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3675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3675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Jesus is the Messiah,</a:t>
            </a:r>
          </a:p>
          <a:p>
            <a:pPr algn="l">
              <a:lnSpc>
                <a:spcPct val="98000"/>
              </a:lnSpc>
              <a:buNone/>
              <a:defRPr sz="3675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3675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the Son of the living God.</a:t>
            </a:r>
          </a:p>
        </p:txBody>
      </p:sp>
      <p:sp>
        <p:nvSpPr>
          <p:cNvPr id="5" name="accent-rule">
            <a:extLst>
              <a:ext uri="{FF2B5EF4-FFF2-40B4-BE49-F238E27FC236}">
                <a16:creationId xmlns:a16="http://schemas.microsoft.com/office/drawing/2014/main" id="{D997A29A-8A53-4CD9-9B34-2C4926F7D5B7}"/>
              </a:ext>
            </a:extLst>
          </p:cNvPr>
          <p:cNvSpPr>
            <a:spLocks noGrp="1"/>
          </p:cNvSpPr>
          <p:nvPr/>
        </p:nvSpPr>
        <p:spPr>
          <a:xfrm>
            <a:off x="838200" y="3429000"/>
            <a:ext cx="1295400" cy="0"/>
          </a:xfrm>
          <a:prstGeom prst="line">
            <a:avLst/>
          </a:prstGeom>
          <a:noFill/>
          <a:ln w="57150">
            <a:solidFill>
              <a:srgbClr val="D9A4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final-invitation">
            <a:extLst>
              <a:ext uri="{FF2B5EF4-FFF2-40B4-BE49-F238E27FC236}">
                <a16:creationId xmlns:a16="http://schemas.microsoft.com/office/drawing/2014/main" id="{D7D614DE-2836-477F-AD88-6BC50DB60A6F}"/>
              </a:ext>
            </a:extLst>
          </p:cNvPr>
          <p:cNvSpPr>
            <a:spLocks noGrp="1"/>
          </p:cNvSpPr>
          <p:nvPr/>
        </p:nvSpPr>
        <p:spPr>
          <a:xfrm>
            <a:off x="819150" y="3848100"/>
            <a:ext cx="62865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850" b="0" i="1">
                <a:solidFill>
                  <a:srgbClr val="D8C6AD"/>
                </a:solidFill>
                <a:latin typeface="Georgia"/>
                <a:ea typeface="Georgia"/>
                <a:cs typeface="Georgia"/>
              </a:defRPr>
            </a:pPr>
            <a:r>
              <a:rPr sz="2850" b="0" i="1">
                <a:solidFill>
                  <a:srgbClr val="D8C6AD"/>
                </a:solidFill>
                <a:latin typeface="Georgia"/>
                <a:ea typeface="Georgia"/>
                <a:cs typeface="Georgia"/>
              </a:rPr>
              <a:t>Mercy received</a:t>
            </a:r>
          </a:p>
          <a:p>
            <a:pPr algn="l">
              <a:lnSpc>
                <a:spcPct val="105000"/>
              </a:lnSpc>
              <a:buNone/>
              <a:defRPr sz="2850" b="0" i="1">
                <a:solidFill>
                  <a:srgbClr val="D8C6AD"/>
                </a:solidFill>
                <a:latin typeface="Georgia"/>
                <a:ea typeface="Georgia"/>
                <a:cs typeface="Georgia"/>
              </a:defRPr>
            </a:pPr>
            <a:r>
              <a:rPr sz="2850" b="0" i="1">
                <a:solidFill>
                  <a:srgbClr val="D8C6AD"/>
                </a:solidFill>
                <a:latin typeface="Georgia"/>
                <a:ea typeface="Georgia"/>
                <a:cs typeface="Georgia"/>
              </a:rPr>
              <a:t>becomes a life offered.</a:t>
            </a:r>
          </a:p>
        </p:txBody>
      </p:sp>
      <p:sp>
        <p:nvSpPr>
          <p:cNvPr id="7" name="slide-number">
            <a:extLst>
              <a:ext uri="{FF2B5EF4-FFF2-40B4-BE49-F238E27FC236}">
                <a16:creationId xmlns:a16="http://schemas.microsoft.com/office/drawing/2014/main" id="{835D5642-8D59-4C04-B705-F09AE9216181}"/>
              </a:ext>
            </a:extLst>
          </p:cNvPr>
          <p:cNvSpPr>
            <a:spLocks noGrp="1"/>
          </p:cNvSpPr>
          <p:nvPr/>
        </p:nvSpPr>
        <p:spPr>
          <a:xfrm>
            <a:off x="11334750" y="63246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661527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5A7254-8B99-B14C-F078-1C0CA83DD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834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962F29-356B-FF51-6A4F-971BCCE1C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089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adings-overlay">
            <a:extLst>
              <a:ext uri="{FF2B5EF4-FFF2-40B4-BE49-F238E27FC236}">
                <a16:creationId xmlns:a16="http://schemas.microsoft.com/office/drawing/2014/main" id="{58FFE983-B91A-4AAA-A826-321401C1C64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71116">
                  <a:alpha val="98000"/>
                </a:srgbClr>
              </a:gs>
              <a:gs pos="64000">
                <a:srgbClr val="071116">
                  <a:alpha val="84000"/>
                </a:srgbClr>
              </a:gs>
              <a:gs pos="100000">
                <a:srgbClr val="071116">
                  <a:alpha val="20000"/>
                </a:srgbClr>
              </a:gs>
            </a:gsLst>
            <a:lin ang="540000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eyebrow">
            <a:extLst>
              <a:ext uri="{FF2B5EF4-FFF2-40B4-BE49-F238E27FC236}">
                <a16:creationId xmlns:a16="http://schemas.microsoft.com/office/drawing/2014/main" id="{3D497A5B-AFC5-4197-9393-2BA028872C35}"/>
              </a:ext>
            </a:extLst>
          </p:cNvPr>
          <p:cNvSpPr>
            <a:spLocks noGrp="1"/>
          </p:cNvSpPr>
          <p:nvPr/>
        </p:nvSpPr>
        <p:spPr>
          <a:xfrm>
            <a:off x="819150" y="590550"/>
            <a:ext cx="5143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D9A45B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D9A45B"/>
                </a:solidFill>
                <a:latin typeface="Aptos"/>
                <a:ea typeface="Aptos"/>
                <a:cs typeface="Aptos"/>
              </a:rPr>
              <a:t>TODAY’S READINGS</a:t>
            </a:r>
          </a:p>
        </p:txBody>
      </p:sp>
      <p:sp>
        <p:nvSpPr>
          <p:cNvPr id="4" name="accent-rule">
            <a:extLst>
              <a:ext uri="{FF2B5EF4-FFF2-40B4-BE49-F238E27FC236}">
                <a16:creationId xmlns:a16="http://schemas.microsoft.com/office/drawing/2014/main" id="{2EC8EDCF-9FF9-4C41-AB45-D98CAD183E2C}"/>
              </a:ext>
            </a:extLst>
          </p:cNvPr>
          <p:cNvSpPr>
            <a:spLocks noGrp="1"/>
          </p:cNvSpPr>
          <p:nvPr/>
        </p:nvSpPr>
        <p:spPr>
          <a:xfrm>
            <a:off x="819150" y="1066800"/>
            <a:ext cx="819150" cy="0"/>
          </a:xfrm>
          <a:prstGeom prst="line">
            <a:avLst/>
          </a:prstGeom>
          <a:noFill/>
          <a:ln w="47625">
            <a:solidFill>
              <a:srgbClr val="D9A4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ading-1">
            <a:extLst>
              <a:ext uri="{FF2B5EF4-FFF2-40B4-BE49-F238E27FC236}">
                <a16:creationId xmlns:a16="http://schemas.microsoft.com/office/drawing/2014/main" id="{E6607DA2-12A5-4282-8732-B9ABCA3DD27C}"/>
              </a:ext>
            </a:extLst>
          </p:cNvPr>
          <p:cNvSpPr>
            <a:spLocks noGrp="1"/>
          </p:cNvSpPr>
          <p:nvPr/>
        </p:nvSpPr>
        <p:spPr>
          <a:xfrm>
            <a:off x="819150" y="1466850"/>
            <a:ext cx="71437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0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3000" b="0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Exodus 1:8–2:10</a:t>
            </a:r>
          </a:p>
        </p:txBody>
      </p:sp>
      <p:sp>
        <p:nvSpPr>
          <p:cNvPr id="6" name="reading-2">
            <a:extLst>
              <a:ext uri="{FF2B5EF4-FFF2-40B4-BE49-F238E27FC236}">
                <a16:creationId xmlns:a16="http://schemas.microsoft.com/office/drawing/2014/main" id="{A9E66CC0-C2C6-4B27-A26D-939EECC9EAAB}"/>
              </a:ext>
            </a:extLst>
          </p:cNvPr>
          <p:cNvSpPr>
            <a:spLocks noGrp="1"/>
          </p:cNvSpPr>
          <p:nvPr/>
        </p:nvSpPr>
        <p:spPr>
          <a:xfrm>
            <a:off x="819150" y="2476500"/>
            <a:ext cx="71437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0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3000" b="0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Psalm 124</a:t>
            </a:r>
          </a:p>
        </p:txBody>
      </p:sp>
      <p:sp>
        <p:nvSpPr>
          <p:cNvPr id="7" name="reading-3">
            <a:extLst>
              <a:ext uri="{FF2B5EF4-FFF2-40B4-BE49-F238E27FC236}">
                <a16:creationId xmlns:a16="http://schemas.microsoft.com/office/drawing/2014/main" id="{2D931E8D-2402-48B3-BFDE-DFF0FF71F1D3}"/>
              </a:ext>
            </a:extLst>
          </p:cNvPr>
          <p:cNvSpPr>
            <a:spLocks noGrp="1"/>
          </p:cNvSpPr>
          <p:nvPr/>
        </p:nvSpPr>
        <p:spPr>
          <a:xfrm>
            <a:off x="819150" y="3486150"/>
            <a:ext cx="71437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0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3000" b="0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Romans 12:1–8</a:t>
            </a:r>
          </a:p>
        </p:txBody>
      </p:sp>
      <p:sp>
        <p:nvSpPr>
          <p:cNvPr id="8" name="reading-4">
            <a:extLst>
              <a:ext uri="{FF2B5EF4-FFF2-40B4-BE49-F238E27FC236}">
                <a16:creationId xmlns:a16="http://schemas.microsoft.com/office/drawing/2014/main" id="{2C266408-7A47-4B2D-A3AB-EF0CB2E597F1}"/>
              </a:ext>
            </a:extLst>
          </p:cNvPr>
          <p:cNvSpPr>
            <a:spLocks noGrp="1"/>
          </p:cNvSpPr>
          <p:nvPr/>
        </p:nvSpPr>
        <p:spPr>
          <a:xfrm>
            <a:off x="819150" y="4495800"/>
            <a:ext cx="71437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D9A45B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D9A45B"/>
                </a:solidFill>
                <a:latin typeface="Georgia"/>
                <a:ea typeface="Georgia"/>
                <a:cs typeface="Georgia"/>
              </a:rPr>
              <a:t>Matthew 16:13–20</a:t>
            </a:r>
          </a:p>
        </p:txBody>
      </p:sp>
      <p:sp>
        <p:nvSpPr>
          <p:cNvPr id="9" name="slide-number">
            <a:extLst>
              <a:ext uri="{FF2B5EF4-FFF2-40B4-BE49-F238E27FC236}">
                <a16:creationId xmlns:a16="http://schemas.microsoft.com/office/drawing/2014/main" id="{0C7BD6EA-4C1C-40BB-B580-02D7BCB2DDC1}"/>
              </a:ext>
            </a:extLst>
          </p:cNvPr>
          <p:cNvSpPr>
            <a:spLocks noGrp="1"/>
          </p:cNvSpPr>
          <p:nvPr/>
        </p:nvSpPr>
        <p:spPr>
          <a:xfrm>
            <a:off x="11334750" y="63246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457066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9EA6C2-84D1-C3D9-461F-035568E9E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9746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34F1B0-F21E-2937-7245-C538C01642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4744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5A739B-C8D7-E9C3-ABBF-C01267964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6437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30BA00-7D94-E697-0D8B-469C10991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5216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CE575A-250D-3DDA-3652-F526C85890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1598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E6D9CD-62A9-42F3-F21B-0669A218E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584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2F9A34-88EA-E9E9-A354-B12FE289BB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9193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345F59-7AFD-6A22-EEC8-A7E6BDEB3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40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1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g-idea-background">
            <a:extLst>
              <a:ext uri="{FF2B5EF4-FFF2-40B4-BE49-F238E27FC236}">
                <a16:creationId xmlns:a16="http://schemas.microsoft.com/office/drawing/2014/main" id="{144D9756-5DB5-454B-8BCB-919DD6CD789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E1B20"/>
              </a:gs>
              <a:gs pos="58000">
                <a:srgbClr val="071116"/>
              </a:gs>
              <a:gs pos="100000">
                <a:srgbClr val="163136"/>
              </a:gs>
            </a:gsLst>
            <a:lin ang="810000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gold-bar">
            <a:extLst>
              <a:ext uri="{FF2B5EF4-FFF2-40B4-BE49-F238E27FC236}">
                <a16:creationId xmlns:a16="http://schemas.microsoft.com/office/drawing/2014/main" id="{0E4CA723-A118-4B42-B115-70971E7249CD}"/>
              </a:ext>
            </a:extLst>
          </p:cNvPr>
          <p:cNvSpPr>
            <a:spLocks noGrp="1"/>
          </p:cNvSpPr>
          <p:nvPr/>
        </p:nvSpPr>
        <p:spPr>
          <a:xfrm>
            <a:off x="819150" y="800100"/>
            <a:ext cx="76200" cy="4933950"/>
          </a:xfrm>
          <a:prstGeom prst="rect">
            <a:avLst/>
          </a:prstGeom>
          <a:solidFill>
            <a:srgbClr val="D9A45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eyebrow">
            <a:extLst>
              <a:ext uri="{FF2B5EF4-FFF2-40B4-BE49-F238E27FC236}">
                <a16:creationId xmlns:a16="http://schemas.microsoft.com/office/drawing/2014/main" id="{EF2E61C9-F453-4D36-AB8F-8955EDC7DB59}"/>
              </a:ext>
            </a:extLst>
          </p:cNvPr>
          <p:cNvSpPr>
            <a:spLocks noGrp="1"/>
          </p:cNvSpPr>
          <p:nvPr/>
        </p:nvSpPr>
        <p:spPr>
          <a:xfrm>
            <a:off x="1200150" y="781050"/>
            <a:ext cx="5143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D9A45B"/>
                </a:solidFill>
                <a:latin typeface="Aptos"/>
                <a:ea typeface="Aptos"/>
                <a:cs typeface="Aptos"/>
              </a:defRPr>
            </a:pPr>
            <a:r>
              <a:rPr lang="en-US" sz="1650" b="1" i="0" dirty="0">
                <a:solidFill>
                  <a:srgbClr val="D9A45B"/>
                </a:solidFill>
                <a:latin typeface="Aptos"/>
                <a:ea typeface="Aptos"/>
                <a:cs typeface="Aptos"/>
              </a:rPr>
              <a:t>Our Centering Idea</a:t>
            </a:r>
            <a:endParaRPr sz="1650" b="1" i="0" dirty="0">
              <a:solidFill>
                <a:srgbClr val="D9A45B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4" name="big-idea-lead">
            <a:extLst>
              <a:ext uri="{FF2B5EF4-FFF2-40B4-BE49-F238E27FC236}">
                <a16:creationId xmlns:a16="http://schemas.microsoft.com/office/drawing/2014/main" id="{31166283-38CA-41CB-9A44-54F08901696E}"/>
              </a:ext>
            </a:extLst>
          </p:cNvPr>
          <p:cNvSpPr>
            <a:spLocks noGrp="1"/>
          </p:cNvSpPr>
          <p:nvPr/>
        </p:nvSpPr>
        <p:spPr>
          <a:xfrm>
            <a:off x="1200150" y="1428750"/>
            <a:ext cx="9525000" cy="1333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3525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3525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God’s mercy does not stop</a:t>
            </a:r>
          </a:p>
          <a:p>
            <a:pPr algn="l">
              <a:lnSpc>
                <a:spcPct val="98000"/>
              </a:lnSpc>
              <a:buNone/>
              <a:defRPr sz="3525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3525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with rescuing individuals.</a:t>
            </a:r>
          </a:p>
        </p:txBody>
      </p:sp>
      <p:sp>
        <p:nvSpPr>
          <p:cNvPr id="5" name="big-idea-body">
            <a:extLst>
              <a:ext uri="{FF2B5EF4-FFF2-40B4-BE49-F238E27FC236}">
                <a16:creationId xmlns:a16="http://schemas.microsoft.com/office/drawing/2014/main" id="{3559EC82-3A2D-4BFB-A03F-AC7CD80F18C7}"/>
              </a:ext>
            </a:extLst>
          </p:cNvPr>
          <p:cNvSpPr>
            <a:spLocks noGrp="1"/>
          </p:cNvSpPr>
          <p:nvPr/>
        </p:nvSpPr>
        <p:spPr>
          <a:xfrm>
            <a:off x="1200150" y="3200400"/>
            <a:ext cx="9353550" cy="1752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700" b="0" i="0">
                <a:solidFill>
                  <a:srgbClr val="D8C6AD"/>
                </a:solidFill>
                <a:latin typeface="Georgia"/>
                <a:ea typeface="Georgia"/>
                <a:cs typeface="Georgia"/>
              </a:defRPr>
            </a:pPr>
            <a:r>
              <a:rPr sz="2700" b="0" i="0">
                <a:solidFill>
                  <a:srgbClr val="D8C6AD"/>
                </a:solidFill>
                <a:latin typeface="Georgia"/>
                <a:ea typeface="Georgia"/>
                <a:cs typeface="Georgia"/>
              </a:rPr>
              <a:t>In Christ, mercy forms a holy people who resist fear, renew their minds, preserve life, and offer their gifts together.</a:t>
            </a:r>
          </a:p>
        </p:txBody>
      </p:sp>
      <p:sp>
        <p:nvSpPr>
          <p:cNvPr id="6" name="accent-rule">
            <a:extLst>
              <a:ext uri="{FF2B5EF4-FFF2-40B4-BE49-F238E27FC236}">
                <a16:creationId xmlns:a16="http://schemas.microsoft.com/office/drawing/2014/main" id="{22AB4CDA-6A5B-4B7B-A8EC-22699C78F30A}"/>
              </a:ext>
            </a:extLst>
          </p:cNvPr>
          <p:cNvSpPr>
            <a:spLocks noGrp="1"/>
          </p:cNvSpPr>
          <p:nvPr/>
        </p:nvSpPr>
        <p:spPr>
          <a:xfrm>
            <a:off x="1200150" y="5429250"/>
            <a:ext cx="2095500" cy="0"/>
          </a:xfrm>
          <a:prstGeom prst="line">
            <a:avLst/>
          </a:prstGeom>
          <a:noFill/>
          <a:ln w="57150">
            <a:solidFill>
              <a:srgbClr val="6FA7A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lide-number">
            <a:extLst>
              <a:ext uri="{FF2B5EF4-FFF2-40B4-BE49-F238E27FC236}">
                <a16:creationId xmlns:a16="http://schemas.microsoft.com/office/drawing/2014/main" id="{7D88D388-7FE1-4BE4-AC4F-D30DD7BF3801}"/>
              </a:ext>
            </a:extLst>
          </p:cNvPr>
          <p:cNvSpPr>
            <a:spLocks noGrp="1"/>
          </p:cNvSpPr>
          <p:nvPr/>
        </p:nvSpPr>
        <p:spPr>
          <a:xfrm>
            <a:off x="11334750" y="63246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694227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esarea-overlay">
            <a:extLst>
              <a:ext uri="{FF2B5EF4-FFF2-40B4-BE49-F238E27FC236}">
                <a16:creationId xmlns:a16="http://schemas.microsoft.com/office/drawing/2014/main" id="{010BBBC9-6ECC-4594-935F-3795DF2B74A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71116">
                  <a:alpha val="88000"/>
                </a:srgbClr>
              </a:gs>
              <a:gs pos="11000">
                <a:srgbClr val="071116">
                  <a:alpha val="45000"/>
                </a:srgbClr>
              </a:gs>
              <a:gs pos="63000">
                <a:srgbClr val="071116">
                  <a:alpha val="0"/>
                </a:srgbClr>
              </a:gs>
            </a:gsLst>
            <a:lin ang="540000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eyebrow">
            <a:extLst>
              <a:ext uri="{FF2B5EF4-FFF2-40B4-BE49-F238E27FC236}">
                <a16:creationId xmlns:a16="http://schemas.microsoft.com/office/drawing/2014/main" id="{C7CEEDA0-92AC-4FF2-A15B-E01FC32962EE}"/>
              </a:ext>
            </a:extLst>
          </p:cNvPr>
          <p:cNvSpPr>
            <a:spLocks noGrp="1"/>
          </p:cNvSpPr>
          <p:nvPr/>
        </p:nvSpPr>
        <p:spPr>
          <a:xfrm>
            <a:off x="819150" y="590550"/>
            <a:ext cx="5143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D9A45B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D9A45B"/>
                </a:solidFill>
                <a:latin typeface="Aptos"/>
                <a:ea typeface="Aptos"/>
                <a:cs typeface="Aptos"/>
              </a:rPr>
              <a:t>HISTORICAL GEOGRAPHY</a:t>
            </a:r>
          </a:p>
        </p:txBody>
      </p:sp>
      <p:sp>
        <p:nvSpPr>
          <p:cNvPr id="4" name="place-title">
            <a:extLst>
              <a:ext uri="{FF2B5EF4-FFF2-40B4-BE49-F238E27FC236}">
                <a16:creationId xmlns:a16="http://schemas.microsoft.com/office/drawing/2014/main" id="{CEAB1CCC-1E1F-4D8E-830C-F3D534CC97E3}"/>
              </a:ext>
            </a:extLst>
          </p:cNvPr>
          <p:cNvSpPr>
            <a:spLocks noGrp="1"/>
          </p:cNvSpPr>
          <p:nvPr/>
        </p:nvSpPr>
        <p:spPr>
          <a:xfrm>
            <a:off x="800100" y="1238250"/>
            <a:ext cx="4667250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4275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4275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Caesarea</a:t>
            </a:r>
          </a:p>
          <a:p>
            <a:pPr algn="l">
              <a:lnSpc>
                <a:spcPct val="92000"/>
              </a:lnSpc>
              <a:buNone/>
              <a:defRPr sz="4275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4275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Philippi</a:t>
            </a:r>
          </a:p>
        </p:txBody>
      </p:sp>
      <p:sp>
        <p:nvSpPr>
          <p:cNvPr id="5" name="accent-rule">
            <a:extLst>
              <a:ext uri="{FF2B5EF4-FFF2-40B4-BE49-F238E27FC236}">
                <a16:creationId xmlns:a16="http://schemas.microsoft.com/office/drawing/2014/main" id="{2D327997-AB61-4261-86A3-4E1B76929C87}"/>
              </a:ext>
            </a:extLst>
          </p:cNvPr>
          <p:cNvSpPr>
            <a:spLocks noGrp="1"/>
          </p:cNvSpPr>
          <p:nvPr/>
        </p:nvSpPr>
        <p:spPr>
          <a:xfrm>
            <a:off x="819150" y="3067050"/>
            <a:ext cx="1143000" cy="0"/>
          </a:xfrm>
          <a:prstGeom prst="line">
            <a:avLst/>
          </a:prstGeom>
          <a:noFill/>
          <a:ln w="47625">
            <a:solidFill>
              <a:srgbClr val="D9A4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ival-claims">
            <a:extLst>
              <a:ext uri="{FF2B5EF4-FFF2-40B4-BE49-F238E27FC236}">
                <a16:creationId xmlns:a16="http://schemas.microsoft.com/office/drawing/2014/main" id="{7BEC66E6-7451-46ED-91C4-8385F87D6546}"/>
              </a:ext>
            </a:extLst>
          </p:cNvPr>
          <p:cNvSpPr>
            <a:spLocks noGrp="1"/>
          </p:cNvSpPr>
          <p:nvPr/>
        </p:nvSpPr>
        <p:spPr>
          <a:xfrm>
            <a:off x="819150" y="3390900"/>
            <a:ext cx="4762500" cy="1905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400" b="0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2400" b="0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Caesar rules.</a:t>
            </a:r>
          </a:p>
          <a:p>
            <a:pPr algn="l">
              <a:lnSpc>
                <a:spcPct val="108000"/>
              </a:lnSpc>
              <a:buNone/>
              <a:defRPr sz="2400" b="0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2400" b="0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The old gods remain.</a:t>
            </a:r>
          </a:p>
          <a:p>
            <a:pPr algn="l">
              <a:lnSpc>
                <a:spcPct val="108000"/>
              </a:lnSpc>
              <a:buNone/>
              <a:defRPr sz="2400" b="0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2400" b="0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Power belongs to the strong.</a:t>
            </a:r>
          </a:p>
        </p:txBody>
      </p:sp>
      <p:sp>
        <p:nvSpPr>
          <p:cNvPr id="7" name="slide-number">
            <a:extLst>
              <a:ext uri="{FF2B5EF4-FFF2-40B4-BE49-F238E27FC236}">
                <a16:creationId xmlns:a16="http://schemas.microsoft.com/office/drawing/2014/main" id="{2B2C2F69-95C0-4E29-90FB-C71F080D2851}"/>
              </a:ext>
            </a:extLst>
          </p:cNvPr>
          <p:cNvSpPr>
            <a:spLocks noGrp="1"/>
          </p:cNvSpPr>
          <p:nvPr/>
        </p:nvSpPr>
        <p:spPr>
          <a:xfrm>
            <a:off x="11334750" y="63246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101297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above-question">
            <a:extLst>
              <a:ext uri="{FF2B5EF4-FFF2-40B4-BE49-F238E27FC236}">
                <a16:creationId xmlns:a16="http://schemas.microsoft.com/office/drawing/2014/main" id="{779DBF38-BE42-4505-9D13-64D0DA3702F8}"/>
              </a:ext>
            </a:extLst>
          </p:cNvPr>
          <p:cNvSpPr>
            <a:spLocks noGrp="1"/>
          </p:cNvSpPr>
          <p:nvPr/>
        </p:nvSpPr>
        <p:spPr>
          <a:xfrm>
            <a:off x="819150" y="3543300"/>
            <a:ext cx="6572250" cy="1562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3750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But who was really</a:t>
            </a:r>
          </a:p>
          <a:p>
            <a:pPr algn="l">
              <a:lnSpc>
                <a:spcPct val="96000"/>
              </a:lnSpc>
              <a:buNone/>
              <a:defRPr sz="3750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standing above whom?</a:t>
            </a:r>
          </a:p>
        </p:txBody>
      </p:sp>
      <p:sp>
        <p:nvSpPr>
          <p:cNvPr id="4" name="accent-rule">
            <a:extLst>
              <a:ext uri="{FF2B5EF4-FFF2-40B4-BE49-F238E27FC236}">
                <a16:creationId xmlns:a16="http://schemas.microsoft.com/office/drawing/2014/main" id="{0E1EFA0B-8AD4-4EB3-BCCA-BAABA6F8F7F0}"/>
              </a:ext>
            </a:extLst>
          </p:cNvPr>
          <p:cNvSpPr>
            <a:spLocks noGrp="1"/>
          </p:cNvSpPr>
          <p:nvPr/>
        </p:nvSpPr>
        <p:spPr>
          <a:xfrm>
            <a:off x="838200" y="5410200"/>
            <a:ext cx="1257300" cy="0"/>
          </a:xfrm>
          <a:prstGeom prst="line">
            <a:avLst/>
          </a:prstGeom>
          <a:noFill/>
          <a:ln w="47625">
            <a:solidFill>
              <a:srgbClr val="D9A4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-number">
            <a:extLst>
              <a:ext uri="{FF2B5EF4-FFF2-40B4-BE49-F238E27FC236}">
                <a16:creationId xmlns:a16="http://schemas.microsoft.com/office/drawing/2014/main" id="{8D514178-99B4-4DC9-B4B7-C9F87D6213FF}"/>
              </a:ext>
            </a:extLst>
          </p:cNvPr>
          <p:cNvSpPr>
            <a:spLocks noGrp="1"/>
          </p:cNvSpPr>
          <p:nvPr/>
        </p:nvSpPr>
        <p:spPr>
          <a:xfrm>
            <a:off x="11334750" y="63246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526509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ot-who-am-i">
            <a:extLst>
              <a:ext uri="{FF2B5EF4-FFF2-40B4-BE49-F238E27FC236}">
                <a16:creationId xmlns:a16="http://schemas.microsoft.com/office/drawing/2014/main" id="{2EA6C648-73E6-48B5-BF18-957EEA55684A}"/>
              </a:ext>
            </a:extLst>
          </p:cNvPr>
          <p:cNvSpPr>
            <a:spLocks noGrp="1"/>
          </p:cNvSpPr>
          <p:nvPr/>
        </p:nvSpPr>
        <p:spPr>
          <a:xfrm>
            <a:off x="819150" y="1066800"/>
            <a:ext cx="66675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550" b="0" i="1">
                <a:solidFill>
                  <a:srgbClr val="D8C6AD"/>
                </a:solidFill>
                <a:latin typeface="Georgia"/>
                <a:ea typeface="Georgia"/>
                <a:cs typeface="Georgia"/>
              </a:defRPr>
            </a:pPr>
            <a:r>
              <a:rPr sz="2550" b="0" i="1">
                <a:solidFill>
                  <a:srgbClr val="D8C6AD"/>
                </a:solidFill>
                <a:latin typeface="Georgia"/>
                <a:ea typeface="Georgia"/>
                <a:cs typeface="Georgia"/>
              </a:rPr>
              <a:t>The first question is not,</a:t>
            </a:r>
          </a:p>
          <a:p>
            <a:pPr algn="l">
              <a:lnSpc>
                <a:spcPct val="100000"/>
              </a:lnSpc>
              <a:buNone/>
              <a:defRPr sz="2550" b="0" i="1">
                <a:solidFill>
                  <a:srgbClr val="D8C6AD"/>
                </a:solidFill>
                <a:latin typeface="Georgia"/>
                <a:ea typeface="Georgia"/>
                <a:cs typeface="Georgia"/>
              </a:defRPr>
            </a:pPr>
            <a:r>
              <a:rPr sz="2550" b="0" i="1">
                <a:solidFill>
                  <a:srgbClr val="D8C6AD"/>
                </a:solidFill>
                <a:latin typeface="Georgia"/>
                <a:ea typeface="Georgia"/>
                <a:cs typeface="Georgia"/>
              </a:rPr>
              <a:t>“Who am I?”</a:t>
            </a:r>
          </a:p>
        </p:txBody>
      </p:sp>
      <p:sp>
        <p:nvSpPr>
          <p:cNvPr id="4" name="who-is-jesus">
            <a:extLst>
              <a:ext uri="{FF2B5EF4-FFF2-40B4-BE49-F238E27FC236}">
                <a16:creationId xmlns:a16="http://schemas.microsoft.com/office/drawing/2014/main" id="{7FFEB91E-EE21-4A44-ADBF-037F8D47A1E3}"/>
              </a:ext>
            </a:extLst>
          </p:cNvPr>
          <p:cNvSpPr>
            <a:spLocks noGrp="1"/>
          </p:cNvSpPr>
          <p:nvPr/>
        </p:nvSpPr>
        <p:spPr>
          <a:xfrm>
            <a:off x="800100" y="2552700"/>
            <a:ext cx="7810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4950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4950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Who is Jesus?</a:t>
            </a:r>
          </a:p>
        </p:txBody>
      </p:sp>
      <p:sp>
        <p:nvSpPr>
          <p:cNvPr id="5" name="accent-rule">
            <a:extLst>
              <a:ext uri="{FF2B5EF4-FFF2-40B4-BE49-F238E27FC236}">
                <a16:creationId xmlns:a16="http://schemas.microsoft.com/office/drawing/2014/main" id="{BA08E82B-B050-4280-A57F-212806BE759F}"/>
              </a:ext>
            </a:extLst>
          </p:cNvPr>
          <p:cNvSpPr>
            <a:spLocks noGrp="1"/>
          </p:cNvSpPr>
          <p:nvPr/>
        </p:nvSpPr>
        <p:spPr>
          <a:xfrm>
            <a:off x="838200" y="3667125"/>
            <a:ext cx="1333500" cy="0"/>
          </a:xfrm>
          <a:prstGeom prst="line">
            <a:avLst/>
          </a:prstGeom>
          <a:noFill/>
          <a:ln w="57150">
            <a:solidFill>
              <a:srgbClr val="D9A4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church-identity">
            <a:extLst>
              <a:ext uri="{FF2B5EF4-FFF2-40B4-BE49-F238E27FC236}">
                <a16:creationId xmlns:a16="http://schemas.microsoft.com/office/drawing/2014/main" id="{B774194E-AE89-4EEE-A2F6-9637829CCCE5}"/>
              </a:ext>
            </a:extLst>
          </p:cNvPr>
          <p:cNvSpPr>
            <a:spLocks noGrp="1"/>
          </p:cNvSpPr>
          <p:nvPr/>
        </p:nvSpPr>
        <p:spPr>
          <a:xfrm>
            <a:off x="819150" y="4076700"/>
            <a:ext cx="809625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2550" b="0" i="0">
                <a:solidFill>
                  <a:srgbClr val="D8C6AD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D8C6AD"/>
                </a:solidFill>
                <a:latin typeface="Georgia"/>
                <a:ea typeface="Georgia"/>
                <a:cs typeface="Georgia"/>
              </a:rPr>
              <a:t>Only when Jesus is rightly confessed</a:t>
            </a:r>
          </a:p>
          <a:p>
            <a:pPr algn="l">
              <a:lnSpc>
                <a:spcPct val="108000"/>
              </a:lnSpc>
              <a:buNone/>
              <a:defRPr sz="2550" b="0" i="0">
                <a:solidFill>
                  <a:srgbClr val="D8C6AD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D8C6AD"/>
                </a:solidFill>
                <a:latin typeface="Georgia"/>
                <a:ea typeface="Georgia"/>
                <a:cs typeface="Georgia"/>
              </a:rPr>
              <a:t>can the church understand who it is.</a:t>
            </a:r>
          </a:p>
        </p:txBody>
      </p:sp>
      <p:sp>
        <p:nvSpPr>
          <p:cNvPr id="7" name="slide-number">
            <a:extLst>
              <a:ext uri="{FF2B5EF4-FFF2-40B4-BE49-F238E27FC236}">
                <a16:creationId xmlns:a16="http://schemas.microsoft.com/office/drawing/2014/main" id="{9B168B4D-AA9D-4D28-93DB-EA81D1A8A90E}"/>
              </a:ext>
            </a:extLst>
          </p:cNvPr>
          <p:cNvSpPr>
            <a:spLocks noGrp="1"/>
          </p:cNvSpPr>
          <p:nvPr/>
        </p:nvSpPr>
        <p:spPr>
          <a:xfrm>
            <a:off x="11334750" y="63246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305394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eyebrow">
            <a:extLst>
              <a:ext uri="{FF2B5EF4-FFF2-40B4-BE49-F238E27FC236}">
                <a16:creationId xmlns:a16="http://schemas.microsoft.com/office/drawing/2014/main" id="{9EBA1E6D-11EF-474C-BED4-BCDBA0261C5C}"/>
              </a:ext>
            </a:extLst>
          </p:cNvPr>
          <p:cNvSpPr>
            <a:spLocks noGrp="1"/>
          </p:cNvSpPr>
          <p:nvPr/>
        </p:nvSpPr>
        <p:spPr>
          <a:xfrm>
            <a:off x="819150" y="590550"/>
            <a:ext cx="5143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D9A45B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D9A45B"/>
                </a:solidFill>
                <a:latin typeface="Aptos"/>
                <a:ea typeface="Aptos"/>
                <a:cs typeface="Aptos"/>
              </a:rPr>
              <a:t>SCRIPTURE READING</a:t>
            </a:r>
          </a:p>
        </p:txBody>
      </p:sp>
      <p:sp>
        <p:nvSpPr>
          <p:cNvPr id="4" name="accent-rule">
            <a:extLst>
              <a:ext uri="{FF2B5EF4-FFF2-40B4-BE49-F238E27FC236}">
                <a16:creationId xmlns:a16="http://schemas.microsoft.com/office/drawing/2014/main" id="{5675EE3D-F7A8-41F0-B9C6-1BDE119C85DE}"/>
              </a:ext>
            </a:extLst>
          </p:cNvPr>
          <p:cNvSpPr>
            <a:spLocks noGrp="1"/>
          </p:cNvSpPr>
          <p:nvPr/>
        </p:nvSpPr>
        <p:spPr>
          <a:xfrm>
            <a:off x="819150" y="1066800"/>
            <a:ext cx="819150" cy="0"/>
          </a:xfrm>
          <a:prstGeom prst="line">
            <a:avLst/>
          </a:prstGeom>
          <a:noFill/>
          <a:ln w="47625">
            <a:solidFill>
              <a:srgbClr val="D9A4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cripture-reference">
            <a:extLst>
              <a:ext uri="{FF2B5EF4-FFF2-40B4-BE49-F238E27FC236}">
                <a16:creationId xmlns:a16="http://schemas.microsoft.com/office/drawing/2014/main" id="{305AADC3-6A1B-443A-A6CC-8C4C68D3290B}"/>
              </a:ext>
            </a:extLst>
          </p:cNvPr>
          <p:cNvSpPr>
            <a:spLocks noGrp="1"/>
          </p:cNvSpPr>
          <p:nvPr/>
        </p:nvSpPr>
        <p:spPr>
          <a:xfrm>
            <a:off x="819150" y="1619250"/>
            <a:ext cx="8477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0000"/>
              </a:lnSpc>
              <a:buNone/>
              <a:defRPr sz="4350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4350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Matthew 16:13–20</a:t>
            </a:r>
          </a:p>
        </p:txBody>
      </p:sp>
      <p:sp>
        <p:nvSpPr>
          <p:cNvPr id="6" name="scripture-movement">
            <a:extLst>
              <a:ext uri="{FF2B5EF4-FFF2-40B4-BE49-F238E27FC236}">
                <a16:creationId xmlns:a16="http://schemas.microsoft.com/office/drawing/2014/main" id="{C891CD0E-C702-418C-A859-EFE75741308A}"/>
              </a:ext>
            </a:extLst>
          </p:cNvPr>
          <p:cNvSpPr>
            <a:spLocks noGrp="1"/>
          </p:cNvSpPr>
          <p:nvPr/>
        </p:nvSpPr>
        <p:spPr>
          <a:xfrm>
            <a:off x="838200" y="3314700"/>
            <a:ext cx="733425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400" b="0" i="1">
                <a:solidFill>
                  <a:srgbClr val="D8C6AD"/>
                </a:solidFill>
                <a:latin typeface="Georgia"/>
                <a:ea typeface="Georgia"/>
                <a:cs typeface="Georgia"/>
              </a:defRPr>
            </a:pPr>
            <a:r>
              <a:rPr sz="2400" b="0" i="1">
                <a:solidFill>
                  <a:srgbClr val="D8C6AD"/>
                </a:solidFill>
                <a:latin typeface="Georgia"/>
                <a:ea typeface="Georgia"/>
                <a:cs typeface="Georgia"/>
              </a:rPr>
              <a:t>Caesarea Philippi  •  Confession  •  Church</a:t>
            </a:r>
          </a:p>
        </p:txBody>
      </p:sp>
      <p:sp>
        <p:nvSpPr>
          <p:cNvPr id="7" name="slide-number">
            <a:extLst>
              <a:ext uri="{FF2B5EF4-FFF2-40B4-BE49-F238E27FC236}">
                <a16:creationId xmlns:a16="http://schemas.microsoft.com/office/drawing/2014/main" id="{6839B5E5-1B66-417B-B562-F1E8B262F753}"/>
              </a:ext>
            </a:extLst>
          </p:cNvPr>
          <p:cNvSpPr>
            <a:spLocks noGrp="1"/>
          </p:cNvSpPr>
          <p:nvPr/>
        </p:nvSpPr>
        <p:spPr>
          <a:xfrm>
            <a:off x="11334750" y="63246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607219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eyebrow">
            <a:extLst>
              <a:ext uri="{FF2B5EF4-FFF2-40B4-BE49-F238E27FC236}">
                <a16:creationId xmlns:a16="http://schemas.microsoft.com/office/drawing/2014/main" id="{08309529-DB4D-4421-B55B-792BD4C203D4}"/>
              </a:ext>
            </a:extLst>
          </p:cNvPr>
          <p:cNvSpPr>
            <a:spLocks noGrp="1"/>
          </p:cNvSpPr>
          <p:nvPr/>
        </p:nvSpPr>
        <p:spPr>
          <a:xfrm>
            <a:off x="819150" y="590550"/>
            <a:ext cx="5143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D9A45B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D9A45B"/>
                </a:solidFill>
                <a:latin typeface="Aptos"/>
                <a:ea typeface="Aptos"/>
                <a:cs typeface="Aptos"/>
              </a:rPr>
              <a:t>PETER’S CONFESSION</a:t>
            </a:r>
          </a:p>
        </p:txBody>
      </p:sp>
      <p:sp>
        <p:nvSpPr>
          <p:cNvPr id="4" name="peter-confession">
            <a:extLst>
              <a:ext uri="{FF2B5EF4-FFF2-40B4-BE49-F238E27FC236}">
                <a16:creationId xmlns:a16="http://schemas.microsoft.com/office/drawing/2014/main" id="{87BB1A19-F605-497E-9B24-C6C0C8071B60}"/>
              </a:ext>
            </a:extLst>
          </p:cNvPr>
          <p:cNvSpPr>
            <a:spLocks noGrp="1"/>
          </p:cNvSpPr>
          <p:nvPr/>
        </p:nvSpPr>
        <p:spPr>
          <a:xfrm>
            <a:off x="800100" y="1676400"/>
            <a:ext cx="7191375" cy="1885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3600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“You are the Messiah,</a:t>
            </a:r>
          </a:p>
          <a:p>
            <a:pPr algn="l">
              <a:lnSpc>
                <a:spcPct val="98000"/>
              </a:lnSpc>
              <a:buNone/>
              <a:defRPr sz="3600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the Son of the living God.”</a:t>
            </a:r>
          </a:p>
        </p:txBody>
      </p:sp>
      <p:sp>
        <p:nvSpPr>
          <p:cNvPr id="5" name="accent-rule">
            <a:extLst>
              <a:ext uri="{FF2B5EF4-FFF2-40B4-BE49-F238E27FC236}">
                <a16:creationId xmlns:a16="http://schemas.microsoft.com/office/drawing/2014/main" id="{ADD89CCD-F8F0-4D01-B6CD-113DE34F83C7}"/>
              </a:ext>
            </a:extLst>
          </p:cNvPr>
          <p:cNvSpPr>
            <a:spLocks noGrp="1"/>
          </p:cNvSpPr>
          <p:nvPr/>
        </p:nvSpPr>
        <p:spPr>
          <a:xfrm>
            <a:off x="838200" y="3905250"/>
            <a:ext cx="1200150" cy="0"/>
          </a:xfrm>
          <a:prstGeom prst="line">
            <a:avLst/>
          </a:prstGeom>
          <a:noFill/>
          <a:ln w="47625">
            <a:solidFill>
              <a:srgbClr val="D9A4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confession-reference">
            <a:extLst>
              <a:ext uri="{FF2B5EF4-FFF2-40B4-BE49-F238E27FC236}">
                <a16:creationId xmlns:a16="http://schemas.microsoft.com/office/drawing/2014/main" id="{C21A8C28-5BE7-4BA7-8ADE-C1E3180301D6}"/>
              </a:ext>
            </a:extLst>
          </p:cNvPr>
          <p:cNvSpPr>
            <a:spLocks noGrp="1"/>
          </p:cNvSpPr>
          <p:nvPr/>
        </p:nvSpPr>
        <p:spPr>
          <a:xfrm>
            <a:off x="838200" y="4191000"/>
            <a:ext cx="342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250" b="0" i="1">
                <a:solidFill>
                  <a:srgbClr val="D9A45B"/>
                </a:solidFill>
                <a:latin typeface="Georgia"/>
                <a:ea typeface="Georgia"/>
                <a:cs typeface="Georgia"/>
              </a:defRPr>
            </a:pPr>
            <a:r>
              <a:rPr sz="2250" b="0" i="1">
                <a:solidFill>
                  <a:srgbClr val="D9A45B"/>
                </a:solidFill>
                <a:latin typeface="Georgia"/>
                <a:ea typeface="Georgia"/>
                <a:cs typeface="Georgia"/>
              </a:rPr>
              <a:t>Matthew 16:16</a:t>
            </a:r>
          </a:p>
        </p:txBody>
      </p:sp>
      <p:sp>
        <p:nvSpPr>
          <p:cNvPr id="7" name="slide-number">
            <a:extLst>
              <a:ext uri="{FF2B5EF4-FFF2-40B4-BE49-F238E27FC236}">
                <a16:creationId xmlns:a16="http://schemas.microsoft.com/office/drawing/2014/main" id="{ED6DDCCC-50A7-499B-A3B8-96A9A1C05C2C}"/>
              </a:ext>
            </a:extLst>
          </p:cNvPr>
          <p:cNvSpPr>
            <a:spLocks noGrp="1"/>
          </p:cNvSpPr>
          <p:nvPr/>
        </p:nvSpPr>
        <p:spPr>
          <a:xfrm>
            <a:off x="11334750" y="63246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869354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B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urch-background">
            <a:extLst>
              <a:ext uri="{FF2B5EF4-FFF2-40B4-BE49-F238E27FC236}">
                <a16:creationId xmlns:a16="http://schemas.microsoft.com/office/drawing/2014/main" id="{B5ADC162-087B-4D8F-B143-15D1E5E0561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244148"/>
              </a:gs>
              <a:gs pos="48000">
                <a:srgbClr val="0E1B20"/>
              </a:gs>
              <a:gs pos="100000">
                <a:srgbClr val="071116"/>
              </a:gs>
            </a:gsLst>
            <a:path path="shape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quiet-frame">
            <a:extLst>
              <a:ext uri="{FF2B5EF4-FFF2-40B4-BE49-F238E27FC236}">
                <a16:creationId xmlns:a16="http://schemas.microsoft.com/office/drawing/2014/main" id="{E99503EB-95C0-4EEF-AB1B-7D8F8647CBF2}"/>
              </a:ext>
            </a:extLst>
          </p:cNvPr>
          <p:cNvSpPr>
            <a:spLocks noGrp="1"/>
          </p:cNvSpPr>
          <p:nvPr/>
        </p:nvSpPr>
        <p:spPr>
          <a:xfrm>
            <a:off x="838200" y="895350"/>
            <a:ext cx="10496550" cy="4743450"/>
          </a:xfrm>
          <a:prstGeom prst="rect">
            <a:avLst/>
          </a:prstGeom>
          <a:solidFill>
            <a:srgbClr val="071116">
              <a:alpha val="40000"/>
            </a:srgbClr>
          </a:solidFill>
          <a:ln w="19050">
            <a:solidFill>
              <a:srgbClr val="D9A45B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eyebrow">
            <a:extLst>
              <a:ext uri="{FF2B5EF4-FFF2-40B4-BE49-F238E27FC236}">
                <a16:creationId xmlns:a16="http://schemas.microsoft.com/office/drawing/2014/main" id="{3CBBCBB8-3F7A-4757-83B9-E2C4BF38CDD5}"/>
              </a:ext>
            </a:extLst>
          </p:cNvPr>
          <p:cNvSpPr>
            <a:spLocks noGrp="1"/>
          </p:cNvSpPr>
          <p:nvPr/>
        </p:nvSpPr>
        <p:spPr>
          <a:xfrm>
            <a:off x="1219200" y="1200150"/>
            <a:ext cx="5143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D9A45B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D9A45B"/>
                </a:solidFill>
                <a:latin typeface="Aptos"/>
                <a:ea typeface="Aptos"/>
                <a:cs typeface="Aptos"/>
              </a:rPr>
              <a:t>THE GREAT CONFESSION</a:t>
            </a:r>
          </a:p>
        </p:txBody>
      </p:sp>
      <p:sp>
        <p:nvSpPr>
          <p:cNvPr id="4" name="build-my-church">
            <a:extLst>
              <a:ext uri="{FF2B5EF4-FFF2-40B4-BE49-F238E27FC236}">
                <a16:creationId xmlns:a16="http://schemas.microsoft.com/office/drawing/2014/main" id="{AA9CB88E-2ECD-4724-A28F-A34B69F478DC}"/>
              </a:ext>
            </a:extLst>
          </p:cNvPr>
          <p:cNvSpPr>
            <a:spLocks noGrp="1"/>
          </p:cNvSpPr>
          <p:nvPr/>
        </p:nvSpPr>
        <p:spPr>
          <a:xfrm>
            <a:off x="1200150" y="1924050"/>
            <a:ext cx="809625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3000"/>
              </a:lnSpc>
              <a:buNone/>
              <a:defRPr sz="4800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4800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“I will build</a:t>
            </a:r>
          </a:p>
          <a:p>
            <a:pPr algn="l">
              <a:lnSpc>
                <a:spcPct val="93000"/>
              </a:lnSpc>
              <a:buNone/>
              <a:defRPr sz="4800" b="1" i="0">
                <a:solidFill>
                  <a:srgbClr val="F5EBDD"/>
                </a:solidFill>
                <a:latin typeface="Georgia"/>
                <a:ea typeface="Georgia"/>
                <a:cs typeface="Georgia"/>
              </a:defRPr>
            </a:pPr>
            <a:r>
              <a:rPr sz="4800" b="1" i="0">
                <a:solidFill>
                  <a:srgbClr val="F5EBDD"/>
                </a:solidFill>
                <a:latin typeface="Georgia"/>
                <a:ea typeface="Georgia"/>
                <a:cs typeface="Georgia"/>
              </a:rPr>
              <a:t>my church.”</a:t>
            </a:r>
          </a:p>
        </p:txBody>
      </p:sp>
      <p:sp>
        <p:nvSpPr>
          <p:cNvPr id="5" name="belongs-to-christ">
            <a:extLst>
              <a:ext uri="{FF2B5EF4-FFF2-40B4-BE49-F238E27FC236}">
                <a16:creationId xmlns:a16="http://schemas.microsoft.com/office/drawing/2014/main" id="{81180F52-67EA-4BC9-8DC7-FD11F5F24985}"/>
              </a:ext>
            </a:extLst>
          </p:cNvPr>
          <p:cNvSpPr>
            <a:spLocks noGrp="1"/>
          </p:cNvSpPr>
          <p:nvPr/>
        </p:nvSpPr>
        <p:spPr>
          <a:xfrm>
            <a:off x="1238250" y="4210050"/>
            <a:ext cx="7810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850" b="0" i="1">
                <a:solidFill>
                  <a:srgbClr val="6FA7A2"/>
                </a:solidFill>
                <a:latin typeface="Georgia"/>
                <a:ea typeface="Georgia"/>
                <a:cs typeface="Georgia"/>
              </a:defRPr>
            </a:pPr>
            <a:r>
              <a:rPr sz="2850" b="0" i="1">
                <a:solidFill>
                  <a:srgbClr val="6FA7A2"/>
                </a:solidFill>
                <a:latin typeface="Georgia"/>
                <a:ea typeface="Georgia"/>
                <a:cs typeface="Georgia"/>
              </a:rPr>
              <a:t>The church belongs to Christ.</a:t>
            </a:r>
          </a:p>
        </p:txBody>
      </p:sp>
      <p:sp>
        <p:nvSpPr>
          <p:cNvPr id="6" name="build-reference">
            <a:extLst>
              <a:ext uri="{FF2B5EF4-FFF2-40B4-BE49-F238E27FC236}">
                <a16:creationId xmlns:a16="http://schemas.microsoft.com/office/drawing/2014/main" id="{8B152CA7-E666-495F-B6BE-09A6CC9716CC}"/>
              </a:ext>
            </a:extLst>
          </p:cNvPr>
          <p:cNvSpPr>
            <a:spLocks noGrp="1"/>
          </p:cNvSpPr>
          <p:nvPr/>
        </p:nvSpPr>
        <p:spPr>
          <a:xfrm>
            <a:off x="8953500" y="4953000"/>
            <a:ext cx="1905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650" b="0" i="0">
                <a:solidFill>
                  <a:srgbClr val="D8C6AD"/>
                </a:solidFill>
                <a:latin typeface="Georgia"/>
                <a:ea typeface="Georgia"/>
                <a:cs typeface="Georgia"/>
              </a:defRPr>
            </a:pPr>
            <a:r>
              <a:rPr sz="1650" b="0" i="0">
                <a:solidFill>
                  <a:srgbClr val="D8C6AD"/>
                </a:solidFill>
                <a:latin typeface="Georgia"/>
                <a:ea typeface="Georgia"/>
                <a:cs typeface="Georgia"/>
              </a:rPr>
              <a:t>Matthew 16:18</a:t>
            </a:r>
          </a:p>
        </p:txBody>
      </p:sp>
      <p:sp>
        <p:nvSpPr>
          <p:cNvPr id="7" name="slide-number">
            <a:extLst>
              <a:ext uri="{FF2B5EF4-FFF2-40B4-BE49-F238E27FC236}">
                <a16:creationId xmlns:a16="http://schemas.microsoft.com/office/drawing/2014/main" id="{0EA2F206-E648-45F9-8AFA-27ACC7792D16}"/>
              </a:ext>
            </a:extLst>
          </p:cNvPr>
          <p:cNvSpPr>
            <a:spLocks noGrp="1"/>
          </p:cNvSpPr>
          <p:nvPr/>
        </p:nvSpPr>
        <p:spPr>
          <a:xfrm>
            <a:off x="11334750" y="63246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5EBDD">
                    <a:alpha val="70000"/>
                  </a:srgbClr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832217274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314</Words>
  <Application>Microsoft Office PowerPoint</Application>
  <DocSecurity>0</DocSecurity>
  <PresentationFormat>Widescreen</PresentationFormat>
  <Paragraphs>95</Paragraphs>
  <Slides>27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Aptos</vt:lpstr>
      <vt:lpstr>Calibri</vt:lpstr>
      <vt:lpstr>Georgia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cp:lastModifiedBy>Paul David Bravard</cp:lastModifiedBy>
  <cp:revision>2</cp:revision>
  <dcterms:created xsi:type="dcterms:W3CDTF">2026-08-23T12:11:00Z</dcterms:created>
  <dcterms:modified xsi:type="dcterms:W3CDTF">2026-08-23T13:01:35Z</dcterms:modified>
</cp:coreProperties>
</file>