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58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2" d="100"/>
          <a:sy n="52" d="100"/>
        </p:scale>
        <p:origin x="48" y="11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Sermon content: user-provided manuscript.</a:t>
            </a:r>
          </a:p>
          <a:p>
            <a:r>
              <a:t>- Visual: original OpenAI-generated image for this deck.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Sermon reflection: user-provided manuscript.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Matthew 14:16 NIV.</a:t>
            </a:r>
          </a:p>
          <a:p>
            <a:r>
              <a:t>- Visual: original OpenAI-generated image for this deck.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Matthew 14:18 NIV; sermon content from the user-provided manuscript.</a:t>
            </a:r>
          </a:p>
          <a:p>
            <a:r>
              <a:t>- Visual: original OpenAI-generated image for this deck.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Rob Goodbody, A Suitable Channel: Quaker Relief in the Great Famine (1995).</a:t>
            </a:r>
          </a:p>
          <a:p>
            <a:r>
              <a:t>- Rob Goodbody, “Quakers &amp; the Famine,” https://historyireland.com/quakers-the-famine/</a:t>
            </a:r>
          </a:p>
          <a:p>
            <a:r>
              <a:t>- Visual: original OpenAI-generated historical scene for this deck.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Rob Goodbody, “Quakers &amp; the Famine,” https://historyireland.com/quakers-the-famine/</a:t>
            </a:r>
          </a:p>
          <a:p>
            <a:r>
              <a:t>- Visual: original OpenAI-generated historical scene for this deck.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Rob Goodbody, A Suitable Channel (1995); “Quakers &amp; the Famine,” https://historyireland.com/quakers-the-famine/</a:t>
            </a:r>
          </a:p>
          <a:p>
            <a:r>
              <a:t>- Visual: original OpenAI-generated historical scene for this deck.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Rob Goodbody, “Quakers &amp; the Famine,” https://historyireland.com/quakers-the-famine/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Sermon synthesis based on Goodbody’s description of Friends relief as “a suitable channel.”</a:t>
            </a:r>
          </a:p>
          <a:p>
            <a:r>
              <a:t>- Visual: original OpenAI-generated image for this deck.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Matthew 14:19–20 NIV; sermon content from the user-provided manuscript.</a:t>
            </a:r>
          </a:p>
          <a:p>
            <a:r>
              <a:t>- Visual: original OpenAI-generated image for this deck.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Matthew 14:20 NIV.</a:t>
            </a:r>
          </a:p>
          <a:p>
            <a:r>
              <a:t>- Visual: original OpenAI-generated image for this deck.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New International Version passages listed in the user-provided manuscript.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Sermon gospel pattern and pulse sentence: user-provided manuscript.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Pastoral reflection from Indiana Yearly Meeting in the user-provided manuscript.</a:t>
            </a:r>
          </a:p>
          <a:p>
            <a:r>
              <a:t>- Visual: original OpenAI-generated Friends meetinghouse image for this deck.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Pastoral reflection developed in the user-provided manuscript.</a:t>
            </a:r>
          </a:p>
          <a:p>
            <a:r>
              <a:t>- Visual: original OpenAI-generated Friends meetinghouse image for this deck.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Sermon reflection: user-provided manuscript.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Psalm 145:16 NIV; sermon examples from the user-provided manuscript.</a:t>
            </a:r>
          </a:p>
          <a:p>
            <a:r>
              <a:t>- Visual: original OpenAI-generated image for this deck.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Sermon big idea: user-provided manuscript.</a:t>
            </a:r>
          </a:p>
          <a:p>
            <a:r>
              <a:t>- Visual: original OpenAI-generated image for this deck.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Open Worship queries: user-provided manuscript.</a:t>
            </a:r>
          </a:p>
          <a:p>
            <a:r>
              <a:t>- Visual: original OpenAI-generated image for this deck.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Matthew 14:16 NIV; sermon conclusion from the user-provided manuscript.</a:t>
            </a:r>
          </a:p>
          <a:p>
            <a:r>
              <a:t>- Visual: original OpenAI-generated image for this deck.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Irish Newspaper Archives, “Tralee &amp; the Great Famine,” https://irishnewsarchive.com/wp/tralee-and-the-great-famine/</a:t>
            </a:r>
          </a:p>
          <a:p>
            <a:r>
              <a:t>- Visual: original OpenAI-generated historical scene for this deck.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Irish Newspaper Archives, “Tralee &amp; the Great Famine,” quoting the Kerry Examiner, December 25, 1846, https://irishnewsarchive.com/wp/tralee-and-the-great-famine/</a:t>
            </a:r>
          </a:p>
          <a:p>
            <a:r>
              <a:t>- Visual: original OpenAI-generated historical scene for this deck.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Sermon reflection: user-provided manuscript.</a:t>
            </a:r>
          </a:p>
          <a:p>
            <a:r>
              <a:t>- Visual: original OpenAI-generated historical scene for this deck.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Matthew 14:13–21 NIV; sermon content from the user-provided manuscript.</a:t>
            </a:r>
          </a:p>
          <a:p>
            <a:r>
              <a:t>- Visual: original OpenAI-generated historical scene for this deck.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Matthew 14:14 NIV.</a:t>
            </a:r>
          </a:p>
          <a:p>
            <a:r>
              <a:t>- Visual: original OpenAI-generated historical scene for this deck.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Psalm 145:8 NIV.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Matthew 14:15–17 NIV; sermon content from the user-provided manuscript.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935391A-F0EE-4867-B0EB-FC1A60A2585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8572500" cy="6858000"/>
          </a:xfrm>
          <a:prstGeom prst="rect">
            <a:avLst/>
          </a:prstGeom>
          <a:gradFill>
            <a:gsLst>
              <a:gs pos="0">
                <a:srgbClr val="07111E">
                  <a:alpha val="96000"/>
                </a:srgbClr>
              </a:gs>
              <a:gs pos="62000">
                <a:srgbClr val="07111E">
                  <a:alpha val="78000"/>
                </a:srgbClr>
              </a:gs>
              <a:gs pos="100000">
                <a:srgbClr val="07111E">
                  <a:alpha val="0"/>
                </a:srgbClr>
              </a:gs>
            </a:gsLst>
            <a:lin ang="0"/>
          </a:gra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0FE3DAB-C5B2-4855-A5B8-2669EA397038}"/>
              </a:ext>
            </a:extLst>
          </p:cNvPr>
          <p:cNvSpPr>
            <a:spLocks noGrp="1"/>
          </p:cNvSpPr>
          <p:nvPr/>
        </p:nvSpPr>
        <p:spPr>
          <a:xfrm>
            <a:off x="704850" y="533400"/>
            <a:ext cx="7239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950" b="1" i="0">
                <a:solidFill>
                  <a:srgbClr val="D8B36A"/>
                </a:solidFill>
                <a:latin typeface="Aptos"/>
                <a:ea typeface="Aptos"/>
                <a:cs typeface="Aptos"/>
              </a:defRPr>
            </a:pPr>
            <a:r>
              <a:rPr sz="1950" b="1" i="0" dirty="0">
                <a:solidFill>
                  <a:srgbClr val="D8B36A"/>
                </a:solidFill>
                <a:latin typeface="Aptos"/>
                <a:ea typeface="Aptos"/>
                <a:cs typeface="Aptos"/>
              </a:rPr>
              <a:t>SUNDAY WORSHIP • </a:t>
            </a:r>
            <a:r>
              <a:rPr lang="en-US" sz="1950" b="1" dirty="0">
                <a:solidFill>
                  <a:srgbClr val="D8B36A"/>
                </a:solidFill>
                <a:latin typeface="Aptos"/>
                <a:ea typeface="Aptos"/>
                <a:cs typeface="Aptos"/>
              </a:rPr>
              <a:t>8.2.</a:t>
            </a:r>
            <a:r>
              <a:rPr sz="1950" b="1" i="0" dirty="0">
                <a:solidFill>
                  <a:srgbClr val="D8B36A"/>
                </a:solidFill>
                <a:latin typeface="Aptos"/>
                <a:ea typeface="Aptos"/>
                <a:cs typeface="Aptos"/>
              </a:rPr>
              <a:t>2026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2E900E0-262E-4D74-A550-4129755B454D}"/>
              </a:ext>
            </a:extLst>
          </p:cNvPr>
          <p:cNvSpPr>
            <a:spLocks noGrp="1"/>
          </p:cNvSpPr>
          <p:nvPr/>
        </p:nvSpPr>
        <p:spPr>
          <a:xfrm>
            <a:off x="704850" y="1238250"/>
            <a:ext cx="6667500" cy="2095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0000"/>
              </a:lnSpc>
              <a:buNone/>
              <a:defRPr sz="5400" b="1" i="0">
                <a:solidFill>
                  <a:srgbClr val="F5ECDD"/>
                </a:solidFill>
                <a:latin typeface="Aptos"/>
                <a:ea typeface="Aptos"/>
                <a:cs typeface="Aptos"/>
              </a:defRPr>
            </a:pPr>
            <a:r>
              <a:rPr sz="5400" b="1" i="0">
                <a:solidFill>
                  <a:srgbClr val="F5ECDD"/>
                </a:solidFill>
                <a:latin typeface="Aptos"/>
                <a:ea typeface="Aptos"/>
                <a:cs typeface="Aptos"/>
              </a:rPr>
              <a:t>You Give Them</a:t>
            </a:r>
          </a:p>
          <a:p>
            <a:pPr algn="l">
              <a:lnSpc>
                <a:spcPct val="90000"/>
              </a:lnSpc>
              <a:buNone/>
              <a:defRPr sz="5400" b="1" i="0">
                <a:solidFill>
                  <a:srgbClr val="F5ECDD"/>
                </a:solidFill>
                <a:latin typeface="Aptos"/>
                <a:ea typeface="Aptos"/>
                <a:cs typeface="Aptos"/>
              </a:defRPr>
            </a:pPr>
            <a:r>
              <a:rPr sz="5400" b="1" i="0">
                <a:solidFill>
                  <a:srgbClr val="F5ECDD"/>
                </a:solidFill>
                <a:latin typeface="Aptos"/>
                <a:ea typeface="Aptos"/>
                <a:cs typeface="Aptos"/>
              </a:rPr>
              <a:t>Something to Eat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CBB72C-EFAE-4125-A749-0CABBCCEE744}"/>
              </a:ext>
            </a:extLst>
          </p:cNvPr>
          <p:cNvSpPr>
            <a:spLocks noGrp="1"/>
          </p:cNvSpPr>
          <p:nvPr/>
        </p:nvSpPr>
        <p:spPr>
          <a:xfrm>
            <a:off x="742950" y="3619500"/>
            <a:ext cx="619125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2000"/>
              </a:lnSpc>
              <a:buNone/>
              <a:defRPr sz="3300" b="0" i="0">
                <a:solidFill>
                  <a:srgbClr val="E9DDC9"/>
                </a:solidFill>
                <a:latin typeface="Aptos"/>
                <a:ea typeface="Aptos"/>
                <a:cs typeface="Aptos"/>
              </a:defRPr>
            </a:pPr>
            <a:r>
              <a:rPr sz="3300" b="0" i="0">
                <a:solidFill>
                  <a:srgbClr val="E9DDC9"/>
                </a:solidFill>
                <a:latin typeface="Aptos"/>
                <a:ea typeface="Aptos"/>
                <a:cs typeface="Aptos"/>
              </a:rPr>
              <a:t>Compassion • Sufficiency • Holy Participation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E3037D9-8A37-4F77-8BA8-EE9104594989}"/>
              </a:ext>
            </a:extLst>
          </p:cNvPr>
          <p:cNvSpPr>
            <a:spLocks noGrp="1"/>
          </p:cNvSpPr>
          <p:nvPr/>
        </p:nvSpPr>
        <p:spPr>
          <a:xfrm>
            <a:off x="742950" y="5000625"/>
            <a:ext cx="4572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2000"/>
              </a:lnSpc>
              <a:buNone/>
              <a:defRPr sz="3300" b="1" i="0">
                <a:solidFill>
                  <a:srgbClr val="D8B36A"/>
                </a:solidFill>
                <a:latin typeface="Aptos"/>
                <a:ea typeface="Aptos"/>
                <a:cs typeface="Aptos"/>
              </a:defRPr>
            </a:pPr>
            <a:r>
              <a:rPr sz="3300" b="1" i="0">
                <a:solidFill>
                  <a:srgbClr val="D8B36A"/>
                </a:solidFill>
                <a:latin typeface="Aptos"/>
                <a:ea typeface="Aptos"/>
                <a:cs typeface="Aptos"/>
              </a:rPr>
              <a:t>Matthew 14:13–21</a:t>
            </a:r>
          </a:p>
        </p:txBody>
      </p:sp>
    </p:spTree>
    <p:extLst>
      <p:ext uri="{BB962C8B-B14F-4D97-AF65-F5344CB8AC3E}">
        <p14:creationId xmlns:p14="http://schemas.microsoft.com/office/powerpoint/2010/main" val="16207468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9131F"/>
            </a:gs>
            <a:gs pos="100000">
              <a:srgbClr val="1A3041"/>
            </a:gs>
          </a:gsLst>
          <a:lin ang="8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94EC30A-6FE2-4FF0-AACD-FDFF45F00E9D}"/>
              </a:ext>
            </a:extLst>
          </p:cNvPr>
          <p:cNvSpPr>
            <a:spLocks noGrp="1"/>
          </p:cNvSpPr>
          <p:nvPr/>
        </p:nvSpPr>
        <p:spPr>
          <a:xfrm>
            <a:off x="704850" y="533400"/>
            <a:ext cx="7239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950" b="1" i="0">
                <a:solidFill>
                  <a:srgbClr val="D8B36A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D8B36A"/>
                </a:solidFill>
                <a:latin typeface="Aptos"/>
                <a:ea typeface="Aptos"/>
                <a:cs typeface="Aptos"/>
              </a:rPr>
              <a:t>THE FEAR BENEATH WITHDRAWAL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7F1C65B-337A-4B96-B2B5-37ACB66C6151}"/>
              </a:ext>
            </a:extLst>
          </p:cNvPr>
          <p:cNvSpPr>
            <a:spLocks noGrp="1"/>
          </p:cNvSpPr>
          <p:nvPr/>
        </p:nvSpPr>
        <p:spPr>
          <a:xfrm>
            <a:off x="1000125" y="1381125"/>
            <a:ext cx="10191750" cy="1238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02000"/>
              </a:lnSpc>
              <a:buNone/>
              <a:defRPr sz="4200" b="1" i="0">
                <a:solidFill>
                  <a:srgbClr val="F5ECDD"/>
                </a:solidFill>
                <a:latin typeface="Georgia"/>
                <a:ea typeface="Georgia"/>
                <a:cs typeface="Georgia"/>
              </a:defRPr>
            </a:pPr>
            <a:r>
              <a:rPr sz="4200" b="1" i="0">
                <a:solidFill>
                  <a:srgbClr val="F5ECDD"/>
                </a:solidFill>
                <a:latin typeface="Georgia"/>
                <a:ea typeface="Georgia"/>
                <a:cs typeface="Georgia"/>
              </a:rPr>
              <a:t>“If this need becomes ours, it will consume us.”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5E05272-D87A-4069-967B-177BD7717F63}"/>
              </a:ext>
            </a:extLst>
          </p:cNvPr>
          <p:cNvSpPr>
            <a:spLocks noGrp="1"/>
          </p:cNvSpPr>
          <p:nvPr/>
        </p:nvSpPr>
        <p:spPr>
          <a:xfrm>
            <a:off x="1285875" y="3238500"/>
            <a:ext cx="9620250" cy="2143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06000"/>
              </a:lnSpc>
              <a:buNone/>
              <a:defRPr sz="3300" b="0" i="0">
                <a:solidFill>
                  <a:srgbClr val="E9DDC9"/>
                </a:solidFill>
                <a:latin typeface="Aptos"/>
                <a:ea typeface="Aptos"/>
                <a:cs typeface="Aptos"/>
              </a:defRPr>
            </a:pPr>
            <a:r>
              <a:rPr sz="3300" b="0" i="0">
                <a:solidFill>
                  <a:srgbClr val="E9DDC9"/>
                </a:solidFill>
                <a:latin typeface="Aptos"/>
                <a:ea typeface="Aptos"/>
                <a:cs typeface="Aptos"/>
              </a:rPr>
              <a:t>Scarcity may tell the truth about our resources. But it becomes a hiding place when we assume our only choices are to fix everything or walk away.</a:t>
            </a:r>
          </a:p>
        </p:txBody>
      </p:sp>
    </p:spTree>
    <p:extLst>
      <p:ext uri="{BB962C8B-B14F-4D97-AF65-F5344CB8AC3E}">
        <p14:creationId xmlns:p14="http://schemas.microsoft.com/office/powerpoint/2010/main" val="3551158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1E8B72C-F5F2-4DAF-8105-90DD7AB9034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7111E">
              <a:alpha val="48000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D64E0BE-EF93-4647-82F7-DD51883F35CB}"/>
              </a:ext>
            </a:extLst>
          </p:cNvPr>
          <p:cNvSpPr>
            <a:spLocks noGrp="1"/>
          </p:cNvSpPr>
          <p:nvPr/>
        </p:nvSpPr>
        <p:spPr>
          <a:xfrm>
            <a:off x="1143000" y="1762125"/>
            <a:ext cx="9906000" cy="1666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02000"/>
              </a:lnSpc>
              <a:buNone/>
              <a:defRPr sz="5100" b="1" i="0">
                <a:solidFill>
                  <a:srgbClr val="F5ECDD"/>
                </a:solidFill>
                <a:latin typeface="Georgia"/>
                <a:ea typeface="Georgia"/>
                <a:cs typeface="Georgia"/>
              </a:defRPr>
            </a:pPr>
            <a:r>
              <a:rPr sz="5100" b="1" i="0">
                <a:solidFill>
                  <a:srgbClr val="F5ECDD"/>
                </a:solidFill>
                <a:latin typeface="Georgia"/>
                <a:ea typeface="Georgia"/>
                <a:cs typeface="Georgia"/>
              </a:rPr>
              <a:t>“You give them something to eat”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83B8163-0810-43D9-8C24-BD2566E09E23}"/>
              </a:ext>
            </a:extLst>
          </p:cNvPr>
          <p:cNvSpPr>
            <a:spLocks noGrp="1"/>
          </p:cNvSpPr>
          <p:nvPr/>
        </p:nvSpPr>
        <p:spPr>
          <a:xfrm>
            <a:off x="1809750" y="3857625"/>
            <a:ext cx="8572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2000"/>
              </a:lnSpc>
              <a:buNone/>
              <a:defRPr sz="2550" b="1" i="0">
                <a:solidFill>
                  <a:srgbClr val="D8B36A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D8B36A"/>
                </a:solidFill>
                <a:latin typeface="Aptos"/>
                <a:ea typeface="Aptos"/>
                <a:cs typeface="Aptos"/>
              </a:rPr>
              <a:t>(Matthew 14:16 NIV).</a:t>
            </a:r>
          </a:p>
        </p:txBody>
      </p:sp>
    </p:spTree>
    <p:extLst>
      <p:ext uri="{BB962C8B-B14F-4D97-AF65-F5344CB8AC3E}">
        <p14:creationId xmlns:p14="http://schemas.microsoft.com/office/powerpoint/2010/main" val="2675330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FB04E22-CE92-471B-BDFA-E74AE131D1F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7111E">
              <a:alpha val="58000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A00F597-EEAB-493B-81CD-113CA050F94F}"/>
              </a:ext>
            </a:extLst>
          </p:cNvPr>
          <p:cNvSpPr>
            <a:spLocks noGrp="1"/>
          </p:cNvSpPr>
          <p:nvPr/>
        </p:nvSpPr>
        <p:spPr>
          <a:xfrm>
            <a:off x="704850" y="533400"/>
            <a:ext cx="7239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950" b="1" i="0">
                <a:solidFill>
                  <a:srgbClr val="D8B36A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D8B36A"/>
                </a:solidFill>
                <a:latin typeface="Aptos"/>
                <a:ea typeface="Aptos"/>
                <a:cs typeface="Aptos"/>
              </a:rPr>
              <a:t>THE TURNING POINT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3470282-4420-4240-A534-61DBE2414635}"/>
              </a:ext>
            </a:extLst>
          </p:cNvPr>
          <p:cNvSpPr>
            <a:spLocks noGrp="1"/>
          </p:cNvSpPr>
          <p:nvPr/>
        </p:nvSpPr>
        <p:spPr>
          <a:xfrm>
            <a:off x="1143000" y="1714500"/>
            <a:ext cx="9906000" cy="1619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02000"/>
              </a:lnSpc>
              <a:buNone/>
              <a:defRPr sz="5100" b="1" i="0">
                <a:solidFill>
                  <a:srgbClr val="F5ECDD"/>
                </a:solidFill>
                <a:latin typeface="Georgia"/>
                <a:ea typeface="Georgia"/>
                <a:cs typeface="Georgia"/>
              </a:defRPr>
            </a:pPr>
            <a:r>
              <a:rPr sz="5100" b="1" i="0">
                <a:solidFill>
                  <a:srgbClr val="F5ECDD"/>
                </a:solidFill>
                <a:latin typeface="Georgia"/>
                <a:ea typeface="Georgia"/>
                <a:cs typeface="Georgia"/>
              </a:rPr>
              <a:t>“Bring them here to me”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590484E-F553-4C63-8CE3-FA7E06A9B5CD}"/>
              </a:ext>
            </a:extLst>
          </p:cNvPr>
          <p:cNvSpPr>
            <a:spLocks noGrp="1"/>
          </p:cNvSpPr>
          <p:nvPr/>
        </p:nvSpPr>
        <p:spPr>
          <a:xfrm>
            <a:off x="1809750" y="3667125"/>
            <a:ext cx="8572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2000"/>
              </a:lnSpc>
              <a:buNone/>
              <a:defRPr sz="2550" b="1" i="0">
                <a:solidFill>
                  <a:srgbClr val="D8B36A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D8B36A"/>
                </a:solidFill>
                <a:latin typeface="Aptos"/>
                <a:ea typeface="Aptos"/>
                <a:cs typeface="Aptos"/>
              </a:rPr>
              <a:t>(Matthew 14:18 NIV).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7BAB6B-D43F-418A-A5DF-74903F6FAA21}"/>
              </a:ext>
            </a:extLst>
          </p:cNvPr>
          <p:cNvSpPr>
            <a:spLocks noGrp="1"/>
          </p:cNvSpPr>
          <p:nvPr/>
        </p:nvSpPr>
        <p:spPr>
          <a:xfrm>
            <a:off x="1428750" y="4619625"/>
            <a:ext cx="933450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2000"/>
              </a:lnSpc>
              <a:buNone/>
              <a:defRPr sz="3300" b="0" i="0">
                <a:solidFill>
                  <a:srgbClr val="E9DDC9"/>
                </a:solidFill>
                <a:latin typeface="Aptos"/>
                <a:ea typeface="Aptos"/>
                <a:cs typeface="Aptos"/>
              </a:defRPr>
            </a:pPr>
            <a:r>
              <a:rPr sz="3300" b="0" i="0">
                <a:solidFill>
                  <a:srgbClr val="E9DDC9"/>
                </a:solidFill>
                <a:latin typeface="Aptos"/>
                <a:ea typeface="Aptos"/>
                <a:cs typeface="Aptos"/>
              </a:rPr>
              <a:t>Apart from Jesus, duty becomes burden. In His hands, participation becomes grace.</a:t>
            </a:r>
          </a:p>
        </p:txBody>
      </p:sp>
    </p:spTree>
    <p:extLst>
      <p:ext uri="{BB962C8B-B14F-4D97-AF65-F5344CB8AC3E}">
        <p14:creationId xmlns:p14="http://schemas.microsoft.com/office/powerpoint/2010/main" val="15421761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31FD24E-6DD5-437E-A12F-7C2CA405341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6572250" cy="6858000"/>
          </a:xfrm>
          <a:prstGeom prst="rect">
            <a:avLst/>
          </a:prstGeom>
          <a:gradFill>
            <a:gsLst>
              <a:gs pos="0">
                <a:srgbClr val="07111E">
                  <a:alpha val="96000"/>
                </a:srgbClr>
              </a:gs>
              <a:gs pos="62000">
                <a:srgbClr val="07111E">
                  <a:alpha val="78000"/>
                </a:srgbClr>
              </a:gs>
              <a:gs pos="100000">
                <a:srgbClr val="07111E">
                  <a:alpha val="0"/>
                </a:srgbClr>
              </a:gs>
            </a:gsLst>
            <a:lin ang="0"/>
          </a:gra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115AAC0-482A-4436-8761-9D8983B756F8}"/>
              </a:ext>
            </a:extLst>
          </p:cNvPr>
          <p:cNvSpPr>
            <a:spLocks noGrp="1"/>
          </p:cNvSpPr>
          <p:nvPr/>
        </p:nvSpPr>
        <p:spPr>
          <a:xfrm>
            <a:off x="704850" y="533400"/>
            <a:ext cx="7239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950" b="1" i="0">
                <a:solidFill>
                  <a:srgbClr val="D8B36A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D8B36A"/>
                </a:solidFill>
                <a:latin typeface="Aptos"/>
                <a:ea typeface="Aptos"/>
                <a:cs typeface="Aptos"/>
              </a:rPr>
              <a:t>IRISH FRIENDS • NOVEMBER 1846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1978065-9EF1-4D0E-9B08-F8760621D542}"/>
              </a:ext>
            </a:extLst>
          </p:cNvPr>
          <p:cNvSpPr>
            <a:spLocks noGrp="1"/>
          </p:cNvSpPr>
          <p:nvPr/>
        </p:nvSpPr>
        <p:spPr>
          <a:xfrm>
            <a:off x="704850" y="1428750"/>
            <a:ext cx="5334000" cy="1714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4000"/>
              </a:lnSpc>
              <a:buNone/>
              <a:defRPr sz="5250" b="1" i="0">
                <a:solidFill>
                  <a:srgbClr val="F5ECDD"/>
                </a:solidFill>
                <a:latin typeface="Aptos"/>
                <a:ea typeface="Aptos"/>
                <a:cs typeface="Aptos"/>
              </a:defRPr>
            </a:pPr>
            <a:r>
              <a:rPr sz="5250" b="1" i="0">
                <a:solidFill>
                  <a:srgbClr val="F5ECDD"/>
                </a:solidFill>
                <a:latin typeface="Aptos"/>
                <a:ea typeface="Aptos"/>
                <a:cs typeface="Aptos"/>
              </a:rPr>
              <a:t>A Suitable</a:t>
            </a:r>
          </a:p>
          <a:p>
            <a:pPr algn="l">
              <a:lnSpc>
                <a:spcPct val="94000"/>
              </a:lnSpc>
              <a:buNone/>
              <a:defRPr sz="5250" b="1" i="0">
                <a:solidFill>
                  <a:srgbClr val="F5ECDD"/>
                </a:solidFill>
                <a:latin typeface="Aptos"/>
                <a:ea typeface="Aptos"/>
                <a:cs typeface="Aptos"/>
              </a:defRPr>
            </a:pPr>
            <a:r>
              <a:rPr sz="5250" b="1" i="0">
                <a:solidFill>
                  <a:srgbClr val="F5ECDD"/>
                </a:solidFill>
                <a:latin typeface="Aptos"/>
                <a:ea typeface="Aptos"/>
                <a:cs typeface="Aptos"/>
              </a:rPr>
              <a:t>Channel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670A02-F48E-4A9C-9311-095D6F785A6C}"/>
              </a:ext>
            </a:extLst>
          </p:cNvPr>
          <p:cNvSpPr>
            <a:spLocks noGrp="1"/>
          </p:cNvSpPr>
          <p:nvPr/>
        </p:nvSpPr>
        <p:spPr>
          <a:xfrm>
            <a:off x="742950" y="3619500"/>
            <a:ext cx="5334000" cy="2000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3300" b="0" i="0">
                <a:solidFill>
                  <a:srgbClr val="E9DDC9"/>
                </a:solidFill>
                <a:latin typeface="Aptos"/>
                <a:ea typeface="Aptos"/>
                <a:cs typeface="Aptos"/>
              </a:defRPr>
            </a:pPr>
            <a:r>
              <a:rPr sz="3300" b="0" i="0">
                <a:solidFill>
                  <a:srgbClr val="E9DDC9"/>
                </a:solidFill>
                <a:latin typeface="Aptos"/>
                <a:ea typeface="Aptos"/>
                <a:cs typeface="Aptos"/>
              </a:rPr>
              <a:t>They could not match the need.</a:t>
            </a:r>
          </a:p>
          <a:p>
            <a:pPr algn="l">
              <a:lnSpc>
                <a:spcPct val="106000"/>
              </a:lnSpc>
              <a:buNone/>
              <a:defRPr sz="3300" b="0" i="0">
                <a:solidFill>
                  <a:srgbClr val="E9DDC9"/>
                </a:solidFill>
                <a:latin typeface="Aptos"/>
                <a:ea typeface="Aptos"/>
                <a:cs typeface="Aptos"/>
              </a:defRPr>
            </a:pPr>
            <a:r>
              <a:rPr sz="3300" b="0" i="0">
                <a:solidFill>
                  <a:srgbClr val="E9DDC9"/>
                </a:solidFill>
                <a:latin typeface="Aptos"/>
                <a:ea typeface="Aptos"/>
                <a:cs typeface="Aptos"/>
              </a:rPr>
              <a:t>They placed what they possessed within reach of compassion.</a:t>
            </a:r>
          </a:p>
        </p:txBody>
      </p:sp>
    </p:spTree>
    <p:extLst>
      <p:ext uri="{BB962C8B-B14F-4D97-AF65-F5344CB8AC3E}">
        <p14:creationId xmlns:p14="http://schemas.microsoft.com/office/powerpoint/2010/main" val="3603188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EEDBF0D-C654-4AFC-87E9-CFE734E5D8D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7111E">
              <a:alpha val="70000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B67C2DF-005A-4FDA-A03F-DF8D1230DBE9}"/>
              </a:ext>
            </a:extLst>
          </p:cNvPr>
          <p:cNvSpPr>
            <a:spLocks noGrp="1"/>
          </p:cNvSpPr>
          <p:nvPr/>
        </p:nvSpPr>
        <p:spPr>
          <a:xfrm>
            <a:off x="704850" y="533400"/>
            <a:ext cx="7239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950" b="1" i="0">
                <a:solidFill>
                  <a:srgbClr val="D8B36A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D8B36A"/>
                </a:solidFill>
                <a:latin typeface="Aptos"/>
                <a:ea typeface="Aptos"/>
                <a:cs typeface="Aptos"/>
              </a:rPr>
              <a:t>THE NEED WAS OVERWHELMING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F75DAE0-A65E-42A9-A2DE-19C7EBB47773}"/>
              </a:ext>
            </a:extLst>
          </p:cNvPr>
          <p:cNvSpPr>
            <a:spLocks noGrp="1"/>
          </p:cNvSpPr>
          <p:nvPr/>
        </p:nvSpPr>
        <p:spPr>
          <a:xfrm>
            <a:off x="1047750" y="1428750"/>
            <a:ext cx="1009650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2000"/>
              </a:lnSpc>
              <a:buNone/>
              <a:defRPr sz="4350" b="1" i="0">
                <a:solidFill>
                  <a:srgbClr val="D8B36A"/>
                </a:solidFill>
                <a:latin typeface="Aptos"/>
                <a:ea typeface="Aptos"/>
                <a:cs typeface="Aptos"/>
              </a:defRPr>
            </a:pPr>
            <a:r>
              <a:rPr sz="4350" b="1" i="0">
                <a:solidFill>
                  <a:srgbClr val="D8B36A"/>
                </a:solidFill>
                <a:latin typeface="Aptos"/>
                <a:ea typeface="Aptos"/>
                <a:cs typeface="Aptos"/>
              </a:rPr>
              <a:t>21 Friends gathered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F9342A-C2F7-4D01-90E5-4C5C598D2168}"/>
              </a:ext>
            </a:extLst>
          </p:cNvPr>
          <p:cNvSpPr>
            <a:spLocks noGrp="1"/>
          </p:cNvSpPr>
          <p:nvPr/>
        </p:nvSpPr>
        <p:spPr>
          <a:xfrm>
            <a:off x="1047750" y="2686050"/>
            <a:ext cx="10096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2000"/>
              </a:lnSpc>
              <a:buNone/>
              <a:defRPr sz="3300" b="0" i="0">
                <a:solidFill>
                  <a:srgbClr val="F5ECDD"/>
                </a:solidFill>
                <a:latin typeface="Aptos"/>
                <a:ea typeface="Aptos"/>
                <a:cs typeface="Aptos"/>
              </a:defRPr>
            </a:pPr>
            <a:r>
              <a:rPr sz="3300" b="0" i="0">
                <a:solidFill>
                  <a:srgbClr val="F5ECDD"/>
                </a:solidFill>
                <a:latin typeface="Aptos"/>
                <a:ea typeface="Aptos"/>
                <a:cs typeface="Aptos"/>
              </a:rPr>
              <a:t>within an Irish Society of Friends of about 3,000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2C357AB-EC3C-4EED-A6A6-4EA4BD55A3F3}"/>
              </a:ext>
            </a:extLst>
          </p:cNvPr>
          <p:cNvSpPr>
            <a:spLocks noGrp="1"/>
          </p:cNvSpPr>
          <p:nvPr/>
        </p:nvSpPr>
        <p:spPr>
          <a:xfrm>
            <a:off x="1047750" y="4000500"/>
            <a:ext cx="10096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2000"/>
              </a:lnSpc>
              <a:buNone/>
              <a:defRPr sz="4200" b="1" i="0">
                <a:solidFill>
                  <a:srgbClr val="F5ECDD"/>
                </a:solidFill>
                <a:latin typeface="Aptos"/>
                <a:ea typeface="Aptos"/>
                <a:cs typeface="Aptos"/>
              </a:defRPr>
            </a:pPr>
            <a:r>
              <a:rPr sz="4200" b="1" i="0">
                <a:solidFill>
                  <a:srgbClr val="F5ECDD"/>
                </a:solidFill>
                <a:latin typeface="Aptos"/>
                <a:ea typeface="Aptos"/>
                <a:cs typeface="Aptos"/>
              </a:rPr>
              <a:t>amid a nation of more than 8,000,000</a:t>
            </a:r>
          </a:p>
        </p:txBody>
      </p:sp>
    </p:spTree>
    <p:extLst>
      <p:ext uri="{BB962C8B-B14F-4D97-AF65-F5344CB8AC3E}">
        <p14:creationId xmlns:p14="http://schemas.microsoft.com/office/powerpoint/2010/main" val="16657073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A183773-4934-426A-9AEE-7F91062A866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7111E">
              <a:alpha val="48000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7F5C45E-9661-4A54-B1FE-0EE35A6E8452}"/>
              </a:ext>
            </a:extLst>
          </p:cNvPr>
          <p:cNvSpPr>
            <a:spLocks noGrp="1"/>
          </p:cNvSpPr>
          <p:nvPr/>
        </p:nvSpPr>
        <p:spPr>
          <a:xfrm>
            <a:off x="704850" y="533400"/>
            <a:ext cx="7239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950" b="1" i="0">
                <a:solidFill>
                  <a:srgbClr val="D8B36A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D8B36A"/>
                </a:solidFill>
                <a:latin typeface="Aptos"/>
                <a:ea typeface="Aptos"/>
                <a:cs typeface="Aptos"/>
              </a:rPr>
              <a:t>WHAT THEY HAD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741247A-65E5-4302-86D5-847ADF5CEC4A}"/>
              </a:ext>
            </a:extLst>
          </p:cNvPr>
          <p:cNvSpPr>
            <a:spLocks noGrp="1"/>
          </p:cNvSpPr>
          <p:nvPr/>
        </p:nvSpPr>
        <p:spPr>
          <a:xfrm>
            <a:off x="857250" y="1381125"/>
            <a:ext cx="10477500" cy="714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2000"/>
              </a:lnSpc>
              <a:buNone/>
              <a:defRPr sz="3675" b="1" i="0">
                <a:solidFill>
                  <a:srgbClr val="F5ECDD"/>
                </a:solidFill>
                <a:latin typeface="Aptos"/>
                <a:ea typeface="Aptos"/>
                <a:cs typeface="Aptos"/>
              </a:defRPr>
            </a:pPr>
            <a:r>
              <a:rPr sz="3675" b="1" i="0">
                <a:solidFill>
                  <a:srgbClr val="F5ECDD"/>
                </a:solidFill>
                <a:latin typeface="Aptos"/>
                <a:ea typeface="Aptos"/>
                <a:cs typeface="Aptos"/>
              </a:rPr>
              <a:t>Business. Shipping. Purchasing. Storage.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2F35C46-04FF-40CA-B9BC-8F120948E7A0}"/>
              </a:ext>
            </a:extLst>
          </p:cNvPr>
          <p:cNvSpPr>
            <a:spLocks noGrp="1"/>
          </p:cNvSpPr>
          <p:nvPr/>
        </p:nvSpPr>
        <p:spPr>
          <a:xfrm>
            <a:off x="857250" y="2524125"/>
            <a:ext cx="10477500" cy="714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2000"/>
              </a:lnSpc>
              <a:buNone/>
              <a:defRPr sz="3675" b="1" i="0">
                <a:solidFill>
                  <a:srgbClr val="D8B36A"/>
                </a:solidFill>
                <a:latin typeface="Aptos"/>
                <a:ea typeface="Aptos"/>
                <a:cs typeface="Aptos"/>
              </a:defRPr>
            </a:pPr>
            <a:r>
              <a:rPr sz="3675" b="1" i="0">
                <a:solidFill>
                  <a:srgbClr val="D8B36A"/>
                </a:solidFill>
                <a:latin typeface="Aptos"/>
                <a:ea typeface="Aptos"/>
                <a:cs typeface="Aptos"/>
              </a:rPr>
              <a:t>Meetinghouses. Kitchens. Ledgers. Willing hands.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AE6961-4D20-4EDD-8421-31C6EE1D8244}"/>
              </a:ext>
            </a:extLst>
          </p:cNvPr>
          <p:cNvSpPr>
            <a:spLocks noGrp="1"/>
          </p:cNvSpPr>
          <p:nvPr/>
        </p:nvSpPr>
        <p:spPr>
          <a:xfrm>
            <a:off x="1333500" y="3952875"/>
            <a:ext cx="952500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02000"/>
              </a:lnSpc>
              <a:buNone/>
              <a:defRPr sz="3300" b="0" i="0">
                <a:solidFill>
                  <a:srgbClr val="E9DDC9"/>
                </a:solidFill>
                <a:latin typeface="Aptos"/>
                <a:ea typeface="Aptos"/>
                <a:cs typeface="Aptos"/>
              </a:defRPr>
            </a:pPr>
            <a:r>
              <a:rPr sz="3300" b="0" i="0">
                <a:solidFill>
                  <a:srgbClr val="E9DDC9"/>
                </a:solidFill>
                <a:latin typeface="Aptos"/>
                <a:ea typeface="Aptos"/>
                <a:cs typeface="Aptos"/>
              </a:rPr>
              <a:t>They worked across religious lines. No one had to become a Quaker to receive food.</a:t>
            </a:r>
          </a:p>
        </p:txBody>
      </p:sp>
    </p:spTree>
    <p:extLst>
      <p:ext uri="{BB962C8B-B14F-4D97-AF65-F5344CB8AC3E}">
        <p14:creationId xmlns:p14="http://schemas.microsoft.com/office/powerpoint/2010/main" val="7215627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5120D"/>
            </a:gs>
            <a:gs pos="100000">
              <a:srgbClr val="362A1B"/>
            </a:gs>
          </a:gsLst>
          <a:lin ang="8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8695199-AA33-4A2B-BB29-199B3FF22DC2}"/>
              </a:ext>
            </a:extLst>
          </p:cNvPr>
          <p:cNvSpPr>
            <a:spLocks noGrp="1"/>
          </p:cNvSpPr>
          <p:nvPr/>
        </p:nvSpPr>
        <p:spPr>
          <a:xfrm>
            <a:off x="704850" y="533400"/>
            <a:ext cx="7239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950" b="1" i="0">
                <a:solidFill>
                  <a:srgbClr val="D8B36A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D8B36A"/>
                </a:solidFill>
                <a:latin typeface="Aptos"/>
                <a:ea typeface="Aptos"/>
                <a:cs typeface="Aptos"/>
              </a:rPr>
              <a:t>MERCY MOVED THROUGH ORDINARY HANDS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0EBAFB4-C433-45A4-9D1B-AE7E99B865F4}"/>
              </a:ext>
            </a:extLst>
          </p:cNvPr>
          <p:cNvSpPr>
            <a:spLocks noGrp="1"/>
          </p:cNvSpPr>
          <p:nvPr/>
        </p:nvSpPr>
        <p:spPr>
          <a:xfrm>
            <a:off x="1000125" y="1428750"/>
            <a:ext cx="1019175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2000"/>
              </a:lnSpc>
              <a:buNone/>
              <a:defRPr sz="4350" b="1" i="0">
                <a:solidFill>
                  <a:srgbClr val="D8B36A"/>
                </a:solidFill>
                <a:latin typeface="Aptos"/>
                <a:ea typeface="Aptos"/>
                <a:cs typeface="Aptos"/>
              </a:defRPr>
            </a:pPr>
            <a:r>
              <a:rPr sz="4350" b="1" i="0">
                <a:solidFill>
                  <a:srgbClr val="D8B36A"/>
                </a:solidFill>
                <a:latin typeface="Aptos"/>
                <a:ea typeface="Aptos"/>
                <a:cs typeface="Aptos"/>
              </a:rPr>
              <a:t>Nearly 8,000 tons of food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131CBC3-18BD-49F7-9C2C-8D6AA8B8A05C}"/>
              </a:ext>
            </a:extLst>
          </p:cNvPr>
          <p:cNvSpPr>
            <a:spLocks noGrp="1"/>
          </p:cNvSpPr>
          <p:nvPr/>
        </p:nvSpPr>
        <p:spPr>
          <a:xfrm>
            <a:off x="1000125" y="2857500"/>
            <a:ext cx="1019175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2000"/>
              </a:lnSpc>
              <a:buNone/>
              <a:defRPr sz="4050" b="1" i="0">
                <a:solidFill>
                  <a:srgbClr val="F5ECDD"/>
                </a:solidFill>
                <a:latin typeface="Aptos"/>
                <a:ea typeface="Aptos"/>
                <a:cs typeface="Aptos"/>
              </a:defRPr>
            </a:pPr>
            <a:r>
              <a:rPr sz="4050" b="1" i="0">
                <a:solidFill>
                  <a:srgbClr val="F5ECDD"/>
                </a:solidFill>
                <a:latin typeface="Aptos"/>
                <a:ea typeface="Aptos"/>
                <a:cs typeface="Aptos"/>
              </a:rPr>
              <a:t>Almost 300 soup boilers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524D50A-3114-4370-836B-5099E7F96179}"/>
              </a:ext>
            </a:extLst>
          </p:cNvPr>
          <p:cNvSpPr>
            <a:spLocks noGrp="1"/>
          </p:cNvSpPr>
          <p:nvPr/>
        </p:nvSpPr>
        <p:spPr>
          <a:xfrm>
            <a:off x="1000125" y="4286250"/>
            <a:ext cx="1019175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2000"/>
              </a:lnSpc>
              <a:buNone/>
              <a:defRPr sz="3750" b="1" i="0">
                <a:solidFill>
                  <a:srgbClr val="A9C1CA"/>
                </a:solidFill>
                <a:latin typeface="Aptos"/>
                <a:ea typeface="Aptos"/>
                <a:cs typeface="Aptos"/>
              </a:defRPr>
            </a:pPr>
            <a:r>
              <a:rPr sz="3750" b="1" i="0">
                <a:solidFill>
                  <a:srgbClr val="A9C1CA"/>
                </a:solidFill>
                <a:latin typeface="Aptos"/>
                <a:ea typeface="Aptos"/>
                <a:cs typeface="Aptos"/>
              </a:rPr>
              <a:t>Seed for thousands of small farmers</a:t>
            </a:r>
          </a:p>
        </p:txBody>
      </p:sp>
    </p:spTree>
    <p:extLst>
      <p:ext uri="{BB962C8B-B14F-4D97-AF65-F5344CB8AC3E}">
        <p14:creationId xmlns:p14="http://schemas.microsoft.com/office/powerpoint/2010/main" val="8489474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A2768BA-6A12-46CB-B6F4-C81A8AFAE96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7111E">
              <a:alpha val="36000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E188D6C-0C22-4A77-AEC2-5CBD01C7B30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7524750" cy="6858000"/>
          </a:xfrm>
          <a:prstGeom prst="rect">
            <a:avLst/>
          </a:prstGeom>
          <a:gradFill>
            <a:gsLst>
              <a:gs pos="0">
                <a:srgbClr val="07111E">
                  <a:alpha val="97000"/>
                </a:srgbClr>
              </a:gs>
              <a:gs pos="62000">
                <a:srgbClr val="07111E">
                  <a:alpha val="78000"/>
                </a:srgbClr>
              </a:gs>
              <a:gs pos="100000">
                <a:srgbClr val="07111E">
                  <a:alpha val="0"/>
                </a:srgbClr>
              </a:gs>
            </a:gsLst>
            <a:lin ang="0"/>
          </a:gra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6C2E160-9FB6-4787-9821-8A04092B66A5}"/>
              </a:ext>
            </a:extLst>
          </p:cNvPr>
          <p:cNvSpPr>
            <a:spLocks noGrp="1"/>
          </p:cNvSpPr>
          <p:nvPr/>
        </p:nvSpPr>
        <p:spPr>
          <a:xfrm>
            <a:off x="704850" y="533400"/>
            <a:ext cx="7239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950" b="1" i="0">
                <a:solidFill>
                  <a:srgbClr val="D8B36A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D8B36A"/>
                </a:solidFill>
                <a:latin typeface="Aptos"/>
                <a:ea typeface="Aptos"/>
                <a:cs typeface="Aptos"/>
              </a:rPr>
              <a:t>HOLY PARTICIPATION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E63C68-A8DC-4240-A94B-44016056C31F}"/>
              </a:ext>
            </a:extLst>
          </p:cNvPr>
          <p:cNvSpPr>
            <a:spLocks noGrp="1"/>
          </p:cNvSpPr>
          <p:nvPr/>
        </p:nvSpPr>
        <p:spPr>
          <a:xfrm>
            <a:off x="704850" y="1285875"/>
            <a:ext cx="6191250" cy="1571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4000"/>
              </a:lnSpc>
              <a:buNone/>
              <a:defRPr sz="4350" b="1" i="0">
                <a:solidFill>
                  <a:srgbClr val="F5ECDD"/>
                </a:solidFill>
                <a:latin typeface="Aptos"/>
                <a:ea typeface="Aptos"/>
                <a:cs typeface="Aptos"/>
              </a:defRPr>
            </a:pPr>
            <a:r>
              <a:rPr sz="4350" b="1" i="0">
                <a:solidFill>
                  <a:srgbClr val="F5ECDD"/>
                </a:solidFill>
                <a:latin typeface="Aptos"/>
                <a:ea typeface="Aptos"/>
                <a:cs typeface="Aptos"/>
              </a:rPr>
              <a:t>They did not become</a:t>
            </a:r>
          </a:p>
          <a:p>
            <a:pPr algn="l">
              <a:lnSpc>
                <a:spcPct val="94000"/>
              </a:lnSpc>
              <a:buNone/>
              <a:defRPr sz="4350" b="1" i="0">
                <a:solidFill>
                  <a:srgbClr val="F5ECDD"/>
                </a:solidFill>
                <a:latin typeface="Aptos"/>
                <a:ea typeface="Aptos"/>
                <a:cs typeface="Aptos"/>
              </a:defRPr>
            </a:pPr>
            <a:r>
              <a:rPr sz="4350" b="1" i="0">
                <a:solidFill>
                  <a:srgbClr val="F5ECDD"/>
                </a:solidFill>
                <a:latin typeface="Aptos"/>
                <a:ea typeface="Aptos"/>
                <a:cs typeface="Aptos"/>
              </a:rPr>
              <a:t>the Breadgiver.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A718E25-4DA0-41C3-9591-AB47ADA0A27D}"/>
              </a:ext>
            </a:extLst>
          </p:cNvPr>
          <p:cNvSpPr>
            <a:spLocks noGrp="1"/>
          </p:cNvSpPr>
          <p:nvPr/>
        </p:nvSpPr>
        <p:spPr>
          <a:xfrm>
            <a:off x="742950" y="3476625"/>
            <a:ext cx="5905500" cy="1666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3300" b="1" i="0">
                <a:solidFill>
                  <a:srgbClr val="D8B36A"/>
                </a:solidFill>
                <a:latin typeface="Aptos"/>
                <a:ea typeface="Aptos"/>
                <a:cs typeface="Aptos"/>
              </a:defRPr>
            </a:pPr>
            <a:r>
              <a:rPr sz="3300" b="1" i="0">
                <a:solidFill>
                  <a:srgbClr val="D8B36A"/>
                </a:solidFill>
                <a:latin typeface="Aptos"/>
                <a:ea typeface="Aptos"/>
                <a:cs typeface="Aptos"/>
              </a:rPr>
              <a:t>They became a channel—willing hands through which mercy could move.</a:t>
            </a:r>
          </a:p>
        </p:txBody>
      </p:sp>
    </p:spTree>
    <p:extLst>
      <p:ext uri="{BB962C8B-B14F-4D97-AF65-F5344CB8AC3E}">
        <p14:creationId xmlns:p14="http://schemas.microsoft.com/office/powerpoint/2010/main" val="11101301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D8B6E87-C967-4CB8-8352-3C3409DC295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7111E">
              <a:alpha val="54000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08DC689-BFA1-4881-BE06-E32926B4A7F9}"/>
              </a:ext>
            </a:extLst>
          </p:cNvPr>
          <p:cNvSpPr>
            <a:spLocks noGrp="1"/>
          </p:cNvSpPr>
          <p:nvPr/>
        </p:nvSpPr>
        <p:spPr>
          <a:xfrm>
            <a:off x="704850" y="533400"/>
            <a:ext cx="7239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950" b="1" i="0">
                <a:solidFill>
                  <a:srgbClr val="D8B36A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D8B36A"/>
                </a:solidFill>
                <a:latin typeface="Aptos"/>
                <a:ea typeface="Aptos"/>
                <a:cs typeface="Aptos"/>
              </a:rPr>
              <a:t>THE SUFFICIENCY BELONGS TO CHRIST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50412EC-78C3-4B23-90DF-288E3B34BAD5}"/>
              </a:ext>
            </a:extLst>
          </p:cNvPr>
          <p:cNvSpPr>
            <a:spLocks noGrp="1"/>
          </p:cNvSpPr>
          <p:nvPr/>
        </p:nvSpPr>
        <p:spPr>
          <a:xfrm>
            <a:off x="1333500" y="1571625"/>
            <a:ext cx="95250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2000"/>
              </a:lnSpc>
              <a:buNone/>
              <a:defRPr sz="3750" b="1" i="0">
                <a:solidFill>
                  <a:srgbClr val="F5ECDD"/>
                </a:solidFill>
                <a:latin typeface="Aptos"/>
                <a:ea typeface="Aptos"/>
                <a:cs typeface="Aptos"/>
              </a:defRPr>
            </a:pPr>
            <a:r>
              <a:rPr sz="3750" b="1" i="0">
                <a:solidFill>
                  <a:srgbClr val="F5ECDD"/>
                </a:solidFill>
                <a:latin typeface="Aptos"/>
                <a:ea typeface="Aptos"/>
                <a:cs typeface="Aptos"/>
              </a:rPr>
              <a:t>Their hands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3AEFD72-5ADC-4353-9245-C8B6476F86F7}"/>
              </a:ext>
            </a:extLst>
          </p:cNvPr>
          <p:cNvSpPr>
            <a:spLocks noGrp="1"/>
          </p:cNvSpPr>
          <p:nvPr/>
        </p:nvSpPr>
        <p:spPr>
          <a:xfrm>
            <a:off x="1333500" y="2619375"/>
            <a:ext cx="9525000" cy="714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2000"/>
              </a:lnSpc>
              <a:buNone/>
              <a:defRPr sz="4050" b="1" i="0">
                <a:solidFill>
                  <a:srgbClr val="D8B36A"/>
                </a:solidFill>
                <a:latin typeface="Aptos"/>
                <a:ea typeface="Aptos"/>
                <a:cs typeface="Aptos"/>
              </a:defRPr>
            </a:pPr>
            <a:r>
              <a:rPr sz="4050" b="1" i="0">
                <a:solidFill>
                  <a:srgbClr val="D8B36A"/>
                </a:solidFill>
                <a:latin typeface="Aptos"/>
                <a:ea typeface="Aptos"/>
                <a:cs typeface="Aptos"/>
              </a:rPr>
              <a:t>into Jesus’ hands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4594521-DE99-4873-9C89-28385C671F9D}"/>
              </a:ext>
            </a:extLst>
          </p:cNvPr>
          <p:cNvSpPr>
            <a:spLocks noGrp="1"/>
          </p:cNvSpPr>
          <p:nvPr/>
        </p:nvSpPr>
        <p:spPr>
          <a:xfrm>
            <a:off x="1333500" y="3714750"/>
            <a:ext cx="9525000" cy="714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2000"/>
              </a:lnSpc>
              <a:buNone/>
              <a:defRPr sz="3900" b="1" i="0">
                <a:solidFill>
                  <a:srgbClr val="F5ECDD"/>
                </a:solidFill>
                <a:latin typeface="Aptos"/>
                <a:ea typeface="Aptos"/>
                <a:cs typeface="Aptos"/>
              </a:defRPr>
            </a:pPr>
            <a:r>
              <a:rPr sz="3900" b="1" i="0">
                <a:solidFill>
                  <a:srgbClr val="F5ECDD"/>
                </a:solidFill>
                <a:latin typeface="Aptos"/>
                <a:ea typeface="Aptos"/>
                <a:cs typeface="Aptos"/>
              </a:rPr>
              <a:t>back through their hands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D05D2ED-C7B6-4E80-8FED-577AF70193AC}"/>
              </a:ext>
            </a:extLst>
          </p:cNvPr>
          <p:cNvSpPr>
            <a:spLocks noGrp="1"/>
          </p:cNvSpPr>
          <p:nvPr/>
        </p:nvSpPr>
        <p:spPr>
          <a:xfrm>
            <a:off x="2190750" y="4905375"/>
            <a:ext cx="7810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2000"/>
              </a:lnSpc>
              <a:buNone/>
              <a:defRPr sz="3300" b="0" i="0">
                <a:solidFill>
                  <a:srgbClr val="E9DDC9"/>
                </a:solidFill>
                <a:latin typeface="Aptos"/>
                <a:ea typeface="Aptos"/>
                <a:cs typeface="Aptos"/>
              </a:defRPr>
            </a:pPr>
            <a:r>
              <a:rPr sz="3300" b="0" i="0">
                <a:solidFill>
                  <a:srgbClr val="E9DDC9"/>
                </a:solidFill>
                <a:latin typeface="Aptos"/>
                <a:ea typeface="Aptos"/>
                <a:cs typeface="Aptos"/>
              </a:rPr>
              <a:t>to the hunger before them</a:t>
            </a:r>
          </a:p>
        </p:txBody>
      </p:sp>
    </p:spTree>
    <p:extLst>
      <p:ext uri="{BB962C8B-B14F-4D97-AF65-F5344CB8AC3E}">
        <p14:creationId xmlns:p14="http://schemas.microsoft.com/office/powerpoint/2010/main" val="1292374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75D4580-A2A9-44FB-AA30-B8D6B40C91C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7111E">
              <a:alpha val="58000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0D266CC-BC76-4BDC-AFCF-DAB3F3889E94}"/>
              </a:ext>
            </a:extLst>
          </p:cNvPr>
          <p:cNvSpPr>
            <a:spLocks noGrp="1"/>
          </p:cNvSpPr>
          <p:nvPr/>
        </p:nvSpPr>
        <p:spPr>
          <a:xfrm>
            <a:off x="952500" y="1762125"/>
            <a:ext cx="10287000" cy="1619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02000"/>
              </a:lnSpc>
              <a:buNone/>
              <a:defRPr sz="4950" b="1" i="0">
                <a:solidFill>
                  <a:srgbClr val="F5ECDD"/>
                </a:solidFill>
                <a:latin typeface="Georgia"/>
                <a:ea typeface="Georgia"/>
                <a:cs typeface="Georgia"/>
              </a:defRPr>
            </a:pPr>
            <a:r>
              <a:rPr sz="4950" b="1" i="0">
                <a:solidFill>
                  <a:srgbClr val="F5ECDD"/>
                </a:solidFill>
                <a:latin typeface="Georgia"/>
                <a:ea typeface="Georgia"/>
                <a:cs typeface="Georgia"/>
              </a:rPr>
              <a:t>“They all ate and were satisfied”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415075D-5EA0-4F36-A51B-F2A8B5F0F099}"/>
              </a:ext>
            </a:extLst>
          </p:cNvPr>
          <p:cNvSpPr>
            <a:spLocks noGrp="1"/>
          </p:cNvSpPr>
          <p:nvPr/>
        </p:nvSpPr>
        <p:spPr>
          <a:xfrm>
            <a:off x="1809750" y="3905250"/>
            <a:ext cx="8572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2000"/>
              </a:lnSpc>
              <a:buNone/>
              <a:defRPr sz="2550" b="1" i="0">
                <a:solidFill>
                  <a:srgbClr val="D8B36A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D8B36A"/>
                </a:solidFill>
                <a:latin typeface="Aptos"/>
                <a:ea typeface="Aptos"/>
                <a:cs typeface="Aptos"/>
              </a:rPr>
              <a:t>(Matthew 14:20 NIV).</a:t>
            </a:r>
          </a:p>
        </p:txBody>
      </p:sp>
    </p:spTree>
    <p:extLst>
      <p:ext uri="{BB962C8B-B14F-4D97-AF65-F5344CB8AC3E}">
        <p14:creationId xmlns:p14="http://schemas.microsoft.com/office/powerpoint/2010/main" val="2447858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7111E"/>
            </a:gs>
            <a:gs pos="100000">
              <a:srgbClr val="10283A"/>
            </a:gs>
          </a:gsLst>
          <a:lin ang="8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8289B38-B664-404B-ABD5-9AB6A87E9F77}"/>
              </a:ext>
            </a:extLst>
          </p:cNvPr>
          <p:cNvSpPr>
            <a:spLocks noGrp="1"/>
          </p:cNvSpPr>
          <p:nvPr/>
        </p:nvSpPr>
        <p:spPr>
          <a:xfrm>
            <a:off x="704850" y="533400"/>
            <a:ext cx="7239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950" b="1" i="0">
                <a:solidFill>
                  <a:srgbClr val="D8B36A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D8B36A"/>
                </a:solidFill>
                <a:latin typeface="Aptos"/>
                <a:ea typeface="Aptos"/>
                <a:cs typeface="Aptos"/>
              </a:rPr>
              <a:t>THE BIBLICAL WITNESS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65CE719-D019-4395-8BF2-58D1D988689E}"/>
              </a:ext>
            </a:extLst>
          </p:cNvPr>
          <p:cNvSpPr>
            <a:spLocks noGrp="1"/>
          </p:cNvSpPr>
          <p:nvPr/>
        </p:nvSpPr>
        <p:spPr>
          <a:xfrm>
            <a:off x="704850" y="1066800"/>
            <a:ext cx="1009650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4000"/>
              </a:lnSpc>
              <a:buNone/>
              <a:defRPr sz="3900" b="1" i="0">
                <a:solidFill>
                  <a:srgbClr val="F5ECDD"/>
                </a:solidFill>
                <a:latin typeface="Aptos"/>
                <a:ea typeface="Aptos"/>
                <a:cs typeface="Aptos"/>
              </a:defRPr>
            </a:pPr>
            <a:r>
              <a:rPr sz="3900" b="1" i="0">
                <a:solidFill>
                  <a:srgbClr val="F5ECDD"/>
                </a:solidFill>
                <a:latin typeface="Aptos"/>
                <a:ea typeface="Aptos"/>
                <a:cs typeface="Aptos"/>
              </a:rPr>
              <a:t>One Gospel movement, many witnesses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CB31CE4-A879-4D5B-959B-6D736F2A44E6}"/>
              </a:ext>
            </a:extLst>
          </p:cNvPr>
          <p:cNvSpPr>
            <a:spLocks noGrp="1"/>
          </p:cNvSpPr>
          <p:nvPr/>
        </p:nvSpPr>
        <p:spPr>
          <a:xfrm>
            <a:off x="1047750" y="2190750"/>
            <a:ext cx="9525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2000"/>
              </a:lnSpc>
              <a:buNone/>
              <a:defRPr sz="3300" b="1" i="0">
                <a:solidFill>
                  <a:srgbClr val="D8B36A"/>
                </a:solidFill>
                <a:latin typeface="Aptos"/>
                <a:ea typeface="Aptos"/>
                <a:cs typeface="Aptos"/>
              </a:defRPr>
            </a:pPr>
            <a:r>
              <a:rPr sz="3300" b="1" i="0">
                <a:solidFill>
                  <a:srgbClr val="D8B36A"/>
                </a:solidFill>
                <a:latin typeface="Aptos"/>
                <a:ea typeface="Aptos"/>
                <a:cs typeface="Aptos"/>
              </a:rPr>
              <a:t>Matthew 14:13–21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DE17C58-100B-4409-9A33-6EF089E3BD2D}"/>
              </a:ext>
            </a:extLst>
          </p:cNvPr>
          <p:cNvSpPr>
            <a:spLocks noGrp="1"/>
          </p:cNvSpPr>
          <p:nvPr/>
        </p:nvSpPr>
        <p:spPr>
          <a:xfrm>
            <a:off x="1047750" y="2914650"/>
            <a:ext cx="9525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2000"/>
              </a:lnSpc>
              <a:buNone/>
              <a:defRPr sz="3300" b="0" i="0">
                <a:solidFill>
                  <a:srgbClr val="F5ECDD"/>
                </a:solidFill>
                <a:latin typeface="Aptos"/>
                <a:ea typeface="Aptos"/>
                <a:cs typeface="Aptos"/>
              </a:defRPr>
            </a:pPr>
            <a:r>
              <a:rPr sz="3300" b="0" i="0">
                <a:solidFill>
                  <a:srgbClr val="F5ECDD"/>
                </a:solidFill>
                <a:latin typeface="Aptos"/>
                <a:ea typeface="Aptos"/>
                <a:cs typeface="Aptos"/>
              </a:rPr>
              <a:t>Romans 9:1–5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D54C60C-3563-4C16-8AA2-B5FCD9E5D16C}"/>
              </a:ext>
            </a:extLst>
          </p:cNvPr>
          <p:cNvSpPr>
            <a:spLocks noGrp="1"/>
          </p:cNvSpPr>
          <p:nvPr/>
        </p:nvSpPr>
        <p:spPr>
          <a:xfrm>
            <a:off x="1047750" y="3638550"/>
            <a:ext cx="9525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2000"/>
              </a:lnSpc>
              <a:buNone/>
              <a:defRPr sz="3300" b="0" i="0">
                <a:solidFill>
                  <a:srgbClr val="F5ECDD"/>
                </a:solidFill>
                <a:latin typeface="Aptos"/>
                <a:ea typeface="Aptos"/>
                <a:cs typeface="Aptos"/>
              </a:defRPr>
            </a:pPr>
            <a:r>
              <a:rPr sz="3300" b="0" i="0">
                <a:solidFill>
                  <a:srgbClr val="F5ECDD"/>
                </a:solidFill>
                <a:latin typeface="Aptos"/>
                <a:ea typeface="Aptos"/>
                <a:cs typeface="Aptos"/>
              </a:rPr>
              <a:t>Psalm 17:1–7, 15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09E4228-7C50-461A-8F26-D4BA7303BE02}"/>
              </a:ext>
            </a:extLst>
          </p:cNvPr>
          <p:cNvSpPr>
            <a:spLocks noGrp="1"/>
          </p:cNvSpPr>
          <p:nvPr/>
        </p:nvSpPr>
        <p:spPr>
          <a:xfrm>
            <a:off x="1047750" y="4362450"/>
            <a:ext cx="9525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2000"/>
              </a:lnSpc>
              <a:buNone/>
              <a:defRPr sz="3300" b="0" i="0">
                <a:solidFill>
                  <a:srgbClr val="F5ECDD"/>
                </a:solidFill>
                <a:latin typeface="Aptos"/>
                <a:ea typeface="Aptos"/>
                <a:cs typeface="Aptos"/>
              </a:defRPr>
            </a:pPr>
            <a:r>
              <a:rPr sz="3300" b="0" i="0">
                <a:solidFill>
                  <a:srgbClr val="F5ECDD"/>
                </a:solidFill>
                <a:latin typeface="Aptos"/>
                <a:ea typeface="Aptos"/>
                <a:cs typeface="Aptos"/>
              </a:rPr>
              <a:t>Isaiah 55:1–5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A02FFA7-74F4-4617-A76E-9C9A92C95DF5}"/>
              </a:ext>
            </a:extLst>
          </p:cNvPr>
          <p:cNvSpPr>
            <a:spLocks noGrp="1"/>
          </p:cNvSpPr>
          <p:nvPr/>
        </p:nvSpPr>
        <p:spPr>
          <a:xfrm>
            <a:off x="1047750" y="5086350"/>
            <a:ext cx="9525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2000"/>
              </a:lnSpc>
              <a:buNone/>
              <a:defRPr sz="3300" b="0" i="0">
                <a:solidFill>
                  <a:srgbClr val="F5ECDD"/>
                </a:solidFill>
                <a:latin typeface="Aptos"/>
                <a:ea typeface="Aptos"/>
                <a:cs typeface="Aptos"/>
              </a:defRPr>
            </a:pPr>
            <a:r>
              <a:rPr sz="3300" b="0" i="0">
                <a:solidFill>
                  <a:srgbClr val="F5ECDD"/>
                </a:solidFill>
                <a:latin typeface="Aptos"/>
                <a:ea typeface="Aptos"/>
                <a:cs typeface="Aptos"/>
              </a:rPr>
              <a:t>Psalm 145:8–9, 14–21</a:t>
            </a:r>
          </a:p>
        </p:txBody>
      </p:sp>
    </p:spTree>
    <p:extLst>
      <p:ext uri="{BB962C8B-B14F-4D97-AF65-F5344CB8AC3E}">
        <p14:creationId xmlns:p14="http://schemas.microsoft.com/office/powerpoint/2010/main" val="3355850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7111E"/>
            </a:gs>
            <a:gs pos="100000">
              <a:srgbClr val="10283A"/>
            </a:gs>
          </a:gsLst>
          <a:lin ang="8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E96DAC9-E2AE-4B8C-9CB2-E30137782F90}"/>
              </a:ext>
            </a:extLst>
          </p:cNvPr>
          <p:cNvSpPr>
            <a:spLocks noGrp="1"/>
          </p:cNvSpPr>
          <p:nvPr/>
        </p:nvSpPr>
        <p:spPr>
          <a:xfrm>
            <a:off x="704850" y="533400"/>
            <a:ext cx="7239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950" b="1" i="0">
                <a:solidFill>
                  <a:srgbClr val="D8B36A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D8B36A"/>
                </a:solidFill>
                <a:latin typeface="Aptos"/>
                <a:ea typeface="Aptos"/>
                <a:cs typeface="Aptos"/>
              </a:rPr>
              <a:t>THE GOSPEL PATTERN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1C8D8BC-B3DC-4D4C-8B0E-BE803D32F16C}"/>
              </a:ext>
            </a:extLst>
          </p:cNvPr>
          <p:cNvSpPr>
            <a:spLocks noGrp="1"/>
          </p:cNvSpPr>
          <p:nvPr/>
        </p:nvSpPr>
        <p:spPr>
          <a:xfrm>
            <a:off x="952500" y="1238250"/>
            <a:ext cx="1028700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2000"/>
              </a:lnSpc>
              <a:buNone/>
              <a:defRPr sz="4050" b="1" i="0">
                <a:solidFill>
                  <a:srgbClr val="F5ECDD"/>
                </a:solidFill>
                <a:latin typeface="Aptos"/>
                <a:ea typeface="Aptos"/>
                <a:cs typeface="Aptos"/>
              </a:defRPr>
            </a:pPr>
            <a:r>
              <a:rPr sz="4050" b="1" i="0">
                <a:solidFill>
                  <a:srgbClr val="F5ECDD"/>
                </a:solidFill>
                <a:latin typeface="Aptos"/>
                <a:ea typeface="Aptos"/>
                <a:cs typeface="Aptos"/>
              </a:rPr>
              <a:t>Grace comes before response.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12E2953-5B05-4DD5-9E17-968B81344AEB}"/>
              </a:ext>
            </a:extLst>
          </p:cNvPr>
          <p:cNvSpPr>
            <a:spLocks noGrp="1"/>
          </p:cNvSpPr>
          <p:nvPr/>
        </p:nvSpPr>
        <p:spPr>
          <a:xfrm>
            <a:off x="952500" y="2333625"/>
            <a:ext cx="1028700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2000"/>
              </a:lnSpc>
              <a:buNone/>
              <a:defRPr sz="3900" b="1" i="0">
                <a:solidFill>
                  <a:srgbClr val="A9C1CA"/>
                </a:solidFill>
                <a:latin typeface="Aptos"/>
                <a:ea typeface="Aptos"/>
                <a:cs typeface="Aptos"/>
              </a:defRPr>
            </a:pPr>
            <a:r>
              <a:rPr sz="3900" b="1" i="0">
                <a:solidFill>
                  <a:srgbClr val="A9C1CA"/>
                </a:solidFill>
                <a:latin typeface="Aptos"/>
                <a:ea typeface="Aptos"/>
                <a:cs typeface="Aptos"/>
              </a:rPr>
              <a:t>Christ gives before He commands.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38FDC53-89B4-44FB-B636-D12D1913A8D1}"/>
              </a:ext>
            </a:extLst>
          </p:cNvPr>
          <p:cNvSpPr>
            <a:spLocks noGrp="1"/>
          </p:cNvSpPr>
          <p:nvPr/>
        </p:nvSpPr>
        <p:spPr>
          <a:xfrm>
            <a:off x="1143000" y="3857625"/>
            <a:ext cx="990600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02000"/>
              </a:lnSpc>
              <a:buNone/>
              <a:defRPr sz="3600" b="1" i="0">
                <a:solidFill>
                  <a:srgbClr val="D8B36A"/>
                </a:solidFill>
                <a:latin typeface="Aptos"/>
                <a:ea typeface="Aptos"/>
                <a:cs typeface="Aptos"/>
              </a:defRPr>
            </a:pPr>
            <a:r>
              <a:rPr sz="3600" b="1" i="0">
                <a:solidFill>
                  <a:srgbClr val="D8B36A"/>
                </a:solidFill>
                <a:latin typeface="Aptos"/>
                <a:ea typeface="Aptos"/>
                <a:cs typeface="Aptos"/>
              </a:rPr>
              <a:t>Holiness is Christ’s compassion becoming visible through surrendered lives.</a:t>
            </a:r>
          </a:p>
        </p:txBody>
      </p:sp>
    </p:spTree>
    <p:extLst>
      <p:ext uri="{BB962C8B-B14F-4D97-AF65-F5344CB8AC3E}">
        <p14:creationId xmlns:p14="http://schemas.microsoft.com/office/powerpoint/2010/main" val="5218816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928973A-F867-432C-AF44-818C8D95CC9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7239000" cy="6858000"/>
          </a:xfrm>
          <a:prstGeom prst="rect">
            <a:avLst/>
          </a:prstGeom>
          <a:gradFill>
            <a:gsLst>
              <a:gs pos="0">
                <a:srgbClr val="07111E">
                  <a:alpha val="90000"/>
                </a:srgbClr>
              </a:gs>
              <a:gs pos="62000">
                <a:srgbClr val="07111E">
                  <a:alpha val="78000"/>
                </a:srgbClr>
              </a:gs>
              <a:gs pos="100000">
                <a:srgbClr val="07111E">
                  <a:alpha val="0"/>
                </a:srgbClr>
              </a:gs>
            </a:gsLst>
            <a:lin ang="0"/>
          </a:gra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ED0064B-2636-439E-BE31-06D3EF3F3622}"/>
              </a:ext>
            </a:extLst>
          </p:cNvPr>
          <p:cNvSpPr>
            <a:spLocks noGrp="1"/>
          </p:cNvSpPr>
          <p:nvPr/>
        </p:nvSpPr>
        <p:spPr>
          <a:xfrm>
            <a:off x="704850" y="533400"/>
            <a:ext cx="7239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950" b="1" i="0">
                <a:solidFill>
                  <a:srgbClr val="D8B36A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D8B36A"/>
                </a:solidFill>
                <a:latin typeface="Aptos"/>
                <a:ea typeface="Aptos"/>
                <a:cs typeface="Aptos"/>
              </a:rPr>
              <a:t>A QUESTION FROM INDIANA YEARLY MEETING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0171D61-C570-4388-B14B-1C3A7F847334}"/>
              </a:ext>
            </a:extLst>
          </p:cNvPr>
          <p:cNvSpPr>
            <a:spLocks noGrp="1"/>
          </p:cNvSpPr>
          <p:nvPr/>
        </p:nvSpPr>
        <p:spPr>
          <a:xfrm>
            <a:off x="704850" y="1476375"/>
            <a:ext cx="6096000" cy="2476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4000"/>
              </a:lnSpc>
              <a:buNone/>
              <a:defRPr sz="4350" b="1" i="0">
                <a:solidFill>
                  <a:srgbClr val="F5ECDD"/>
                </a:solidFill>
                <a:latin typeface="Aptos"/>
                <a:ea typeface="Aptos"/>
                <a:cs typeface="Aptos"/>
              </a:defRPr>
            </a:pPr>
            <a:r>
              <a:rPr sz="4350" b="1" i="0">
                <a:solidFill>
                  <a:srgbClr val="F5ECDD"/>
                </a:solidFill>
                <a:latin typeface="Aptos"/>
                <a:ea typeface="Aptos"/>
                <a:cs typeface="Aptos"/>
              </a:rPr>
              <a:t>Why can’t we get</a:t>
            </a:r>
          </a:p>
          <a:p>
            <a:pPr algn="l">
              <a:lnSpc>
                <a:spcPct val="94000"/>
              </a:lnSpc>
              <a:buNone/>
              <a:defRPr sz="4350" b="1" i="0">
                <a:solidFill>
                  <a:srgbClr val="F5ECDD"/>
                </a:solidFill>
                <a:latin typeface="Aptos"/>
                <a:ea typeface="Aptos"/>
                <a:cs typeface="Aptos"/>
              </a:defRPr>
            </a:pPr>
            <a:r>
              <a:rPr sz="4350" b="1" i="0">
                <a:solidFill>
                  <a:srgbClr val="F5ECDD"/>
                </a:solidFill>
                <a:latin typeface="Aptos"/>
                <a:ea typeface="Aptos"/>
                <a:cs typeface="Aptos"/>
              </a:rPr>
              <a:t>more people</a:t>
            </a:r>
          </a:p>
          <a:p>
            <a:pPr algn="l">
              <a:lnSpc>
                <a:spcPct val="94000"/>
              </a:lnSpc>
              <a:buNone/>
              <a:defRPr sz="4350" b="1" i="0">
                <a:solidFill>
                  <a:srgbClr val="F5ECDD"/>
                </a:solidFill>
                <a:latin typeface="Aptos"/>
                <a:ea typeface="Aptos"/>
                <a:cs typeface="Aptos"/>
              </a:defRPr>
            </a:pPr>
            <a:r>
              <a:rPr sz="4350" b="1" i="0">
                <a:solidFill>
                  <a:srgbClr val="F5ECDD"/>
                </a:solidFill>
                <a:latin typeface="Aptos"/>
                <a:ea typeface="Aptos"/>
                <a:cs typeface="Aptos"/>
              </a:rPr>
              <a:t>to become involved?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E9ECC9-5E86-4852-9657-7BFF17A4FC1F}"/>
              </a:ext>
            </a:extLst>
          </p:cNvPr>
          <p:cNvSpPr>
            <a:spLocks noGrp="1"/>
          </p:cNvSpPr>
          <p:nvPr/>
        </p:nvSpPr>
        <p:spPr>
          <a:xfrm>
            <a:off x="742950" y="4524375"/>
            <a:ext cx="6096000" cy="1190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2000"/>
              </a:lnSpc>
              <a:buNone/>
              <a:defRPr sz="3300" b="1" i="0">
                <a:solidFill>
                  <a:srgbClr val="D8B36A"/>
                </a:solidFill>
                <a:latin typeface="Aptos"/>
                <a:ea typeface="Aptos"/>
                <a:cs typeface="Aptos"/>
              </a:defRPr>
            </a:pPr>
            <a:r>
              <a:rPr sz="3300" b="1" i="0">
                <a:solidFill>
                  <a:srgbClr val="D8B36A"/>
                </a:solidFill>
                <a:latin typeface="Aptos"/>
                <a:ea typeface="Aptos"/>
                <a:cs typeface="Aptos"/>
              </a:rPr>
              <a:t>Apathy? Complacency? Or something else?</a:t>
            </a:r>
          </a:p>
        </p:txBody>
      </p:sp>
    </p:spTree>
    <p:extLst>
      <p:ext uri="{BB962C8B-B14F-4D97-AF65-F5344CB8AC3E}">
        <p14:creationId xmlns:p14="http://schemas.microsoft.com/office/powerpoint/2010/main" val="10702946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69D77D4-9B9F-4DBF-A073-DF3C4D577D4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7111E">
              <a:alpha val="50000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753DAAA-3187-4CF9-AED5-060D6103A89E}"/>
              </a:ext>
            </a:extLst>
          </p:cNvPr>
          <p:cNvSpPr>
            <a:spLocks noGrp="1"/>
          </p:cNvSpPr>
          <p:nvPr/>
        </p:nvSpPr>
        <p:spPr>
          <a:xfrm>
            <a:off x="704850" y="533400"/>
            <a:ext cx="7239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950" b="1" i="0">
                <a:solidFill>
                  <a:srgbClr val="D8B36A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D8B36A"/>
                </a:solidFill>
                <a:latin typeface="Aptos"/>
                <a:ea typeface="Aptos"/>
                <a:cs typeface="Aptos"/>
              </a:rPr>
              <a:t>WHAT IF SOME PEOPLE CARE—BUT FEAR WHAT CARING WILL COST?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B14BD54-D62F-434C-8AC0-268CA97E41B8}"/>
              </a:ext>
            </a:extLst>
          </p:cNvPr>
          <p:cNvSpPr>
            <a:spLocks noGrp="1"/>
          </p:cNvSpPr>
          <p:nvPr/>
        </p:nvSpPr>
        <p:spPr>
          <a:xfrm>
            <a:off x="857250" y="1571625"/>
            <a:ext cx="10477500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2000"/>
              </a:lnSpc>
              <a:buNone/>
              <a:defRPr sz="4350" b="1" i="0">
                <a:solidFill>
                  <a:srgbClr val="F5ECDD"/>
                </a:solidFill>
                <a:latin typeface="Georgia"/>
                <a:ea typeface="Georgia"/>
                <a:cs typeface="Georgia"/>
              </a:defRPr>
            </a:pPr>
            <a:r>
              <a:rPr sz="4350" b="1" i="0">
                <a:solidFill>
                  <a:srgbClr val="F5ECDD"/>
                </a:solidFill>
                <a:latin typeface="Georgia"/>
                <a:ea typeface="Georgia"/>
                <a:cs typeface="Georgia"/>
              </a:rPr>
              <a:t>“One yes” becomes “five more requests.”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DEBD8C7-CC8A-46A1-8CBD-909C0E49CB26}"/>
              </a:ext>
            </a:extLst>
          </p:cNvPr>
          <p:cNvSpPr>
            <a:spLocks noGrp="1"/>
          </p:cNvSpPr>
          <p:nvPr/>
        </p:nvSpPr>
        <p:spPr>
          <a:xfrm>
            <a:off x="1285875" y="3286125"/>
            <a:ext cx="9620250" cy="1809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05000"/>
              </a:lnSpc>
              <a:buNone/>
              <a:defRPr sz="3300" b="0" i="0">
                <a:solidFill>
                  <a:srgbClr val="E9DDC9"/>
                </a:solidFill>
                <a:latin typeface="Aptos"/>
                <a:ea typeface="Aptos"/>
                <a:cs typeface="Aptos"/>
              </a:defRPr>
            </a:pPr>
            <a:r>
              <a:rPr sz="3300" b="0" i="0">
                <a:solidFill>
                  <a:srgbClr val="E9DDC9"/>
                </a:solidFill>
                <a:latin typeface="Aptos"/>
                <a:ea typeface="Aptos"/>
                <a:cs typeface="Aptos"/>
              </a:rPr>
              <a:t>If showing up feels like a blank check, the safest boundary may seem to be never entering at all.</a:t>
            </a:r>
          </a:p>
        </p:txBody>
      </p:sp>
    </p:spTree>
    <p:extLst>
      <p:ext uri="{BB962C8B-B14F-4D97-AF65-F5344CB8AC3E}">
        <p14:creationId xmlns:p14="http://schemas.microsoft.com/office/powerpoint/2010/main" val="15488115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1100E"/>
            </a:gs>
            <a:gs pos="100000">
              <a:srgbClr val="23303A"/>
            </a:gs>
          </a:gsLst>
          <a:lin ang="8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3180CBD-140B-4CE6-9D83-709308012168}"/>
              </a:ext>
            </a:extLst>
          </p:cNvPr>
          <p:cNvSpPr>
            <a:spLocks noGrp="1"/>
          </p:cNvSpPr>
          <p:nvPr/>
        </p:nvSpPr>
        <p:spPr>
          <a:xfrm>
            <a:off x="704850" y="533400"/>
            <a:ext cx="7239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950" b="1" i="0">
                <a:solidFill>
                  <a:srgbClr val="D8B36A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D8B36A"/>
                </a:solidFill>
                <a:latin typeface="Aptos"/>
                <a:ea typeface="Aptos"/>
                <a:cs typeface="Aptos"/>
              </a:rPr>
              <a:t>JESUS REFUSES BOTH DISTORTIONS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FAE4008-795A-4055-81ED-AE3C2636FF20}"/>
              </a:ext>
            </a:extLst>
          </p:cNvPr>
          <p:cNvSpPr>
            <a:spLocks noGrp="1"/>
          </p:cNvSpPr>
          <p:nvPr/>
        </p:nvSpPr>
        <p:spPr>
          <a:xfrm>
            <a:off x="1047750" y="1428750"/>
            <a:ext cx="10096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2000"/>
              </a:lnSpc>
              <a:buNone/>
              <a:defRPr sz="4350" b="1" i="0">
                <a:solidFill>
                  <a:srgbClr val="CFD5D8"/>
                </a:solidFill>
                <a:latin typeface="Georgia"/>
                <a:ea typeface="Georgia"/>
                <a:cs typeface="Georgia"/>
              </a:defRPr>
            </a:pPr>
            <a:r>
              <a:rPr sz="4350" b="1" i="0">
                <a:solidFill>
                  <a:srgbClr val="CFD5D8"/>
                </a:solidFill>
                <a:latin typeface="Georgia"/>
                <a:ea typeface="Georgia"/>
                <a:cs typeface="Georgia"/>
              </a:rPr>
              <a:t>“Someone else should care.”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F77E5C6-0356-4E7B-9552-437AC4BAC54A}"/>
              </a:ext>
            </a:extLst>
          </p:cNvPr>
          <p:cNvSpPr>
            <a:spLocks noGrp="1"/>
          </p:cNvSpPr>
          <p:nvPr/>
        </p:nvSpPr>
        <p:spPr>
          <a:xfrm>
            <a:off x="1047750" y="2952750"/>
            <a:ext cx="10096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2000"/>
              </a:lnSpc>
              <a:buNone/>
              <a:defRPr sz="4350" b="1" i="0">
                <a:solidFill>
                  <a:srgbClr val="CFD5D8"/>
                </a:solidFill>
                <a:latin typeface="Georgia"/>
                <a:ea typeface="Georgia"/>
                <a:cs typeface="Georgia"/>
              </a:defRPr>
            </a:pPr>
            <a:r>
              <a:rPr sz="4350" b="1" i="0">
                <a:solidFill>
                  <a:srgbClr val="CFD5D8"/>
                </a:solidFill>
                <a:latin typeface="Georgia"/>
                <a:ea typeface="Georgia"/>
                <a:cs typeface="Georgia"/>
              </a:rPr>
              <a:t>“Everything depends on me.”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C379EAD-A1B6-413A-9E0F-57223169B3A5}"/>
              </a:ext>
            </a:extLst>
          </p:cNvPr>
          <p:cNvSpPr>
            <a:spLocks noGrp="1"/>
          </p:cNvSpPr>
          <p:nvPr/>
        </p:nvSpPr>
        <p:spPr>
          <a:xfrm>
            <a:off x="1143000" y="4762500"/>
            <a:ext cx="99060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02000"/>
              </a:lnSpc>
              <a:buNone/>
              <a:defRPr sz="3300" b="1" i="0">
                <a:solidFill>
                  <a:srgbClr val="D8B36A"/>
                </a:solidFill>
                <a:latin typeface="Aptos"/>
                <a:ea typeface="Aptos"/>
                <a:cs typeface="Aptos"/>
              </a:defRPr>
            </a:pPr>
            <a:r>
              <a:rPr sz="3300" b="1" i="0">
                <a:solidFill>
                  <a:srgbClr val="D8B36A"/>
                </a:solidFill>
                <a:latin typeface="Aptos"/>
                <a:ea typeface="Aptos"/>
                <a:cs typeface="Aptos"/>
              </a:rPr>
              <a:t>Holy participation says: “I will place my part in Christ’s hands.”</a:t>
            </a:r>
          </a:p>
        </p:txBody>
      </p:sp>
    </p:spTree>
    <p:extLst>
      <p:ext uri="{BB962C8B-B14F-4D97-AF65-F5344CB8AC3E}">
        <p14:creationId xmlns:p14="http://schemas.microsoft.com/office/powerpoint/2010/main" val="5185817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DCB7801-30DB-4F7F-9CD1-B883326F8EC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7810500" cy="6858000"/>
          </a:xfrm>
          <a:prstGeom prst="rect">
            <a:avLst/>
          </a:prstGeom>
          <a:gradFill>
            <a:gsLst>
              <a:gs pos="0">
                <a:srgbClr val="07111E">
                  <a:alpha val="97000"/>
                </a:srgbClr>
              </a:gs>
              <a:gs pos="62000">
                <a:srgbClr val="07111E">
                  <a:alpha val="78000"/>
                </a:srgbClr>
              </a:gs>
              <a:gs pos="100000">
                <a:srgbClr val="07111E">
                  <a:alpha val="0"/>
                </a:srgbClr>
              </a:gs>
            </a:gsLst>
            <a:lin ang="0"/>
          </a:gra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84223DC-C1E6-4F55-A350-62A1ED05EC56}"/>
              </a:ext>
            </a:extLst>
          </p:cNvPr>
          <p:cNvSpPr>
            <a:spLocks noGrp="1"/>
          </p:cNvSpPr>
          <p:nvPr/>
        </p:nvSpPr>
        <p:spPr>
          <a:xfrm>
            <a:off x="704850" y="533400"/>
            <a:ext cx="7239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950" b="1" i="0">
                <a:solidFill>
                  <a:srgbClr val="D8B36A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D8B36A"/>
                </a:solidFill>
                <a:latin typeface="Aptos"/>
                <a:ea typeface="Aptos"/>
                <a:cs typeface="Aptos"/>
              </a:rPr>
              <a:t>WHAT HAS CHRIST PLACED IN YOUR HANDS?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39550E9-452B-4935-843D-B18FEC5D09F4}"/>
              </a:ext>
            </a:extLst>
          </p:cNvPr>
          <p:cNvSpPr>
            <a:spLocks noGrp="1"/>
          </p:cNvSpPr>
          <p:nvPr/>
        </p:nvSpPr>
        <p:spPr>
          <a:xfrm>
            <a:off x="704850" y="1285875"/>
            <a:ext cx="6667500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2000"/>
              </a:lnSpc>
              <a:buNone/>
              <a:defRPr sz="3300" b="1" i="0">
                <a:solidFill>
                  <a:srgbClr val="F5ECDD"/>
                </a:solidFill>
                <a:latin typeface="Aptos"/>
                <a:ea typeface="Aptos"/>
                <a:cs typeface="Aptos"/>
              </a:defRPr>
            </a:pPr>
            <a:r>
              <a:rPr sz="3300" b="1" i="0">
                <a:solidFill>
                  <a:srgbClr val="F5ECDD"/>
                </a:solidFill>
                <a:latin typeface="Aptos"/>
                <a:ea typeface="Aptos"/>
                <a:cs typeface="Aptos"/>
              </a:rPr>
              <a:t>A meal • A car ride • A skill • An hour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ED32687-882E-436D-BA3B-5F9518D9026C}"/>
              </a:ext>
            </a:extLst>
          </p:cNvPr>
          <p:cNvSpPr>
            <a:spLocks noGrp="1"/>
          </p:cNvSpPr>
          <p:nvPr/>
        </p:nvSpPr>
        <p:spPr>
          <a:xfrm>
            <a:off x="704850" y="2333625"/>
            <a:ext cx="6667500" cy="1000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2000"/>
              </a:lnSpc>
              <a:buNone/>
              <a:defRPr sz="3300" b="1" i="0">
                <a:solidFill>
                  <a:srgbClr val="D8B36A"/>
                </a:solidFill>
                <a:latin typeface="Aptos"/>
                <a:ea typeface="Aptos"/>
                <a:cs typeface="Aptos"/>
              </a:defRPr>
            </a:pPr>
            <a:r>
              <a:rPr sz="3300" b="1" i="0">
                <a:solidFill>
                  <a:srgbClr val="D8B36A"/>
                </a:solidFill>
                <a:latin typeface="Aptos"/>
                <a:ea typeface="Aptos"/>
                <a:cs typeface="Aptos"/>
              </a:rPr>
              <a:t>A patient ear • A relationship • A prayer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987641F-2DD4-4F3F-9E03-CFE66DFFE209}"/>
              </a:ext>
            </a:extLst>
          </p:cNvPr>
          <p:cNvSpPr>
            <a:spLocks noGrp="1"/>
          </p:cNvSpPr>
          <p:nvPr/>
        </p:nvSpPr>
        <p:spPr>
          <a:xfrm>
            <a:off x="704850" y="3714750"/>
            <a:ext cx="676275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4000"/>
              </a:lnSpc>
              <a:buNone/>
              <a:defRPr sz="3300" b="0" i="0">
                <a:solidFill>
                  <a:srgbClr val="F5ECDD"/>
                </a:solidFill>
                <a:latin typeface="Georgia"/>
                <a:ea typeface="Georgia"/>
                <a:cs typeface="Georgia"/>
              </a:defRPr>
            </a:pPr>
            <a:r>
              <a:rPr sz="3300" b="0" i="0">
                <a:solidFill>
                  <a:srgbClr val="F5ECDD"/>
                </a:solidFill>
                <a:latin typeface="Georgia"/>
                <a:ea typeface="Georgia"/>
                <a:cs typeface="Georgia"/>
              </a:rPr>
              <a:t>“You open your hand and satisfy the desires of every living thing”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2BD6640-AED3-4A3D-B350-9EF2EE392BB0}"/>
              </a:ext>
            </a:extLst>
          </p:cNvPr>
          <p:cNvSpPr>
            <a:spLocks noGrp="1"/>
          </p:cNvSpPr>
          <p:nvPr/>
        </p:nvSpPr>
        <p:spPr>
          <a:xfrm>
            <a:off x="742950" y="5381625"/>
            <a:ext cx="47625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2000"/>
              </a:lnSpc>
              <a:buNone/>
              <a:defRPr sz="2550" b="1" i="0">
                <a:solidFill>
                  <a:srgbClr val="D8B36A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D8B36A"/>
                </a:solidFill>
                <a:latin typeface="Aptos"/>
                <a:ea typeface="Aptos"/>
                <a:cs typeface="Aptos"/>
              </a:rPr>
              <a:t>(Psalm 145:16 NIV).</a:t>
            </a:r>
          </a:p>
        </p:txBody>
      </p:sp>
    </p:spTree>
    <p:extLst>
      <p:ext uri="{BB962C8B-B14F-4D97-AF65-F5344CB8AC3E}">
        <p14:creationId xmlns:p14="http://schemas.microsoft.com/office/powerpoint/2010/main" val="2061925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2F6B3F0-EC68-482E-B004-4EEFD9F8944F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7111E">
              <a:alpha val="60000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D400938-E370-4848-AFF7-7B091CA8E84D}"/>
              </a:ext>
            </a:extLst>
          </p:cNvPr>
          <p:cNvSpPr>
            <a:spLocks noGrp="1"/>
          </p:cNvSpPr>
          <p:nvPr/>
        </p:nvSpPr>
        <p:spPr>
          <a:xfrm>
            <a:off x="704850" y="533400"/>
            <a:ext cx="7239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950" b="1" i="0">
                <a:solidFill>
                  <a:srgbClr val="D8B36A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D8B36A"/>
                </a:solidFill>
                <a:latin typeface="Aptos"/>
                <a:ea typeface="Aptos"/>
                <a:cs typeface="Aptos"/>
              </a:rPr>
              <a:t>BIG IDEA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36CBD2E-96B7-4E4E-B9FA-88C4E3363243}"/>
              </a:ext>
            </a:extLst>
          </p:cNvPr>
          <p:cNvSpPr>
            <a:spLocks noGrp="1"/>
          </p:cNvSpPr>
          <p:nvPr/>
        </p:nvSpPr>
        <p:spPr>
          <a:xfrm>
            <a:off x="857250" y="1428750"/>
            <a:ext cx="1038225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02000"/>
              </a:lnSpc>
              <a:buNone/>
              <a:defRPr sz="4350" b="1" i="0">
                <a:solidFill>
                  <a:srgbClr val="F5ECDD"/>
                </a:solidFill>
                <a:latin typeface="Aptos"/>
                <a:ea typeface="Aptos"/>
                <a:cs typeface="Aptos"/>
              </a:defRPr>
            </a:pPr>
            <a:r>
              <a:rPr sz="4350" b="1" i="0">
                <a:solidFill>
                  <a:srgbClr val="F5ECDD"/>
                </a:solidFill>
                <a:latin typeface="Aptos"/>
                <a:ea typeface="Aptos"/>
                <a:cs typeface="Aptos"/>
              </a:rPr>
              <a:t>Jesus does not ask His disciples to be sufficient.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2B978B5-297E-47B8-93EB-8FA55FEF41E3}"/>
              </a:ext>
            </a:extLst>
          </p:cNvPr>
          <p:cNvSpPr>
            <a:spLocks noGrp="1"/>
          </p:cNvSpPr>
          <p:nvPr/>
        </p:nvSpPr>
        <p:spPr>
          <a:xfrm>
            <a:off x="1238250" y="3381375"/>
            <a:ext cx="9715500" cy="1666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06000"/>
              </a:lnSpc>
              <a:buNone/>
              <a:defRPr sz="3300" b="0" i="0">
                <a:solidFill>
                  <a:srgbClr val="E9DDC9"/>
                </a:solidFill>
                <a:latin typeface="Aptos"/>
                <a:ea typeface="Aptos"/>
                <a:cs typeface="Aptos"/>
              </a:defRPr>
            </a:pPr>
            <a:r>
              <a:rPr sz="3300" b="0" i="0">
                <a:solidFill>
                  <a:srgbClr val="E9DDC9"/>
                </a:solidFill>
                <a:latin typeface="Aptos"/>
                <a:ea typeface="Aptos"/>
                <a:cs typeface="Aptos"/>
              </a:rPr>
              <a:t>He asks us to bring what we have, remain near Him, and participate in His compassion.</a:t>
            </a:r>
          </a:p>
        </p:txBody>
      </p:sp>
    </p:spTree>
    <p:extLst>
      <p:ext uri="{BB962C8B-B14F-4D97-AF65-F5344CB8AC3E}">
        <p14:creationId xmlns:p14="http://schemas.microsoft.com/office/powerpoint/2010/main" val="5846240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A23FA6D-51D0-4998-9CB0-581CB0F67E2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7111E">
              <a:alpha val="28000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4546504-06AA-43C6-B8FF-B3B2972E6A0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8572500" cy="6858000"/>
          </a:xfrm>
          <a:prstGeom prst="rect">
            <a:avLst/>
          </a:prstGeom>
          <a:gradFill>
            <a:gsLst>
              <a:gs pos="0">
                <a:srgbClr val="07111E">
                  <a:alpha val="98000"/>
                </a:srgbClr>
              </a:gs>
              <a:gs pos="62000">
                <a:srgbClr val="07111E">
                  <a:alpha val="78000"/>
                </a:srgbClr>
              </a:gs>
              <a:gs pos="100000">
                <a:srgbClr val="07111E">
                  <a:alpha val="0"/>
                </a:srgbClr>
              </a:gs>
            </a:gsLst>
            <a:lin ang="0"/>
          </a:gra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6907C4A-24D2-4E06-BBAF-7F7379FB14F2}"/>
              </a:ext>
            </a:extLst>
          </p:cNvPr>
          <p:cNvSpPr>
            <a:spLocks noGrp="1"/>
          </p:cNvSpPr>
          <p:nvPr/>
        </p:nvSpPr>
        <p:spPr>
          <a:xfrm>
            <a:off x="704850" y="533400"/>
            <a:ext cx="7239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950" b="1" i="0">
                <a:solidFill>
                  <a:srgbClr val="D8B36A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D8B36A"/>
                </a:solidFill>
                <a:latin typeface="Aptos"/>
                <a:ea typeface="Aptos"/>
                <a:cs typeface="Aptos"/>
              </a:rPr>
              <a:t>OPEN WORSHIP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FA04B01-76AD-4DC0-8286-3C5BDFA7628D}"/>
              </a:ext>
            </a:extLst>
          </p:cNvPr>
          <p:cNvSpPr>
            <a:spLocks noGrp="1"/>
          </p:cNvSpPr>
          <p:nvPr/>
        </p:nvSpPr>
        <p:spPr>
          <a:xfrm>
            <a:off x="704850" y="1143000"/>
            <a:ext cx="723900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3300" b="0" i="0">
                <a:solidFill>
                  <a:srgbClr val="F5ECDD"/>
                </a:solidFill>
                <a:latin typeface="Aptos"/>
                <a:ea typeface="Aptos"/>
                <a:cs typeface="Aptos"/>
              </a:defRPr>
            </a:pPr>
            <a:r>
              <a:rPr sz="3300" b="0" i="0">
                <a:solidFill>
                  <a:srgbClr val="F5ECDD"/>
                </a:solidFill>
                <a:latin typeface="Aptos"/>
                <a:ea typeface="Aptos"/>
                <a:cs typeface="Aptos"/>
              </a:rPr>
              <a:t>1  Where am I tempted to send the need away because it feels larger than me?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C1C9BE6-4696-4169-881F-1EB389704C8D}"/>
              </a:ext>
            </a:extLst>
          </p:cNvPr>
          <p:cNvSpPr>
            <a:spLocks noGrp="1"/>
          </p:cNvSpPr>
          <p:nvPr/>
        </p:nvSpPr>
        <p:spPr>
          <a:xfrm>
            <a:off x="704850" y="2762250"/>
            <a:ext cx="7239000" cy="1285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3300" b="0" i="0">
                <a:solidFill>
                  <a:srgbClr val="F5ECDD"/>
                </a:solidFill>
                <a:latin typeface="Aptos"/>
                <a:ea typeface="Aptos"/>
                <a:cs typeface="Aptos"/>
              </a:defRPr>
            </a:pPr>
            <a:r>
              <a:rPr sz="3300" b="0" i="0">
                <a:solidFill>
                  <a:srgbClr val="F5ECDD"/>
                </a:solidFill>
                <a:latin typeface="Aptos"/>
                <a:ea typeface="Aptos"/>
                <a:cs typeface="Aptos"/>
              </a:rPr>
              <a:t>2  Where am I carrying a burden Christ has not asked me to carry?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1B7A097-09A9-46F0-8961-CB0272853EC8}"/>
              </a:ext>
            </a:extLst>
          </p:cNvPr>
          <p:cNvSpPr>
            <a:spLocks noGrp="1"/>
          </p:cNvSpPr>
          <p:nvPr/>
        </p:nvSpPr>
        <p:spPr>
          <a:xfrm>
            <a:off x="704850" y="4238625"/>
            <a:ext cx="7239000" cy="1666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3300" b="1" i="0">
                <a:solidFill>
                  <a:srgbClr val="D8B36A"/>
                </a:solidFill>
                <a:latin typeface="Aptos"/>
                <a:ea typeface="Aptos"/>
                <a:cs typeface="Aptos"/>
              </a:defRPr>
            </a:pPr>
            <a:r>
              <a:rPr sz="3300" b="1" i="0">
                <a:solidFill>
                  <a:srgbClr val="D8B36A"/>
                </a:solidFill>
                <a:latin typeface="Aptos"/>
                <a:ea typeface="Aptos"/>
                <a:cs typeface="Aptos"/>
              </a:rPr>
              <a:t>3  What has Christ already placed in my hands for the person He is teaching me to see?</a:t>
            </a:r>
          </a:p>
        </p:txBody>
      </p:sp>
    </p:spTree>
    <p:extLst>
      <p:ext uri="{BB962C8B-B14F-4D97-AF65-F5344CB8AC3E}">
        <p14:creationId xmlns:p14="http://schemas.microsoft.com/office/powerpoint/2010/main" val="21216934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4B39D9A-3BD7-4061-88E3-BEA6120320E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7111E">
              <a:alpha val="55000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A12888D-ACAC-4A9A-8B98-6F571AB4DE66}"/>
              </a:ext>
            </a:extLst>
          </p:cNvPr>
          <p:cNvSpPr>
            <a:spLocks noGrp="1"/>
          </p:cNvSpPr>
          <p:nvPr/>
        </p:nvSpPr>
        <p:spPr>
          <a:xfrm>
            <a:off x="952500" y="1000125"/>
            <a:ext cx="102870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2000"/>
              </a:lnSpc>
              <a:buNone/>
              <a:defRPr sz="4200" b="1" i="0">
                <a:solidFill>
                  <a:srgbClr val="F5ECDD"/>
                </a:solidFill>
                <a:latin typeface="Aptos"/>
                <a:ea typeface="Aptos"/>
                <a:cs typeface="Aptos"/>
              </a:defRPr>
            </a:pPr>
            <a:r>
              <a:rPr sz="4200" b="1" i="0">
                <a:solidFill>
                  <a:srgbClr val="F5ECDD"/>
                </a:solidFill>
                <a:latin typeface="Aptos"/>
                <a:ea typeface="Aptos"/>
                <a:cs typeface="Aptos"/>
              </a:rPr>
              <a:t>The need may be greater than you.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D779615-6A5D-4EB6-BC8A-1E72B7373D99}"/>
              </a:ext>
            </a:extLst>
          </p:cNvPr>
          <p:cNvSpPr>
            <a:spLocks noGrp="1"/>
          </p:cNvSpPr>
          <p:nvPr/>
        </p:nvSpPr>
        <p:spPr>
          <a:xfrm>
            <a:off x="952500" y="2095500"/>
            <a:ext cx="102870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2000"/>
              </a:lnSpc>
              <a:buNone/>
              <a:defRPr sz="4650" b="1" i="0">
                <a:solidFill>
                  <a:srgbClr val="D8B36A"/>
                </a:solidFill>
                <a:latin typeface="Aptos"/>
                <a:ea typeface="Aptos"/>
                <a:cs typeface="Aptos"/>
              </a:defRPr>
            </a:pPr>
            <a:r>
              <a:rPr sz="4650" b="1" i="0">
                <a:solidFill>
                  <a:srgbClr val="D8B36A"/>
                </a:solidFill>
                <a:latin typeface="Aptos"/>
                <a:ea typeface="Aptos"/>
                <a:cs typeface="Aptos"/>
              </a:rPr>
              <a:t>It is not greater than Christ.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BDF96F1-86F7-4B2D-97D2-3605BBD02BC3}"/>
              </a:ext>
            </a:extLst>
          </p:cNvPr>
          <p:cNvSpPr>
            <a:spLocks noGrp="1"/>
          </p:cNvSpPr>
          <p:nvPr/>
        </p:nvSpPr>
        <p:spPr>
          <a:xfrm>
            <a:off x="1476375" y="3381375"/>
            <a:ext cx="9239250" cy="1524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04000"/>
              </a:lnSpc>
              <a:buNone/>
              <a:defRPr sz="3300" b="0" i="0">
                <a:solidFill>
                  <a:srgbClr val="E9DDC9"/>
                </a:solidFill>
                <a:latin typeface="Aptos"/>
                <a:ea typeface="Aptos"/>
                <a:cs typeface="Aptos"/>
              </a:defRPr>
            </a:pPr>
            <a:r>
              <a:rPr sz="3300" b="0" i="0">
                <a:solidFill>
                  <a:srgbClr val="E9DDC9"/>
                </a:solidFill>
                <a:latin typeface="Aptos"/>
                <a:ea typeface="Aptos"/>
                <a:cs typeface="Aptos"/>
              </a:rPr>
              <a:t>We are not the Breadgiver. We are the willing hands through which the Breadgiver chooses to serve.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180DAB5-D39A-42EF-B647-D0BEEBCE2795}"/>
              </a:ext>
            </a:extLst>
          </p:cNvPr>
          <p:cNvSpPr>
            <a:spLocks noGrp="1"/>
          </p:cNvSpPr>
          <p:nvPr/>
        </p:nvSpPr>
        <p:spPr>
          <a:xfrm>
            <a:off x="1238250" y="5286375"/>
            <a:ext cx="9715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2000"/>
              </a:lnSpc>
              <a:buNone/>
              <a:defRPr sz="3300" b="1" i="0">
                <a:solidFill>
                  <a:srgbClr val="F5ECDD"/>
                </a:solidFill>
                <a:latin typeface="Aptos"/>
                <a:ea typeface="Aptos"/>
                <a:cs typeface="Aptos"/>
              </a:defRPr>
            </a:pPr>
            <a:r>
              <a:rPr sz="3300" b="1" i="0">
                <a:solidFill>
                  <a:srgbClr val="F5ECDD"/>
                </a:solidFill>
                <a:latin typeface="Aptos"/>
                <a:ea typeface="Aptos"/>
                <a:cs typeface="Aptos"/>
              </a:rPr>
              <a:t>“You give them something to eat” (Matthew 14:16 NIV).</a:t>
            </a:r>
          </a:p>
        </p:txBody>
      </p:sp>
    </p:spTree>
    <p:extLst>
      <p:ext uri="{BB962C8B-B14F-4D97-AF65-F5344CB8AC3E}">
        <p14:creationId xmlns:p14="http://schemas.microsoft.com/office/powerpoint/2010/main" val="19476920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63D68EE-D0F9-B68C-BCE5-D6115D18DC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2616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C794AE-B5AD-3DCC-350D-AF4C1ED413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343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38BAF17-E060-4A69-855C-870F93767743}"/>
              </a:ext>
            </a:extLst>
          </p:cNvPr>
          <p:cNvSpPr>
            <a:spLocks noGrp="1"/>
          </p:cNvSpPr>
          <p:nvPr/>
        </p:nvSpPr>
        <p:spPr>
          <a:xfrm>
            <a:off x="4476750" y="0"/>
            <a:ext cx="7715250" cy="6858000"/>
          </a:xfrm>
          <a:prstGeom prst="rect">
            <a:avLst/>
          </a:prstGeom>
          <a:gradFill>
            <a:gsLst>
              <a:gs pos="0">
                <a:srgbClr val="07111E">
                  <a:alpha val="0"/>
                </a:srgbClr>
              </a:gs>
              <a:gs pos="38000">
                <a:srgbClr val="07111E">
                  <a:alpha val="78000"/>
                </a:srgbClr>
              </a:gs>
              <a:gs pos="100000">
                <a:srgbClr val="07111E">
                  <a:alpha val="97000"/>
                </a:srgbClr>
              </a:gs>
            </a:gsLst>
            <a:lin ang="10800000"/>
          </a:gra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0B91E24-FC96-4694-865F-723A10BC1C35}"/>
              </a:ext>
            </a:extLst>
          </p:cNvPr>
          <p:cNvSpPr>
            <a:spLocks noGrp="1"/>
          </p:cNvSpPr>
          <p:nvPr/>
        </p:nvSpPr>
        <p:spPr>
          <a:xfrm>
            <a:off x="5905500" y="666750"/>
            <a:ext cx="5619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950" b="1" i="0">
                <a:solidFill>
                  <a:srgbClr val="D8B36A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D8B36A"/>
                </a:solidFill>
                <a:latin typeface="Aptos"/>
                <a:ea typeface="Aptos"/>
                <a:cs typeface="Aptos"/>
              </a:rPr>
              <a:t>TRALEE, COUNTY KERRY • CHRISTMAS DAY, 1846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143B8D9-C52F-4F72-8938-B0EFC3B4AE53}"/>
              </a:ext>
            </a:extLst>
          </p:cNvPr>
          <p:cNvSpPr>
            <a:spLocks noGrp="1"/>
          </p:cNvSpPr>
          <p:nvPr/>
        </p:nvSpPr>
        <p:spPr>
          <a:xfrm>
            <a:off x="5905500" y="1428750"/>
            <a:ext cx="5334000" cy="1809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4000"/>
              </a:lnSpc>
              <a:buNone/>
              <a:defRPr sz="4950" b="1" i="0">
                <a:solidFill>
                  <a:srgbClr val="F5ECDD"/>
                </a:solidFill>
                <a:latin typeface="Aptos"/>
                <a:ea typeface="Aptos"/>
                <a:cs typeface="Aptos"/>
              </a:defRPr>
            </a:pPr>
            <a:r>
              <a:rPr sz="4950" b="1" i="0">
                <a:solidFill>
                  <a:srgbClr val="F5ECDD"/>
                </a:solidFill>
                <a:latin typeface="Aptos"/>
                <a:ea typeface="Aptos"/>
                <a:cs typeface="Aptos"/>
              </a:rPr>
              <a:t>When Hunger</a:t>
            </a:r>
          </a:p>
          <a:p>
            <a:pPr algn="l">
              <a:lnSpc>
                <a:spcPct val="94000"/>
              </a:lnSpc>
              <a:buNone/>
              <a:defRPr sz="4950" b="1" i="0">
                <a:solidFill>
                  <a:srgbClr val="F5ECDD"/>
                </a:solidFill>
                <a:latin typeface="Aptos"/>
                <a:ea typeface="Aptos"/>
                <a:cs typeface="Aptos"/>
              </a:defRPr>
            </a:pPr>
            <a:r>
              <a:rPr sz="4950" b="1" i="0">
                <a:solidFill>
                  <a:srgbClr val="F5ECDD"/>
                </a:solidFill>
                <a:latin typeface="Aptos"/>
                <a:ea typeface="Aptos"/>
                <a:cs typeface="Aptos"/>
              </a:rPr>
              <a:t>Has a Name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DA90F3-D0D8-4F72-A900-29DF75569A2F}"/>
              </a:ext>
            </a:extLst>
          </p:cNvPr>
          <p:cNvSpPr>
            <a:spLocks noGrp="1"/>
          </p:cNvSpPr>
          <p:nvPr/>
        </p:nvSpPr>
        <p:spPr>
          <a:xfrm>
            <a:off x="5905500" y="3857625"/>
            <a:ext cx="5143500" cy="1190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2000"/>
              </a:lnSpc>
              <a:buNone/>
              <a:defRPr sz="3300" b="0" i="0">
                <a:solidFill>
                  <a:srgbClr val="E9DDC9"/>
                </a:solidFill>
                <a:latin typeface="Aptos"/>
                <a:ea typeface="Aptos"/>
                <a:cs typeface="Aptos"/>
              </a:defRPr>
            </a:pPr>
            <a:r>
              <a:rPr sz="3300" b="0" i="0">
                <a:solidFill>
                  <a:srgbClr val="E9DDC9"/>
                </a:solidFill>
                <a:latin typeface="Aptos"/>
                <a:ea typeface="Aptos"/>
                <a:cs typeface="Aptos"/>
              </a:rPr>
              <a:t>The Great Famine entered one small room.</a:t>
            </a:r>
          </a:p>
        </p:txBody>
      </p:sp>
    </p:spTree>
    <p:extLst>
      <p:ext uri="{BB962C8B-B14F-4D97-AF65-F5344CB8AC3E}">
        <p14:creationId xmlns:p14="http://schemas.microsoft.com/office/powerpoint/2010/main" val="8970839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33B915B-4A4C-00C9-3F09-58CE979D8B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3769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27B9A0B-5773-3BC3-9CF3-6E8C3C879D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1476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8D0738D-188E-6834-9BF1-6BE4E8536E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6726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D59AE4E-BBC2-3099-BAD3-8F16B09214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5120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F639216-3BD7-8E98-2347-2A2061CDD6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513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178B737-543A-4633-941D-1B018EDEA62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7111E">
              <a:alpha val="28000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D9C2AF8-EE1F-40BA-84AD-6CE4058CAA35}"/>
              </a:ext>
            </a:extLst>
          </p:cNvPr>
          <p:cNvSpPr>
            <a:spLocks noGrp="1"/>
          </p:cNvSpPr>
          <p:nvPr/>
        </p:nvSpPr>
        <p:spPr>
          <a:xfrm>
            <a:off x="4762500" y="0"/>
            <a:ext cx="7429500" cy="6858000"/>
          </a:xfrm>
          <a:prstGeom prst="rect">
            <a:avLst/>
          </a:prstGeom>
          <a:gradFill>
            <a:gsLst>
              <a:gs pos="0">
                <a:srgbClr val="07111E">
                  <a:alpha val="0"/>
                </a:srgbClr>
              </a:gs>
              <a:gs pos="38000">
                <a:srgbClr val="07111E">
                  <a:alpha val="78000"/>
                </a:srgbClr>
              </a:gs>
              <a:gs pos="100000">
                <a:srgbClr val="07111E">
                  <a:alpha val="98000"/>
                </a:srgbClr>
              </a:gs>
            </a:gsLst>
            <a:lin ang="10800000"/>
          </a:gra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70B9EC5-D071-46C2-824E-FFDB537FAD05}"/>
              </a:ext>
            </a:extLst>
          </p:cNvPr>
          <p:cNvSpPr>
            <a:spLocks noGrp="1"/>
          </p:cNvSpPr>
          <p:nvPr/>
        </p:nvSpPr>
        <p:spPr>
          <a:xfrm>
            <a:off x="5810250" y="457200"/>
            <a:ext cx="5619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950" b="1" i="0">
                <a:solidFill>
                  <a:srgbClr val="D8B36A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D8B36A"/>
                </a:solidFill>
                <a:latin typeface="Aptos"/>
                <a:ea typeface="Aptos"/>
                <a:cs typeface="Aptos"/>
              </a:rPr>
              <a:t>MICHAEL CONNELL AND HIS CHILDREN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3876429-4C62-40B1-A24F-43A96E98BB84}"/>
              </a:ext>
            </a:extLst>
          </p:cNvPr>
          <p:cNvSpPr>
            <a:spLocks noGrp="1"/>
          </p:cNvSpPr>
          <p:nvPr/>
        </p:nvSpPr>
        <p:spPr>
          <a:xfrm>
            <a:off x="5572125" y="1000125"/>
            <a:ext cx="5905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3300" b="0" i="0">
                <a:solidFill>
                  <a:srgbClr val="E9DDC9"/>
                </a:solidFill>
                <a:latin typeface="Aptos"/>
                <a:ea typeface="Aptos"/>
                <a:cs typeface="Aptos"/>
              </a:defRPr>
            </a:pPr>
            <a:r>
              <a:rPr sz="3300" b="0" i="0">
                <a:solidFill>
                  <a:srgbClr val="E9DDC9"/>
                </a:solidFill>
                <a:latin typeface="Aptos"/>
                <a:ea typeface="Aptos"/>
                <a:cs typeface="Aptos"/>
              </a:rPr>
              <a:t>• A widower, about 45–50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8911DF3-6E05-4E78-9733-0AAAB1AC2DF4}"/>
              </a:ext>
            </a:extLst>
          </p:cNvPr>
          <p:cNvSpPr>
            <a:spLocks noGrp="1"/>
          </p:cNvSpPr>
          <p:nvPr/>
        </p:nvSpPr>
        <p:spPr>
          <a:xfrm>
            <a:off x="5572125" y="1952625"/>
            <a:ext cx="5905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3300" b="0" i="0">
                <a:solidFill>
                  <a:srgbClr val="E9DDC9"/>
                </a:solidFill>
                <a:latin typeface="Aptos"/>
                <a:ea typeface="Aptos"/>
                <a:cs typeface="Aptos"/>
              </a:defRPr>
            </a:pPr>
            <a:r>
              <a:rPr sz="3300" b="0" i="0">
                <a:solidFill>
                  <a:srgbClr val="E9DDC9"/>
                </a:solidFill>
                <a:latin typeface="Aptos"/>
                <a:ea typeface="Aptos"/>
                <a:cs typeface="Aptos"/>
              </a:rPr>
              <a:t>• Three children, ages 5–12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83525BE-F475-4570-9E0A-5A586E2F4AF4}"/>
              </a:ext>
            </a:extLst>
          </p:cNvPr>
          <p:cNvSpPr>
            <a:spLocks noGrp="1"/>
          </p:cNvSpPr>
          <p:nvPr/>
        </p:nvSpPr>
        <p:spPr>
          <a:xfrm>
            <a:off x="5572125" y="2905125"/>
            <a:ext cx="5905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3300" b="0" i="0">
                <a:solidFill>
                  <a:srgbClr val="E9DDC9"/>
                </a:solidFill>
                <a:latin typeface="Aptos"/>
                <a:ea typeface="Aptos"/>
                <a:cs typeface="Aptos"/>
              </a:defRPr>
            </a:pPr>
            <a:r>
              <a:rPr sz="3300" b="0" i="0">
                <a:solidFill>
                  <a:srgbClr val="E9DDC9"/>
                </a:solidFill>
                <a:latin typeface="Aptos"/>
                <a:ea typeface="Aptos"/>
                <a:cs typeface="Aptos"/>
              </a:rPr>
              <a:t>• Weeks weakened by hunger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E5A1304-1BD5-4E12-BC31-0184DF08E277}"/>
              </a:ext>
            </a:extLst>
          </p:cNvPr>
          <p:cNvSpPr>
            <a:spLocks noGrp="1"/>
          </p:cNvSpPr>
          <p:nvPr/>
        </p:nvSpPr>
        <p:spPr>
          <a:xfrm>
            <a:off x="5572125" y="3857625"/>
            <a:ext cx="5905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3300" b="1" i="0">
                <a:solidFill>
                  <a:srgbClr val="F5ECDD"/>
                </a:solidFill>
                <a:latin typeface="Aptos"/>
                <a:ea typeface="Aptos"/>
                <a:cs typeface="Aptos"/>
              </a:defRPr>
            </a:pPr>
            <a:r>
              <a:rPr sz="3300" b="1" i="0">
                <a:solidFill>
                  <a:srgbClr val="F5ECDD"/>
                </a:solidFill>
                <a:latin typeface="Aptos"/>
                <a:ea typeface="Aptos"/>
                <a:cs typeface="Aptos"/>
              </a:rPr>
              <a:t>• Two lay beside his body on straw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0FB7C3E-370A-47FC-ABE2-9E93015FA012}"/>
              </a:ext>
            </a:extLst>
          </p:cNvPr>
          <p:cNvSpPr>
            <a:spLocks noGrp="1"/>
          </p:cNvSpPr>
          <p:nvPr/>
        </p:nvSpPr>
        <p:spPr>
          <a:xfrm>
            <a:off x="5572125" y="4810125"/>
            <a:ext cx="5905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3300" b="1" i="0">
                <a:solidFill>
                  <a:srgbClr val="F5ECDD"/>
                </a:solidFill>
                <a:latin typeface="Aptos"/>
                <a:ea typeface="Aptos"/>
                <a:cs typeface="Aptos"/>
              </a:defRPr>
            </a:pPr>
            <a:r>
              <a:rPr sz="3300" b="1" i="0">
                <a:solidFill>
                  <a:srgbClr val="F5ECDD"/>
                </a:solidFill>
                <a:latin typeface="Aptos"/>
                <a:ea typeface="Aptos"/>
                <a:cs typeface="Aptos"/>
              </a:rPr>
              <a:t>• The third had gone to beg for food</a:t>
            </a:r>
          </a:p>
        </p:txBody>
      </p:sp>
    </p:spTree>
    <p:extLst>
      <p:ext uri="{BB962C8B-B14F-4D97-AF65-F5344CB8AC3E}">
        <p14:creationId xmlns:p14="http://schemas.microsoft.com/office/powerpoint/2010/main" val="2010046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986DEEB-9BFC-4414-A283-ACF7041704B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7111E">
              <a:alpha val="64000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0E4AF9E-8C54-4783-8A2F-4C3F2B8BE3BE}"/>
              </a:ext>
            </a:extLst>
          </p:cNvPr>
          <p:cNvSpPr>
            <a:spLocks noGrp="1"/>
          </p:cNvSpPr>
          <p:nvPr/>
        </p:nvSpPr>
        <p:spPr>
          <a:xfrm>
            <a:off x="1143000" y="1657350"/>
            <a:ext cx="990600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02000"/>
              </a:lnSpc>
              <a:buNone/>
              <a:defRPr sz="4125" b="1" i="0">
                <a:solidFill>
                  <a:srgbClr val="F5ECDD"/>
                </a:solidFill>
                <a:latin typeface="Georgia"/>
                <a:ea typeface="Georgia"/>
                <a:cs typeface="Georgia"/>
              </a:defRPr>
            </a:pPr>
            <a:r>
              <a:rPr sz="4125" b="1" i="0">
                <a:solidFill>
                  <a:srgbClr val="F5ECDD"/>
                </a:solidFill>
                <a:latin typeface="Georgia"/>
                <a:ea typeface="Georgia"/>
                <a:cs typeface="Georgia"/>
              </a:rPr>
              <a:t>“Once suffering has a face, it becomes much harder to send it away.”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9F45D6-7014-4A08-9A36-01219FC5873C}"/>
              </a:ext>
            </a:extLst>
          </p:cNvPr>
          <p:cNvSpPr>
            <a:spLocks noGrp="1"/>
          </p:cNvSpPr>
          <p:nvPr/>
        </p:nvSpPr>
        <p:spPr>
          <a:xfrm>
            <a:off x="1809750" y="4476750"/>
            <a:ext cx="85725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2000"/>
              </a:lnSpc>
              <a:buNone/>
              <a:defRPr sz="2700" b="1" i="0">
                <a:solidFill>
                  <a:srgbClr val="D8B36A"/>
                </a:solidFill>
                <a:latin typeface="Aptos"/>
                <a:ea typeface="Aptos"/>
                <a:cs typeface="Aptos"/>
              </a:defRPr>
            </a:pPr>
            <a:r>
              <a:rPr sz="2700" b="1" i="0">
                <a:solidFill>
                  <a:srgbClr val="D8B36A"/>
                </a:solidFill>
                <a:latin typeface="Aptos"/>
                <a:ea typeface="Aptos"/>
                <a:cs typeface="Aptos"/>
              </a:rPr>
              <a:t>Hunger is no longer an idea.</a:t>
            </a:r>
          </a:p>
        </p:txBody>
      </p:sp>
    </p:spTree>
    <p:extLst>
      <p:ext uri="{BB962C8B-B14F-4D97-AF65-F5344CB8AC3E}">
        <p14:creationId xmlns:p14="http://schemas.microsoft.com/office/powerpoint/2010/main" val="1821523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B924EBF-94A9-4DD7-AC26-F44D4FEB3D6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7143750" cy="6858000"/>
          </a:xfrm>
          <a:prstGeom prst="rect">
            <a:avLst/>
          </a:prstGeom>
          <a:gradFill>
            <a:gsLst>
              <a:gs pos="0">
                <a:srgbClr val="07111E">
                  <a:alpha val="96000"/>
                </a:srgbClr>
              </a:gs>
              <a:gs pos="62000">
                <a:srgbClr val="07111E">
                  <a:alpha val="78000"/>
                </a:srgbClr>
              </a:gs>
              <a:gs pos="100000">
                <a:srgbClr val="07111E">
                  <a:alpha val="0"/>
                </a:srgbClr>
              </a:gs>
            </a:gsLst>
            <a:lin ang="0"/>
          </a:gra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6F0AB67-F5FD-4F07-9860-5857B5699B86}"/>
              </a:ext>
            </a:extLst>
          </p:cNvPr>
          <p:cNvSpPr>
            <a:spLocks noGrp="1"/>
          </p:cNvSpPr>
          <p:nvPr/>
        </p:nvSpPr>
        <p:spPr>
          <a:xfrm>
            <a:off x="704850" y="533400"/>
            <a:ext cx="7239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950" b="1" i="0">
                <a:solidFill>
                  <a:srgbClr val="D8B36A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D8B36A"/>
                </a:solidFill>
                <a:latin typeface="Aptos"/>
                <a:ea typeface="Aptos"/>
                <a:cs typeface="Aptos"/>
              </a:rPr>
              <a:t>MATTHEW 14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BD06AE5-100D-49EF-94DD-15850AF3FAC8}"/>
              </a:ext>
            </a:extLst>
          </p:cNvPr>
          <p:cNvSpPr>
            <a:spLocks noGrp="1"/>
          </p:cNvSpPr>
          <p:nvPr/>
        </p:nvSpPr>
        <p:spPr>
          <a:xfrm>
            <a:off x="704850" y="1333500"/>
            <a:ext cx="5810250" cy="2619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90000"/>
              </a:lnSpc>
              <a:buNone/>
              <a:defRPr sz="4650" b="1" i="0">
                <a:solidFill>
                  <a:srgbClr val="F5ECDD"/>
                </a:solidFill>
                <a:latin typeface="Aptos"/>
                <a:ea typeface="Aptos"/>
                <a:cs typeface="Aptos"/>
              </a:defRPr>
            </a:pPr>
            <a:r>
              <a:rPr sz="4650" b="1" i="0">
                <a:solidFill>
                  <a:srgbClr val="F5ECDD"/>
                </a:solidFill>
                <a:latin typeface="Aptos"/>
                <a:ea typeface="Aptos"/>
                <a:cs typeface="Aptos"/>
              </a:rPr>
              <a:t>Jesus Sees</a:t>
            </a:r>
          </a:p>
          <a:p>
            <a:pPr algn="l">
              <a:lnSpc>
                <a:spcPct val="90000"/>
              </a:lnSpc>
              <a:buNone/>
              <a:defRPr sz="4650" b="1" i="0">
                <a:solidFill>
                  <a:srgbClr val="F5ECDD"/>
                </a:solidFill>
                <a:latin typeface="Aptos"/>
                <a:ea typeface="Aptos"/>
                <a:cs typeface="Aptos"/>
              </a:defRPr>
            </a:pPr>
            <a:r>
              <a:rPr sz="4650" b="1" i="0">
                <a:solidFill>
                  <a:srgbClr val="F5ECDD"/>
                </a:solidFill>
                <a:latin typeface="Aptos"/>
                <a:ea typeface="Aptos"/>
                <a:cs typeface="Aptos"/>
              </a:rPr>
              <a:t>What Others</a:t>
            </a:r>
          </a:p>
          <a:p>
            <a:pPr algn="l">
              <a:lnSpc>
                <a:spcPct val="90000"/>
              </a:lnSpc>
              <a:buNone/>
              <a:defRPr sz="4650" b="1" i="0">
                <a:solidFill>
                  <a:srgbClr val="F5ECDD"/>
                </a:solidFill>
                <a:latin typeface="Aptos"/>
                <a:ea typeface="Aptos"/>
                <a:cs typeface="Aptos"/>
              </a:defRPr>
            </a:pPr>
            <a:r>
              <a:rPr sz="4650" b="1" i="0">
                <a:solidFill>
                  <a:srgbClr val="F5ECDD"/>
                </a:solidFill>
                <a:latin typeface="Aptos"/>
                <a:ea typeface="Aptos"/>
                <a:cs typeface="Aptos"/>
              </a:rPr>
              <a:t>Would Send Away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CEF624B-C781-469C-AC90-C96BF71DD0FE}"/>
              </a:ext>
            </a:extLst>
          </p:cNvPr>
          <p:cNvSpPr>
            <a:spLocks noGrp="1"/>
          </p:cNvSpPr>
          <p:nvPr/>
        </p:nvSpPr>
        <p:spPr>
          <a:xfrm>
            <a:off x="742950" y="4476750"/>
            <a:ext cx="552450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2000"/>
              </a:lnSpc>
              <a:buNone/>
              <a:defRPr sz="3300" b="0" i="0">
                <a:solidFill>
                  <a:srgbClr val="E9DDC9"/>
                </a:solidFill>
                <a:latin typeface="Aptos"/>
                <a:ea typeface="Aptos"/>
                <a:cs typeface="Aptos"/>
              </a:defRPr>
            </a:pPr>
            <a:r>
              <a:rPr sz="3300" b="0" i="0">
                <a:solidFill>
                  <a:srgbClr val="E9DDC9"/>
                </a:solidFill>
                <a:latin typeface="Aptos"/>
                <a:ea typeface="Aptos"/>
                <a:cs typeface="Aptos"/>
              </a:rPr>
              <a:t>Before bread is multiplied, compassion refuses to send the hungry away.</a:t>
            </a:r>
          </a:p>
        </p:txBody>
      </p:sp>
    </p:spTree>
    <p:extLst>
      <p:ext uri="{BB962C8B-B14F-4D97-AF65-F5344CB8AC3E}">
        <p14:creationId xmlns:p14="http://schemas.microsoft.com/office/powerpoint/2010/main" val="19996556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7F91785-7E3D-4BA8-A2BA-C75AEDDC174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7111E">
              <a:alpha val="42000"/>
            </a:srgbClr>
          </a:soli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F31D235-9291-4B8E-8FB5-EB903813FFD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7810500" cy="6858000"/>
          </a:xfrm>
          <a:prstGeom prst="rect">
            <a:avLst/>
          </a:prstGeom>
          <a:gradFill>
            <a:gsLst>
              <a:gs pos="0">
                <a:srgbClr val="07111E">
                  <a:alpha val="96000"/>
                </a:srgbClr>
              </a:gs>
              <a:gs pos="62000">
                <a:srgbClr val="07111E">
                  <a:alpha val="78000"/>
                </a:srgbClr>
              </a:gs>
              <a:gs pos="100000">
                <a:srgbClr val="07111E">
                  <a:alpha val="0"/>
                </a:srgbClr>
              </a:gs>
            </a:gsLst>
            <a:lin ang="0"/>
          </a:gradFill>
          <a:ln w="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EC3049D-22CC-4C7F-A19F-D85C260CD913}"/>
              </a:ext>
            </a:extLst>
          </p:cNvPr>
          <p:cNvSpPr>
            <a:spLocks noGrp="1"/>
          </p:cNvSpPr>
          <p:nvPr/>
        </p:nvSpPr>
        <p:spPr>
          <a:xfrm>
            <a:off x="704850" y="1143000"/>
            <a:ext cx="6477000" cy="3143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l">
              <a:lnSpc>
                <a:spcPct val="102000"/>
              </a:lnSpc>
              <a:buNone/>
              <a:defRPr sz="3675" b="1" i="0">
                <a:solidFill>
                  <a:srgbClr val="F5ECDD"/>
                </a:solidFill>
                <a:latin typeface="Georgia"/>
                <a:ea typeface="Georgia"/>
                <a:cs typeface="Georgia"/>
              </a:defRPr>
            </a:pPr>
            <a:r>
              <a:rPr sz="3675" b="1" i="0">
                <a:solidFill>
                  <a:srgbClr val="F5ECDD"/>
                </a:solidFill>
                <a:latin typeface="Georgia"/>
                <a:ea typeface="Georgia"/>
                <a:cs typeface="Georgia"/>
              </a:rPr>
              <a:t>“When Jesus landed and saw a large crowd, he had compassion on them and healed their sick”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F776AC7-0508-49C2-86A5-D7AACECED3B2}"/>
              </a:ext>
            </a:extLst>
          </p:cNvPr>
          <p:cNvSpPr>
            <a:spLocks noGrp="1"/>
          </p:cNvSpPr>
          <p:nvPr/>
        </p:nvSpPr>
        <p:spPr>
          <a:xfrm>
            <a:off x="742950" y="4810125"/>
            <a:ext cx="571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2000"/>
              </a:lnSpc>
              <a:buNone/>
              <a:defRPr sz="2550" b="1" i="0">
                <a:solidFill>
                  <a:srgbClr val="D8B36A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D8B36A"/>
                </a:solidFill>
                <a:latin typeface="Aptos"/>
                <a:ea typeface="Aptos"/>
                <a:cs typeface="Aptos"/>
              </a:rPr>
              <a:t>(Matthew 14:14 NIV).</a:t>
            </a:r>
          </a:p>
        </p:txBody>
      </p:sp>
    </p:spTree>
    <p:extLst>
      <p:ext uri="{BB962C8B-B14F-4D97-AF65-F5344CB8AC3E}">
        <p14:creationId xmlns:p14="http://schemas.microsoft.com/office/powerpoint/2010/main" val="1617377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4120F"/>
            </a:gs>
            <a:gs pos="100000">
              <a:srgbClr val="342A1C"/>
            </a:gs>
          </a:gsLst>
          <a:lin ang="8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76575C5-758F-4856-8D17-61B482BE33AE}"/>
              </a:ext>
            </a:extLst>
          </p:cNvPr>
          <p:cNvSpPr>
            <a:spLocks noGrp="1"/>
          </p:cNvSpPr>
          <p:nvPr/>
        </p:nvSpPr>
        <p:spPr>
          <a:xfrm>
            <a:off x="704850" y="533400"/>
            <a:ext cx="7239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950" b="1" i="0">
                <a:solidFill>
                  <a:srgbClr val="D8B36A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D8B36A"/>
                </a:solidFill>
                <a:latin typeface="Aptos"/>
                <a:ea typeface="Aptos"/>
                <a:cs typeface="Aptos"/>
              </a:rPr>
              <a:t>THE HEART OF GOD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133B059-532B-41F6-BFFC-64B9BDC7BFD6}"/>
              </a:ext>
            </a:extLst>
          </p:cNvPr>
          <p:cNvSpPr>
            <a:spLocks noGrp="1"/>
          </p:cNvSpPr>
          <p:nvPr/>
        </p:nvSpPr>
        <p:spPr>
          <a:xfrm>
            <a:off x="1143000" y="1476375"/>
            <a:ext cx="9906000" cy="2762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ct val="102000"/>
              </a:lnSpc>
              <a:buNone/>
              <a:defRPr sz="4200" b="0" i="0">
                <a:solidFill>
                  <a:srgbClr val="F5ECDD"/>
                </a:solidFill>
                <a:latin typeface="Georgia"/>
                <a:ea typeface="Georgia"/>
                <a:cs typeface="Georgia"/>
              </a:defRPr>
            </a:pPr>
            <a:r>
              <a:rPr sz="4200" b="0" i="0">
                <a:solidFill>
                  <a:srgbClr val="F5ECDD"/>
                </a:solidFill>
                <a:latin typeface="Georgia"/>
                <a:ea typeface="Georgia"/>
                <a:cs typeface="Georgia"/>
              </a:rPr>
              <a:t>“The Lord is gracious and compassionate, slow to anger and rich in love”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DDDC99F-4771-4A4A-A558-AF174832E7A1}"/>
              </a:ext>
            </a:extLst>
          </p:cNvPr>
          <p:cNvSpPr>
            <a:spLocks noGrp="1"/>
          </p:cNvSpPr>
          <p:nvPr/>
        </p:nvSpPr>
        <p:spPr>
          <a:xfrm>
            <a:off x="1809750" y="4572000"/>
            <a:ext cx="8572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2000"/>
              </a:lnSpc>
              <a:buNone/>
              <a:defRPr sz="2550" b="1" i="0">
                <a:solidFill>
                  <a:srgbClr val="D8B36A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D8B36A"/>
                </a:solidFill>
                <a:latin typeface="Aptos"/>
                <a:ea typeface="Aptos"/>
                <a:cs typeface="Aptos"/>
              </a:rPr>
              <a:t>(Psalm 145:8 NIV).</a:t>
            </a:r>
          </a:p>
        </p:txBody>
      </p:sp>
    </p:spTree>
    <p:extLst>
      <p:ext uri="{BB962C8B-B14F-4D97-AF65-F5344CB8AC3E}">
        <p14:creationId xmlns:p14="http://schemas.microsoft.com/office/powerpoint/2010/main" val="12013328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7111E"/>
            </a:gs>
            <a:gs pos="100000">
              <a:srgbClr val="10283A"/>
            </a:gs>
          </a:gsLst>
          <a:lin ang="8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D7A952A-91B5-46C4-8AB2-CB09590EC59E}"/>
              </a:ext>
            </a:extLst>
          </p:cNvPr>
          <p:cNvSpPr>
            <a:spLocks noGrp="1"/>
          </p:cNvSpPr>
          <p:nvPr/>
        </p:nvSpPr>
        <p:spPr>
          <a:xfrm>
            <a:off x="704850" y="533400"/>
            <a:ext cx="7239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1950" b="1" i="0">
                <a:solidFill>
                  <a:srgbClr val="D8B36A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D8B36A"/>
                </a:solidFill>
                <a:latin typeface="Aptos"/>
                <a:ea typeface="Aptos"/>
                <a:cs typeface="Aptos"/>
              </a:rPr>
              <a:t>THE ARITHMETIC OF SCARCITY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2246971-7044-489C-8AA3-5E0E7B651986}"/>
              </a:ext>
            </a:extLst>
          </p:cNvPr>
          <p:cNvSpPr>
            <a:spLocks noGrp="1"/>
          </p:cNvSpPr>
          <p:nvPr/>
        </p:nvSpPr>
        <p:spPr>
          <a:xfrm>
            <a:off x="1047750" y="1285875"/>
            <a:ext cx="1009650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2000"/>
              </a:lnSpc>
              <a:buNone/>
              <a:defRPr sz="3600" b="1" i="0">
                <a:solidFill>
                  <a:srgbClr val="F5ECDD"/>
                </a:solidFill>
                <a:latin typeface="Aptos"/>
                <a:ea typeface="Aptos"/>
                <a:cs typeface="Aptos"/>
              </a:defRPr>
            </a:pPr>
            <a:r>
              <a:rPr sz="3600" b="1" i="0">
                <a:solidFill>
                  <a:srgbClr val="F5ECDD"/>
                </a:solidFill>
                <a:latin typeface="Aptos"/>
                <a:ea typeface="Aptos"/>
                <a:cs typeface="Aptos"/>
              </a:rPr>
              <a:t>Remote place. Late hour. Large crowd.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2C365A-F7AC-4EA6-AADE-6B7D3CC9A37E}"/>
              </a:ext>
            </a:extLst>
          </p:cNvPr>
          <p:cNvSpPr>
            <a:spLocks noGrp="1"/>
          </p:cNvSpPr>
          <p:nvPr/>
        </p:nvSpPr>
        <p:spPr>
          <a:xfrm>
            <a:off x="1143000" y="2762250"/>
            <a:ext cx="4095750" cy="1095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2000"/>
              </a:lnSpc>
              <a:buNone/>
              <a:defRPr sz="5700" b="1" i="0">
                <a:solidFill>
                  <a:srgbClr val="D8B36A"/>
                </a:solidFill>
                <a:latin typeface="Aptos"/>
                <a:ea typeface="Aptos"/>
                <a:cs typeface="Aptos"/>
              </a:defRPr>
            </a:pPr>
            <a:r>
              <a:rPr sz="5700" b="1" i="0">
                <a:solidFill>
                  <a:srgbClr val="D8B36A"/>
                </a:solidFill>
                <a:latin typeface="Aptos"/>
                <a:ea typeface="Aptos"/>
                <a:cs typeface="Aptos"/>
              </a:rPr>
              <a:t>5 loaves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2CCF943-8553-4928-819D-DD6243BFF74D}"/>
              </a:ext>
            </a:extLst>
          </p:cNvPr>
          <p:cNvSpPr>
            <a:spLocks noGrp="1"/>
          </p:cNvSpPr>
          <p:nvPr/>
        </p:nvSpPr>
        <p:spPr>
          <a:xfrm>
            <a:off x="6572250" y="2762250"/>
            <a:ext cx="4476750" cy="1095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2000"/>
              </a:lnSpc>
              <a:buNone/>
              <a:defRPr sz="5700" b="1" i="0">
                <a:solidFill>
                  <a:srgbClr val="F5ECDD"/>
                </a:solidFill>
                <a:latin typeface="Aptos"/>
                <a:ea typeface="Aptos"/>
                <a:cs typeface="Aptos"/>
              </a:defRPr>
            </a:pPr>
            <a:r>
              <a:rPr sz="5700" b="1" i="0">
                <a:solidFill>
                  <a:srgbClr val="F5ECDD"/>
                </a:solidFill>
                <a:latin typeface="Aptos"/>
                <a:ea typeface="Aptos"/>
                <a:cs typeface="Aptos"/>
              </a:rPr>
              <a:t>5,000 people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735F716-FC32-432F-A4A7-06AE90DE6A73}"/>
              </a:ext>
            </a:extLst>
          </p:cNvPr>
          <p:cNvSpPr>
            <a:spLocks noGrp="1"/>
          </p:cNvSpPr>
          <p:nvPr/>
        </p:nvSpPr>
        <p:spPr>
          <a:xfrm>
            <a:off x="2000250" y="4619625"/>
            <a:ext cx="8191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2000"/>
              </a:lnSpc>
              <a:buNone/>
              <a:defRPr sz="3300" b="0" i="0">
                <a:solidFill>
                  <a:srgbClr val="E9DDC9"/>
                </a:solidFill>
                <a:latin typeface="Aptos"/>
                <a:ea typeface="Aptos"/>
                <a:cs typeface="Aptos"/>
              </a:defRPr>
            </a:pPr>
            <a:r>
              <a:rPr sz="3300" b="0" i="0">
                <a:solidFill>
                  <a:srgbClr val="E9DDC9"/>
                </a:solidFill>
                <a:latin typeface="Aptos"/>
                <a:ea typeface="Aptos"/>
                <a:cs typeface="Aptos"/>
              </a:rPr>
              <a:t>The disciples count what they lack.</a:t>
            </a:r>
          </a:p>
        </p:txBody>
      </p:sp>
    </p:spTree>
    <p:extLst>
      <p:ext uri="{BB962C8B-B14F-4D97-AF65-F5344CB8AC3E}">
        <p14:creationId xmlns:p14="http://schemas.microsoft.com/office/powerpoint/2010/main" val="2086104163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1409</Words>
  <Application>Microsoft Office PowerPoint</Application>
  <DocSecurity>0</DocSecurity>
  <PresentationFormat>Widescreen</PresentationFormat>
  <Paragraphs>183</Paragraphs>
  <Slides>34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8" baseType="lpstr">
      <vt:lpstr>Aptos</vt:lpstr>
      <vt:lpstr>Calibri</vt:lpstr>
      <vt:lpstr>Georgia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Paul David Bravard</cp:lastModifiedBy>
  <cp:revision>3</cp:revision>
  <dcterms:created xsi:type="dcterms:W3CDTF">2026-08-02T12:05:55Z</dcterms:created>
  <dcterms:modified xsi:type="dcterms:W3CDTF">2026-08-02T13:37:13Z</dcterms:modified>
</cp:coreProperties>
</file>