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5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Let the river image settle the room before naming the sermon. The water introduces the downstream metaphor without explaining it yet.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Image: Greg Sellentin, Unsplash, https://unsplash.com/photos/the-sun-shines-brightly-over-the-water-of-a-river-2c_92oN5FXM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Move through the four witnesses quickly. They do not create four new points; together they confirm the single movement of mercy toward reconciliation, shared life, welcome, and blessing.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Scripture: Genesis 45:1–15; Psalm 133; Isaiah 56:1, 6–8; Psalm 67.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Allow the picture to do some of the work. A river receives, then carries. Holiness is not a ladder we climb; it is a river we enter.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Image: Greg Sellentin, Unsplash, https://unsplash.com/photos/the-sun-shines-brightly-over-the-water-of-a-river-2c_92oN5FXM</a:t>
            </a:r>
          </a:p>
          <a:p>
            <a:r>
              <a:t>- Paul N. Anderson, “A Theology of Presence,” Evangelical Friend (1993), p. 4.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Slow down here. These are not four new points; they are concrete ways the one point becomes visible in ordinary life.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Image: Apex 360, Unsplash, https://unsplash.com/photos/a-hand-reaching-for-something-in-the-water-i6_kzOjH7CA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Tell the story: Stephen Grellet carried the need to Elizabeth; Elizabeth began with the need in front of her. She entered afraid, and mercy took form.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Elizabeth Fry history: Quakers in the World, “Elizabeth Fry,” accessed August 13, 2026.</a:t>
            </a:r>
          </a:p>
          <a:p>
            <a:r>
              <a:t>- Elizabeth Fry history: Quakers in Britain, “The Angel of Prisons: Elizabeth Fry,” Teach Peace Pack (2013), p. 1.</a:t>
            </a:r>
          </a:p>
          <a:p>
            <a:r>
              <a:t>- Portrait: Charles Robert Leslie, Wikimedia Commons, https://commons.wikimedia.org/wiki/File:Elizabeth_Fry_by_Charles_Robert_Leslie.jpg</a:t>
            </a:r>
          </a:p>
          <a:p>
            <a:r>
              <a:t>- Engraving: Jerry Barrett / John Johnson Collection, Wikimedia Commons, https://commons.wikimedia.org/wiki/File:Mrs._Fry_reading_to_the_prisoners_in_Newgate_John_Johnson.jpg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Read the quotation with Romans 11 underneath it. The inward mercy she knew became clothing, bedding, prayer, school, community, and public witness.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Quotation: Britain Yearly Meeting, Quaker Faith &amp; Practice, 5th ed., sec. 23.98.</a:t>
            </a:r>
          </a:p>
          <a:p>
            <a:r>
              <a:t>- Image: Ed Stone, Unsplash, https://unsplash.com/photos/dimly-lit-prison-corridor-with-barred-cells-vx_-8brCCd8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slide gathers the doctrines into one flow. Compassion reveals God’s character; Christ the Truth cleanses inwardly; holy participation carries mercy outward; ministry culminates in worship.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Scripture supporting worship as overflow: 2 Corinthians 4:15 NIV</a:t>
            </a:r>
          </a:p>
          <a:p>
            <a:r>
              <a:t>- Image: Liana S, Unsplash, https://unsplash.com/photos/a-hand-reaching-out-in-warm-light-RzojtGDoQlQ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Move from proclamation to listening. Ask each query without adding commentary. Let Friends hold the questions before Open Worship.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Image: Fer Troulik, Unsplash, https://unsplash.com/photos/empty-room-with-large-windows-and-wooden-bench-F985EJTGrxA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Enter Open Worship. Leave the slide up in silence. Do not rush the room.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Image: Fer Troulik, Unsplash, https://unsplash.com/photos/empty-room-with-large-windows-and-wooden-bench-F985EJTGrxA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Conclude with the pulse, then the full point. The final return is the answer to the opening question: mercy does not stop with us.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Image: Greg Sellentin, Unsplash, https://unsplash.com/photos/the-sun-shines-brightly-over-the-water-of-a-river-2c_92oN5FXM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Ask the question and allow a full breath before continuing. This is the opening tension that the entire sermon answers.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Image: Apex 360, Unsplash, https://unsplash.com/photos/a-hand-reaching-for-something-in-the-water-i6_kzOjH7CA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State the sermon’s single point once, slowly. The deck will return to it at the major convergences—not as filler, but as the sermon’s governing claim.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Image: Greg Sellentin, Unsplash, https://unsplash.com/photos/the-sun-shines-brightly-over-the-water-of-a-river-2c_92oN5FXM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Name the common ground: no superior record, no earned place. The ground beneath every Christian is mercy.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Scripture: Romans 11:1–2a, 29–32 NIV</a:t>
            </a:r>
          </a:p>
          <a:p>
            <a:r>
              <a:t>- Image: Liana S, Unsplash, https://unsplash.com/photos/a-hand-reaching-out-in-warm-light-RzojtGDoQlQ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Move across the four verbs as one divine movement: God awakens, reconciles, forms, and sends. Holiness begins in grace, not self-improvement.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Doctrinal language follows the sermon manuscript’s Wesleyan/Quaker framing.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Let the image hold the mother’s desperation. Name the real historical boundary and the real tension without rushing past either.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Scripture: Matthew 15:21–28 NIV</a:t>
            </a:r>
          </a:p>
          <a:p>
            <a:r>
              <a:t>- Image: Jeonghun Choi, Unsplash, https://unsplash.com/photos/mother-holds-child-silhouetted-against-the-sunset-svUnNg7v6YE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Pause after the prayer. Many in the room already know this prayer from their own lives.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Scripture: Matthew 15:25 NIV</a:t>
            </a:r>
          </a:p>
          <a:p>
            <a:r>
              <a:t>- Image: Jeonghun Choi, Unsplash, https://unsplash.com/photos/mother-holds-child-silhouetted-against-the-sunset-svUnNg7v6YE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Her faith does not manufacture mercy or earn it. It trusts the abundance that only Christ can provide.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Scripture: Matthew 15:27 NIV</a:t>
            </a:r>
          </a:p>
          <a:p>
            <a:r>
              <a:t>- Image: Diego Arenas de Rodrigo, Unsplash, https://unsplash.com/photos/hands-holding-a-loaf-of-freshly-baked-bread-JVY7VSBEhEo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is the Matthew convergence: Christ remains the supplier; the disciples become distributors. Return to the central point immediately after these three lines.</a:t>
            </a:r>
          </a:p>
          <a:p>
            <a:endParaRPr/>
          </a:p>
          <a:p>
            <a:r>
              <a:t>[Sources]</a:t>
            </a:r>
          </a:p>
          <a:p>
            <a:r>
              <a:t>- Sermon manuscript: 8.16.2026_Mercy_Made_Visible_v2.docx</a:t>
            </a:r>
          </a:p>
          <a:p>
            <a:r>
              <a:t>- Image: Diego Arenas de Rodrigo, Unsplash, https://unsplash.com/photos/hands-holding-a-loaf-of-freshly-baked-bread-JVY7VSBEhEo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t="31250" b="3125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rk-wash">
            <a:extLst>
              <a:ext uri="{FF2B5EF4-FFF2-40B4-BE49-F238E27FC236}">
                <a16:creationId xmlns:a16="http://schemas.microsoft.com/office/drawing/2014/main" id="{B76CD13F-8004-407A-BF4B-9DF0BE58D07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0A0C">
              <a:alpha val="3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gold-rule">
            <a:extLst>
              <a:ext uri="{FF2B5EF4-FFF2-40B4-BE49-F238E27FC236}">
                <a16:creationId xmlns:a16="http://schemas.microsoft.com/office/drawing/2014/main" id="{C5E1442B-E3BA-4BD9-9233-4A5125CB7620}"/>
              </a:ext>
            </a:extLst>
          </p:cNvPr>
          <p:cNvSpPr>
            <a:spLocks noGrp="1"/>
          </p:cNvSpPr>
          <p:nvPr/>
        </p:nvSpPr>
        <p:spPr>
          <a:xfrm>
            <a:off x="723900" y="1104900"/>
            <a:ext cx="76200" cy="3810000"/>
          </a:xfrm>
          <a:prstGeom prst="rect">
            <a:avLst/>
          </a:prstGeom>
          <a:solidFill>
            <a:srgbClr val="D6A4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deck-title">
            <a:extLst>
              <a:ext uri="{FF2B5EF4-FFF2-40B4-BE49-F238E27FC236}">
                <a16:creationId xmlns:a16="http://schemas.microsoft.com/office/drawing/2014/main" id="{3BF1EDC0-A5DD-4812-8829-FFF41BAFEF1C}"/>
              </a:ext>
            </a:extLst>
          </p:cNvPr>
          <p:cNvSpPr>
            <a:spLocks noGrp="1"/>
          </p:cNvSpPr>
          <p:nvPr/>
        </p:nvSpPr>
        <p:spPr>
          <a:xfrm>
            <a:off x="1104900" y="1066800"/>
            <a:ext cx="7905750" cy="2476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84000"/>
              </a:lnSpc>
              <a:buNone/>
              <a:defRPr sz="6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6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MERCY</a:t>
            </a:r>
          </a:p>
          <a:p>
            <a:pPr algn="l">
              <a:lnSpc>
                <a:spcPct val="84000"/>
              </a:lnSpc>
              <a:buNone/>
              <a:defRPr sz="6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6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MADE VISIBLE</a:t>
            </a:r>
          </a:p>
        </p:txBody>
      </p:sp>
      <p:sp>
        <p:nvSpPr>
          <p:cNvPr id="6" name="deck-subtitle">
            <a:extLst>
              <a:ext uri="{FF2B5EF4-FFF2-40B4-BE49-F238E27FC236}">
                <a16:creationId xmlns:a16="http://schemas.microsoft.com/office/drawing/2014/main" id="{2DDFA12E-0B76-4D46-9819-356A64DDD08F}"/>
              </a:ext>
            </a:extLst>
          </p:cNvPr>
          <p:cNvSpPr>
            <a:spLocks noGrp="1"/>
          </p:cNvSpPr>
          <p:nvPr/>
        </p:nvSpPr>
        <p:spPr>
          <a:xfrm>
            <a:off x="1143000" y="3848100"/>
            <a:ext cx="81915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375" b="0" i="0">
                <a:solidFill>
                  <a:srgbClr val="F6F0E4"/>
                </a:solidFill>
                <a:latin typeface="Aptos"/>
                <a:ea typeface="Aptos"/>
                <a:cs typeface="Aptos"/>
              </a:defRPr>
            </a:pPr>
            <a:r>
              <a:rPr sz="3375" b="0" i="0">
                <a:solidFill>
                  <a:srgbClr val="F6F0E4"/>
                </a:solidFill>
                <a:latin typeface="Aptos"/>
                <a:ea typeface="Aptos"/>
                <a:cs typeface="Aptos"/>
              </a:rPr>
              <a:t>The Grace That Cleanses, Reconciles, and Gathers</a:t>
            </a:r>
          </a:p>
        </p:txBody>
      </p:sp>
      <p:sp>
        <p:nvSpPr>
          <p:cNvPr id="7" name="date">
            <a:extLst>
              <a:ext uri="{FF2B5EF4-FFF2-40B4-BE49-F238E27FC236}">
                <a16:creationId xmlns:a16="http://schemas.microsoft.com/office/drawing/2014/main" id="{F2EFAD13-451B-4302-BA21-9C3652E819BB}"/>
              </a:ext>
            </a:extLst>
          </p:cNvPr>
          <p:cNvSpPr>
            <a:spLocks noGrp="1"/>
          </p:cNvSpPr>
          <p:nvPr/>
        </p:nvSpPr>
        <p:spPr>
          <a:xfrm>
            <a:off x="1143000" y="5505450"/>
            <a:ext cx="6096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Sunday, August 16, 2026</a:t>
            </a:r>
          </a:p>
        </p:txBody>
      </p:sp>
    </p:spTree>
    <p:extLst>
      <p:ext uri="{BB962C8B-B14F-4D97-AF65-F5344CB8AC3E}">
        <p14:creationId xmlns:p14="http://schemas.microsoft.com/office/powerpoint/2010/main" val="199047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B202B"/>
            </a:gs>
            <a:gs pos="100000">
              <a:srgbClr val="234B48"/>
            </a:gs>
          </a:gsLst>
          <a:lin ang="8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ction-kicker">
            <a:extLst>
              <a:ext uri="{FF2B5EF4-FFF2-40B4-BE49-F238E27FC236}">
                <a16:creationId xmlns:a16="http://schemas.microsoft.com/office/drawing/2014/main" id="{60BA4A4C-8A40-47DE-94E0-2B3977D4F725}"/>
              </a:ext>
            </a:extLst>
          </p:cNvPr>
          <p:cNvSpPr>
            <a:spLocks noGrp="1"/>
          </p:cNvSpPr>
          <p:nvPr/>
        </p:nvSpPr>
        <p:spPr>
          <a:xfrm>
            <a:off x="990600" y="514350"/>
            <a:ext cx="8572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9147" lnSpcReduction="10000"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THE OLD TESTAMENT CONFIRMS THE POINT</a:t>
            </a:r>
          </a:p>
        </p:txBody>
      </p:sp>
      <p:sp>
        <p:nvSpPr>
          <p:cNvPr id="4" name="slide-title">
            <a:extLst>
              <a:ext uri="{FF2B5EF4-FFF2-40B4-BE49-F238E27FC236}">
                <a16:creationId xmlns:a16="http://schemas.microsoft.com/office/drawing/2014/main" id="{61B471BA-E08F-4B7C-A3ED-841E19D71343}"/>
              </a:ext>
            </a:extLst>
          </p:cNvPr>
          <p:cNvSpPr>
            <a:spLocks noGrp="1"/>
          </p:cNvSpPr>
          <p:nvPr/>
        </p:nvSpPr>
        <p:spPr>
          <a:xfrm>
            <a:off x="990600" y="1066800"/>
            <a:ext cx="10001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8652" lnSpcReduction="10000"/>
          </a:bodyPr>
          <a:lstStyle/>
          <a:p>
            <a:pPr algn="l">
              <a:lnSpc>
                <a:spcPct val="94000"/>
              </a:lnSpc>
              <a:buNone/>
              <a:defRPr sz="4500" b="1" i="0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4500" b="1" i="0" dirty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Grace refuses to remain</a:t>
            </a:r>
          </a:p>
          <a:p>
            <a:pPr algn="l">
              <a:lnSpc>
                <a:spcPct val="94000"/>
              </a:lnSpc>
              <a:buNone/>
              <a:defRPr sz="4500" b="1" i="0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4500" b="1" i="0" dirty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where it first arrives.</a:t>
            </a:r>
          </a:p>
        </p:txBody>
      </p:sp>
      <p:sp>
        <p:nvSpPr>
          <p:cNvPr id="5" name="ot-card-1">
            <a:extLst>
              <a:ext uri="{FF2B5EF4-FFF2-40B4-BE49-F238E27FC236}">
                <a16:creationId xmlns:a16="http://schemas.microsoft.com/office/drawing/2014/main" id="{78E1526F-A2EF-45A4-B8C8-FDA4F4A49968}"/>
              </a:ext>
            </a:extLst>
          </p:cNvPr>
          <p:cNvSpPr>
            <a:spLocks noGrp="1"/>
          </p:cNvSpPr>
          <p:nvPr/>
        </p:nvSpPr>
        <p:spPr>
          <a:xfrm>
            <a:off x="742950" y="3143250"/>
            <a:ext cx="5105400" cy="1028700"/>
          </a:xfrm>
          <a:prstGeom prst="roundRect">
            <a:avLst>
              <a:gd name="adj" fmla="val 14815"/>
            </a:avLst>
          </a:prstGeom>
          <a:solidFill>
            <a:srgbClr val="F6F0E4">
              <a:alpha val="8000"/>
            </a:srgbClr>
          </a:solidFill>
          <a:ln w="9525">
            <a:solidFill>
              <a:srgbClr val="F6F0E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ot-ref-1">
            <a:extLst>
              <a:ext uri="{FF2B5EF4-FFF2-40B4-BE49-F238E27FC236}">
                <a16:creationId xmlns:a16="http://schemas.microsoft.com/office/drawing/2014/main" id="{AFE0076C-6898-4B8C-98E7-C5F41D21E0CC}"/>
              </a:ext>
            </a:extLst>
          </p:cNvPr>
          <p:cNvSpPr>
            <a:spLocks noGrp="1"/>
          </p:cNvSpPr>
          <p:nvPr/>
        </p:nvSpPr>
        <p:spPr>
          <a:xfrm>
            <a:off x="971550" y="3238500"/>
            <a:ext cx="4648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8895" lnSpcReduction="20000"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JOSEPH</a:t>
            </a:r>
          </a:p>
        </p:txBody>
      </p:sp>
      <p:sp>
        <p:nvSpPr>
          <p:cNvPr id="7" name="ot-theme-1">
            <a:extLst>
              <a:ext uri="{FF2B5EF4-FFF2-40B4-BE49-F238E27FC236}">
                <a16:creationId xmlns:a16="http://schemas.microsoft.com/office/drawing/2014/main" id="{48A543FF-011E-4B8E-AAA1-18B4E238BCE6}"/>
              </a:ext>
            </a:extLst>
          </p:cNvPr>
          <p:cNvSpPr>
            <a:spLocks noGrp="1"/>
          </p:cNvSpPr>
          <p:nvPr/>
        </p:nvSpPr>
        <p:spPr>
          <a:xfrm>
            <a:off x="971550" y="3638550"/>
            <a:ext cx="46482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2593"/>
          </a:bodyPr>
          <a:lstStyle/>
          <a:p>
            <a:pPr algn="l">
              <a:lnSpc>
                <a:spcPct val="100000"/>
              </a:lnSpc>
              <a:buNone/>
              <a:defRPr sz="33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37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Reconciliation</a:t>
            </a:r>
          </a:p>
        </p:txBody>
      </p:sp>
      <p:sp>
        <p:nvSpPr>
          <p:cNvPr id="8" name="ot-card-2">
            <a:extLst>
              <a:ext uri="{FF2B5EF4-FFF2-40B4-BE49-F238E27FC236}">
                <a16:creationId xmlns:a16="http://schemas.microsoft.com/office/drawing/2014/main" id="{BC60A583-0092-493C-9C24-FA284D0454C7}"/>
              </a:ext>
            </a:extLst>
          </p:cNvPr>
          <p:cNvSpPr>
            <a:spLocks noGrp="1"/>
          </p:cNvSpPr>
          <p:nvPr/>
        </p:nvSpPr>
        <p:spPr>
          <a:xfrm>
            <a:off x="6191250" y="3143250"/>
            <a:ext cx="5105400" cy="1028700"/>
          </a:xfrm>
          <a:prstGeom prst="roundRect">
            <a:avLst>
              <a:gd name="adj" fmla="val 14815"/>
            </a:avLst>
          </a:prstGeom>
          <a:solidFill>
            <a:srgbClr val="F6F0E4">
              <a:alpha val="8000"/>
            </a:srgbClr>
          </a:solidFill>
          <a:ln w="9525">
            <a:solidFill>
              <a:srgbClr val="F6F0E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ot-ref-2">
            <a:extLst>
              <a:ext uri="{FF2B5EF4-FFF2-40B4-BE49-F238E27FC236}">
                <a16:creationId xmlns:a16="http://schemas.microsoft.com/office/drawing/2014/main" id="{47368EB8-5073-4B89-85AE-CC761CFC7FDD}"/>
              </a:ext>
            </a:extLst>
          </p:cNvPr>
          <p:cNvSpPr>
            <a:spLocks noGrp="1"/>
          </p:cNvSpPr>
          <p:nvPr/>
        </p:nvSpPr>
        <p:spPr>
          <a:xfrm>
            <a:off x="6419850" y="3238500"/>
            <a:ext cx="4648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8895" lnSpcReduction="20000"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PSALM 133</a:t>
            </a:r>
          </a:p>
        </p:txBody>
      </p:sp>
      <p:sp>
        <p:nvSpPr>
          <p:cNvPr id="10" name="ot-theme-2">
            <a:extLst>
              <a:ext uri="{FF2B5EF4-FFF2-40B4-BE49-F238E27FC236}">
                <a16:creationId xmlns:a16="http://schemas.microsoft.com/office/drawing/2014/main" id="{EB941990-D60D-404E-87F8-B6499E81BCB3}"/>
              </a:ext>
            </a:extLst>
          </p:cNvPr>
          <p:cNvSpPr>
            <a:spLocks noGrp="1"/>
          </p:cNvSpPr>
          <p:nvPr/>
        </p:nvSpPr>
        <p:spPr>
          <a:xfrm>
            <a:off x="6419850" y="3638550"/>
            <a:ext cx="46482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2593"/>
          </a:bodyPr>
          <a:lstStyle/>
          <a:p>
            <a:pPr algn="l">
              <a:lnSpc>
                <a:spcPct val="100000"/>
              </a:lnSpc>
              <a:buNone/>
              <a:defRPr sz="33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37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Shared life</a:t>
            </a:r>
          </a:p>
        </p:txBody>
      </p:sp>
      <p:sp>
        <p:nvSpPr>
          <p:cNvPr id="11" name="ot-card-3">
            <a:extLst>
              <a:ext uri="{FF2B5EF4-FFF2-40B4-BE49-F238E27FC236}">
                <a16:creationId xmlns:a16="http://schemas.microsoft.com/office/drawing/2014/main" id="{5B0CBA7C-C816-498D-8D80-859BDCA910F4}"/>
              </a:ext>
            </a:extLst>
          </p:cNvPr>
          <p:cNvSpPr>
            <a:spLocks noGrp="1"/>
          </p:cNvSpPr>
          <p:nvPr/>
        </p:nvSpPr>
        <p:spPr>
          <a:xfrm>
            <a:off x="742950" y="4381500"/>
            <a:ext cx="5105400" cy="1028700"/>
          </a:xfrm>
          <a:prstGeom prst="roundRect">
            <a:avLst>
              <a:gd name="adj" fmla="val 14815"/>
            </a:avLst>
          </a:prstGeom>
          <a:solidFill>
            <a:srgbClr val="F6F0E4">
              <a:alpha val="8000"/>
            </a:srgbClr>
          </a:solidFill>
          <a:ln w="9525">
            <a:solidFill>
              <a:srgbClr val="F6F0E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ot-ref-3">
            <a:extLst>
              <a:ext uri="{FF2B5EF4-FFF2-40B4-BE49-F238E27FC236}">
                <a16:creationId xmlns:a16="http://schemas.microsoft.com/office/drawing/2014/main" id="{90ACA4E7-0E74-4DA9-8BE2-E4D09400FE00}"/>
              </a:ext>
            </a:extLst>
          </p:cNvPr>
          <p:cNvSpPr>
            <a:spLocks noGrp="1"/>
          </p:cNvSpPr>
          <p:nvPr/>
        </p:nvSpPr>
        <p:spPr>
          <a:xfrm>
            <a:off x="971550" y="4476750"/>
            <a:ext cx="4648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8895" lnSpcReduction="20000"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ISAIAH 56</a:t>
            </a:r>
          </a:p>
        </p:txBody>
      </p:sp>
      <p:sp>
        <p:nvSpPr>
          <p:cNvPr id="13" name="ot-theme-3">
            <a:extLst>
              <a:ext uri="{FF2B5EF4-FFF2-40B4-BE49-F238E27FC236}">
                <a16:creationId xmlns:a16="http://schemas.microsoft.com/office/drawing/2014/main" id="{82BDBF11-E5BA-461F-99D4-A00042ADC699}"/>
              </a:ext>
            </a:extLst>
          </p:cNvPr>
          <p:cNvSpPr>
            <a:spLocks noGrp="1"/>
          </p:cNvSpPr>
          <p:nvPr/>
        </p:nvSpPr>
        <p:spPr>
          <a:xfrm>
            <a:off x="971550" y="4876800"/>
            <a:ext cx="46482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2593"/>
          </a:bodyPr>
          <a:lstStyle/>
          <a:p>
            <a:pPr algn="l">
              <a:lnSpc>
                <a:spcPct val="100000"/>
              </a:lnSpc>
              <a:buNone/>
              <a:defRPr sz="33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37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Welcome</a:t>
            </a:r>
          </a:p>
        </p:txBody>
      </p:sp>
      <p:sp>
        <p:nvSpPr>
          <p:cNvPr id="14" name="ot-card-4">
            <a:extLst>
              <a:ext uri="{FF2B5EF4-FFF2-40B4-BE49-F238E27FC236}">
                <a16:creationId xmlns:a16="http://schemas.microsoft.com/office/drawing/2014/main" id="{526A05C3-B325-41DF-A499-6DEE842DC36F}"/>
              </a:ext>
            </a:extLst>
          </p:cNvPr>
          <p:cNvSpPr>
            <a:spLocks noGrp="1"/>
          </p:cNvSpPr>
          <p:nvPr/>
        </p:nvSpPr>
        <p:spPr>
          <a:xfrm>
            <a:off x="6191250" y="4381500"/>
            <a:ext cx="5105400" cy="1028700"/>
          </a:xfrm>
          <a:prstGeom prst="roundRect">
            <a:avLst>
              <a:gd name="adj" fmla="val 14815"/>
            </a:avLst>
          </a:prstGeom>
          <a:solidFill>
            <a:srgbClr val="F6F0E4">
              <a:alpha val="8000"/>
            </a:srgbClr>
          </a:solidFill>
          <a:ln w="9525">
            <a:solidFill>
              <a:srgbClr val="F6F0E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ot-ref-4">
            <a:extLst>
              <a:ext uri="{FF2B5EF4-FFF2-40B4-BE49-F238E27FC236}">
                <a16:creationId xmlns:a16="http://schemas.microsoft.com/office/drawing/2014/main" id="{ACE2AA1D-1014-49ED-B0D0-26EC4C658AD4}"/>
              </a:ext>
            </a:extLst>
          </p:cNvPr>
          <p:cNvSpPr>
            <a:spLocks noGrp="1"/>
          </p:cNvSpPr>
          <p:nvPr/>
        </p:nvSpPr>
        <p:spPr>
          <a:xfrm>
            <a:off x="6419850" y="4476750"/>
            <a:ext cx="4648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8895" lnSpcReduction="20000"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PSALM 67</a:t>
            </a:r>
          </a:p>
        </p:txBody>
      </p:sp>
      <p:sp>
        <p:nvSpPr>
          <p:cNvPr id="16" name="ot-theme-4">
            <a:extLst>
              <a:ext uri="{FF2B5EF4-FFF2-40B4-BE49-F238E27FC236}">
                <a16:creationId xmlns:a16="http://schemas.microsoft.com/office/drawing/2014/main" id="{17C9E365-8D2F-4399-904B-42DB686726C2}"/>
              </a:ext>
            </a:extLst>
          </p:cNvPr>
          <p:cNvSpPr>
            <a:spLocks noGrp="1"/>
          </p:cNvSpPr>
          <p:nvPr/>
        </p:nvSpPr>
        <p:spPr>
          <a:xfrm>
            <a:off x="6419850" y="4876800"/>
            <a:ext cx="46482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2593"/>
          </a:bodyPr>
          <a:lstStyle/>
          <a:p>
            <a:pPr algn="l">
              <a:lnSpc>
                <a:spcPct val="100000"/>
              </a:lnSpc>
              <a:buNone/>
              <a:defRPr sz="33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37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Blessing</a:t>
            </a:r>
          </a:p>
        </p:txBody>
      </p:sp>
      <p:sp>
        <p:nvSpPr>
          <p:cNvPr id="17" name="pulse">
            <a:extLst>
              <a:ext uri="{FF2B5EF4-FFF2-40B4-BE49-F238E27FC236}">
                <a16:creationId xmlns:a16="http://schemas.microsoft.com/office/drawing/2014/main" id="{5E50E80C-35EC-4BEB-9219-C101133037FC}"/>
              </a:ext>
            </a:extLst>
          </p:cNvPr>
          <p:cNvSpPr>
            <a:spLocks noGrp="1"/>
          </p:cNvSpPr>
          <p:nvPr/>
        </p:nvSpPr>
        <p:spPr>
          <a:xfrm>
            <a:off x="990600" y="5676900"/>
            <a:ext cx="10287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MERCY RECEIVED.   MERCY MADE VISIBLE.</a:t>
            </a:r>
          </a:p>
        </p:txBody>
      </p:sp>
    </p:spTree>
    <p:extLst>
      <p:ext uri="{BB962C8B-B14F-4D97-AF65-F5344CB8AC3E}">
        <p14:creationId xmlns:p14="http://schemas.microsoft.com/office/powerpoint/2010/main" val="1981922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t="31250" b="3125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rk-wash">
            <a:extLst>
              <a:ext uri="{FF2B5EF4-FFF2-40B4-BE49-F238E27FC236}">
                <a16:creationId xmlns:a16="http://schemas.microsoft.com/office/drawing/2014/main" id="{C1AA98EE-277C-416B-AB71-06748F1F27D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0A0C">
              <a:alpha val="46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iver-receive">
            <a:extLst>
              <a:ext uri="{FF2B5EF4-FFF2-40B4-BE49-F238E27FC236}">
                <a16:creationId xmlns:a16="http://schemas.microsoft.com/office/drawing/2014/main" id="{C02F44F1-B3D4-4F58-93B1-10AAA1B37F14}"/>
              </a:ext>
            </a:extLst>
          </p:cNvPr>
          <p:cNvSpPr>
            <a:spLocks noGrp="1"/>
          </p:cNvSpPr>
          <p:nvPr/>
        </p:nvSpPr>
        <p:spPr>
          <a:xfrm>
            <a:off x="876300" y="1009650"/>
            <a:ext cx="8572500" cy="1752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51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17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river must receive</a:t>
            </a:r>
          </a:p>
          <a:p>
            <a:pPr algn="l">
              <a:lnSpc>
                <a:spcPct val="92000"/>
              </a:lnSpc>
              <a:buNone/>
              <a:defRPr sz="51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17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before it can give.</a:t>
            </a:r>
          </a:p>
        </p:txBody>
      </p:sp>
      <p:sp>
        <p:nvSpPr>
          <p:cNvPr id="6" name="river-divider">
            <a:extLst>
              <a:ext uri="{FF2B5EF4-FFF2-40B4-BE49-F238E27FC236}">
                <a16:creationId xmlns:a16="http://schemas.microsoft.com/office/drawing/2014/main" id="{80E1A503-6D3E-4928-9483-0D7AFF7633CA}"/>
              </a:ext>
            </a:extLst>
          </p:cNvPr>
          <p:cNvSpPr>
            <a:spLocks noGrp="1"/>
          </p:cNvSpPr>
          <p:nvPr/>
        </p:nvSpPr>
        <p:spPr>
          <a:xfrm>
            <a:off x="895350" y="3276600"/>
            <a:ext cx="7239000" cy="38100"/>
          </a:xfrm>
          <a:prstGeom prst="rect">
            <a:avLst/>
          </a:prstGeom>
          <a:solidFill>
            <a:srgbClr val="D6A4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downstream-question">
            <a:extLst>
              <a:ext uri="{FF2B5EF4-FFF2-40B4-BE49-F238E27FC236}">
                <a16:creationId xmlns:a16="http://schemas.microsoft.com/office/drawing/2014/main" id="{EC1872F6-2D00-41AB-8600-36E804DDBE40}"/>
              </a:ext>
            </a:extLst>
          </p:cNvPr>
          <p:cNvSpPr>
            <a:spLocks noGrp="1"/>
          </p:cNvSpPr>
          <p:nvPr/>
        </p:nvSpPr>
        <p:spPr>
          <a:xfrm>
            <a:off x="876300" y="3638550"/>
            <a:ext cx="8096250" cy="1581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4650" b="1" i="0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Look downstream.</a:t>
            </a:r>
          </a:p>
          <a:p>
            <a:pPr algn="l">
              <a:lnSpc>
                <a:spcPct val="94000"/>
              </a:lnSpc>
              <a:buNone/>
              <a:defRPr sz="4650" b="1" i="0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Is anything living there?</a:t>
            </a:r>
          </a:p>
        </p:txBody>
      </p:sp>
    </p:spTree>
    <p:extLst>
      <p:ext uri="{BB962C8B-B14F-4D97-AF65-F5344CB8AC3E}">
        <p14:creationId xmlns:p14="http://schemas.microsoft.com/office/powerpoint/2010/main" val="1478064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rcRect l="6445" r="6445"/>
          <a:stretch>
            <a:fillRect/>
          </a:stretch>
        </p:blipFill>
        <p:spPr>
          <a:xfrm>
            <a:off x="0" y="0"/>
            <a:ext cx="4524375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2005BFE-5E78-41FB-9170-E9F5F46E92E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524375" cy="6858000"/>
          </a:xfrm>
          <a:prstGeom prst="rect">
            <a:avLst/>
          </a:prstGeom>
          <a:solidFill>
            <a:srgbClr val="0B202B">
              <a:alpha val="30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pastoral-question">
            <a:extLst>
              <a:ext uri="{FF2B5EF4-FFF2-40B4-BE49-F238E27FC236}">
                <a16:creationId xmlns:a16="http://schemas.microsoft.com/office/drawing/2014/main" id="{8F0DF6E5-983F-4563-921E-481D33565BF3}"/>
              </a:ext>
            </a:extLst>
          </p:cNvPr>
          <p:cNvSpPr>
            <a:spLocks noGrp="1"/>
          </p:cNvSpPr>
          <p:nvPr/>
        </p:nvSpPr>
        <p:spPr>
          <a:xfrm>
            <a:off x="445294" y="307181"/>
            <a:ext cx="3805238" cy="2609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45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57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What is living</a:t>
            </a:r>
          </a:p>
          <a:p>
            <a:pPr algn="ctr">
              <a:lnSpc>
                <a:spcPct val="90000"/>
              </a:lnSpc>
              <a:buNone/>
              <a:defRPr sz="45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57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downstream</a:t>
            </a:r>
          </a:p>
          <a:p>
            <a:pPr algn="ctr">
              <a:lnSpc>
                <a:spcPct val="90000"/>
              </a:lnSpc>
              <a:buNone/>
              <a:defRPr sz="45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57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from me?</a:t>
            </a:r>
          </a:p>
        </p:txBody>
      </p:sp>
      <p:sp>
        <p:nvSpPr>
          <p:cNvPr id="4" name="application-dot-1">
            <a:extLst>
              <a:ext uri="{FF2B5EF4-FFF2-40B4-BE49-F238E27FC236}">
                <a16:creationId xmlns:a16="http://schemas.microsoft.com/office/drawing/2014/main" id="{2CB0C3B4-20B0-4F46-8D5A-528AA2685158}"/>
              </a:ext>
            </a:extLst>
          </p:cNvPr>
          <p:cNvSpPr>
            <a:spLocks noGrp="1"/>
          </p:cNvSpPr>
          <p:nvPr/>
        </p:nvSpPr>
        <p:spPr>
          <a:xfrm>
            <a:off x="5124450" y="857250"/>
            <a:ext cx="400050" cy="400050"/>
          </a:xfrm>
          <a:prstGeom prst="ellipse">
            <a:avLst/>
          </a:prstGeom>
          <a:solidFill>
            <a:srgbClr val="D6A4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application-1">
            <a:extLst>
              <a:ext uri="{FF2B5EF4-FFF2-40B4-BE49-F238E27FC236}">
                <a16:creationId xmlns:a16="http://schemas.microsoft.com/office/drawing/2014/main" id="{7C0A81CE-BD3D-46A0-BE92-E226B469FDBC}"/>
              </a:ext>
            </a:extLst>
          </p:cNvPr>
          <p:cNvSpPr>
            <a:spLocks noGrp="1"/>
          </p:cNvSpPr>
          <p:nvPr/>
        </p:nvSpPr>
        <p:spPr>
          <a:xfrm>
            <a:off x="5810250" y="762000"/>
            <a:ext cx="5715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3300" b="1" i="0">
                <a:solidFill>
                  <a:srgbClr val="17232A"/>
                </a:solidFill>
                <a:latin typeface="Aptos"/>
                <a:ea typeface="Aptos"/>
                <a:cs typeface="Aptos"/>
              </a:defRPr>
            </a:pPr>
            <a:r>
              <a:rPr sz="3300" b="1" i="0" dirty="0">
                <a:solidFill>
                  <a:srgbClr val="17232A"/>
                </a:solidFill>
                <a:latin typeface="Aptos"/>
                <a:ea typeface="Aptos"/>
                <a:cs typeface="Aptos"/>
              </a:rPr>
              <a:t>Listen before reacting.</a:t>
            </a:r>
          </a:p>
        </p:txBody>
      </p:sp>
      <p:sp>
        <p:nvSpPr>
          <p:cNvPr id="6" name="application-dot-2">
            <a:extLst>
              <a:ext uri="{FF2B5EF4-FFF2-40B4-BE49-F238E27FC236}">
                <a16:creationId xmlns:a16="http://schemas.microsoft.com/office/drawing/2014/main" id="{9B1C9270-A3AB-411A-96A2-9314BE168167}"/>
              </a:ext>
            </a:extLst>
          </p:cNvPr>
          <p:cNvSpPr>
            <a:spLocks noGrp="1"/>
          </p:cNvSpPr>
          <p:nvPr/>
        </p:nvSpPr>
        <p:spPr>
          <a:xfrm>
            <a:off x="5124450" y="2190750"/>
            <a:ext cx="400050" cy="400050"/>
          </a:xfrm>
          <a:prstGeom prst="ellipse">
            <a:avLst/>
          </a:prstGeom>
          <a:solidFill>
            <a:srgbClr val="D6A4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application-2">
            <a:extLst>
              <a:ext uri="{FF2B5EF4-FFF2-40B4-BE49-F238E27FC236}">
                <a16:creationId xmlns:a16="http://schemas.microsoft.com/office/drawing/2014/main" id="{19F7BF54-EF53-4AB2-9C3E-3B524972E79C}"/>
              </a:ext>
            </a:extLst>
          </p:cNvPr>
          <p:cNvSpPr>
            <a:spLocks noGrp="1"/>
          </p:cNvSpPr>
          <p:nvPr/>
        </p:nvSpPr>
        <p:spPr>
          <a:xfrm>
            <a:off x="5810250" y="2095500"/>
            <a:ext cx="5715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1476"/>
          </a:bodyPr>
          <a:lstStyle/>
          <a:p>
            <a:pPr algn="l">
              <a:lnSpc>
                <a:spcPct val="100000"/>
              </a:lnSpc>
              <a:buNone/>
              <a:defRPr sz="3300" b="1" i="0">
                <a:solidFill>
                  <a:srgbClr val="17232A"/>
                </a:solidFill>
                <a:latin typeface="Aptos"/>
                <a:ea typeface="Aptos"/>
                <a:cs typeface="Aptos"/>
              </a:defRPr>
            </a:pPr>
            <a:r>
              <a:rPr sz="3300" b="1" i="0" dirty="0">
                <a:solidFill>
                  <a:srgbClr val="17232A"/>
                </a:solidFill>
                <a:latin typeface="Aptos"/>
                <a:ea typeface="Aptos"/>
                <a:cs typeface="Aptos"/>
              </a:rPr>
              <a:t>Tell the truth without contempt.</a:t>
            </a:r>
          </a:p>
        </p:txBody>
      </p:sp>
      <p:sp>
        <p:nvSpPr>
          <p:cNvPr id="8" name="application-dot-3">
            <a:extLst>
              <a:ext uri="{FF2B5EF4-FFF2-40B4-BE49-F238E27FC236}">
                <a16:creationId xmlns:a16="http://schemas.microsoft.com/office/drawing/2014/main" id="{1D4BDA38-7EA5-47D6-ACF0-4FC6EDCAFD1C}"/>
              </a:ext>
            </a:extLst>
          </p:cNvPr>
          <p:cNvSpPr>
            <a:spLocks noGrp="1"/>
          </p:cNvSpPr>
          <p:nvPr/>
        </p:nvSpPr>
        <p:spPr>
          <a:xfrm>
            <a:off x="5124450" y="3524250"/>
            <a:ext cx="400050" cy="400050"/>
          </a:xfrm>
          <a:prstGeom prst="ellipse">
            <a:avLst/>
          </a:prstGeom>
          <a:solidFill>
            <a:srgbClr val="D6A4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application-3">
            <a:extLst>
              <a:ext uri="{FF2B5EF4-FFF2-40B4-BE49-F238E27FC236}">
                <a16:creationId xmlns:a16="http://schemas.microsoft.com/office/drawing/2014/main" id="{27D6044A-4FD9-4EF1-83F1-402FE5094E9C}"/>
              </a:ext>
            </a:extLst>
          </p:cNvPr>
          <p:cNvSpPr>
            <a:spLocks noGrp="1"/>
          </p:cNvSpPr>
          <p:nvPr/>
        </p:nvSpPr>
        <p:spPr>
          <a:xfrm>
            <a:off x="5810250" y="3429000"/>
            <a:ext cx="5715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2967"/>
          </a:bodyPr>
          <a:lstStyle/>
          <a:p>
            <a:pPr algn="l">
              <a:lnSpc>
                <a:spcPct val="100000"/>
              </a:lnSpc>
              <a:buNone/>
              <a:defRPr sz="3300" b="1" i="0">
                <a:solidFill>
                  <a:srgbClr val="17232A"/>
                </a:solidFill>
                <a:latin typeface="Aptos"/>
                <a:ea typeface="Aptos"/>
                <a:cs typeface="Aptos"/>
              </a:defRPr>
            </a:pPr>
            <a:r>
              <a:rPr sz="3300" b="1" i="0" dirty="0">
                <a:solidFill>
                  <a:srgbClr val="17232A"/>
                </a:solidFill>
                <a:latin typeface="Aptos"/>
                <a:ea typeface="Aptos"/>
                <a:cs typeface="Aptos"/>
              </a:rPr>
              <a:t>Set a boundary without hatred.</a:t>
            </a:r>
          </a:p>
        </p:txBody>
      </p:sp>
      <p:sp>
        <p:nvSpPr>
          <p:cNvPr id="10" name="application-dot-4">
            <a:extLst>
              <a:ext uri="{FF2B5EF4-FFF2-40B4-BE49-F238E27FC236}">
                <a16:creationId xmlns:a16="http://schemas.microsoft.com/office/drawing/2014/main" id="{8B4C2458-666D-403B-A8B7-3CBDF6E68395}"/>
              </a:ext>
            </a:extLst>
          </p:cNvPr>
          <p:cNvSpPr>
            <a:spLocks noGrp="1"/>
          </p:cNvSpPr>
          <p:nvPr/>
        </p:nvSpPr>
        <p:spPr>
          <a:xfrm>
            <a:off x="5124450" y="4857750"/>
            <a:ext cx="400050" cy="400050"/>
          </a:xfrm>
          <a:prstGeom prst="ellipse">
            <a:avLst/>
          </a:prstGeom>
          <a:solidFill>
            <a:srgbClr val="D6A4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application-4">
            <a:extLst>
              <a:ext uri="{FF2B5EF4-FFF2-40B4-BE49-F238E27FC236}">
                <a16:creationId xmlns:a16="http://schemas.microsoft.com/office/drawing/2014/main" id="{832F609F-0FBE-4B54-9FB9-A81245680FE9}"/>
              </a:ext>
            </a:extLst>
          </p:cNvPr>
          <p:cNvSpPr>
            <a:spLocks noGrp="1"/>
          </p:cNvSpPr>
          <p:nvPr/>
        </p:nvSpPr>
        <p:spPr>
          <a:xfrm>
            <a:off x="5810250" y="4762500"/>
            <a:ext cx="5715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77576" lnSpcReduction="10000"/>
          </a:bodyPr>
          <a:lstStyle/>
          <a:p>
            <a:pPr algn="l">
              <a:lnSpc>
                <a:spcPct val="100000"/>
              </a:lnSpc>
              <a:buNone/>
              <a:defRPr sz="3300" b="1" i="0">
                <a:solidFill>
                  <a:srgbClr val="17232A"/>
                </a:solidFill>
                <a:latin typeface="Aptos"/>
                <a:ea typeface="Aptos"/>
                <a:cs typeface="Aptos"/>
              </a:defRPr>
            </a:pPr>
            <a:r>
              <a:rPr sz="3300" b="1" i="0" dirty="0">
                <a:solidFill>
                  <a:srgbClr val="17232A"/>
                </a:solidFill>
                <a:latin typeface="Aptos"/>
                <a:ea typeface="Aptos"/>
                <a:cs typeface="Aptos"/>
              </a:rPr>
              <a:t>Take one faithful step toward reconciliation.</a:t>
            </a:r>
          </a:p>
        </p:txBody>
      </p:sp>
      <p:sp>
        <p:nvSpPr>
          <p:cNvPr id="12" name="wound-line">
            <a:extLst>
              <a:ext uri="{FF2B5EF4-FFF2-40B4-BE49-F238E27FC236}">
                <a16:creationId xmlns:a16="http://schemas.microsoft.com/office/drawing/2014/main" id="{B41D59C7-B571-4C22-991A-4DA3DCB7EAEA}"/>
              </a:ext>
            </a:extLst>
          </p:cNvPr>
          <p:cNvSpPr>
            <a:spLocks noGrp="1"/>
          </p:cNvSpPr>
          <p:nvPr/>
        </p:nvSpPr>
        <p:spPr>
          <a:xfrm>
            <a:off x="5124450" y="5657850"/>
            <a:ext cx="63817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9147" lnSpcReduction="10000"/>
          </a:bodyPr>
          <a:lstStyle/>
          <a:p>
            <a:pPr algn="ctr">
              <a:lnSpc>
                <a:spcPct val="100000"/>
              </a:lnSpc>
              <a:buNone/>
              <a:defRPr sz="3225" b="1" i="0">
                <a:solidFill>
                  <a:srgbClr val="234B48"/>
                </a:solidFill>
                <a:latin typeface="Georgia"/>
                <a:ea typeface="Georgia"/>
                <a:cs typeface="Georgia"/>
              </a:defRPr>
            </a:pPr>
            <a:r>
              <a:rPr sz="3225" b="1" i="0" dirty="0">
                <a:solidFill>
                  <a:srgbClr val="234B48"/>
                </a:solidFill>
                <a:latin typeface="Georgia"/>
                <a:ea typeface="Georgia"/>
                <a:cs typeface="Georgia"/>
              </a:rPr>
              <a:t>The wound need not decide</a:t>
            </a:r>
          </a:p>
          <a:p>
            <a:pPr algn="ctr">
              <a:lnSpc>
                <a:spcPct val="100000"/>
              </a:lnSpc>
              <a:buNone/>
              <a:defRPr sz="3225" b="1" i="0">
                <a:solidFill>
                  <a:srgbClr val="234B48"/>
                </a:solidFill>
                <a:latin typeface="Georgia"/>
                <a:ea typeface="Georgia"/>
                <a:cs typeface="Georgia"/>
              </a:defRPr>
            </a:pPr>
            <a:r>
              <a:rPr sz="3225" b="1" i="0" dirty="0">
                <a:solidFill>
                  <a:srgbClr val="234B48"/>
                </a:solidFill>
                <a:latin typeface="Georgia"/>
                <a:ea typeface="Georgia"/>
                <a:cs typeface="Georgia"/>
              </a:rPr>
              <a:t>what flows through us.</a:t>
            </a:r>
          </a:p>
        </p:txBody>
      </p:sp>
    </p:spTree>
    <p:extLst>
      <p:ext uri="{BB962C8B-B14F-4D97-AF65-F5344CB8AC3E}">
        <p14:creationId xmlns:p14="http://schemas.microsoft.com/office/powerpoint/2010/main" val="1931307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0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y-title">
            <a:extLst>
              <a:ext uri="{FF2B5EF4-FFF2-40B4-BE49-F238E27FC236}">
                <a16:creationId xmlns:a16="http://schemas.microsoft.com/office/drawing/2014/main" id="{787A8174-EE7E-46C5-BA5B-5599DDF70D57}"/>
              </a:ext>
            </a:extLst>
          </p:cNvPr>
          <p:cNvSpPr>
            <a:spLocks noGrp="1"/>
          </p:cNvSpPr>
          <p:nvPr/>
        </p:nvSpPr>
        <p:spPr>
          <a:xfrm>
            <a:off x="704850" y="590550"/>
            <a:ext cx="75247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49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9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Mercy took form.</a:t>
            </a:r>
          </a:p>
        </p:txBody>
      </p:sp>
      <p:sp>
        <p:nvSpPr>
          <p:cNvPr id="4" name="fry-subtitle">
            <a:extLst>
              <a:ext uri="{FF2B5EF4-FFF2-40B4-BE49-F238E27FC236}">
                <a16:creationId xmlns:a16="http://schemas.microsoft.com/office/drawing/2014/main" id="{55589B1C-9D18-4643-AE02-A45740219C2D}"/>
              </a:ext>
            </a:extLst>
          </p:cNvPr>
          <p:cNvSpPr>
            <a:spLocks noGrp="1"/>
          </p:cNvSpPr>
          <p:nvPr/>
        </p:nvSpPr>
        <p:spPr>
          <a:xfrm>
            <a:off x="742950" y="1524000"/>
            <a:ext cx="8667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6899"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ELIZABETH FRY AT NEWGATE  •  1813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rcRect t="9636" b="9636"/>
          <a:stretch>
            <a:fillRect/>
          </a:stretch>
        </p:blipFill>
        <p:spPr>
          <a:xfrm>
            <a:off x="723900" y="2266950"/>
            <a:ext cx="3695700" cy="3962400"/>
          </a:xfrm>
          <a:prstGeom prst="roundRect">
            <a:avLst>
              <a:gd name="adj" fmla="val 4124"/>
            </a:avLst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rcRect t="9293" b="9293"/>
          <a:stretch>
            <a:fillRect/>
          </a:stretch>
        </p:blipFill>
        <p:spPr>
          <a:xfrm>
            <a:off x="4743450" y="2266950"/>
            <a:ext cx="6724650" cy="3962400"/>
          </a:xfrm>
          <a:prstGeom prst="roundRect">
            <a:avLst>
              <a:gd name="adj" fmla="val 3846"/>
            </a:avLst>
          </a:prstGeom>
        </p:spPr>
      </p:pic>
      <p:sp>
        <p:nvSpPr>
          <p:cNvPr id="7" name="fry-caption-panel">
            <a:extLst>
              <a:ext uri="{FF2B5EF4-FFF2-40B4-BE49-F238E27FC236}">
                <a16:creationId xmlns:a16="http://schemas.microsoft.com/office/drawing/2014/main" id="{9AC76A82-DAA5-4260-9525-840BE2B765B3}"/>
              </a:ext>
            </a:extLst>
          </p:cNvPr>
          <p:cNvSpPr>
            <a:spLocks noGrp="1"/>
          </p:cNvSpPr>
          <p:nvPr/>
        </p:nvSpPr>
        <p:spPr>
          <a:xfrm>
            <a:off x="4743450" y="4762500"/>
            <a:ext cx="6724650" cy="1466850"/>
          </a:xfrm>
          <a:prstGeom prst="roundRect">
            <a:avLst>
              <a:gd name="adj" fmla="val 10390"/>
            </a:avLst>
          </a:prstGeom>
          <a:solidFill>
            <a:srgbClr val="050A0C">
              <a:alpha val="6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fry-caption">
            <a:extLst>
              <a:ext uri="{FF2B5EF4-FFF2-40B4-BE49-F238E27FC236}">
                <a16:creationId xmlns:a16="http://schemas.microsoft.com/office/drawing/2014/main" id="{AFB38A87-C1CC-4825-83C1-E987AB543291}"/>
              </a:ext>
            </a:extLst>
          </p:cNvPr>
          <p:cNvSpPr>
            <a:spLocks noGrp="1"/>
          </p:cNvSpPr>
          <p:nvPr/>
        </p:nvSpPr>
        <p:spPr>
          <a:xfrm>
            <a:off x="5010150" y="4857750"/>
            <a:ext cx="6191250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2771" lnSpcReduction="10000"/>
          </a:bodyPr>
          <a:lstStyle/>
          <a:p>
            <a:pPr algn="ctr">
              <a:lnSpc>
                <a:spcPct val="100000"/>
              </a:lnSpc>
              <a:buNone/>
              <a:defRPr sz="32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She clothed babies, comforted mothers,</a:t>
            </a:r>
          </a:p>
          <a:p>
            <a:pPr algn="ctr">
              <a:lnSpc>
                <a:spcPct val="100000"/>
              </a:lnSpc>
              <a:buNone/>
              <a:defRPr sz="32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and prayed among the prisoners.</a:t>
            </a:r>
          </a:p>
        </p:txBody>
      </p:sp>
    </p:spTree>
    <p:extLst>
      <p:ext uri="{BB962C8B-B14F-4D97-AF65-F5344CB8AC3E}">
        <p14:creationId xmlns:p14="http://schemas.microsoft.com/office/powerpoint/2010/main" val="473927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t="7733" b="773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rk-wash">
            <a:extLst>
              <a:ext uri="{FF2B5EF4-FFF2-40B4-BE49-F238E27FC236}">
                <a16:creationId xmlns:a16="http://schemas.microsoft.com/office/drawing/2014/main" id="{F65B1B35-3B3F-49D1-9FF7-851AD5FA787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0A0C">
              <a:alpha val="76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8FEF57-3D55-49A6-BCBF-CAEB665040D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B202B">
                  <a:alpha val="90000"/>
                </a:srgbClr>
              </a:gs>
              <a:gs pos="70000">
                <a:srgbClr val="0B202B">
                  <a:alpha val="55000"/>
                </a:srgbClr>
              </a:gs>
              <a:gs pos="100000">
                <a:srgbClr val="050A0C">
                  <a:alpha val="18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fry-quote-setup">
            <a:extLst>
              <a:ext uri="{FF2B5EF4-FFF2-40B4-BE49-F238E27FC236}">
                <a16:creationId xmlns:a16="http://schemas.microsoft.com/office/drawing/2014/main" id="{14174823-ABE8-4D10-B6F9-B9882344204A}"/>
              </a:ext>
            </a:extLst>
          </p:cNvPr>
          <p:cNvSpPr>
            <a:spLocks noGrp="1"/>
          </p:cNvSpPr>
          <p:nvPr/>
        </p:nvSpPr>
        <p:spPr>
          <a:xfrm>
            <a:off x="1009650" y="990600"/>
            <a:ext cx="9525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525" b="0" i="0">
                <a:solidFill>
                  <a:srgbClr val="F6F0E4"/>
                </a:solidFill>
                <a:latin typeface="Aptos"/>
                <a:ea typeface="Aptos"/>
                <a:cs typeface="Aptos"/>
              </a:defRPr>
            </a:pPr>
            <a:r>
              <a:rPr sz="3525" b="0" i="0">
                <a:solidFill>
                  <a:srgbClr val="F6F0E4"/>
                </a:solidFill>
                <a:latin typeface="Aptos"/>
                <a:ea typeface="Aptos"/>
                <a:cs typeface="Aptos"/>
              </a:rPr>
              <a:t>Prison ministry must be entered</a:t>
            </a:r>
          </a:p>
        </p:txBody>
      </p:sp>
      <p:sp>
        <p:nvSpPr>
          <p:cNvPr id="5" name="fry-quote">
            <a:extLst>
              <a:ext uri="{FF2B5EF4-FFF2-40B4-BE49-F238E27FC236}">
                <a16:creationId xmlns:a16="http://schemas.microsoft.com/office/drawing/2014/main" id="{A468AFE6-68E6-46DF-A7A7-CD944845A008}"/>
              </a:ext>
            </a:extLst>
          </p:cNvPr>
          <p:cNvSpPr>
            <a:spLocks noGrp="1"/>
          </p:cNvSpPr>
          <p:nvPr/>
        </p:nvSpPr>
        <p:spPr>
          <a:xfrm>
            <a:off x="990600" y="1885950"/>
            <a:ext cx="781050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88000"/>
              </a:lnSpc>
              <a:buNone/>
              <a:defRPr sz="5625" b="1" i="1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625" b="1" i="1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“in the spirit,</a:t>
            </a:r>
          </a:p>
          <a:p>
            <a:pPr algn="l">
              <a:lnSpc>
                <a:spcPct val="88000"/>
              </a:lnSpc>
              <a:buNone/>
              <a:defRPr sz="5625" b="1" i="1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625" b="1" i="1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not of judgment,</a:t>
            </a:r>
          </a:p>
          <a:p>
            <a:pPr algn="l">
              <a:lnSpc>
                <a:spcPct val="88000"/>
              </a:lnSpc>
              <a:buNone/>
              <a:defRPr sz="5625" b="1" i="1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625" b="1" i="1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but of mercy.”</a:t>
            </a:r>
          </a:p>
        </p:txBody>
      </p:sp>
      <p:sp>
        <p:nvSpPr>
          <p:cNvPr id="6" name="fry-attribution">
            <a:extLst>
              <a:ext uri="{FF2B5EF4-FFF2-40B4-BE49-F238E27FC236}">
                <a16:creationId xmlns:a16="http://schemas.microsoft.com/office/drawing/2014/main" id="{6CC7EC49-4DC5-4112-BEC6-CE419B1C2A29}"/>
              </a:ext>
            </a:extLst>
          </p:cNvPr>
          <p:cNvSpPr>
            <a:spLocks noGrp="1"/>
          </p:cNvSpPr>
          <p:nvPr/>
        </p:nvSpPr>
        <p:spPr>
          <a:xfrm>
            <a:off x="1047750" y="4953000"/>
            <a:ext cx="4953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— ELIZABETH FRY</a:t>
            </a:r>
          </a:p>
        </p:txBody>
      </p:sp>
      <p:sp>
        <p:nvSpPr>
          <p:cNvPr id="7" name="pulse">
            <a:extLst>
              <a:ext uri="{FF2B5EF4-FFF2-40B4-BE49-F238E27FC236}">
                <a16:creationId xmlns:a16="http://schemas.microsoft.com/office/drawing/2014/main" id="{05875B71-52F4-4F19-A2EA-D803B72FB277}"/>
              </a:ext>
            </a:extLst>
          </p:cNvPr>
          <p:cNvSpPr>
            <a:spLocks noGrp="1"/>
          </p:cNvSpPr>
          <p:nvPr/>
        </p:nvSpPr>
        <p:spPr>
          <a:xfrm>
            <a:off x="990600" y="5829300"/>
            <a:ext cx="10287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MERCY RECEIVED.   MERCY MADE VISIBLE.</a:t>
            </a:r>
          </a:p>
        </p:txBody>
      </p:sp>
    </p:spTree>
    <p:extLst>
      <p:ext uri="{BB962C8B-B14F-4D97-AF65-F5344CB8AC3E}">
        <p14:creationId xmlns:p14="http://schemas.microsoft.com/office/powerpoint/2010/main" val="275874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rcRect t="7865" b="786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rk-wash">
            <a:extLst>
              <a:ext uri="{FF2B5EF4-FFF2-40B4-BE49-F238E27FC236}">
                <a16:creationId xmlns:a16="http://schemas.microsoft.com/office/drawing/2014/main" id="{06F2B003-03FD-4261-B463-4285941D72C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0A0C">
              <a:alpha val="54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convergence-title">
            <a:extLst>
              <a:ext uri="{FF2B5EF4-FFF2-40B4-BE49-F238E27FC236}">
                <a16:creationId xmlns:a16="http://schemas.microsoft.com/office/drawing/2014/main" id="{A51E6EE2-7F0B-4B20-A671-858A810D53D0}"/>
              </a:ext>
            </a:extLst>
          </p:cNvPr>
          <p:cNvSpPr>
            <a:spLocks noGrp="1"/>
          </p:cNvSpPr>
          <p:nvPr/>
        </p:nvSpPr>
        <p:spPr>
          <a:xfrm>
            <a:off x="762000" y="666750"/>
            <a:ext cx="7239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650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Now we can see</a:t>
            </a:r>
          </a:p>
          <a:p>
            <a:pPr algn="l">
              <a:lnSpc>
                <a:spcPct val="92000"/>
              </a:lnSpc>
              <a:buNone/>
              <a:def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650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whole movement.</a:t>
            </a:r>
          </a:p>
        </p:txBody>
      </p:sp>
      <p:sp>
        <p:nvSpPr>
          <p:cNvPr id="6" name="convergence-label-1">
            <a:extLst>
              <a:ext uri="{FF2B5EF4-FFF2-40B4-BE49-F238E27FC236}">
                <a16:creationId xmlns:a16="http://schemas.microsoft.com/office/drawing/2014/main" id="{30DEAC66-C2BC-470B-8431-F2E1C062B31B}"/>
              </a:ext>
            </a:extLst>
          </p:cNvPr>
          <p:cNvSpPr>
            <a:spLocks noGrp="1"/>
          </p:cNvSpPr>
          <p:nvPr/>
        </p:nvSpPr>
        <p:spPr>
          <a:xfrm>
            <a:off x="800100" y="2533650"/>
            <a:ext cx="4343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000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COMPASSION</a:t>
            </a:r>
          </a:p>
        </p:txBody>
      </p:sp>
      <p:sp>
        <p:nvSpPr>
          <p:cNvPr id="7" name="convergence-body-1">
            <a:extLst>
              <a:ext uri="{FF2B5EF4-FFF2-40B4-BE49-F238E27FC236}">
                <a16:creationId xmlns:a16="http://schemas.microsoft.com/office/drawing/2014/main" id="{7C54BD23-7EFA-4E1C-A78D-01536A510B4D}"/>
              </a:ext>
            </a:extLst>
          </p:cNvPr>
          <p:cNvSpPr>
            <a:spLocks noGrp="1"/>
          </p:cNvSpPr>
          <p:nvPr/>
        </p:nvSpPr>
        <p:spPr>
          <a:xfrm>
            <a:off x="5314950" y="2514600"/>
            <a:ext cx="6096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is the source.</a:t>
            </a:r>
          </a:p>
        </p:txBody>
      </p:sp>
      <p:sp>
        <p:nvSpPr>
          <p:cNvPr id="8" name="convergence-label-2">
            <a:extLst>
              <a:ext uri="{FF2B5EF4-FFF2-40B4-BE49-F238E27FC236}">
                <a16:creationId xmlns:a16="http://schemas.microsoft.com/office/drawing/2014/main" id="{3D44AF00-04BE-4FDD-B7F6-05165A78189C}"/>
              </a:ext>
            </a:extLst>
          </p:cNvPr>
          <p:cNvSpPr>
            <a:spLocks noGrp="1"/>
          </p:cNvSpPr>
          <p:nvPr/>
        </p:nvSpPr>
        <p:spPr>
          <a:xfrm>
            <a:off x="800100" y="3409950"/>
            <a:ext cx="4343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000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TRUTH</a:t>
            </a:r>
          </a:p>
        </p:txBody>
      </p:sp>
      <p:sp>
        <p:nvSpPr>
          <p:cNvPr id="9" name="convergence-body-2">
            <a:extLst>
              <a:ext uri="{FF2B5EF4-FFF2-40B4-BE49-F238E27FC236}">
                <a16:creationId xmlns:a16="http://schemas.microsoft.com/office/drawing/2014/main" id="{DAD7A253-6C1A-4E74-96D5-6D9836CCC4F3}"/>
              </a:ext>
            </a:extLst>
          </p:cNvPr>
          <p:cNvSpPr>
            <a:spLocks noGrp="1"/>
          </p:cNvSpPr>
          <p:nvPr/>
        </p:nvSpPr>
        <p:spPr>
          <a:xfrm>
            <a:off x="5314950" y="3390900"/>
            <a:ext cx="6096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performs the inward work.</a:t>
            </a:r>
          </a:p>
        </p:txBody>
      </p:sp>
      <p:sp>
        <p:nvSpPr>
          <p:cNvPr id="10" name="convergence-label-3">
            <a:extLst>
              <a:ext uri="{FF2B5EF4-FFF2-40B4-BE49-F238E27FC236}">
                <a16:creationId xmlns:a16="http://schemas.microsoft.com/office/drawing/2014/main" id="{28AB4353-C2CA-40E4-B72C-841E421B22CB}"/>
              </a:ext>
            </a:extLst>
          </p:cNvPr>
          <p:cNvSpPr>
            <a:spLocks noGrp="1"/>
          </p:cNvSpPr>
          <p:nvPr/>
        </p:nvSpPr>
        <p:spPr>
          <a:xfrm>
            <a:off x="800100" y="4286250"/>
            <a:ext cx="4343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000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HOLY PARTICIPATION</a:t>
            </a:r>
          </a:p>
        </p:txBody>
      </p:sp>
      <p:sp>
        <p:nvSpPr>
          <p:cNvPr id="11" name="convergence-body-3">
            <a:extLst>
              <a:ext uri="{FF2B5EF4-FFF2-40B4-BE49-F238E27FC236}">
                <a16:creationId xmlns:a16="http://schemas.microsoft.com/office/drawing/2014/main" id="{7652D3C3-4D83-4674-9087-B7017748228C}"/>
              </a:ext>
            </a:extLst>
          </p:cNvPr>
          <p:cNvSpPr>
            <a:spLocks noGrp="1"/>
          </p:cNvSpPr>
          <p:nvPr/>
        </p:nvSpPr>
        <p:spPr>
          <a:xfrm>
            <a:off x="5314950" y="4267200"/>
            <a:ext cx="6096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carries mercy outward.</a:t>
            </a:r>
          </a:p>
        </p:txBody>
      </p:sp>
      <p:sp>
        <p:nvSpPr>
          <p:cNvPr id="12" name="convergence-label-4">
            <a:extLst>
              <a:ext uri="{FF2B5EF4-FFF2-40B4-BE49-F238E27FC236}">
                <a16:creationId xmlns:a16="http://schemas.microsoft.com/office/drawing/2014/main" id="{2E862AAE-1BEB-41C7-B031-DACE3D5DDF4E}"/>
              </a:ext>
            </a:extLst>
          </p:cNvPr>
          <p:cNvSpPr>
            <a:spLocks noGrp="1"/>
          </p:cNvSpPr>
          <p:nvPr/>
        </p:nvSpPr>
        <p:spPr>
          <a:xfrm>
            <a:off x="800100" y="5162550"/>
            <a:ext cx="4343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000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WORSHIP</a:t>
            </a:r>
          </a:p>
        </p:txBody>
      </p:sp>
      <p:sp>
        <p:nvSpPr>
          <p:cNvPr id="13" name="convergence-body-4">
            <a:extLst>
              <a:ext uri="{FF2B5EF4-FFF2-40B4-BE49-F238E27FC236}">
                <a16:creationId xmlns:a16="http://schemas.microsoft.com/office/drawing/2014/main" id="{C26C7090-2DA8-45D8-88BF-9967B8117531}"/>
              </a:ext>
            </a:extLst>
          </p:cNvPr>
          <p:cNvSpPr>
            <a:spLocks noGrp="1"/>
          </p:cNvSpPr>
          <p:nvPr/>
        </p:nvSpPr>
        <p:spPr>
          <a:xfrm>
            <a:off x="5314950" y="5143500"/>
            <a:ext cx="6096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is the final overflow.</a:t>
            </a:r>
          </a:p>
        </p:txBody>
      </p:sp>
      <p:sp>
        <p:nvSpPr>
          <p:cNvPr id="14" name="convergence-divider">
            <a:extLst>
              <a:ext uri="{FF2B5EF4-FFF2-40B4-BE49-F238E27FC236}">
                <a16:creationId xmlns:a16="http://schemas.microsoft.com/office/drawing/2014/main" id="{7FD0BED7-73BA-454B-B554-DBB6C8817474}"/>
              </a:ext>
            </a:extLst>
          </p:cNvPr>
          <p:cNvSpPr>
            <a:spLocks noGrp="1"/>
          </p:cNvSpPr>
          <p:nvPr/>
        </p:nvSpPr>
        <p:spPr>
          <a:xfrm>
            <a:off x="742950" y="5791200"/>
            <a:ext cx="10668000" cy="28575"/>
          </a:xfrm>
          <a:prstGeom prst="rect">
            <a:avLst/>
          </a:prstGeom>
          <a:solidFill>
            <a:srgbClr val="D6A4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ruth-keeps-us">
            <a:extLst>
              <a:ext uri="{FF2B5EF4-FFF2-40B4-BE49-F238E27FC236}">
                <a16:creationId xmlns:a16="http://schemas.microsoft.com/office/drawing/2014/main" id="{A69FB5AE-F02A-4FF0-9D64-ABA64F3D1411}"/>
              </a:ext>
            </a:extLst>
          </p:cNvPr>
          <p:cNvSpPr>
            <a:spLocks noGrp="1"/>
          </p:cNvSpPr>
          <p:nvPr/>
        </p:nvSpPr>
        <p:spPr>
          <a:xfrm>
            <a:off x="762000" y="5924550"/>
            <a:ext cx="106299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 lnSpcReduction="10000"/>
          </a:bodyPr>
          <a:lstStyle/>
          <a:p>
            <a:pPr algn="ctr">
              <a:lnSpc>
                <a:spcPct val="100000"/>
              </a:lnSpc>
              <a:buNone/>
              <a:defRPr sz="3225" b="1" i="1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3225" b="1" i="1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Tradition is something we keep.</a:t>
            </a:r>
          </a:p>
          <a:p>
            <a:pPr algn="ctr">
              <a:lnSpc>
                <a:spcPct val="100000"/>
              </a:lnSpc>
              <a:buNone/>
              <a:defRPr sz="3225" b="1" i="1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3225" b="1" i="1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In Christ, Truth is something that keeps us.</a:t>
            </a:r>
          </a:p>
        </p:txBody>
      </p:sp>
    </p:spTree>
    <p:extLst>
      <p:ext uri="{BB962C8B-B14F-4D97-AF65-F5344CB8AC3E}">
        <p14:creationId xmlns:p14="http://schemas.microsoft.com/office/powerpoint/2010/main" val="1786793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rcRect t="21875" b="2187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left-gradient-wash">
            <a:extLst>
              <a:ext uri="{FF2B5EF4-FFF2-40B4-BE49-F238E27FC236}">
                <a16:creationId xmlns:a16="http://schemas.microsoft.com/office/drawing/2014/main" id="{D7016043-E858-4672-BB0B-2746069B201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B202B">
                  <a:alpha val="96000"/>
                </a:srgbClr>
              </a:gs>
              <a:gs pos="52000">
                <a:srgbClr val="0B202B">
                  <a:alpha val="76000"/>
                </a:srgbClr>
              </a:gs>
              <a:gs pos="100000">
                <a:srgbClr val="0B202B">
                  <a:alpha val="18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sponse-title">
            <a:extLst>
              <a:ext uri="{FF2B5EF4-FFF2-40B4-BE49-F238E27FC236}">
                <a16:creationId xmlns:a16="http://schemas.microsoft.com/office/drawing/2014/main" id="{3F119D12-7C6B-4EEB-93BA-818F73D724FB}"/>
              </a:ext>
            </a:extLst>
          </p:cNvPr>
          <p:cNvSpPr>
            <a:spLocks noGrp="1"/>
          </p:cNvSpPr>
          <p:nvPr/>
        </p:nvSpPr>
        <p:spPr>
          <a:xfrm>
            <a:off x="819150" y="742950"/>
            <a:ext cx="676275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52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2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Will His mercy</a:t>
            </a:r>
          </a:p>
          <a:p>
            <a:pPr algn="l">
              <a:lnSpc>
                <a:spcPct val="90000"/>
              </a:lnSpc>
              <a:buNone/>
              <a:defRPr sz="52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2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stop with us?</a:t>
            </a:r>
          </a:p>
        </p:txBody>
      </p:sp>
      <p:sp>
        <p:nvSpPr>
          <p:cNvPr id="6" name="query-bullet-1">
            <a:extLst>
              <a:ext uri="{FF2B5EF4-FFF2-40B4-BE49-F238E27FC236}">
                <a16:creationId xmlns:a16="http://schemas.microsoft.com/office/drawing/2014/main" id="{1FCE49E2-1600-421C-ADC8-1968CF468F83}"/>
              </a:ext>
            </a:extLst>
          </p:cNvPr>
          <p:cNvSpPr>
            <a:spLocks noGrp="1"/>
          </p:cNvSpPr>
          <p:nvPr/>
        </p:nvSpPr>
        <p:spPr>
          <a:xfrm>
            <a:off x="895350" y="2857500"/>
            <a:ext cx="38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4203" lnSpcReduction="10000"/>
          </a:bodyPr>
          <a:lstStyle/>
          <a:p>
            <a:pPr algn="l">
              <a:lnSpc>
                <a:spcPct val="100000"/>
              </a:lnSpc>
              <a:buNone/>
              <a:defRPr sz="3450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450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query-1">
            <a:extLst>
              <a:ext uri="{FF2B5EF4-FFF2-40B4-BE49-F238E27FC236}">
                <a16:creationId xmlns:a16="http://schemas.microsoft.com/office/drawing/2014/main" id="{7C450240-44EF-4513-812D-D13722F43A04}"/>
              </a:ext>
            </a:extLst>
          </p:cNvPr>
          <p:cNvSpPr>
            <a:spLocks noGrp="1"/>
          </p:cNvSpPr>
          <p:nvPr/>
        </p:nvSpPr>
        <p:spPr>
          <a:xfrm>
            <a:off x="1447800" y="2857500"/>
            <a:ext cx="8191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0275" lnSpcReduction="20000"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F6F0E4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F6F0E4"/>
                </a:solidFill>
                <a:latin typeface="Aptos"/>
                <a:ea typeface="Aptos"/>
                <a:cs typeface="Aptos"/>
              </a:rPr>
              <a:t>Where does mercy need to become reconciliation?</a:t>
            </a:r>
          </a:p>
        </p:txBody>
      </p:sp>
      <p:sp>
        <p:nvSpPr>
          <p:cNvPr id="8" name="query-bullet-2">
            <a:extLst>
              <a:ext uri="{FF2B5EF4-FFF2-40B4-BE49-F238E27FC236}">
                <a16:creationId xmlns:a16="http://schemas.microsoft.com/office/drawing/2014/main" id="{1659712E-2D04-4990-8F20-F80B76BFF144}"/>
              </a:ext>
            </a:extLst>
          </p:cNvPr>
          <p:cNvSpPr>
            <a:spLocks noGrp="1"/>
          </p:cNvSpPr>
          <p:nvPr/>
        </p:nvSpPr>
        <p:spPr>
          <a:xfrm>
            <a:off x="895350" y="3848100"/>
            <a:ext cx="38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4203" lnSpcReduction="10000"/>
          </a:bodyPr>
          <a:lstStyle/>
          <a:p>
            <a:pPr algn="l">
              <a:lnSpc>
                <a:spcPct val="100000"/>
              </a:lnSpc>
              <a:buNone/>
              <a:defRPr sz="3450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450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query-2">
            <a:extLst>
              <a:ext uri="{FF2B5EF4-FFF2-40B4-BE49-F238E27FC236}">
                <a16:creationId xmlns:a16="http://schemas.microsoft.com/office/drawing/2014/main" id="{A33A1DC4-F333-461C-9629-55972A8E5180}"/>
              </a:ext>
            </a:extLst>
          </p:cNvPr>
          <p:cNvSpPr>
            <a:spLocks noGrp="1"/>
          </p:cNvSpPr>
          <p:nvPr/>
        </p:nvSpPr>
        <p:spPr>
          <a:xfrm>
            <a:off x="1447800" y="3848100"/>
            <a:ext cx="8191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F6F0E4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F6F0E4"/>
                </a:solidFill>
                <a:latin typeface="Aptos"/>
                <a:ea typeface="Aptos"/>
                <a:cs typeface="Aptos"/>
              </a:rPr>
              <a:t>Whom is Christ asking you to see?</a:t>
            </a:r>
          </a:p>
        </p:txBody>
      </p:sp>
      <p:sp>
        <p:nvSpPr>
          <p:cNvPr id="10" name="query-bullet-3">
            <a:extLst>
              <a:ext uri="{FF2B5EF4-FFF2-40B4-BE49-F238E27FC236}">
                <a16:creationId xmlns:a16="http://schemas.microsoft.com/office/drawing/2014/main" id="{5A1A6707-9A06-4B3D-ADE9-7A8F535F49BD}"/>
              </a:ext>
            </a:extLst>
          </p:cNvPr>
          <p:cNvSpPr>
            <a:spLocks noGrp="1"/>
          </p:cNvSpPr>
          <p:nvPr/>
        </p:nvSpPr>
        <p:spPr>
          <a:xfrm>
            <a:off x="895350" y="4838700"/>
            <a:ext cx="38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4203" lnSpcReduction="10000"/>
          </a:bodyPr>
          <a:lstStyle/>
          <a:p>
            <a:pPr algn="l">
              <a:lnSpc>
                <a:spcPct val="100000"/>
              </a:lnSpc>
              <a:buNone/>
              <a:defRPr sz="3450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450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query-3">
            <a:extLst>
              <a:ext uri="{FF2B5EF4-FFF2-40B4-BE49-F238E27FC236}">
                <a16:creationId xmlns:a16="http://schemas.microsoft.com/office/drawing/2014/main" id="{7101D531-0092-4BA6-BBCD-DEDCA19CA64C}"/>
              </a:ext>
            </a:extLst>
          </p:cNvPr>
          <p:cNvSpPr>
            <a:spLocks noGrp="1"/>
          </p:cNvSpPr>
          <p:nvPr/>
        </p:nvSpPr>
        <p:spPr>
          <a:xfrm>
            <a:off x="1447800" y="4838700"/>
            <a:ext cx="8191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9789"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F6F0E4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F6F0E4"/>
                </a:solidFill>
                <a:latin typeface="Aptos"/>
                <a:ea typeface="Aptos"/>
                <a:cs typeface="Aptos"/>
              </a:rPr>
              <a:t>What concern now needs to take faithful form?</a:t>
            </a:r>
          </a:p>
        </p:txBody>
      </p:sp>
    </p:spTree>
    <p:extLst>
      <p:ext uri="{BB962C8B-B14F-4D97-AF65-F5344CB8AC3E}">
        <p14:creationId xmlns:p14="http://schemas.microsoft.com/office/powerpoint/2010/main" val="1139829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t="21875" b="2187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rk-wash">
            <a:extLst>
              <a:ext uri="{FF2B5EF4-FFF2-40B4-BE49-F238E27FC236}">
                <a16:creationId xmlns:a16="http://schemas.microsoft.com/office/drawing/2014/main" id="{FEDE152B-258C-41B1-B8D2-701E28522C3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0A0C">
              <a:alpha val="5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1DA2A5-1208-415C-BEC4-580F2A087C4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D6A44A">
                  <a:alpha val="6000"/>
                </a:srgbClr>
              </a:gs>
              <a:gs pos="100000">
                <a:srgbClr val="0B202B">
                  <a:alpha val="62000"/>
                </a:srgbClr>
              </a:gs>
            </a:gsLst>
            <a:path path="shape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open-worship-kicker">
            <a:extLst>
              <a:ext uri="{FF2B5EF4-FFF2-40B4-BE49-F238E27FC236}">
                <a16:creationId xmlns:a16="http://schemas.microsoft.com/office/drawing/2014/main" id="{102055FD-3454-4472-B183-FB7B8E005CA0}"/>
              </a:ext>
            </a:extLst>
          </p:cNvPr>
          <p:cNvSpPr>
            <a:spLocks noGrp="1"/>
          </p:cNvSpPr>
          <p:nvPr/>
        </p:nvSpPr>
        <p:spPr>
          <a:xfrm>
            <a:off x="857250" y="781050"/>
            <a:ext cx="10477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OPEN WORSHIP</a:t>
            </a:r>
          </a:p>
        </p:txBody>
      </p:sp>
      <p:sp>
        <p:nvSpPr>
          <p:cNvPr id="5" name="prayer-address">
            <a:extLst>
              <a:ext uri="{FF2B5EF4-FFF2-40B4-BE49-F238E27FC236}">
                <a16:creationId xmlns:a16="http://schemas.microsoft.com/office/drawing/2014/main" id="{54141AB9-8B5A-4D49-8CFF-0F7F15702E2A}"/>
              </a:ext>
            </a:extLst>
          </p:cNvPr>
          <p:cNvSpPr>
            <a:spLocks noGrp="1"/>
          </p:cNvSpPr>
          <p:nvPr/>
        </p:nvSpPr>
        <p:spPr>
          <a:xfrm>
            <a:off x="1524000" y="1828800"/>
            <a:ext cx="9144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8361"/>
          </a:bodyPr>
          <a:lstStyle/>
          <a:p>
            <a:pPr algn="ctr">
              <a:lnSpc>
                <a:spcPct val="100000"/>
              </a:lnSpc>
              <a:buNone/>
              <a:defRPr sz="4575" b="0" i="1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4575" b="0" i="1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Lord Jesus,</a:t>
            </a:r>
          </a:p>
        </p:txBody>
      </p:sp>
      <p:sp>
        <p:nvSpPr>
          <p:cNvPr id="6" name="open-worship-prayer">
            <a:extLst>
              <a:ext uri="{FF2B5EF4-FFF2-40B4-BE49-F238E27FC236}">
                <a16:creationId xmlns:a16="http://schemas.microsoft.com/office/drawing/2014/main" id="{B782A53C-70A2-43C0-AAEF-0B626273BB8C}"/>
              </a:ext>
            </a:extLst>
          </p:cNvPr>
          <p:cNvSpPr>
            <a:spLocks noGrp="1"/>
          </p:cNvSpPr>
          <p:nvPr/>
        </p:nvSpPr>
        <p:spPr>
          <a:xfrm>
            <a:off x="1047750" y="2724150"/>
            <a:ext cx="10096500" cy="1733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94000"/>
              </a:lnSpc>
              <a:buNone/>
              <a:defRPr sz="5100" b="1" i="1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100" b="1" i="1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let the mercy I have received</a:t>
            </a:r>
          </a:p>
          <a:p>
            <a:pPr algn="ctr">
              <a:lnSpc>
                <a:spcPct val="94000"/>
              </a:lnSpc>
              <a:buNone/>
              <a:defRPr sz="5100" b="1" i="1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100" b="1" i="1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become visible through me.</a:t>
            </a:r>
          </a:p>
        </p:txBody>
      </p:sp>
      <p:sp>
        <p:nvSpPr>
          <p:cNvPr id="7" name="prayer-divider">
            <a:extLst>
              <a:ext uri="{FF2B5EF4-FFF2-40B4-BE49-F238E27FC236}">
                <a16:creationId xmlns:a16="http://schemas.microsoft.com/office/drawing/2014/main" id="{2EC86C67-61C6-4C43-9397-981B93E1C1F3}"/>
              </a:ext>
            </a:extLst>
          </p:cNvPr>
          <p:cNvSpPr>
            <a:spLocks noGrp="1"/>
          </p:cNvSpPr>
          <p:nvPr/>
        </p:nvSpPr>
        <p:spPr>
          <a:xfrm>
            <a:off x="3429000" y="5124450"/>
            <a:ext cx="5334000" cy="28575"/>
          </a:xfrm>
          <a:prstGeom prst="rect">
            <a:avLst/>
          </a:prstGeom>
          <a:solidFill>
            <a:srgbClr val="D6A44A">
              <a:alpha val="8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headwaters-line">
            <a:extLst>
              <a:ext uri="{FF2B5EF4-FFF2-40B4-BE49-F238E27FC236}">
                <a16:creationId xmlns:a16="http://schemas.microsoft.com/office/drawing/2014/main" id="{6038CB95-A541-4989-8BC1-03A5FB5984F7}"/>
              </a:ext>
            </a:extLst>
          </p:cNvPr>
          <p:cNvSpPr>
            <a:spLocks noGrp="1"/>
          </p:cNvSpPr>
          <p:nvPr/>
        </p:nvSpPr>
        <p:spPr>
          <a:xfrm>
            <a:off x="1809750" y="5429250"/>
            <a:ext cx="8572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3225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225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Return to the headwaters. Receive again.</a:t>
            </a:r>
          </a:p>
        </p:txBody>
      </p:sp>
    </p:spTree>
    <p:extLst>
      <p:ext uri="{BB962C8B-B14F-4D97-AF65-F5344CB8AC3E}">
        <p14:creationId xmlns:p14="http://schemas.microsoft.com/office/powerpoint/2010/main" val="190784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31250" b="3125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rk-wash">
            <a:extLst>
              <a:ext uri="{FF2B5EF4-FFF2-40B4-BE49-F238E27FC236}">
                <a16:creationId xmlns:a16="http://schemas.microsoft.com/office/drawing/2014/main" id="{A76D0110-AA5D-4AE2-AAED-A2C673DD7BE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0A0C">
              <a:alpha val="5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final-pulse-one">
            <a:extLst>
              <a:ext uri="{FF2B5EF4-FFF2-40B4-BE49-F238E27FC236}">
                <a16:creationId xmlns:a16="http://schemas.microsoft.com/office/drawing/2014/main" id="{9F8DEBE5-8219-4680-9D37-DF3F5B73837B}"/>
              </a:ext>
            </a:extLst>
          </p:cNvPr>
          <p:cNvSpPr>
            <a:spLocks noGrp="1"/>
          </p:cNvSpPr>
          <p:nvPr/>
        </p:nvSpPr>
        <p:spPr>
          <a:xfrm>
            <a:off x="781050" y="1314450"/>
            <a:ext cx="106299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7561"/>
          </a:bodyPr>
          <a:lstStyle/>
          <a:p>
            <a:pPr algn="ctr">
              <a:lnSpc>
                <a:spcPct val="100000"/>
              </a:lnSpc>
              <a:buNone/>
              <a:defRPr sz="6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6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MERCY RECEIVED.</a:t>
            </a:r>
          </a:p>
        </p:txBody>
      </p:sp>
      <p:sp>
        <p:nvSpPr>
          <p:cNvPr id="4" name="final-pulse-two">
            <a:extLst>
              <a:ext uri="{FF2B5EF4-FFF2-40B4-BE49-F238E27FC236}">
                <a16:creationId xmlns:a16="http://schemas.microsoft.com/office/drawing/2014/main" id="{77E25E8B-505E-4703-B3E2-CE36E8B5E4F3}"/>
              </a:ext>
            </a:extLst>
          </p:cNvPr>
          <p:cNvSpPr>
            <a:spLocks noGrp="1"/>
          </p:cNvSpPr>
          <p:nvPr/>
        </p:nvSpPr>
        <p:spPr>
          <a:xfrm>
            <a:off x="781050" y="2495550"/>
            <a:ext cx="106299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6150" b="1" i="0">
                <a:solidFill>
                  <a:srgbClr val="D6A44A"/>
                </a:solidFill>
                <a:latin typeface="Georgia"/>
                <a:ea typeface="Georgia"/>
                <a:cs typeface="Georgia"/>
              </a:defRPr>
            </a:pPr>
            <a:r>
              <a:rPr sz="6150" b="1" i="0">
                <a:solidFill>
                  <a:srgbClr val="D6A44A"/>
                </a:solidFill>
                <a:latin typeface="Georgia"/>
                <a:ea typeface="Georgia"/>
                <a:cs typeface="Georgia"/>
              </a:rPr>
              <a:t>MERCY MADE VISIBLE.</a:t>
            </a:r>
          </a:p>
        </p:txBody>
      </p:sp>
      <p:sp>
        <p:nvSpPr>
          <p:cNvPr id="5" name="final-divider">
            <a:extLst>
              <a:ext uri="{FF2B5EF4-FFF2-40B4-BE49-F238E27FC236}">
                <a16:creationId xmlns:a16="http://schemas.microsoft.com/office/drawing/2014/main" id="{8168C229-B9DB-4238-A2E4-8692EFCE272B}"/>
              </a:ext>
            </a:extLst>
          </p:cNvPr>
          <p:cNvSpPr>
            <a:spLocks noGrp="1"/>
          </p:cNvSpPr>
          <p:nvPr/>
        </p:nvSpPr>
        <p:spPr>
          <a:xfrm>
            <a:off x="3105150" y="4057650"/>
            <a:ext cx="5981700" cy="28575"/>
          </a:xfrm>
          <a:prstGeom prst="rect">
            <a:avLst/>
          </a:prstGeom>
          <a:solidFill>
            <a:srgbClr val="F6F0E4">
              <a:alpha val="64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final-point">
            <a:extLst>
              <a:ext uri="{FF2B5EF4-FFF2-40B4-BE49-F238E27FC236}">
                <a16:creationId xmlns:a16="http://schemas.microsoft.com/office/drawing/2014/main" id="{DD233802-AE4A-4A1E-BBA0-1A12FB0468F3}"/>
              </a:ext>
            </a:extLst>
          </p:cNvPr>
          <p:cNvSpPr>
            <a:spLocks noGrp="1"/>
          </p:cNvSpPr>
          <p:nvPr/>
        </p:nvSpPr>
        <p:spPr>
          <a:xfrm>
            <a:off x="1714500" y="4438650"/>
            <a:ext cx="876300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1797" lnSpcReduction="20000"/>
          </a:bodyPr>
          <a:lstStyle/>
          <a:p>
            <a:pPr algn="ctr">
              <a:lnSpc>
                <a:spcPct val="98000"/>
              </a:lnSpc>
              <a:buNone/>
              <a:defRPr sz="3600" b="1" i="0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Holiness is God’s mercy so deeply received</a:t>
            </a:r>
          </a:p>
          <a:p>
            <a:pPr algn="ctr">
              <a:lnSpc>
                <a:spcPct val="98000"/>
              </a:lnSpc>
              <a:buNone/>
              <a:defRPr sz="3600" b="1" i="0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that it becomes visible through us.</a:t>
            </a:r>
          </a:p>
        </p:txBody>
      </p:sp>
    </p:spTree>
    <p:extLst>
      <p:ext uri="{BB962C8B-B14F-4D97-AF65-F5344CB8AC3E}">
        <p14:creationId xmlns:p14="http://schemas.microsoft.com/office/powerpoint/2010/main" val="1290655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t="28700" b="287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left-gradient-wash">
            <a:extLst>
              <a:ext uri="{FF2B5EF4-FFF2-40B4-BE49-F238E27FC236}">
                <a16:creationId xmlns:a16="http://schemas.microsoft.com/office/drawing/2014/main" id="{EC8AC6A6-EEED-4043-977C-FCA8EBBACB2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B202B">
                  <a:alpha val="1000"/>
                </a:srgbClr>
              </a:gs>
              <a:gs pos="100000">
                <a:srgbClr val="0B202B">
                  <a:alpha val="76000"/>
                </a:srgbClr>
              </a:gs>
              <a:gs pos="0">
                <a:srgbClr val="0B202B">
                  <a:alpha val="18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gold-rule">
            <a:extLst>
              <a:ext uri="{FF2B5EF4-FFF2-40B4-BE49-F238E27FC236}">
                <a16:creationId xmlns:a16="http://schemas.microsoft.com/office/drawing/2014/main" id="{64C6BE13-F6A2-4F96-92A6-B0C29F05F856}"/>
              </a:ext>
            </a:extLst>
          </p:cNvPr>
          <p:cNvSpPr>
            <a:spLocks noGrp="1"/>
          </p:cNvSpPr>
          <p:nvPr/>
        </p:nvSpPr>
        <p:spPr>
          <a:xfrm>
            <a:off x="723900" y="876300"/>
            <a:ext cx="76200" cy="4857750"/>
          </a:xfrm>
          <a:prstGeom prst="rect">
            <a:avLst/>
          </a:prstGeom>
          <a:solidFill>
            <a:srgbClr val="D6A4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opening-question">
            <a:extLst>
              <a:ext uri="{FF2B5EF4-FFF2-40B4-BE49-F238E27FC236}">
                <a16:creationId xmlns:a16="http://schemas.microsoft.com/office/drawing/2014/main" id="{49CE4684-23D2-4233-A9A4-8C13EF3E05B0}"/>
              </a:ext>
            </a:extLst>
          </p:cNvPr>
          <p:cNvSpPr>
            <a:spLocks noGrp="1"/>
          </p:cNvSpPr>
          <p:nvPr/>
        </p:nvSpPr>
        <p:spPr>
          <a:xfrm>
            <a:off x="1123950" y="1143000"/>
            <a:ext cx="7715250" cy="3429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1000"/>
              </a:lnSpc>
              <a:buNone/>
              <a:defRPr sz="51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17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What happens to</a:t>
            </a:r>
          </a:p>
          <a:p>
            <a:pPr algn="l">
              <a:lnSpc>
                <a:spcPct val="91000"/>
              </a:lnSpc>
              <a:buNone/>
              <a:defRPr sz="51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17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God’s mercy</a:t>
            </a:r>
          </a:p>
          <a:p>
            <a:pPr algn="l">
              <a:lnSpc>
                <a:spcPct val="91000"/>
              </a:lnSpc>
              <a:buNone/>
              <a:defRPr sz="51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17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after it reaches us?</a:t>
            </a:r>
          </a:p>
        </p:txBody>
      </p:sp>
      <p:sp>
        <p:nvSpPr>
          <p:cNvPr id="7" name="opening-prayer">
            <a:extLst>
              <a:ext uri="{FF2B5EF4-FFF2-40B4-BE49-F238E27FC236}">
                <a16:creationId xmlns:a16="http://schemas.microsoft.com/office/drawing/2014/main" id="{F82A5A75-5FE5-41A4-B572-1CC5FF55085B}"/>
              </a:ext>
            </a:extLst>
          </p:cNvPr>
          <p:cNvSpPr>
            <a:spLocks noGrp="1"/>
          </p:cNvSpPr>
          <p:nvPr/>
        </p:nvSpPr>
        <p:spPr>
          <a:xfrm>
            <a:off x="1143000" y="4953000"/>
            <a:ext cx="590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675" b="0" i="1">
                <a:solidFill>
                  <a:srgbClr val="D6A44A"/>
                </a:solidFill>
                <a:latin typeface="Georgia"/>
                <a:ea typeface="Georgia"/>
                <a:cs typeface="Georgia"/>
              </a:defRPr>
            </a:pPr>
            <a:r>
              <a:rPr sz="3675" b="0" i="1">
                <a:solidFill>
                  <a:srgbClr val="D6A44A"/>
                </a:solidFill>
                <a:latin typeface="Georgia"/>
                <a:ea typeface="Georgia"/>
                <a:cs typeface="Georgia"/>
              </a:rPr>
              <a:t>“Lord, help me.”</a:t>
            </a:r>
          </a:p>
        </p:txBody>
      </p:sp>
    </p:spTree>
    <p:extLst>
      <p:ext uri="{BB962C8B-B14F-4D97-AF65-F5344CB8AC3E}">
        <p14:creationId xmlns:p14="http://schemas.microsoft.com/office/powerpoint/2010/main" val="1375624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t="31250" b="3125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rk-wash">
            <a:extLst>
              <a:ext uri="{FF2B5EF4-FFF2-40B4-BE49-F238E27FC236}">
                <a16:creationId xmlns:a16="http://schemas.microsoft.com/office/drawing/2014/main" id="{5694C800-4E3C-400E-AE11-FD840F2C01B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0A0C">
              <a:alpha val="44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point-kicker">
            <a:extLst>
              <a:ext uri="{FF2B5EF4-FFF2-40B4-BE49-F238E27FC236}">
                <a16:creationId xmlns:a16="http://schemas.microsoft.com/office/drawing/2014/main" id="{F4A565E9-D238-4582-9D80-92B2DD6EA25D}"/>
              </a:ext>
            </a:extLst>
          </p:cNvPr>
          <p:cNvSpPr>
            <a:spLocks noGrp="1"/>
          </p:cNvSpPr>
          <p:nvPr/>
        </p:nvSpPr>
        <p:spPr>
          <a:xfrm>
            <a:off x="857250" y="742950"/>
            <a:ext cx="10477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THE ONE TRUTH</a:t>
            </a:r>
          </a:p>
        </p:txBody>
      </p:sp>
      <p:sp>
        <p:nvSpPr>
          <p:cNvPr id="5" name="central-point">
            <a:extLst>
              <a:ext uri="{FF2B5EF4-FFF2-40B4-BE49-F238E27FC236}">
                <a16:creationId xmlns:a16="http://schemas.microsoft.com/office/drawing/2014/main" id="{5E673E07-A779-4E5F-B466-D32F9BB412B2}"/>
              </a:ext>
            </a:extLst>
          </p:cNvPr>
          <p:cNvSpPr>
            <a:spLocks noGrp="1"/>
          </p:cNvSpPr>
          <p:nvPr/>
        </p:nvSpPr>
        <p:spPr>
          <a:xfrm>
            <a:off x="1047750" y="1562100"/>
            <a:ext cx="10096500" cy="2952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92000"/>
              </a:lnSpc>
              <a:buNone/>
              <a:defRPr sz="47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72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Holiness is God’s mercy</a:t>
            </a:r>
          </a:p>
          <a:p>
            <a:pPr algn="ctr">
              <a:lnSpc>
                <a:spcPct val="92000"/>
              </a:lnSpc>
              <a:buNone/>
              <a:defRPr sz="47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72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so deeply received</a:t>
            </a:r>
          </a:p>
          <a:p>
            <a:pPr algn="ctr">
              <a:lnSpc>
                <a:spcPct val="92000"/>
              </a:lnSpc>
              <a:buNone/>
              <a:defRPr sz="47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72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that it becomes visible through us.</a:t>
            </a:r>
          </a:p>
        </p:txBody>
      </p:sp>
      <p:sp>
        <p:nvSpPr>
          <p:cNvPr id="6" name="pulse-divider">
            <a:extLst>
              <a:ext uri="{FF2B5EF4-FFF2-40B4-BE49-F238E27FC236}">
                <a16:creationId xmlns:a16="http://schemas.microsoft.com/office/drawing/2014/main" id="{5BE53C66-5149-4739-9DCD-7C4466FD9AC8}"/>
              </a:ext>
            </a:extLst>
          </p:cNvPr>
          <p:cNvSpPr>
            <a:spLocks noGrp="1"/>
          </p:cNvSpPr>
          <p:nvPr/>
        </p:nvSpPr>
        <p:spPr>
          <a:xfrm>
            <a:off x="2838450" y="4991100"/>
            <a:ext cx="6515100" cy="28575"/>
          </a:xfrm>
          <a:prstGeom prst="rect">
            <a:avLst/>
          </a:prstGeom>
          <a:solidFill>
            <a:srgbClr val="D6A44A">
              <a:alpha val="8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pulse">
            <a:extLst>
              <a:ext uri="{FF2B5EF4-FFF2-40B4-BE49-F238E27FC236}">
                <a16:creationId xmlns:a16="http://schemas.microsoft.com/office/drawing/2014/main" id="{868280A7-1243-4640-B3D0-FC52D70115E7}"/>
              </a:ext>
            </a:extLst>
          </p:cNvPr>
          <p:cNvSpPr>
            <a:spLocks noGrp="1"/>
          </p:cNvSpPr>
          <p:nvPr/>
        </p:nvSpPr>
        <p:spPr>
          <a:xfrm>
            <a:off x="1714500" y="5295900"/>
            <a:ext cx="8763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3600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600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Mercy received. Mercy made visible.</a:t>
            </a:r>
          </a:p>
        </p:txBody>
      </p:sp>
    </p:spTree>
    <p:extLst>
      <p:ext uri="{BB962C8B-B14F-4D97-AF65-F5344CB8AC3E}">
        <p14:creationId xmlns:p14="http://schemas.microsoft.com/office/powerpoint/2010/main" val="846439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t="7865" b="786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left-gradient-wash">
            <a:extLst>
              <a:ext uri="{FF2B5EF4-FFF2-40B4-BE49-F238E27FC236}">
                <a16:creationId xmlns:a16="http://schemas.microsoft.com/office/drawing/2014/main" id="{72205CFA-792B-4700-AC9A-451A180ED59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B202B">
                  <a:alpha val="95000"/>
                </a:srgbClr>
              </a:gs>
              <a:gs pos="52000">
                <a:srgbClr val="0B202B">
                  <a:alpha val="76000"/>
                </a:srgbClr>
              </a:gs>
              <a:gs pos="100000">
                <a:srgbClr val="0B202B">
                  <a:alpha val="18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movement-label">
            <a:extLst>
              <a:ext uri="{FF2B5EF4-FFF2-40B4-BE49-F238E27FC236}">
                <a16:creationId xmlns:a16="http://schemas.microsoft.com/office/drawing/2014/main" id="{D6ECDC7B-D592-4E58-8E48-78ABFF04C2CF}"/>
              </a:ext>
            </a:extLst>
          </p:cNvPr>
          <p:cNvSpPr>
            <a:spLocks noGrp="1"/>
          </p:cNvSpPr>
          <p:nvPr/>
        </p:nvSpPr>
        <p:spPr>
          <a:xfrm>
            <a:off x="9829800" y="609600"/>
            <a:ext cx="14668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2110" lnSpcReduction="10000"/>
          </a:bodyPr>
          <a:lstStyle/>
          <a:p>
            <a:pPr algn="ctr">
              <a:lnSpc>
                <a:spcPct val="100000"/>
              </a:lnSpc>
              <a:buNone/>
              <a:defRPr sz="2700" b="1" i="0">
                <a:solidFill>
                  <a:srgbClr val="F6F0E4"/>
                </a:solidFill>
                <a:latin typeface="Aptos"/>
                <a:ea typeface="Aptos"/>
                <a:cs typeface="Aptos"/>
              </a:defRPr>
            </a:pPr>
            <a:endParaRPr sz="2700" b="1" i="0" dirty="0">
              <a:solidFill>
                <a:srgbClr val="F6F0E4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5" name="gold-rule">
            <a:extLst>
              <a:ext uri="{FF2B5EF4-FFF2-40B4-BE49-F238E27FC236}">
                <a16:creationId xmlns:a16="http://schemas.microsoft.com/office/drawing/2014/main" id="{95B68E3A-8BBF-4A75-91C5-9C62A99E5B9E}"/>
              </a:ext>
            </a:extLst>
          </p:cNvPr>
          <p:cNvSpPr>
            <a:spLocks noGrp="1"/>
          </p:cNvSpPr>
          <p:nvPr/>
        </p:nvSpPr>
        <p:spPr>
          <a:xfrm>
            <a:off x="723900" y="762000"/>
            <a:ext cx="76200" cy="4953000"/>
          </a:xfrm>
          <a:prstGeom prst="rect">
            <a:avLst/>
          </a:prstGeom>
          <a:solidFill>
            <a:srgbClr val="D6A4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omans-heading">
            <a:extLst>
              <a:ext uri="{FF2B5EF4-FFF2-40B4-BE49-F238E27FC236}">
                <a16:creationId xmlns:a16="http://schemas.microsoft.com/office/drawing/2014/main" id="{0B71B17A-C459-4602-AA23-5FEC0B023C2F}"/>
              </a:ext>
            </a:extLst>
          </p:cNvPr>
          <p:cNvSpPr>
            <a:spLocks noGrp="1"/>
          </p:cNvSpPr>
          <p:nvPr/>
        </p:nvSpPr>
        <p:spPr>
          <a:xfrm>
            <a:off x="1123950" y="895350"/>
            <a:ext cx="8191500" cy="1562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2500"/>
          </a:bodyPr>
          <a:lstStyle/>
          <a:p>
            <a:pPr algn="l">
              <a:lnSpc>
                <a:spcPct val="94000"/>
              </a:lnSpc>
              <a:buNone/>
              <a:defRPr sz="45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57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Romans gives us</a:t>
            </a:r>
          </a:p>
          <a:p>
            <a:pPr algn="l">
              <a:lnSpc>
                <a:spcPct val="94000"/>
              </a:lnSpc>
              <a:buNone/>
              <a:defRPr sz="45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575" b="1" i="0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ground beneath our feet.</a:t>
            </a:r>
          </a:p>
        </p:txBody>
      </p:sp>
      <p:sp>
        <p:nvSpPr>
          <p:cNvPr id="7" name="romans-quote">
            <a:extLst>
              <a:ext uri="{FF2B5EF4-FFF2-40B4-BE49-F238E27FC236}">
                <a16:creationId xmlns:a16="http://schemas.microsoft.com/office/drawing/2014/main" id="{DCEF0C5C-57D4-4BC9-A7D5-A8290811B99F}"/>
              </a:ext>
            </a:extLst>
          </p:cNvPr>
          <p:cNvSpPr>
            <a:spLocks noGrp="1"/>
          </p:cNvSpPr>
          <p:nvPr/>
        </p:nvSpPr>
        <p:spPr>
          <a:xfrm>
            <a:off x="1143000" y="3028950"/>
            <a:ext cx="8572500" cy="1600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5316"/>
          </a:bodyPr>
          <a:lstStyle/>
          <a:p>
            <a:pPr algn="l">
              <a:lnSpc>
                <a:spcPct val="102000"/>
              </a:lnSpc>
              <a:buNone/>
              <a:defRPr sz="3600" b="0" i="1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3600" b="0" i="1" dirty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“God has bound everyone over to disobedience</a:t>
            </a:r>
          </a:p>
          <a:p>
            <a:pPr algn="l">
              <a:lnSpc>
                <a:spcPct val="102000"/>
              </a:lnSpc>
              <a:buNone/>
              <a:defRPr sz="3600" b="0" i="1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3600" b="0" i="1" dirty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so that he may have mercy on them all.”</a:t>
            </a:r>
          </a:p>
        </p:txBody>
      </p:sp>
      <p:sp>
        <p:nvSpPr>
          <p:cNvPr id="8" name="reference">
            <a:extLst>
              <a:ext uri="{FF2B5EF4-FFF2-40B4-BE49-F238E27FC236}">
                <a16:creationId xmlns:a16="http://schemas.microsoft.com/office/drawing/2014/main" id="{33B6CA5D-10F5-4494-9872-C13FC8E68648}"/>
              </a:ext>
            </a:extLst>
          </p:cNvPr>
          <p:cNvSpPr>
            <a:spLocks noGrp="1"/>
          </p:cNvSpPr>
          <p:nvPr/>
        </p:nvSpPr>
        <p:spPr>
          <a:xfrm>
            <a:off x="990600" y="6115050"/>
            <a:ext cx="1047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3023"/>
          </a:bodyPr>
          <a:lstStyle/>
          <a:p>
            <a:pPr algn="l">
              <a:lnSpc>
                <a:spcPct val="100000"/>
              </a:lnSpc>
              <a:buNone/>
              <a:defRPr sz="3225" b="0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0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ROMANS 11:32 NIV</a:t>
            </a:r>
          </a:p>
        </p:txBody>
      </p:sp>
    </p:spTree>
    <p:extLst>
      <p:ext uri="{BB962C8B-B14F-4D97-AF65-F5344CB8AC3E}">
        <p14:creationId xmlns:p14="http://schemas.microsoft.com/office/powerpoint/2010/main" val="51370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B202B"/>
            </a:gs>
            <a:gs pos="100000">
              <a:srgbClr val="234B48"/>
            </a:gs>
          </a:gsLst>
          <a:lin ang="7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ction-kicker">
            <a:extLst>
              <a:ext uri="{FF2B5EF4-FFF2-40B4-BE49-F238E27FC236}">
                <a16:creationId xmlns:a16="http://schemas.microsoft.com/office/drawing/2014/main" id="{77998195-1113-4910-A3EE-611E3C7631E7}"/>
              </a:ext>
            </a:extLst>
          </p:cNvPr>
          <p:cNvSpPr>
            <a:spLocks noGrp="1"/>
          </p:cNvSpPr>
          <p:nvPr/>
        </p:nvSpPr>
        <p:spPr>
          <a:xfrm>
            <a:off x="990600" y="514350"/>
            <a:ext cx="8572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9147" lnSpcReduction="10000"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ROMANS 11</a:t>
            </a:r>
          </a:p>
        </p:txBody>
      </p:sp>
      <p:sp>
        <p:nvSpPr>
          <p:cNvPr id="4" name="slide-title">
            <a:extLst>
              <a:ext uri="{FF2B5EF4-FFF2-40B4-BE49-F238E27FC236}">
                <a16:creationId xmlns:a16="http://schemas.microsoft.com/office/drawing/2014/main" id="{8A705B2E-5E05-4512-ACC4-6E13526EED80}"/>
              </a:ext>
            </a:extLst>
          </p:cNvPr>
          <p:cNvSpPr>
            <a:spLocks noGrp="1"/>
          </p:cNvSpPr>
          <p:nvPr/>
        </p:nvSpPr>
        <p:spPr>
          <a:xfrm>
            <a:off x="990600" y="1066800"/>
            <a:ext cx="10001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4500" b="1" i="0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4500" b="1" i="0" dirty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Grace moves before we do.</a:t>
            </a:r>
          </a:p>
        </p:txBody>
      </p:sp>
      <p:sp>
        <p:nvSpPr>
          <p:cNvPr id="5" name="grace-card-1">
            <a:extLst>
              <a:ext uri="{FF2B5EF4-FFF2-40B4-BE49-F238E27FC236}">
                <a16:creationId xmlns:a16="http://schemas.microsoft.com/office/drawing/2014/main" id="{B76285AF-262A-45DD-A2A2-288541B5BA99}"/>
              </a:ext>
            </a:extLst>
          </p:cNvPr>
          <p:cNvSpPr>
            <a:spLocks noGrp="1"/>
          </p:cNvSpPr>
          <p:nvPr/>
        </p:nvSpPr>
        <p:spPr>
          <a:xfrm>
            <a:off x="742950" y="2724150"/>
            <a:ext cx="2543175" cy="2662238"/>
          </a:xfrm>
          <a:prstGeom prst="roundRect">
            <a:avLst>
              <a:gd name="adj" fmla="val 7018"/>
            </a:avLst>
          </a:prstGeom>
          <a:solidFill>
            <a:srgbClr val="F6F0E4">
              <a:alpha val="8000"/>
            </a:srgbClr>
          </a:solidFill>
          <a:ln w="19050">
            <a:solidFill>
              <a:srgbClr val="F6F0E4">
                <a:alpha val="24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grace-number-1">
            <a:extLst>
              <a:ext uri="{FF2B5EF4-FFF2-40B4-BE49-F238E27FC236}">
                <a16:creationId xmlns:a16="http://schemas.microsoft.com/office/drawing/2014/main" id="{805A2296-3746-463D-A2AF-4E9D8F436792}"/>
              </a:ext>
            </a:extLst>
          </p:cNvPr>
          <p:cNvSpPr>
            <a:spLocks noGrp="1"/>
          </p:cNvSpPr>
          <p:nvPr/>
        </p:nvSpPr>
        <p:spPr>
          <a:xfrm>
            <a:off x="914400" y="2933700"/>
            <a:ext cx="6096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7" name="grace-action-1">
            <a:extLst>
              <a:ext uri="{FF2B5EF4-FFF2-40B4-BE49-F238E27FC236}">
                <a16:creationId xmlns:a16="http://schemas.microsoft.com/office/drawing/2014/main" id="{082B5C37-6BB7-494F-921B-7B2B624719C4}"/>
              </a:ext>
            </a:extLst>
          </p:cNvPr>
          <p:cNvSpPr>
            <a:spLocks noGrp="1"/>
          </p:cNvSpPr>
          <p:nvPr/>
        </p:nvSpPr>
        <p:spPr>
          <a:xfrm>
            <a:off x="914400" y="3619500"/>
            <a:ext cx="2200275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32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AWAKENS</a:t>
            </a:r>
          </a:p>
        </p:txBody>
      </p:sp>
      <p:sp>
        <p:nvSpPr>
          <p:cNvPr id="8" name="grace-kind-1">
            <a:extLst>
              <a:ext uri="{FF2B5EF4-FFF2-40B4-BE49-F238E27FC236}">
                <a16:creationId xmlns:a16="http://schemas.microsoft.com/office/drawing/2014/main" id="{A688D425-F9C3-4A4D-8136-2EEB62DCDC53}"/>
              </a:ext>
            </a:extLst>
          </p:cNvPr>
          <p:cNvSpPr>
            <a:spLocks noGrp="1"/>
          </p:cNvSpPr>
          <p:nvPr/>
        </p:nvSpPr>
        <p:spPr>
          <a:xfrm>
            <a:off x="914400" y="4229100"/>
            <a:ext cx="22002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081" lnSpcReduction="20000"/>
          </a:bodyPr>
          <a:lstStyle/>
          <a:p>
            <a:pPr algn="ctr">
              <a:lnSpc>
                <a:spcPct val="100000"/>
              </a:lnSpc>
              <a:buNone/>
              <a:defRPr sz="3225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225" b="0" i="0" dirty="0">
                <a:solidFill>
                  <a:srgbClr val="E9DDC9"/>
                </a:solidFill>
                <a:latin typeface="Aptos"/>
                <a:ea typeface="Aptos"/>
                <a:cs typeface="Aptos"/>
              </a:rPr>
              <a:t>Prevenient</a:t>
            </a:r>
          </a:p>
          <a:p>
            <a:pPr algn="ctr">
              <a:lnSpc>
                <a:spcPct val="100000"/>
              </a:lnSpc>
              <a:buNone/>
              <a:defRPr sz="3225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225" b="0" i="0" dirty="0">
                <a:solidFill>
                  <a:srgbClr val="E9DDC9"/>
                </a:solidFill>
                <a:latin typeface="Aptos"/>
                <a:ea typeface="Aptos"/>
                <a:cs typeface="Aptos"/>
              </a:rPr>
              <a:t>grace</a:t>
            </a:r>
          </a:p>
        </p:txBody>
      </p:sp>
      <p:sp>
        <p:nvSpPr>
          <p:cNvPr id="9" name="grace-card-2">
            <a:extLst>
              <a:ext uri="{FF2B5EF4-FFF2-40B4-BE49-F238E27FC236}">
                <a16:creationId xmlns:a16="http://schemas.microsoft.com/office/drawing/2014/main" id="{3F9F16C4-4747-4C04-8706-3F5BF19865DF}"/>
              </a:ext>
            </a:extLst>
          </p:cNvPr>
          <p:cNvSpPr>
            <a:spLocks noGrp="1"/>
          </p:cNvSpPr>
          <p:nvPr/>
        </p:nvSpPr>
        <p:spPr>
          <a:xfrm>
            <a:off x="3457575" y="2724149"/>
            <a:ext cx="2543175" cy="2662237"/>
          </a:xfrm>
          <a:prstGeom prst="roundRect">
            <a:avLst>
              <a:gd name="adj" fmla="val 7018"/>
            </a:avLst>
          </a:prstGeom>
          <a:solidFill>
            <a:srgbClr val="F6F0E4">
              <a:alpha val="8000"/>
            </a:srgbClr>
          </a:solidFill>
          <a:ln w="19050">
            <a:solidFill>
              <a:srgbClr val="F6F0E4">
                <a:alpha val="24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grace-number-2">
            <a:extLst>
              <a:ext uri="{FF2B5EF4-FFF2-40B4-BE49-F238E27FC236}">
                <a16:creationId xmlns:a16="http://schemas.microsoft.com/office/drawing/2014/main" id="{443640D2-6F74-41FA-A92B-C9CE1B751E3B}"/>
              </a:ext>
            </a:extLst>
          </p:cNvPr>
          <p:cNvSpPr>
            <a:spLocks noGrp="1"/>
          </p:cNvSpPr>
          <p:nvPr/>
        </p:nvSpPr>
        <p:spPr>
          <a:xfrm>
            <a:off x="3629025" y="2933700"/>
            <a:ext cx="6096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1" name="grace-action-2">
            <a:extLst>
              <a:ext uri="{FF2B5EF4-FFF2-40B4-BE49-F238E27FC236}">
                <a16:creationId xmlns:a16="http://schemas.microsoft.com/office/drawing/2014/main" id="{40563E25-8F79-486F-9D80-E07B22B2C080}"/>
              </a:ext>
            </a:extLst>
          </p:cNvPr>
          <p:cNvSpPr>
            <a:spLocks noGrp="1"/>
          </p:cNvSpPr>
          <p:nvPr/>
        </p:nvSpPr>
        <p:spPr>
          <a:xfrm>
            <a:off x="3629025" y="3619500"/>
            <a:ext cx="2200275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1903" lnSpcReduction="10000"/>
          </a:bodyPr>
          <a:lstStyle/>
          <a:p>
            <a:pPr algn="ctr">
              <a:lnSpc>
                <a:spcPct val="100000"/>
              </a:lnSpc>
              <a:buNone/>
              <a:defRPr sz="32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RECONCILES</a:t>
            </a:r>
          </a:p>
        </p:txBody>
      </p:sp>
      <p:sp>
        <p:nvSpPr>
          <p:cNvPr id="12" name="grace-kind-2">
            <a:extLst>
              <a:ext uri="{FF2B5EF4-FFF2-40B4-BE49-F238E27FC236}">
                <a16:creationId xmlns:a16="http://schemas.microsoft.com/office/drawing/2014/main" id="{107EA2D2-C1CE-49B5-AF32-E59AF08AFBB1}"/>
              </a:ext>
            </a:extLst>
          </p:cNvPr>
          <p:cNvSpPr>
            <a:spLocks noGrp="1"/>
          </p:cNvSpPr>
          <p:nvPr/>
        </p:nvSpPr>
        <p:spPr>
          <a:xfrm>
            <a:off x="3629025" y="4229100"/>
            <a:ext cx="22002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081" lnSpcReduction="20000"/>
          </a:bodyPr>
          <a:lstStyle/>
          <a:p>
            <a:pPr algn="ctr">
              <a:lnSpc>
                <a:spcPct val="100000"/>
              </a:lnSpc>
              <a:buNone/>
              <a:defRPr sz="3225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225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Justifying</a:t>
            </a:r>
          </a:p>
          <a:p>
            <a:pPr algn="ctr">
              <a:lnSpc>
                <a:spcPct val="100000"/>
              </a:lnSpc>
              <a:buNone/>
              <a:defRPr sz="3225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225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grace</a:t>
            </a:r>
          </a:p>
        </p:txBody>
      </p:sp>
      <p:sp>
        <p:nvSpPr>
          <p:cNvPr id="13" name="grace-card-3">
            <a:extLst>
              <a:ext uri="{FF2B5EF4-FFF2-40B4-BE49-F238E27FC236}">
                <a16:creationId xmlns:a16="http://schemas.microsoft.com/office/drawing/2014/main" id="{D1D6E42E-9B6E-4114-9A7B-4D73F02C0AF2}"/>
              </a:ext>
            </a:extLst>
          </p:cNvPr>
          <p:cNvSpPr>
            <a:spLocks noGrp="1"/>
          </p:cNvSpPr>
          <p:nvPr/>
        </p:nvSpPr>
        <p:spPr>
          <a:xfrm>
            <a:off x="6172200" y="2724150"/>
            <a:ext cx="2543175" cy="2662236"/>
          </a:xfrm>
          <a:prstGeom prst="roundRect">
            <a:avLst>
              <a:gd name="adj" fmla="val 7018"/>
            </a:avLst>
          </a:prstGeom>
          <a:solidFill>
            <a:srgbClr val="F6F0E4">
              <a:alpha val="8000"/>
            </a:srgbClr>
          </a:solidFill>
          <a:ln w="19050">
            <a:solidFill>
              <a:srgbClr val="F6F0E4">
                <a:alpha val="24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grace-number-3">
            <a:extLst>
              <a:ext uri="{FF2B5EF4-FFF2-40B4-BE49-F238E27FC236}">
                <a16:creationId xmlns:a16="http://schemas.microsoft.com/office/drawing/2014/main" id="{8CBD1EDD-8CD0-4121-A2AE-AE22720C4155}"/>
              </a:ext>
            </a:extLst>
          </p:cNvPr>
          <p:cNvSpPr>
            <a:spLocks noGrp="1"/>
          </p:cNvSpPr>
          <p:nvPr/>
        </p:nvSpPr>
        <p:spPr>
          <a:xfrm>
            <a:off x="6343650" y="2933700"/>
            <a:ext cx="6096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5" name="grace-action-3">
            <a:extLst>
              <a:ext uri="{FF2B5EF4-FFF2-40B4-BE49-F238E27FC236}">
                <a16:creationId xmlns:a16="http://schemas.microsoft.com/office/drawing/2014/main" id="{80140B76-EE7B-4B89-9C8D-E7ED2AF3315E}"/>
              </a:ext>
            </a:extLst>
          </p:cNvPr>
          <p:cNvSpPr>
            <a:spLocks noGrp="1"/>
          </p:cNvSpPr>
          <p:nvPr/>
        </p:nvSpPr>
        <p:spPr>
          <a:xfrm>
            <a:off x="6343650" y="3619500"/>
            <a:ext cx="2200275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32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FORMS</a:t>
            </a:r>
          </a:p>
        </p:txBody>
      </p:sp>
      <p:sp>
        <p:nvSpPr>
          <p:cNvPr id="16" name="grace-kind-3">
            <a:extLst>
              <a:ext uri="{FF2B5EF4-FFF2-40B4-BE49-F238E27FC236}">
                <a16:creationId xmlns:a16="http://schemas.microsoft.com/office/drawing/2014/main" id="{C7E9DDC4-99D1-4EF8-9BB0-8C39DBB3520B}"/>
              </a:ext>
            </a:extLst>
          </p:cNvPr>
          <p:cNvSpPr>
            <a:spLocks noGrp="1"/>
          </p:cNvSpPr>
          <p:nvPr/>
        </p:nvSpPr>
        <p:spPr>
          <a:xfrm>
            <a:off x="6343650" y="4229100"/>
            <a:ext cx="22002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081" lnSpcReduction="20000"/>
          </a:bodyPr>
          <a:lstStyle/>
          <a:p>
            <a:pPr algn="ctr">
              <a:lnSpc>
                <a:spcPct val="100000"/>
              </a:lnSpc>
              <a:buNone/>
              <a:defRPr sz="3225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225" b="0" i="0" dirty="0">
                <a:solidFill>
                  <a:srgbClr val="E9DDC9"/>
                </a:solidFill>
                <a:latin typeface="Aptos"/>
                <a:ea typeface="Aptos"/>
                <a:cs typeface="Aptos"/>
              </a:rPr>
              <a:t>Sanctifying</a:t>
            </a:r>
          </a:p>
          <a:p>
            <a:pPr algn="ctr">
              <a:lnSpc>
                <a:spcPct val="100000"/>
              </a:lnSpc>
              <a:buNone/>
              <a:defRPr sz="3225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225" b="0" i="0" dirty="0">
                <a:solidFill>
                  <a:srgbClr val="E9DDC9"/>
                </a:solidFill>
                <a:latin typeface="Aptos"/>
                <a:ea typeface="Aptos"/>
                <a:cs typeface="Aptos"/>
              </a:rPr>
              <a:t>grace</a:t>
            </a:r>
          </a:p>
        </p:txBody>
      </p:sp>
      <p:sp>
        <p:nvSpPr>
          <p:cNvPr id="17" name="grace-card-4">
            <a:extLst>
              <a:ext uri="{FF2B5EF4-FFF2-40B4-BE49-F238E27FC236}">
                <a16:creationId xmlns:a16="http://schemas.microsoft.com/office/drawing/2014/main" id="{76AC6AE6-9B08-416D-9E8E-F829AA6C466D}"/>
              </a:ext>
            </a:extLst>
          </p:cNvPr>
          <p:cNvSpPr>
            <a:spLocks noGrp="1"/>
          </p:cNvSpPr>
          <p:nvPr/>
        </p:nvSpPr>
        <p:spPr>
          <a:xfrm>
            <a:off x="8886825" y="2724150"/>
            <a:ext cx="2543175" cy="2662236"/>
          </a:xfrm>
          <a:prstGeom prst="roundRect">
            <a:avLst>
              <a:gd name="adj" fmla="val 7018"/>
            </a:avLst>
          </a:prstGeom>
          <a:solidFill>
            <a:srgbClr val="F6F0E4">
              <a:alpha val="8000"/>
            </a:srgbClr>
          </a:solidFill>
          <a:ln w="19050">
            <a:solidFill>
              <a:srgbClr val="F6F0E4">
                <a:alpha val="24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grace-number-4">
            <a:extLst>
              <a:ext uri="{FF2B5EF4-FFF2-40B4-BE49-F238E27FC236}">
                <a16:creationId xmlns:a16="http://schemas.microsoft.com/office/drawing/2014/main" id="{364A52E6-F2D0-4BA5-A9F0-E665829E56F9}"/>
              </a:ext>
            </a:extLst>
          </p:cNvPr>
          <p:cNvSpPr>
            <a:spLocks noGrp="1"/>
          </p:cNvSpPr>
          <p:nvPr/>
        </p:nvSpPr>
        <p:spPr>
          <a:xfrm>
            <a:off x="9058275" y="2933700"/>
            <a:ext cx="6096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9" name="grace-action-4">
            <a:extLst>
              <a:ext uri="{FF2B5EF4-FFF2-40B4-BE49-F238E27FC236}">
                <a16:creationId xmlns:a16="http://schemas.microsoft.com/office/drawing/2014/main" id="{2A9DC7A0-C841-4DDF-8687-A3635F039F12}"/>
              </a:ext>
            </a:extLst>
          </p:cNvPr>
          <p:cNvSpPr>
            <a:spLocks noGrp="1"/>
          </p:cNvSpPr>
          <p:nvPr/>
        </p:nvSpPr>
        <p:spPr>
          <a:xfrm>
            <a:off x="9058275" y="3619500"/>
            <a:ext cx="2200275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32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SENDS</a:t>
            </a:r>
          </a:p>
        </p:txBody>
      </p:sp>
      <p:sp>
        <p:nvSpPr>
          <p:cNvPr id="20" name="grace-kind-4">
            <a:extLst>
              <a:ext uri="{FF2B5EF4-FFF2-40B4-BE49-F238E27FC236}">
                <a16:creationId xmlns:a16="http://schemas.microsoft.com/office/drawing/2014/main" id="{60BFC125-AC43-44B6-AFA7-C4E4E7199D99}"/>
              </a:ext>
            </a:extLst>
          </p:cNvPr>
          <p:cNvSpPr>
            <a:spLocks noGrp="1"/>
          </p:cNvSpPr>
          <p:nvPr/>
        </p:nvSpPr>
        <p:spPr>
          <a:xfrm>
            <a:off x="9058275" y="4229100"/>
            <a:ext cx="22002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081" lnSpcReduction="20000"/>
          </a:bodyPr>
          <a:lstStyle/>
          <a:p>
            <a:pPr algn="ctr">
              <a:lnSpc>
                <a:spcPct val="100000"/>
              </a:lnSpc>
              <a:buNone/>
              <a:defRPr sz="3225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225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Missional</a:t>
            </a:r>
          </a:p>
          <a:p>
            <a:pPr algn="ctr">
              <a:lnSpc>
                <a:spcPct val="100000"/>
              </a:lnSpc>
              <a:buNone/>
              <a:defRPr sz="3225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225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grace</a:t>
            </a:r>
          </a:p>
        </p:txBody>
      </p:sp>
      <p:sp>
        <p:nvSpPr>
          <p:cNvPr id="21" name="pulse">
            <a:extLst>
              <a:ext uri="{FF2B5EF4-FFF2-40B4-BE49-F238E27FC236}">
                <a16:creationId xmlns:a16="http://schemas.microsoft.com/office/drawing/2014/main" id="{BDAA32EF-AFAD-4E91-BB92-161AE4F34DAE}"/>
              </a:ext>
            </a:extLst>
          </p:cNvPr>
          <p:cNvSpPr>
            <a:spLocks noGrp="1"/>
          </p:cNvSpPr>
          <p:nvPr/>
        </p:nvSpPr>
        <p:spPr>
          <a:xfrm>
            <a:off x="990600" y="5581650"/>
            <a:ext cx="10287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22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MERCY RECEIVED.   MERCY MADE VISIBLE.</a:t>
            </a:r>
          </a:p>
        </p:txBody>
      </p:sp>
    </p:spTree>
    <p:extLst>
      <p:ext uri="{BB962C8B-B14F-4D97-AF65-F5344CB8AC3E}">
        <p14:creationId xmlns:p14="http://schemas.microsoft.com/office/powerpoint/2010/main" val="1165642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t="32422" b="324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left-gradient-wash">
            <a:extLst>
              <a:ext uri="{FF2B5EF4-FFF2-40B4-BE49-F238E27FC236}">
                <a16:creationId xmlns:a16="http://schemas.microsoft.com/office/drawing/2014/main" id="{8E0E06C1-10D5-480D-B5DC-92A0B619E96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1000">
                <a:srgbClr val="0B202B">
                  <a:alpha val="43000"/>
                </a:srgbClr>
              </a:gs>
              <a:gs pos="47000">
                <a:srgbClr val="0B202B">
                  <a:alpha val="76000"/>
                </a:srgbClr>
              </a:gs>
              <a:gs pos="100000">
                <a:srgbClr val="0B202B">
                  <a:alpha val="18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movement-label">
            <a:extLst>
              <a:ext uri="{FF2B5EF4-FFF2-40B4-BE49-F238E27FC236}">
                <a16:creationId xmlns:a16="http://schemas.microsoft.com/office/drawing/2014/main" id="{D81674C7-BE16-482D-BF1B-E9BCC5F6C693}"/>
              </a:ext>
            </a:extLst>
          </p:cNvPr>
          <p:cNvSpPr>
            <a:spLocks noGrp="1"/>
          </p:cNvSpPr>
          <p:nvPr/>
        </p:nvSpPr>
        <p:spPr>
          <a:xfrm>
            <a:off x="9829800" y="609600"/>
            <a:ext cx="14668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2110" lnSpcReduction="10000"/>
          </a:bodyPr>
          <a:lstStyle/>
          <a:p>
            <a:pPr algn="ctr">
              <a:lnSpc>
                <a:spcPct val="100000"/>
              </a:lnSpc>
              <a:buNone/>
              <a:defRPr sz="2700" b="1" i="0">
                <a:solidFill>
                  <a:srgbClr val="F6F0E4"/>
                </a:solidFill>
                <a:latin typeface="Aptos"/>
                <a:ea typeface="Aptos"/>
                <a:cs typeface="Aptos"/>
              </a:defRPr>
            </a:pPr>
            <a:endParaRPr sz="2700" b="1" i="0" dirty="0">
              <a:solidFill>
                <a:srgbClr val="F6F0E4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5" name="gold-rule">
            <a:extLst>
              <a:ext uri="{FF2B5EF4-FFF2-40B4-BE49-F238E27FC236}">
                <a16:creationId xmlns:a16="http://schemas.microsoft.com/office/drawing/2014/main" id="{FEE23398-9CCA-4E2D-9089-FDDDBF0948EC}"/>
              </a:ext>
            </a:extLst>
          </p:cNvPr>
          <p:cNvSpPr>
            <a:spLocks noGrp="1"/>
          </p:cNvSpPr>
          <p:nvPr/>
        </p:nvSpPr>
        <p:spPr>
          <a:xfrm>
            <a:off x="723900" y="762000"/>
            <a:ext cx="76200" cy="4953000"/>
          </a:xfrm>
          <a:prstGeom prst="rect">
            <a:avLst/>
          </a:prstGeom>
          <a:solidFill>
            <a:srgbClr val="D6A4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matthew-heading">
            <a:extLst>
              <a:ext uri="{FF2B5EF4-FFF2-40B4-BE49-F238E27FC236}">
                <a16:creationId xmlns:a16="http://schemas.microsoft.com/office/drawing/2014/main" id="{49487677-4AB5-4E2B-8976-1EF2A5BE6E68}"/>
              </a:ext>
            </a:extLst>
          </p:cNvPr>
          <p:cNvSpPr>
            <a:spLocks noGrp="1"/>
          </p:cNvSpPr>
          <p:nvPr/>
        </p:nvSpPr>
        <p:spPr>
          <a:xfrm>
            <a:off x="1123950" y="933450"/>
            <a:ext cx="7143750" cy="1600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51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Matthew gives</a:t>
            </a:r>
          </a:p>
          <a:p>
            <a:pPr algn="l">
              <a:lnSpc>
                <a:spcPct val="90000"/>
              </a:lnSpc>
              <a:buNone/>
              <a:defRPr sz="51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mercy a face.</a:t>
            </a:r>
          </a:p>
        </p:txBody>
      </p:sp>
      <p:sp>
        <p:nvSpPr>
          <p:cNvPr id="7" name="outsider-line">
            <a:extLst>
              <a:ext uri="{FF2B5EF4-FFF2-40B4-BE49-F238E27FC236}">
                <a16:creationId xmlns:a16="http://schemas.microsoft.com/office/drawing/2014/main" id="{A5C3D48A-B7C9-44C0-889E-BF61CDB9D83B}"/>
              </a:ext>
            </a:extLst>
          </p:cNvPr>
          <p:cNvSpPr>
            <a:spLocks noGrp="1"/>
          </p:cNvSpPr>
          <p:nvPr/>
        </p:nvSpPr>
        <p:spPr>
          <a:xfrm>
            <a:off x="1143000" y="3219450"/>
            <a:ext cx="7810500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2000"/>
              </a:lnSpc>
              <a:buNone/>
              <a:defRPr sz="3675" b="0" i="0">
                <a:solidFill>
                  <a:srgbClr val="F6F0E4"/>
                </a:solidFill>
                <a:latin typeface="Aptos"/>
                <a:ea typeface="Aptos"/>
                <a:cs typeface="Aptos"/>
              </a:defRPr>
            </a:pPr>
            <a:r>
              <a:rPr sz="3675" b="0" i="0" dirty="0">
                <a:solidFill>
                  <a:srgbClr val="F6F0E4"/>
                </a:solidFill>
                <a:latin typeface="Aptos"/>
                <a:ea typeface="Aptos"/>
                <a:cs typeface="Aptos"/>
              </a:rPr>
              <a:t>Before she says a word,</a:t>
            </a:r>
          </a:p>
          <a:p>
            <a:pPr algn="l">
              <a:lnSpc>
                <a:spcPct val="102000"/>
              </a:lnSpc>
              <a:buNone/>
              <a:defRPr sz="3675" b="0" i="0">
                <a:solidFill>
                  <a:srgbClr val="F6F0E4"/>
                </a:solidFill>
                <a:latin typeface="Aptos"/>
                <a:ea typeface="Aptos"/>
                <a:cs typeface="Aptos"/>
              </a:defRPr>
            </a:pPr>
            <a:r>
              <a:rPr sz="3675" b="0" i="0" dirty="0">
                <a:solidFill>
                  <a:srgbClr val="F6F0E4"/>
                </a:solidFill>
                <a:latin typeface="Aptos"/>
                <a:ea typeface="Aptos"/>
                <a:cs typeface="Aptos"/>
              </a:rPr>
              <a:t>the story marks her as an outsider.</a:t>
            </a:r>
          </a:p>
        </p:txBody>
      </p:sp>
      <p:sp>
        <p:nvSpPr>
          <p:cNvPr id="8" name="reference">
            <a:extLst>
              <a:ext uri="{FF2B5EF4-FFF2-40B4-BE49-F238E27FC236}">
                <a16:creationId xmlns:a16="http://schemas.microsoft.com/office/drawing/2014/main" id="{E20B8E13-B496-4351-A70D-E874EDB49E1C}"/>
              </a:ext>
            </a:extLst>
          </p:cNvPr>
          <p:cNvSpPr>
            <a:spLocks noGrp="1"/>
          </p:cNvSpPr>
          <p:nvPr/>
        </p:nvSpPr>
        <p:spPr>
          <a:xfrm>
            <a:off x="990600" y="6115050"/>
            <a:ext cx="1047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3023"/>
          </a:bodyPr>
          <a:lstStyle/>
          <a:p>
            <a:pPr algn="l">
              <a:lnSpc>
                <a:spcPct val="100000"/>
              </a:lnSpc>
              <a:buNone/>
              <a:defRPr sz="3225" b="0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0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MATTHEW 15:21–28</a:t>
            </a:r>
          </a:p>
        </p:txBody>
      </p:sp>
    </p:spTree>
    <p:extLst>
      <p:ext uri="{BB962C8B-B14F-4D97-AF65-F5344CB8AC3E}">
        <p14:creationId xmlns:p14="http://schemas.microsoft.com/office/powerpoint/2010/main" val="1875936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32422" b="324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rk-wash">
            <a:extLst>
              <a:ext uri="{FF2B5EF4-FFF2-40B4-BE49-F238E27FC236}">
                <a16:creationId xmlns:a16="http://schemas.microsoft.com/office/drawing/2014/main" id="{1CE3CFF6-F2E6-4BA5-A89C-3B25F2D44A9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50A0C">
              <a:alpha val="5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3269DC-A032-453B-9F5E-6021B9E522C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D6A44A">
                  <a:alpha val="5000"/>
                </a:srgbClr>
              </a:gs>
              <a:gs pos="100000">
                <a:srgbClr val="050A0C">
                  <a:alpha val="58000"/>
                </a:srgbClr>
              </a:gs>
            </a:gsLst>
            <a:path path="shape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prayer-setup">
            <a:extLst>
              <a:ext uri="{FF2B5EF4-FFF2-40B4-BE49-F238E27FC236}">
                <a16:creationId xmlns:a16="http://schemas.microsoft.com/office/drawing/2014/main" id="{A885412A-B308-4775-9E9E-B10FF3581AAC}"/>
              </a:ext>
            </a:extLst>
          </p:cNvPr>
          <p:cNvSpPr>
            <a:spLocks noGrp="1"/>
          </p:cNvSpPr>
          <p:nvPr/>
        </p:nvSpPr>
        <p:spPr>
          <a:xfrm>
            <a:off x="1047750" y="952500"/>
            <a:ext cx="10096500" cy="1219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3675" b="0" i="0">
                <a:solidFill>
                  <a:srgbClr val="F6F0E4"/>
                </a:solidFill>
                <a:latin typeface="Aptos"/>
                <a:ea typeface="Aptos"/>
                <a:cs typeface="Aptos"/>
              </a:defRPr>
            </a:pPr>
            <a:r>
              <a:rPr sz="3675" b="0" i="0">
                <a:solidFill>
                  <a:srgbClr val="F6F0E4"/>
                </a:solidFill>
                <a:latin typeface="Aptos"/>
                <a:ea typeface="Aptos"/>
                <a:cs typeface="Aptos"/>
              </a:rPr>
              <a:t>She kneels and reduces her prayer</a:t>
            </a:r>
          </a:p>
          <a:p>
            <a:pPr algn="ctr">
              <a:lnSpc>
                <a:spcPct val="100000"/>
              </a:lnSpc>
              <a:buNone/>
              <a:defRPr sz="3675" b="0" i="0">
                <a:solidFill>
                  <a:srgbClr val="F6F0E4"/>
                </a:solidFill>
                <a:latin typeface="Aptos"/>
                <a:ea typeface="Aptos"/>
                <a:cs typeface="Aptos"/>
              </a:defRPr>
            </a:pPr>
            <a:r>
              <a:rPr sz="3675" b="0" i="0">
                <a:solidFill>
                  <a:srgbClr val="F6F0E4"/>
                </a:solidFill>
                <a:latin typeface="Aptos"/>
                <a:ea typeface="Aptos"/>
                <a:cs typeface="Aptos"/>
              </a:rPr>
              <a:t>to three words:</a:t>
            </a:r>
          </a:p>
        </p:txBody>
      </p:sp>
      <p:sp>
        <p:nvSpPr>
          <p:cNvPr id="5" name="three-word-prayer">
            <a:extLst>
              <a:ext uri="{FF2B5EF4-FFF2-40B4-BE49-F238E27FC236}">
                <a16:creationId xmlns:a16="http://schemas.microsoft.com/office/drawing/2014/main" id="{889654FF-650E-4EA6-A00F-684BF959E8F8}"/>
              </a:ext>
            </a:extLst>
          </p:cNvPr>
          <p:cNvSpPr>
            <a:spLocks noGrp="1"/>
          </p:cNvSpPr>
          <p:nvPr/>
        </p:nvSpPr>
        <p:spPr>
          <a:xfrm>
            <a:off x="1143000" y="2571750"/>
            <a:ext cx="9906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6450" b="1" i="1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6450" b="1" i="1" dirty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“Lord, help me!”</a:t>
            </a:r>
          </a:p>
        </p:txBody>
      </p:sp>
      <p:sp>
        <p:nvSpPr>
          <p:cNvPr id="6" name="reference">
            <a:extLst>
              <a:ext uri="{FF2B5EF4-FFF2-40B4-BE49-F238E27FC236}">
                <a16:creationId xmlns:a16="http://schemas.microsoft.com/office/drawing/2014/main" id="{ADE0AF21-F457-42FA-9979-B67DB7FAD87A}"/>
              </a:ext>
            </a:extLst>
          </p:cNvPr>
          <p:cNvSpPr>
            <a:spLocks noGrp="1"/>
          </p:cNvSpPr>
          <p:nvPr/>
        </p:nvSpPr>
        <p:spPr>
          <a:xfrm>
            <a:off x="990600" y="6115050"/>
            <a:ext cx="1047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3023"/>
          </a:bodyPr>
          <a:lstStyle/>
          <a:p>
            <a:pPr algn="l">
              <a:lnSpc>
                <a:spcPct val="100000"/>
              </a:lnSpc>
              <a:buNone/>
              <a:defRPr sz="3225" b="0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0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MATTHEW 15:25 NIV</a:t>
            </a:r>
          </a:p>
        </p:txBody>
      </p:sp>
    </p:spTree>
    <p:extLst>
      <p:ext uri="{BB962C8B-B14F-4D97-AF65-F5344CB8AC3E}">
        <p14:creationId xmlns:p14="http://schemas.microsoft.com/office/powerpoint/2010/main" val="97660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31229" b="3122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left-gradient-wash">
            <a:extLst>
              <a:ext uri="{FF2B5EF4-FFF2-40B4-BE49-F238E27FC236}">
                <a16:creationId xmlns:a16="http://schemas.microsoft.com/office/drawing/2014/main" id="{465F3C5F-9996-4768-AAF1-E209036965D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B202B">
                  <a:alpha val="93000"/>
                </a:srgbClr>
              </a:gs>
              <a:gs pos="52000">
                <a:srgbClr val="0B202B">
                  <a:alpha val="76000"/>
                </a:srgbClr>
              </a:gs>
              <a:gs pos="100000">
                <a:srgbClr val="0B202B">
                  <a:alpha val="18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gold-rule">
            <a:extLst>
              <a:ext uri="{FF2B5EF4-FFF2-40B4-BE49-F238E27FC236}">
                <a16:creationId xmlns:a16="http://schemas.microsoft.com/office/drawing/2014/main" id="{EC170B85-8CB9-4CDF-85FE-49AC1EC9EDF5}"/>
              </a:ext>
            </a:extLst>
          </p:cNvPr>
          <p:cNvSpPr>
            <a:spLocks noGrp="1"/>
          </p:cNvSpPr>
          <p:nvPr/>
        </p:nvSpPr>
        <p:spPr>
          <a:xfrm>
            <a:off x="723900" y="800100"/>
            <a:ext cx="76200" cy="4857750"/>
          </a:xfrm>
          <a:prstGeom prst="rect">
            <a:avLst/>
          </a:prstGeom>
          <a:solidFill>
            <a:srgbClr val="D6A4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abundance-heading">
            <a:extLst>
              <a:ext uri="{FF2B5EF4-FFF2-40B4-BE49-F238E27FC236}">
                <a16:creationId xmlns:a16="http://schemas.microsoft.com/office/drawing/2014/main" id="{4DA58A10-9C60-4373-9ABD-EF991FE0673E}"/>
              </a:ext>
            </a:extLst>
          </p:cNvPr>
          <p:cNvSpPr>
            <a:spLocks noGrp="1"/>
          </p:cNvSpPr>
          <p:nvPr/>
        </p:nvSpPr>
        <p:spPr>
          <a:xfrm>
            <a:off x="1123950" y="1085850"/>
            <a:ext cx="7905750" cy="1638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50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0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Even what overflows</a:t>
            </a:r>
          </a:p>
          <a:p>
            <a:pPr algn="l">
              <a:lnSpc>
                <a:spcPct val="92000"/>
              </a:lnSpc>
              <a:buNone/>
              <a:defRPr sz="50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50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from Jesus is enough.</a:t>
            </a:r>
          </a:p>
        </p:txBody>
      </p:sp>
      <p:sp>
        <p:nvSpPr>
          <p:cNvPr id="5" name="crumbs-quote">
            <a:extLst>
              <a:ext uri="{FF2B5EF4-FFF2-40B4-BE49-F238E27FC236}">
                <a16:creationId xmlns:a16="http://schemas.microsoft.com/office/drawing/2014/main" id="{10370EB4-359E-4497-9E14-CAE1FDB09545}"/>
              </a:ext>
            </a:extLst>
          </p:cNvPr>
          <p:cNvSpPr>
            <a:spLocks noGrp="1"/>
          </p:cNvSpPr>
          <p:nvPr/>
        </p:nvSpPr>
        <p:spPr>
          <a:xfrm>
            <a:off x="1143000" y="3333750"/>
            <a:ext cx="8096250" cy="1390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525" b="0" i="1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3525" b="0" i="1" dirty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“Even the dogs eat the crumbs</a:t>
            </a:r>
          </a:p>
          <a:p>
            <a:pPr algn="l">
              <a:lnSpc>
                <a:spcPct val="100000"/>
              </a:lnSpc>
              <a:buNone/>
              <a:defRPr sz="3525" b="0" i="1">
                <a:solidFill>
                  <a:srgbClr val="F6F0E4"/>
                </a:solidFill>
                <a:latin typeface="Georgia"/>
                <a:ea typeface="Georgia"/>
                <a:cs typeface="Georgia"/>
              </a:defRPr>
            </a:pPr>
            <a:r>
              <a:rPr sz="3525" b="0" i="1" dirty="0">
                <a:solidFill>
                  <a:srgbClr val="F6F0E4"/>
                </a:solidFill>
                <a:latin typeface="Georgia"/>
                <a:ea typeface="Georgia"/>
                <a:cs typeface="Georgia"/>
              </a:rPr>
              <a:t>that fall from their master’s table.”</a:t>
            </a:r>
          </a:p>
        </p:txBody>
      </p:sp>
      <p:sp>
        <p:nvSpPr>
          <p:cNvPr id="6" name="reference">
            <a:extLst>
              <a:ext uri="{FF2B5EF4-FFF2-40B4-BE49-F238E27FC236}">
                <a16:creationId xmlns:a16="http://schemas.microsoft.com/office/drawing/2014/main" id="{619E148A-DF33-49B6-A535-A6F68A3A1F00}"/>
              </a:ext>
            </a:extLst>
          </p:cNvPr>
          <p:cNvSpPr>
            <a:spLocks noGrp="1"/>
          </p:cNvSpPr>
          <p:nvPr/>
        </p:nvSpPr>
        <p:spPr>
          <a:xfrm>
            <a:off x="990600" y="6115050"/>
            <a:ext cx="10477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3023"/>
          </a:bodyPr>
          <a:lstStyle/>
          <a:p>
            <a:pPr algn="l">
              <a:lnSpc>
                <a:spcPct val="100000"/>
              </a:lnSpc>
              <a:buNone/>
              <a:defRPr sz="3225" b="0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225" b="0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MATTHEW 15:27 NIV</a:t>
            </a:r>
          </a:p>
        </p:txBody>
      </p:sp>
    </p:spTree>
    <p:extLst>
      <p:ext uri="{BB962C8B-B14F-4D97-AF65-F5344CB8AC3E}">
        <p14:creationId xmlns:p14="http://schemas.microsoft.com/office/powerpoint/2010/main" val="1147754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rcRect l="56" r="56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0165171-1906-46CF-80D6-DDAC5DEE2EE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0B202B">
              <a:alpha val="4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bread-side-title">
            <a:extLst>
              <a:ext uri="{FF2B5EF4-FFF2-40B4-BE49-F238E27FC236}">
                <a16:creationId xmlns:a16="http://schemas.microsoft.com/office/drawing/2014/main" id="{E51B398E-0873-42FE-AF90-F95DA01B8D86}"/>
              </a:ext>
            </a:extLst>
          </p:cNvPr>
          <p:cNvSpPr>
            <a:spLocks noGrp="1"/>
          </p:cNvSpPr>
          <p:nvPr/>
        </p:nvSpPr>
        <p:spPr>
          <a:xfrm>
            <a:off x="647700" y="1143000"/>
            <a:ext cx="3333750" cy="3429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86000"/>
              </a:lnSpc>
              <a:buNone/>
              <a:def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BREAD</a:t>
            </a:r>
          </a:p>
          <a:p>
            <a:pPr algn="l">
              <a:lnSpc>
                <a:spcPct val="86000"/>
              </a:lnSpc>
              <a:buNone/>
              <a:def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PLACED</a:t>
            </a:r>
          </a:p>
          <a:p>
            <a:pPr algn="l">
              <a:lnSpc>
                <a:spcPct val="86000"/>
              </a:lnSpc>
              <a:buNone/>
              <a:def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IN THEIR</a:t>
            </a:r>
          </a:p>
          <a:p>
            <a:pPr algn="l">
              <a:lnSpc>
                <a:spcPct val="86000"/>
              </a:lnSpc>
              <a:buNone/>
              <a:def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HANDS</a:t>
            </a:r>
          </a:p>
        </p:txBody>
      </p:sp>
      <p:sp>
        <p:nvSpPr>
          <p:cNvPr id="4" name="supply-label-1">
            <a:extLst>
              <a:ext uri="{FF2B5EF4-FFF2-40B4-BE49-F238E27FC236}">
                <a16:creationId xmlns:a16="http://schemas.microsoft.com/office/drawing/2014/main" id="{CC36FDDE-D444-462A-81A3-6DEED4125A45}"/>
              </a:ext>
            </a:extLst>
          </p:cNvPr>
          <p:cNvSpPr>
            <a:spLocks noGrp="1"/>
          </p:cNvSpPr>
          <p:nvPr/>
        </p:nvSpPr>
        <p:spPr>
          <a:xfrm>
            <a:off x="5143500" y="876300"/>
            <a:ext cx="628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37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37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CHRIST SUPPLIES</a:t>
            </a:r>
          </a:p>
        </p:txBody>
      </p:sp>
      <p:sp>
        <p:nvSpPr>
          <p:cNvPr id="5" name="supply-body-1">
            <a:extLst>
              <a:ext uri="{FF2B5EF4-FFF2-40B4-BE49-F238E27FC236}">
                <a16:creationId xmlns:a16="http://schemas.microsoft.com/office/drawing/2014/main" id="{F462451D-B304-411E-9D01-9E866199821B}"/>
              </a:ext>
            </a:extLst>
          </p:cNvPr>
          <p:cNvSpPr>
            <a:spLocks noGrp="1"/>
          </p:cNvSpPr>
          <p:nvPr/>
        </p:nvSpPr>
        <p:spPr>
          <a:xfrm>
            <a:off x="5143500" y="1524000"/>
            <a:ext cx="6191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600" b="1" i="0">
                <a:solidFill>
                  <a:srgbClr val="17232A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7232A"/>
                </a:solidFill>
                <a:latin typeface="Georgia"/>
                <a:ea typeface="Georgia"/>
                <a:cs typeface="Georgia"/>
              </a:rPr>
              <a:t>what we cannot create.</a:t>
            </a:r>
          </a:p>
        </p:txBody>
      </p:sp>
      <p:sp>
        <p:nvSpPr>
          <p:cNvPr id="6" name="supply-divider-1">
            <a:extLst>
              <a:ext uri="{FF2B5EF4-FFF2-40B4-BE49-F238E27FC236}">
                <a16:creationId xmlns:a16="http://schemas.microsoft.com/office/drawing/2014/main" id="{EDB357D1-FF4E-40B7-BCE7-87B32BE4F4DE}"/>
              </a:ext>
            </a:extLst>
          </p:cNvPr>
          <p:cNvSpPr>
            <a:spLocks noGrp="1"/>
          </p:cNvSpPr>
          <p:nvPr/>
        </p:nvSpPr>
        <p:spPr>
          <a:xfrm>
            <a:off x="5143500" y="2400300"/>
            <a:ext cx="6191250" cy="19050"/>
          </a:xfrm>
          <a:prstGeom prst="rect">
            <a:avLst/>
          </a:prstGeom>
          <a:solidFill>
            <a:srgbClr val="234B48">
              <a:alpha val="2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upply-label-2">
            <a:extLst>
              <a:ext uri="{FF2B5EF4-FFF2-40B4-BE49-F238E27FC236}">
                <a16:creationId xmlns:a16="http://schemas.microsoft.com/office/drawing/2014/main" id="{FB8031D1-5E2B-411F-8184-6A5C17187424}"/>
              </a:ext>
            </a:extLst>
          </p:cNvPr>
          <p:cNvSpPr>
            <a:spLocks noGrp="1"/>
          </p:cNvSpPr>
          <p:nvPr/>
        </p:nvSpPr>
        <p:spPr>
          <a:xfrm>
            <a:off x="5143500" y="2686050"/>
            <a:ext cx="628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37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37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FAITH RECEIVES</a:t>
            </a:r>
          </a:p>
        </p:txBody>
      </p:sp>
      <p:sp>
        <p:nvSpPr>
          <p:cNvPr id="8" name="supply-body-2">
            <a:extLst>
              <a:ext uri="{FF2B5EF4-FFF2-40B4-BE49-F238E27FC236}">
                <a16:creationId xmlns:a16="http://schemas.microsoft.com/office/drawing/2014/main" id="{B2C3A8DC-C899-493C-B495-C88D3143FCC6}"/>
              </a:ext>
            </a:extLst>
          </p:cNvPr>
          <p:cNvSpPr>
            <a:spLocks noGrp="1"/>
          </p:cNvSpPr>
          <p:nvPr/>
        </p:nvSpPr>
        <p:spPr>
          <a:xfrm>
            <a:off x="5143500" y="3333750"/>
            <a:ext cx="6191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600" b="1" i="0">
                <a:solidFill>
                  <a:srgbClr val="17232A"/>
                </a:solidFill>
                <a:latin typeface="Georgia"/>
                <a:ea typeface="Georgia"/>
                <a:cs typeface="Georgia"/>
              </a:defRPr>
            </a:pPr>
            <a:r>
              <a:rPr sz="3600" b="1" i="0" dirty="0">
                <a:solidFill>
                  <a:srgbClr val="17232A"/>
                </a:solidFill>
                <a:latin typeface="Georgia"/>
                <a:ea typeface="Georgia"/>
                <a:cs typeface="Georgia"/>
              </a:rPr>
              <a:t>what it cannot earn.</a:t>
            </a:r>
          </a:p>
        </p:txBody>
      </p:sp>
      <p:sp>
        <p:nvSpPr>
          <p:cNvPr id="9" name="supply-divider-2">
            <a:extLst>
              <a:ext uri="{FF2B5EF4-FFF2-40B4-BE49-F238E27FC236}">
                <a16:creationId xmlns:a16="http://schemas.microsoft.com/office/drawing/2014/main" id="{80484017-08E0-41C7-BECC-7B9588A35683}"/>
              </a:ext>
            </a:extLst>
          </p:cNvPr>
          <p:cNvSpPr>
            <a:spLocks noGrp="1"/>
          </p:cNvSpPr>
          <p:nvPr/>
        </p:nvSpPr>
        <p:spPr>
          <a:xfrm>
            <a:off x="5143500" y="4210050"/>
            <a:ext cx="6191250" cy="19050"/>
          </a:xfrm>
          <a:prstGeom prst="rect">
            <a:avLst/>
          </a:prstGeom>
          <a:solidFill>
            <a:srgbClr val="234B48">
              <a:alpha val="2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upply-label-3">
            <a:extLst>
              <a:ext uri="{FF2B5EF4-FFF2-40B4-BE49-F238E27FC236}">
                <a16:creationId xmlns:a16="http://schemas.microsoft.com/office/drawing/2014/main" id="{A14F6ED0-9CCB-4003-BACB-A1050A37BFFE}"/>
              </a:ext>
            </a:extLst>
          </p:cNvPr>
          <p:cNvSpPr>
            <a:spLocks noGrp="1"/>
          </p:cNvSpPr>
          <p:nvPr/>
        </p:nvSpPr>
        <p:spPr>
          <a:xfrm>
            <a:off x="5143500" y="4495800"/>
            <a:ext cx="628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375" b="1" i="0">
                <a:solidFill>
                  <a:srgbClr val="D6A44A"/>
                </a:solidFill>
                <a:latin typeface="Aptos"/>
                <a:ea typeface="Aptos"/>
                <a:cs typeface="Aptos"/>
              </a:defRPr>
            </a:pPr>
            <a:r>
              <a:rPr sz="3375" b="1" i="0">
                <a:solidFill>
                  <a:srgbClr val="D6A44A"/>
                </a:solidFill>
                <a:latin typeface="Aptos"/>
                <a:ea typeface="Aptos"/>
                <a:cs typeface="Aptos"/>
              </a:rPr>
              <a:t>HOLINESS CARRIES</a:t>
            </a:r>
          </a:p>
        </p:txBody>
      </p:sp>
      <p:sp>
        <p:nvSpPr>
          <p:cNvPr id="11" name="supply-body-3">
            <a:extLst>
              <a:ext uri="{FF2B5EF4-FFF2-40B4-BE49-F238E27FC236}">
                <a16:creationId xmlns:a16="http://schemas.microsoft.com/office/drawing/2014/main" id="{B6B57890-0D70-4BD4-8A65-A0A88B1A14DB}"/>
              </a:ext>
            </a:extLst>
          </p:cNvPr>
          <p:cNvSpPr>
            <a:spLocks noGrp="1"/>
          </p:cNvSpPr>
          <p:nvPr/>
        </p:nvSpPr>
        <p:spPr>
          <a:xfrm>
            <a:off x="5143500" y="5143500"/>
            <a:ext cx="6191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600" b="1" i="0">
                <a:solidFill>
                  <a:srgbClr val="17232A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7232A"/>
                </a:solidFill>
                <a:latin typeface="Georgia"/>
                <a:ea typeface="Georgia"/>
                <a:cs typeface="Georgia"/>
              </a:rPr>
              <a:t>Christ’s mercy outward.</a:t>
            </a:r>
          </a:p>
        </p:txBody>
      </p:sp>
    </p:spTree>
    <p:extLst>
      <p:ext uri="{BB962C8B-B14F-4D97-AF65-F5344CB8AC3E}">
        <p14:creationId xmlns:p14="http://schemas.microsoft.com/office/powerpoint/2010/main" val="216768410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1825</Words>
  <Application>Microsoft Office PowerPoint</Application>
  <DocSecurity>0</DocSecurity>
  <PresentationFormat>Widescreen</PresentationFormat>
  <Paragraphs>243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Calibri</vt:lpstr>
      <vt:lpstr>Georgia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Paul David Bravard</cp:lastModifiedBy>
  <cp:revision>4</cp:revision>
  <dcterms:created xsi:type="dcterms:W3CDTF">2026-08-15T21:49:04Z</dcterms:created>
  <dcterms:modified xsi:type="dcterms:W3CDTF">2026-08-15T22:49:54Z</dcterms:modified>
</cp:coreProperties>
</file>