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_rels/slideLayout1.xml.rels" ContentType="application/vnd.openxmlformats-package.relationships+xml"/>
  <Override PartName="/ppt/slideLayouts/slideLayout1.xml" ContentType="application/vnd.openxmlformats-officedocument.presentationml.slideLayout+xml"/>
  <Override PartName="/ppt/_rels/presentation.xml.rels" ContentType="application/vnd.openxmlformats-package.relationships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slides/_rels/slide11.xml.rels" ContentType="application/vnd.openxmlformats-package.relationships+xml"/>
  <Override PartName="/ppt/slides/_rels/slide9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.xml.rels" ContentType="application/vnd.openxmlformats-package.relationships+xml"/>
  <Override PartName="/ppt/slides/_rels/slide16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notesSlides/_rels/notesSlide6.xml.rels" ContentType="application/vnd.openxmlformats-package.relationships+xml"/>
  <Override PartName="/ppt/notesSlides/_rels/notesSlide5.xml.rels" ContentType="application/vnd.openxmlformats-package.relationships+xml"/>
  <Override PartName="/ppt/notesSlides/_rels/notesSlide4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9.xml.rels" ContentType="application/vnd.openxmlformats-package.relationships+xml"/>
  <Override PartName="/ppt/notesSlides/_rels/notesSlide8.xml.rels" ContentType="application/vnd.openxmlformats-package.relationships+xml"/>
  <Override PartName="/ppt/notesSlides/_rels/notesSlide7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2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3.xml.rels" ContentType="application/vnd.openxmlformats-package.relationships+xml"/>
  <Override PartName="/ppt/notesSlides/_rels/notesSlide10.xml.rels" ContentType="application/vnd.openxmlformats-package.relationships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officedocument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</p:sldIdLst>
  <p:sldSz cx="12192000" cy="6858000"/>
  <p:notesSz cx="6858000" cy="12192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Click to move the slide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Click to edit the notes format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fld id="{3C3FD242-A79A-4177-883B-D70BFCCDE6BE}" type="slidenum"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1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sldNum" idx="4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3F752C5E-36C0-40D4-96D5-83A95097401F}" type="slidenum">
              <a:rPr b="0" lang="en-US" sz="1200" strike="noStrike" u="non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sldNum" idx="13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5475955C-9343-452A-B659-BDF2056BEAD5}" type="slidenum">
              <a:rPr b="0" lang="en-US" sz="1200" strike="noStrike" u="non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 type="sldNum" idx="14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E2494385-2831-48D9-B56D-9D7747D83B73}" type="slidenum">
              <a:rPr b="0" lang="en-US" sz="1200" strike="noStrike" u="non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8" name="PlaceHolder 3"/>
          <p:cNvSpPr>
            <a:spLocks noGrp="1"/>
          </p:cNvSpPr>
          <p:nvPr>
            <p:ph type="sldNum" idx="15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A376BAEC-4EC9-4416-B4DB-047E7E899E29}" type="slidenum">
              <a:rPr b="0" lang="en-US" sz="1200" strike="noStrike" u="non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1" name="PlaceHolder 3"/>
          <p:cNvSpPr>
            <a:spLocks noGrp="1"/>
          </p:cNvSpPr>
          <p:nvPr>
            <p:ph type="sldNum" idx="16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2A6B4615-237D-4B50-BF5C-A988BD642F75}" type="slidenum">
              <a:rPr b="0" lang="en-US" sz="1200" strike="noStrike" u="non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4" name="PlaceHolder 3"/>
          <p:cNvSpPr>
            <a:spLocks noGrp="1"/>
          </p:cNvSpPr>
          <p:nvPr>
            <p:ph type="sldNum" idx="1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2548E65F-C6B5-43FB-BDAF-BDC19EEBFFE6}" type="slidenum">
              <a:rPr b="0" lang="en-US" sz="1200" strike="noStrike" u="non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 type="sldNum" idx="1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6175A3EA-7B92-4FE4-A9C2-A679A0486E34}" type="slidenum">
              <a:rPr b="0" lang="en-US" sz="1200" strike="noStrike" u="non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sldNum" idx="19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68965370-958E-4057-89EB-672A56D05935}" type="slidenum">
              <a:rPr b="0" lang="en-US" sz="1200" strike="noStrike" u="non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sldNum" idx="5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5C5B77EA-5F72-4FE7-A3DD-EAA5E218B3FD}" type="slidenum">
              <a:rPr b="0" lang="en-US" sz="1200" strike="noStrike" u="non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sldNum" idx="6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66D57F6D-4B2E-4A1F-A40B-FD90944FFA13}" type="slidenum">
              <a:rPr b="0" lang="en-US" sz="1200" strike="noStrike" u="non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 type="sldNum" idx="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4F7A4F79-ECB8-4E4B-B45F-170E3FEAD412}" type="slidenum">
              <a:rPr b="0" lang="en-US" sz="1200" strike="noStrike" u="non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sldNum" idx="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B0D83E9A-0311-419F-944C-E519EE1F0BDC}" type="slidenum">
              <a:rPr b="0" lang="en-US" sz="1200" strike="noStrike" u="non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sldNum" idx="9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31B6E460-A73E-4D60-B851-48D29457DFB3}" type="slidenum">
              <a:rPr b="0" lang="en-US" sz="1200" strike="noStrike" u="non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sldNum" idx="10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E9B11B9E-444A-4E88-9400-5383D19D6B16}" type="slidenum">
              <a:rPr b="0" lang="en-US" sz="1200" strike="noStrike" u="non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 type="sldNum" idx="11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119D3652-9C3D-4828-B442-DF6DEB4E8CFD}" type="slidenum">
              <a:rPr b="0" lang="en-US" sz="1200" strike="noStrike" u="non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4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40464478-A2A0-4A56-B812-D1CD2474473A}" type="slidenum">
              <a:rPr b="0" lang="en-US" sz="1200" strike="noStrike" u="non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Click to edit the title text format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Click to edit the outline text format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Second Outline Level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Third Outline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Fourth Outline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Fifth Outline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Sixth Outline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Seventh Outline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Apto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0" descr="/mnt/data/a_wide_cinematic_landscape_scene_in_photorealisti_batch_6.png"/>
          <p:cNvPicPr/>
          <p:nvPr/>
        </p:nvPicPr>
        <p:blipFill>
          <a:blip r:embed="rId1"/>
          <a:srcRect l="0" t="24" r="0" b="24"/>
          <a:stretch/>
        </p:blipFill>
        <p:spPr>
          <a:xfrm>
            <a:off x="0" y="0"/>
            <a:ext cx="1219140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" name="Text 0"/>
          <p:cNvSpPr/>
          <p:nvPr/>
        </p:nvSpPr>
        <p:spPr>
          <a:xfrm>
            <a:off x="685800" y="1234440"/>
            <a:ext cx="10789560" cy="731160"/>
          </a:xfrm>
          <a:prstGeom prst="rect">
            <a:avLst/>
          </a:prstGeom>
          <a:noFill/>
          <a:ln w="0">
            <a:noFill/>
          </a:ln>
          <a:effectLst>
            <a:outerShdw algn="bl" blurRad="50760" dir="2700000" dist="50402" kx="0" ky="0" rotWithShape="0" sx="100000" sy="100000">
              <a:srgbClr val="000000">
                <a:alpha val="7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rmAutofit lnSpcReduction="9999"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5000" strike="noStrike" u="none">
                <a:solidFill>
                  <a:srgbClr val="ffffff"/>
                </a:solidFill>
                <a:effectLst/>
                <a:uFillTx/>
                <a:latin typeface="Georgia"/>
                <a:ea typeface="Georgia"/>
              </a:rPr>
              <a:t>Come to Me, You Weary</a:t>
            </a:r>
            <a:endParaRPr b="0" lang="en-US" sz="5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" name="Text 1"/>
          <p:cNvSpPr/>
          <p:nvPr/>
        </p:nvSpPr>
        <p:spPr>
          <a:xfrm>
            <a:off x="713160" y="2084760"/>
            <a:ext cx="9783720" cy="456840"/>
          </a:xfrm>
          <a:prstGeom prst="rect">
            <a:avLst/>
          </a:prstGeom>
          <a:noFill/>
          <a:ln w="0">
            <a:noFill/>
          </a:ln>
          <a:effectLst>
            <a:outerShdw algn="bl" blurRad="645159960" dir="0" dist="645159960" kx="0" ky="0" rotWithShape="0" sx="100000" sy="100000">
              <a:srgbClr val="000000">
                <a:alpha val="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rmAutofit lnSpcReduction="9999"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en-US" sz="3100" strike="noStrike" u="none">
                <a:solidFill>
                  <a:srgbClr val="f7f1e4"/>
                </a:solidFill>
                <a:effectLst/>
                <a:uFillTx/>
                <a:latin typeface="Aptos"/>
                <a:ea typeface="Aptos"/>
              </a:rPr>
              <a:t>The Gentle King and the Rest of Holiness</a:t>
            </a:r>
            <a:endParaRPr b="0" lang="en-US" sz="3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" name="Text 2"/>
          <p:cNvSpPr/>
          <p:nvPr/>
        </p:nvSpPr>
        <p:spPr>
          <a:xfrm>
            <a:off x="749880" y="5669280"/>
            <a:ext cx="8229240" cy="319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en-US" sz="1900" strike="noStrike" u="none">
                <a:solidFill>
                  <a:srgbClr val="e8d9bc"/>
                </a:solidFill>
                <a:effectLst/>
                <a:uFillTx/>
                <a:latin typeface="Aptos"/>
                <a:ea typeface="Aptos"/>
              </a:rPr>
              <a:t>July 5, 2026 • Matthew 11:16–19, 25–30</a:t>
            </a:r>
            <a:endParaRPr b="0" lang="en-US" sz="19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" name="Shape 3"/>
          <p:cNvSpPr/>
          <p:nvPr/>
        </p:nvSpPr>
        <p:spPr>
          <a:xfrm>
            <a:off x="594360" y="6419160"/>
            <a:ext cx="2377080" cy="45360"/>
          </a:xfrm>
          <a:prstGeom prst="rect">
            <a:avLst/>
          </a:prstGeom>
          <a:solidFill>
            <a:srgbClr val="d4a642"/>
          </a:solidFill>
          <a:ln w="12700">
            <a:solidFill>
              <a:srgbClr val="d4a642">
                <a:alpha val="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720" bIns="72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" name="Text 4"/>
          <p:cNvSpPr/>
          <p:nvPr/>
        </p:nvSpPr>
        <p:spPr>
          <a:xfrm>
            <a:off x="11064240" y="6282000"/>
            <a:ext cx="502560" cy="21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en-US" sz="1100" strike="noStrike" u="none">
                <a:solidFill>
                  <a:srgbClr val="d6c6a6">
                    <a:alpha val="85000"/>
                  </a:srgbClr>
                </a:solidFill>
                <a:effectLst/>
                <a:uFillTx/>
                <a:latin typeface="Aptos"/>
                <a:ea typeface="Aptos"/>
              </a:rPr>
              <a:t>01</a:t>
            </a:r>
            <a:endParaRPr b="0" lang="en-US" sz="1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Image 0" descr="/mnt/data/a_wide_cinematic_rural_farmland_scene_at_sunrise_batch_4.png"/>
          <p:cNvPicPr/>
          <p:nvPr/>
        </p:nvPicPr>
        <p:blipFill>
          <a:blip r:embed="rId1"/>
          <a:srcRect l="0" t="24" r="0" b="24"/>
          <a:stretch/>
        </p:blipFill>
        <p:spPr>
          <a:xfrm>
            <a:off x="0" y="0"/>
            <a:ext cx="1219140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6" name="Text 0"/>
          <p:cNvSpPr/>
          <p:nvPr/>
        </p:nvSpPr>
        <p:spPr>
          <a:xfrm>
            <a:off x="594360" y="347400"/>
            <a:ext cx="5851800" cy="319680"/>
          </a:xfrm>
          <a:prstGeom prst="rect">
            <a:avLst/>
          </a:prstGeom>
          <a:noFill/>
          <a:ln w="0">
            <a:noFill/>
          </a:ln>
          <a:effectLst>
            <a:outerShdw algn="bl" blurRad="0" dir="0" dist="0" kx="0" ky="0" rotWithShape="0" sx="100000" sy="100000">
              <a:srgbClr val="000000">
                <a:alpha val="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rm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1700" strike="noStrike" u="none">
                <a:solidFill>
                  <a:srgbClr val="d4a642"/>
                </a:solidFill>
                <a:effectLst/>
                <a:uFillTx/>
                <a:latin typeface="Aptos"/>
                <a:ea typeface="Aptos"/>
              </a:rPr>
              <a:t>THIRD MOVEMENT</a:t>
            </a:r>
            <a:endParaRPr b="0" lang="en-US" sz="1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7" name="Text 1"/>
          <p:cNvSpPr/>
          <p:nvPr/>
        </p:nvSpPr>
        <p:spPr>
          <a:xfrm>
            <a:off x="594360" y="777240"/>
            <a:ext cx="10515240" cy="776880"/>
          </a:xfrm>
          <a:prstGeom prst="rect">
            <a:avLst/>
          </a:prstGeom>
          <a:solidFill>
            <a:srgbClr val="000000">
              <a:alpha val="62000"/>
            </a:srgbClr>
          </a:solidFill>
          <a:ln w="0">
            <a:solidFill>
              <a:srgbClr val="000000">
                <a:alpha val="0"/>
              </a:srgbClr>
            </a:solidFill>
          </a:ln>
          <a:effectLst>
            <a:outerShdw algn="bl" blurRad="0" dir="0" dist="0" kx="0" ky="0" rotWithShape="0" sx="100000" sy="100000">
              <a:srgbClr val="000000">
                <a:alpha val="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1080" rIns="1080" tIns="1080" bIns="1080" anchor="ctr">
            <a:norm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4000" strike="noStrike" u="none">
                <a:solidFill>
                  <a:srgbClr val="ffffff"/>
                </a:solidFill>
                <a:effectLst/>
                <a:uFillTx/>
                <a:latin typeface="Georgia"/>
                <a:ea typeface="Georgia"/>
              </a:rPr>
              <a:t>Jesus gives us his yoke, not our shame.</a:t>
            </a:r>
            <a:endParaRPr b="0" lang="en-US" sz="4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78" name="Text 2"/>
          <p:cNvSpPr/>
          <p:nvPr/>
        </p:nvSpPr>
        <p:spPr>
          <a:xfrm>
            <a:off x="768240" y="1920240"/>
            <a:ext cx="10423800" cy="1416960"/>
          </a:xfrm>
          <a:prstGeom prst="rect">
            <a:avLst/>
          </a:prstGeom>
          <a:solidFill>
            <a:srgbClr val="000000">
              <a:alpha val="62000"/>
            </a:srgbClr>
          </a:solidFill>
          <a:ln w="0">
            <a:solidFill>
              <a:srgbClr val="000000">
                <a:alpha val="0"/>
              </a:srgbClr>
            </a:solidFill>
          </a:ln>
          <a:effectLst>
            <a:outerShdw algn="bl" blurRad="0" dir="0" dist="0" kx="0" ky="0" rotWithShape="0" sx="100000" sy="100000">
              <a:srgbClr val="000000">
                <a:alpha val="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1440" rIns="1440" tIns="1440" bIns="1440" anchor="ctr">
            <a:norm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i="1" lang="en-US" sz="3200" strike="noStrike" u="none">
                <a:solidFill>
                  <a:srgbClr val="ffffff"/>
                </a:solidFill>
                <a:effectLst/>
                <a:uFillTx/>
                <a:latin typeface="Georgia"/>
                <a:ea typeface="Georgia"/>
              </a:rPr>
              <a:t>“Take my yoke upon you and learn from me, for I am gentle and humble in heart”</a:t>
            </a:r>
            <a:endParaRPr b="0" lang="en-US" sz="3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79" name="Text 3"/>
          <p:cNvSpPr/>
          <p:nvPr/>
        </p:nvSpPr>
        <p:spPr>
          <a:xfrm>
            <a:off x="768240" y="3520440"/>
            <a:ext cx="10423800" cy="411120"/>
          </a:xfrm>
          <a:prstGeom prst="rect">
            <a:avLst/>
          </a:prstGeom>
          <a:noFill/>
          <a:ln w="0">
            <a:noFill/>
          </a:ln>
          <a:effectLst>
            <a:outerShdw algn="bl" blurRad="0" dir="0" dist="0" kx="0" ky="0" rotWithShape="0" sx="100000" sy="100000">
              <a:srgbClr val="000000">
                <a:alpha val="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rm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2400" strike="noStrike" u="none">
                <a:solidFill>
                  <a:srgbClr val="d4a642"/>
                </a:solidFill>
                <a:effectLst/>
                <a:uFillTx/>
                <a:latin typeface="Aptos"/>
                <a:ea typeface="Aptos"/>
              </a:rPr>
              <a:t>(Matthew 11:29 NIV)</a:t>
            </a:r>
            <a:endParaRPr b="0" lang="en-US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0" name="Text 4"/>
          <p:cNvSpPr/>
          <p:nvPr/>
        </p:nvSpPr>
        <p:spPr>
          <a:xfrm>
            <a:off x="768240" y="4297680"/>
            <a:ext cx="10058040" cy="776880"/>
          </a:xfrm>
          <a:prstGeom prst="rect">
            <a:avLst/>
          </a:prstGeom>
          <a:solidFill>
            <a:srgbClr val="000000">
              <a:alpha val="62000"/>
            </a:srgbClr>
          </a:solidFill>
          <a:ln w="0">
            <a:solidFill>
              <a:srgbClr val="000000">
                <a:alpha val="0"/>
              </a:srgbClr>
            </a:solidFill>
          </a:ln>
          <a:effectLst>
            <a:outerShdw algn="bl" blurRad="0" dir="0" dist="0" kx="0" ky="0" rotWithShape="0" sx="100000" sy="100000">
              <a:srgbClr val="000000">
                <a:alpha val="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1080" rIns="1080" tIns="1080" bIns="1080" anchor="ctr">
            <a:normAutofit fontScale="92500" lnSpcReduction="19999"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3200" strike="noStrike" u="none">
                <a:solidFill>
                  <a:srgbClr val="ffffff"/>
                </a:solidFill>
                <a:effectLst/>
                <a:uFillTx/>
                <a:latin typeface="Aptos"/>
                <a:ea typeface="Aptos"/>
              </a:rPr>
              <a:t>The question is not whether we will be yoked.</a:t>
            </a:r>
            <a:endParaRPr b="0" lang="en-US" sz="3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3200" strike="noStrike" u="none">
                <a:solidFill>
                  <a:srgbClr val="ffffff"/>
                </a:solidFill>
                <a:effectLst/>
                <a:uFillTx/>
                <a:latin typeface="Aptos"/>
                <a:ea typeface="Aptos"/>
              </a:rPr>
              <a:t>The question is what we are yoked to.</a:t>
            </a:r>
            <a:endParaRPr b="0" lang="en-US" sz="3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81" name="Shape 5"/>
          <p:cNvSpPr/>
          <p:nvPr/>
        </p:nvSpPr>
        <p:spPr>
          <a:xfrm>
            <a:off x="594360" y="6419160"/>
            <a:ext cx="2377080" cy="45360"/>
          </a:xfrm>
          <a:prstGeom prst="rect">
            <a:avLst/>
          </a:prstGeom>
          <a:solidFill>
            <a:srgbClr val="d4a642"/>
          </a:solidFill>
          <a:ln w="12700">
            <a:solidFill>
              <a:srgbClr val="d4a642">
                <a:alpha val="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720" bIns="72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2" name="Text 6"/>
          <p:cNvSpPr/>
          <p:nvPr/>
        </p:nvSpPr>
        <p:spPr>
          <a:xfrm>
            <a:off x="11064240" y="6282000"/>
            <a:ext cx="502560" cy="21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en-US" sz="1100" strike="noStrike" u="none">
                <a:solidFill>
                  <a:srgbClr val="d6c6a6">
                    <a:alpha val="85000"/>
                  </a:srgbClr>
                </a:solidFill>
                <a:effectLst/>
                <a:uFillTx/>
                <a:latin typeface="Aptos"/>
                <a:ea typeface="Aptos"/>
              </a:rPr>
              <a:t>10</a:t>
            </a:r>
            <a:endParaRPr b="0" lang="en-US" sz="1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Image 0" descr="/mnt/data/a_wide_cinematic_rural_farmland_scene_at_sunrise_batch_4.png"/>
          <p:cNvPicPr/>
          <p:nvPr/>
        </p:nvPicPr>
        <p:blipFill>
          <a:blip r:embed="rId1"/>
          <a:srcRect l="0" t="24" r="0" b="24"/>
          <a:stretch/>
        </p:blipFill>
        <p:spPr>
          <a:xfrm>
            <a:off x="0" y="0"/>
            <a:ext cx="1219140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4" name="Text 0"/>
          <p:cNvSpPr/>
          <p:nvPr/>
        </p:nvSpPr>
        <p:spPr>
          <a:xfrm>
            <a:off x="594360" y="347400"/>
            <a:ext cx="5851800" cy="319680"/>
          </a:xfrm>
          <a:prstGeom prst="rect">
            <a:avLst/>
          </a:prstGeom>
          <a:noFill/>
          <a:ln w="0">
            <a:noFill/>
          </a:ln>
          <a:effectLst>
            <a:outerShdw algn="bl" blurRad="0" dir="0" dist="0" kx="0" ky="0" rotWithShape="0" sx="100000" sy="100000">
              <a:srgbClr val="000000">
                <a:alpha val="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rm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1700" strike="noStrike" u="none">
                <a:solidFill>
                  <a:srgbClr val="d4a642"/>
                </a:solidFill>
                <a:effectLst/>
                <a:uFillTx/>
                <a:latin typeface="Aptos"/>
                <a:ea typeface="Aptos"/>
              </a:rPr>
              <a:t>THE YOKE THAT HEALS</a:t>
            </a:r>
            <a:endParaRPr b="0" lang="en-US" sz="1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5" name="Text 1"/>
          <p:cNvSpPr/>
          <p:nvPr/>
        </p:nvSpPr>
        <p:spPr>
          <a:xfrm>
            <a:off x="594360" y="822960"/>
            <a:ext cx="10058040" cy="1188360"/>
          </a:xfrm>
          <a:prstGeom prst="rect">
            <a:avLst/>
          </a:prstGeom>
          <a:solidFill>
            <a:srgbClr val="000000">
              <a:alpha val="62000"/>
            </a:srgbClr>
          </a:solidFill>
          <a:ln w="0">
            <a:solidFill>
              <a:srgbClr val="000000">
                <a:alpha val="0"/>
              </a:srgbClr>
            </a:solidFill>
          </a:ln>
          <a:effectLst>
            <a:outerShdw algn="bl" blurRad="0" dir="0" dist="0" kx="0" ky="0" rotWithShape="0" sx="100000" sy="100000">
              <a:srgbClr val="000000">
                <a:alpha val="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1080" rIns="1080" tIns="1080" bIns="1080" anchor="ctr">
            <a:normAutofit lnSpcReduction="9999"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3900" strike="noStrike" u="none">
                <a:solidFill>
                  <a:srgbClr val="ffffff"/>
                </a:solidFill>
                <a:effectLst/>
                <a:uFillTx/>
                <a:latin typeface="Georgia"/>
                <a:ea typeface="Georgia"/>
              </a:rPr>
              <a:t>There are yokes that crush,</a:t>
            </a:r>
            <a:endParaRPr b="0" lang="en-US" sz="39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3900" strike="noStrike" u="none">
                <a:solidFill>
                  <a:srgbClr val="ffffff"/>
                </a:solidFill>
                <a:effectLst/>
                <a:uFillTx/>
                <a:latin typeface="Georgia"/>
                <a:ea typeface="Georgia"/>
              </a:rPr>
              <a:t>and a yoke that heals.</a:t>
            </a:r>
            <a:endParaRPr b="0" lang="en-US" sz="39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86" name="Text 2"/>
          <p:cNvSpPr/>
          <p:nvPr/>
        </p:nvSpPr>
        <p:spPr>
          <a:xfrm>
            <a:off x="960120" y="2487240"/>
            <a:ext cx="9143640" cy="2742840"/>
          </a:xfrm>
          <a:prstGeom prst="rect">
            <a:avLst/>
          </a:prstGeom>
          <a:noFill/>
          <a:ln w="0">
            <a:noFill/>
          </a:ln>
          <a:effectLst>
            <a:outerShdw algn="bl" blurRad="0" dir="0" dist="0" kx="0" ky="0" rotWithShape="0" sx="100000" sy="100000">
              <a:srgbClr val="000000">
                <a:alpha val="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720" rIns="720" tIns="720" bIns="720" anchor="ctr">
            <a:normAutofit/>
          </a:bodyPr>
          <a:p>
            <a:pPr defTabSz="914400">
              <a:lnSpc>
                <a:spcPct val="100000"/>
              </a:lnSpc>
            </a:pPr>
            <a:r>
              <a:rPr b="0" lang="en-US" sz="3200" strike="noStrike" u="none">
                <a:solidFill>
                  <a:srgbClr val="f4efe8"/>
                </a:solidFill>
                <a:effectLst/>
                <a:uFillTx/>
                <a:latin typeface="Aptos"/>
                <a:ea typeface="Aptos"/>
              </a:rPr>
              <a:t>Not shame</a:t>
            </a:r>
            <a:endParaRPr b="0" lang="en-US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US" sz="3200" strike="noStrike" u="none">
                <a:solidFill>
                  <a:srgbClr val="f4efe8"/>
                </a:solidFill>
                <a:effectLst/>
                <a:uFillTx/>
                <a:latin typeface="Aptos"/>
                <a:ea typeface="Aptos"/>
              </a:rPr>
              <a:t>Not fear</a:t>
            </a:r>
            <a:endParaRPr b="0" lang="en-US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US" sz="3200" strike="noStrike" u="none">
                <a:solidFill>
                  <a:srgbClr val="f4efe8"/>
                </a:solidFill>
                <a:effectLst/>
                <a:uFillTx/>
                <a:latin typeface="Aptos"/>
                <a:ea typeface="Aptos"/>
              </a:rPr>
              <a:t>Not proving yourself</a:t>
            </a:r>
            <a:endParaRPr b="0" lang="en-US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US" sz="3200" strike="noStrike" u="none">
                <a:solidFill>
                  <a:srgbClr val="f4efe8"/>
                </a:solidFill>
                <a:effectLst/>
                <a:uFillTx/>
                <a:latin typeface="Aptos"/>
                <a:ea typeface="Aptos"/>
              </a:rPr>
              <a:t>Not everyone else’s anxiety</a:t>
            </a:r>
            <a:endParaRPr b="0" lang="en-US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US" sz="3200" strike="noStrike" u="none">
                <a:solidFill>
                  <a:srgbClr val="f4efe8"/>
                </a:solidFill>
                <a:effectLst/>
                <a:uFillTx/>
                <a:latin typeface="Aptos"/>
                <a:ea typeface="Aptos"/>
              </a:rPr>
              <a:t>Yoked to Christ</a:t>
            </a:r>
            <a:endParaRPr b="0" lang="en-US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7" name="Shape 3"/>
          <p:cNvSpPr/>
          <p:nvPr/>
        </p:nvSpPr>
        <p:spPr>
          <a:xfrm>
            <a:off x="594360" y="6419160"/>
            <a:ext cx="2377080" cy="45360"/>
          </a:xfrm>
          <a:prstGeom prst="rect">
            <a:avLst/>
          </a:prstGeom>
          <a:solidFill>
            <a:srgbClr val="d4a642"/>
          </a:solidFill>
          <a:ln w="12700">
            <a:solidFill>
              <a:srgbClr val="d4a642">
                <a:alpha val="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720" bIns="72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8" name="Text 4"/>
          <p:cNvSpPr/>
          <p:nvPr/>
        </p:nvSpPr>
        <p:spPr>
          <a:xfrm>
            <a:off x="11064240" y="6282000"/>
            <a:ext cx="502560" cy="21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en-US" sz="1100" strike="noStrike" u="none">
                <a:solidFill>
                  <a:srgbClr val="d6c6a6">
                    <a:alpha val="85000"/>
                  </a:srgbClr>
                </a:solidFill>
                <a:effectLst/>
                <a:uFillTx/>
                <a:latin typeface="Aptos"/>
                <a:ea typeface="Aptos"/>
              </a:rPr>
              <a:t>11</a:t>
            </a:r>
            <a:endParaRPr b="0" lang="en-US" sz="1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Image 0" descr="/mnt/data/a_wide_cinematic_rural_farmland_scene_at_sunrise_batch_4.png"/>
          <p:cNvPicPr/>
          <p:nvPr/>
        </p:nvPicPr>
        <p:blipFill>
          <a:blip r:embed="rId1"/>
          <a:srcRect l="0" t="24" r="0" b="24"/>
          <a:stretch/>
        </p:blipFill>
        <p:spPr>
          <a:xfrm>
            <a:off x="0" y="0"/>
            <a:ext cx="1219140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0" name="Text 0"/>
          <p:cNvSpPr/>
          <p:nvPr/>
        </p:nvSpPr>
        <p:spPr>
          <a:xfrm>
            <a:off x="594360" y="347400"/>
            <a:ext cx="5851800" cy="319680"/>
          </a:xfrm>
          <a:prstGeom prst="rect">
            <a:avLst/>
          </a:prstGeom>
          <a:noFill/>
          <a:ln w="0">
            <a:noFill/>
          </a:ln>
          <a:effectLst>
            <a:outerShdw algn="bl" blurRad="0" dir="0" dist="0" kx="0" ky="0" rotWithShape="0" sx="100000" sy="100000">
              <a:srgbClr val="000000">
                <a:alpha val="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rm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1700" strike="noStrike" u="none">
                <a:solidFill>
                  <a:srgbClr val="d4a642"/>
                </a:solidFill>
                <a:effectLst/>
                <a:uFillTx/>
                <a:latin typeface="Aptos"/>
                <a:ea typeface="Aptos"/>
              </a:rPr>
              <a:t>LEARN MY PACE</a:t>
            </a:r>
            <a:endParaRPr b="0" lang="en-US" sz="1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1" name="Text 1"/>
          <p:cNvSpPr/>
          <p:nvPr/>
        </p:nvSpPr>
        <p:spPr>
          <a:xfrm>
            <a:off x="777240" y="1325880"/>
            <a:ext cx="10423800" cy="1142640"/>
          </a:xfrm>
          <a:prstGeom prst="rect">
            <a:avLst/>
          </a:prstGeom>
          <a:solidFill>
            <a:srgbClr val="000000">
              <a:alpha val="62000"/>
            </a:srgbClr>
          </a:solidFill>
          <a:ln w="0">
            <a:solidFill>
              <a:srgbClr val="000000">
                <a:alpha val="0"/>
              </a:srgbClr>
            </a:solidFill>
          </a:ln>
          <a:effectLst>
            <a:outerShdw algn="bl" blurRad="0" dir="0" dist="0" kx="0" ky="0" rotWithShape="0" sx="100000" sy="100000">
              <a:srgbClr val="000000">
                <a:alpha val="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1440" rIns="1440" tIns="1440" bIns="1440" anchor="ctr">
            <a:norm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i="1" lang="en-US" sz="3600" strike="noStrike" u="none">
                <a:solidFill>
                  <a:srgbClr val="ffffff"/>
                </a:solidFill>
                <a:effectLst/>
                <a:uFillTx/>
                <a:latin typeface="Georgia"/>
                <a:ea typeface="Georgia"/>
              </a:rPr>
              <a:t>“For my yoke is easy and my burden is light”</a:t>
            </a:r>
            <a:endParaRPr b="0" lang="en-US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92" name="Text 2"/>
          <p:cNvSpPr/>
          <p:nvPr/>
        </p:nvSpPr>
        <p:spPr>
          <a:xfrm>
            <a:off x="777240" y="2651760"/>
            <a:ext cx="10423800" cy="411120"/>
          </a:xfrm>
          <a:prstGeom prst="rect">
            <a:avLst/>
          </a:prstGeom>
          <a:noFill/>
          <a:ln w="0">
            <a:noFill/>
          </a:ln>
          <a:effectLst>
            <a:outerShdw algn="bl" blurRad="0" dir="0" dist="0" kx="0" ky="0" rotWithShape="0" sx="100000" sy="100000">
              <a:srgbClr val="000000">
                <a:alpha val="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rm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2400" strike="noStrike" u="none">
                <a:solidFill>
                  <a:srgbClr val="d4a642"/>
                </a:solidFill>
                <a:effectLst/>
                <a:uFillTx/>
                <a:latin typeface="Aptos"/>
                <a:ea typeface="Aptos"/>
              </a:rPr>
              <a:t>(Matthew 11:30 NIV)</a:t>
            </a:r>
            <a:endParaRPr b="0" lang="en-US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3" name="Text 3"/>
          <p:cNvSpPr/>
          <p:nvPr/>
        </p:nvSpPr>
        <p:spPr>
          <a:xfrm>
            <a:off x="804600" y="3154680"/>
            <a:ext cx="10149480" cy="1645560"/>
          </a:xfrm>
          <a:prstGeom prst="rect">
            <a:avLst/>
          </a:prstGeom>
          <a:solidFill>
            <a:srgbClr val="000000">
              <a:alpha val="62000"/>
            </a:srgbClr>
          </a:solidFill>
          <a:ln w="0">
            <a:solidFill>
              <a:srgbClr val="000000">
                <a:alpha val="0"/>
              </a:srgbClr>
            </a:solidFill>
          </a:ln>
          <a:effectLst>
            <a:outerShdw algn="bl" blurRad="0" dir="0" dist="0" kx="0" ky="0" rotWithShape="0" sx="100000" sy="100000">
              <a:srgbClr val="000000">
                <a:alpha val="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1080" rIns="1080" tIns="1080" bIns="1080" anchor="ctr">
            <a:normAutofit fontScale="92500" lnSpcReduction="19999"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3200" strike="noStrike" u="none">
                <a:solidFill>
                  <a:srgbClr val="ffffff"/>
                </a:solidFill>
                <a:effectLst/>
                <a:uFillTx/>
                <a:latin typeface="Aptos"/>
                <a:ea typeface="Aptos"/>
              </a:rPr>
              <a:t>Easy does not mean effortless.</a:t>
            </a:r>
            <a:endParaRPr b="0" lang="en-US" sz="3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3200" strike="noStrike" u="none">
                <a:solidFill>
                  <a:srgbClr val="ffffff"/>
                </a:solidFill>
                <a:effectLst/>
                <a:uFillTx/>
                <a:latin typeface="Aptos"/>
                <a:ea typeface="Aptos"/>
              </a:rPr>
              <a:t>Light does not mean meaningless.</a:t>
            </a:r>
            <a:endParaRPr b="0" lang="en-US" sz="3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en-US" sz="3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3200" strike="noStrike" u="none">
                <a:solidFill>
                  <a:srgbClr val="ffffff"/>
                </a:solidFill>
                <a:effectLst/>
                <a:uFillTx/>
                <a:latin typeface="Aptos"/>
                <a:ea typeface="Aptos"/>
              </a:rPr>
              <a:t>The weight changes because the company changes.</a:t>
            </a:r>
            <a:endParaRPr b="0" lang="en-US" sz="3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94" name="Shape 4"/>
          <p:cNvSpPr/>
          <p:nvPr/>
        </p:nvSpPr>
        <p:spPr>
          <a:xfrm>
            <a:off x="594360" y="6419160"/>
            <a:ext cx="2377080" cy="45360"/>
          </a:xfrm>
          <a:prstGeom prst="rect">
            <a:avLst/>
          </a:prstGeom>
          <a:solidFill>
            <a:srgbClr val="d4a642"/>
          </a:solidFill>
          <a:ln w="12700">
            <a:solidFill>
              <a:srgbClr val="d4a642">
                <a:alpha val="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720" bIns="72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5" name="Text 5"/>
          <p:cNvSpPr/>
          <p:nvPr/>
        </p:nvSpPr>
        <p:spPr>
          <a:xfrm>
            <a:off x="11064240" y="6282000"/>
            <a:ext cx="502560" cy="21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en-US" sz="1100" strike="noStrike" u="none">
                <a:solidFill>
                  <a:srgbClr val="d6c6a6">
                    <a:alpha val="85000"/>
                  </a:srgbClr>
                </a:solidFill>
                <a:effectLst/>
                <a:uFillTx/>
                <a:latin typeface="Aptos"/>
                <a:ea typeface="Aptos"/>
              </a:rPr>
              <a:t>12</a:t>
            </a:r>
            <a:endParaRPr b="0" lang="en-US" sz="1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Image 0" descr="/mnt/data/a_wide_cinematic_landscape_scene_in_photorealisti_batch_6.png"/>
          <p:cNvPicPr/>
          <p:nvPr/>
        </p:nvPicPr>
        <p:blipFill>
          <a:blip r:embed="rId1"/>
          <a:srcRect l="0" t="24" r="0" b="24"/>
          <a:stretch/>
        </p:blipFill>
        <p:spPr>
          <a:xfrm>
            <a:off x="0" y="0"/>
            <a:ext cx="1219140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7" name="Text 0"/>
          <p:cNvSpPr/>
          <p:nvPr/>
        </p:nvSpPr>
        <p:spPr>
          <a:xfrm>
            <a:off x="594360" y="347400"/>
            <a:ext cx="5851800" cy="319680"/>
          </a:xfrm>
          <a:prstGeom prst="rect">
            <a:avLst/>
          </a:prstGeom>
          <a:noFill/>
          <a:ln w="0">
            <a:noFill/>
          </a:ln>
          <a:effectLst>
            <a:outerShdw algn="bl" blurRad="0" dir="0" dist="0" kx="0" ky="0" rotWithShape="0" sx="100000" sy="100000">
              <a:srgbClr val="000000">
                <a:alpha val="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rm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1700" strike="noStrike" u="none">
                <a:solidFill>
                  <a:srgbClr val="d4a642"/>
                </a:solidFill>
                <a:effectLst/>
                <a:uFillTx/>
                <a:latin typeface="Aptos"/>
                <a:ea typeface="Aptos"/>
              </a:rPr>
              <a:t>FOURTH MOVEMENT</a:t>
            </a:r>
            <a:endParaRPr b="0" lang="en-US" sz="1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8" name="Text 1"/>
          <p:cNvSpPr/>
          <p:nvPr/>
        </p:nvSpPr>
        <p:spPr>
          <a:xfrm>
            <a:off x="594360" y="777240"/>
            <a:ext cx="10332360" cy="731160"/>
          </a:xfrm>
          <a:prstGeom prst="rect">
            <a:avLst/>
          </a:prstGeom>
          <a:solidFill>
            <a:srgbClr val="000000">
              <a:alpha val="62000"/>
            </a:srgbClr>
          </a:solidFill>
          <a:ln w="0">
            <a:solidFill>
              <a:srgbClr val="000000">
                <a:alpha val="0"/>
              </a:srgbClr>
            </a:solidFill>
          </a:ln>
          <a:effectLst>
            <a:outerShdw algn="bl" blurRad="0" dir="0" dist="0" kx="0" ky="0" rotWithShape="0" sx="100000" sy="100000">
              <a:srgbClr val="000000">
                <a:alpha val="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1080" rIns="1080" tIns="1080" bIns="1080" anchor="ctr">
            <a:norm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4200" strike="noStrike" u="none">
                <a:solidFill>
                  <a:srgbClr val="ffffff"/>
                </a:solidFill>
                <a:effectLst/>
                <a:uFillTx/>
                <a:latin typeface="Georgia"/>
                <a:ea typeface="Georgia"/>
              </a:rPr>
              <a:t>Jesus teaches holiness as rest.</a:t>
            </a:r>
            <a:endParaRPr b="0" lang="en-US" sz="4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99" name="Text 2"/>
          <p:cNvSpPr/>
          <p:nvPr/>
        </p:nvSpPr>
        <p:spPr>
          <a:xfrm>
            <a:off x="768240" y="1874520"/>
            <a:ext cx="10423800" cy="1051200"/>
          </a:xfrm>
          <a:prstGeom prst="rect">
            <a:avLst/>
          </a:prstGeom>
          <a:solidFill>
            <a:srgbClr val="000000">
              <a:alpha val="62000"/>
            </a:srgbClr>
          </a:solidFill>
          <a:ln w="0">
            <a:solidFill>
              <a:srgbClr val="000000">
                <a:alpha val="0"/>
              </a:srgbClr>
            </a:solidFill>
          </a:ln>
          <a:effectLst>
            <a:outerShdw algn="bl" blurRad="0" dir="0" dist="0" kx="0" ky="0" rotWithShape="0" sx="100000" sy="100000">
              <a:srgbClr val="000000">
                <a:alpha val="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1440" rIns="1440" tIns="1440" bIns="1440" anchor="ctr">
            <a:norm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i="1" lang="en-US" sz="3400" strike="noStrike" u="none">
                <a:solidFill>
                  <a:srgbClr val="ffffff"/>
                </a:solidFill>
                <a:effectLst/>
                <a:uFillTx/>
                <a:latin typeface="Georgia"/>
                <a:ea typeface="Georgia"/>
              </a:rPr>
              <a:t>“Arise, my darling, my beautiful one, come with me”</a:t>
            </a:r>
            <a:endParaRPr b="0" lang="en-US" sz="3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00" name="Text 3"/>
          <p:cNvSpPr/>
          <p:nvPr/>
        </p:nvSpPr>
        <p:spPr>
          <a:xfrm>
            <a:off x="768240" y="3108960"/>
            <a:ext cx="10423800" cy="411120"/>
          </a:xfrm>
          <a:prstGeom prst="rect">
            <a:avLst/>
          </a:prstGeom>
          <a:noFill/>
          <a:ln w="0">
            <a:noFill/>
          </a:ln>
          <a:effectLst>
            <a:outerShdw algn="bl" blurRad="0" dir="0" dist="0" kx="0" ky="0" rotWithShape="0" sx="100000" sy="100000">
              <a:srgbClr val="000000">
                <a:alpha val="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rm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2400" strike="noStrike" u="none">
                <a:solidFill>
                  <a:srgbClr val="d4a642"/>
                </a:solidFill>
                <a:effectLst/>
                <a:uFillTx/>
                <a:latin typeface="Aptos"/>
                <a:ea typeface="Aptos"/>
              </a:rPr>
              <a:t>(Song of Solomon 2:10 NIV)</a:t>
            </a:r>
            <a:endParaRPr b="0" lang="en-US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1" name="Text 4"/>
          <p:cNvSpPr/>
          <p:nvPr/>
        </p:nvSpPr>
        <p:spPr>
          <a:xfrm>
            <a:off x="786240" y="3977640"/>
            <a:ext cx="10058040" cy="914040"/>
          </a:xfrm>
          <a:prstGeom prst="rect">
            <a:avLst/>
          </a:prstGeom>
          <a:solidFill>
            <a:srgbClr val="000000">
              <a:alpha val="62000"/>
            </a:srgbClr>
          </a:solidFill>
          <a:ln w="0">
            <a:solidFill>
              <a:srgbClr val="000000">
                <a:alpha val="0"/>
              </a:srgbClr>
            </a:solidFill>
          </a:ln>
          <a:effectLst>
            <a:outerShdw algn="bl" blurRad="0" dir="0" dist="0" kx="0" ky="0" rotWithShape="0" sx="100000" sy="100000">
              <a:srgbClr val="000000">
                <a:alpha val="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1080" rIns="1080" tIns="1080" bIns="1080" anchor="ctr">
            <a:normAutofit fontScale="92500" lnSpcReduction="9999"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3400" strike="noStrike" u="none">
                <a:solidFill>
                  <a:srgbClr val="ffffff"/>
                </a:solidFill>
                <a:effectLst/>
                <a:uFillTx/>
                <a:latin typeface="Aptos"/>
                <a:ea typeface="Aptos"/>
              </a:rPr>
              <a:t>Grace begins with Christ calling</a:t>
            </a:r>
            <a:endParaRPr b="0" lang="en-US" sz="3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3400" strike="noStrike" u="none">
                <a:solidFill>
                  <a:srgbClr val="ffffff"/>
                </a:solidFill>
                <a:effectLst/>
                <a:uFillTx/>
                <a:latin typeface="Aptos"/>
                <a:ea typeface="Aptos"/>
              </a:rPr>
              <a:t>and the soul learning to answer, “I will go.”</a:t>
            </a:r>
            <a:endParaRPr b="0" lang="en-US" sz="3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02" name="Shape 5"/>
          <p:cNvSpPr/>
          <p:nvPr/>
        </p:nvSpPr>
        <p:spPr>
          <a:xfrm>
            <a:off x="594360" y="6419160"/>
            <a:ext cx="2377080" cy="45360"/>
          </a:xfrm>
          <a:prstGeom prst="rect">
            <a:avLst/>
          </a:prstGeom>
          <a:solidFill>
            <a:srgbClr val="d4a642"/>
          </a:solidFill>
          <a:ln w="12700">
            <a:solidFill>
              <a:srgbClr val="d4a642">
                <a:alpha val="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720" bIns="72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3" name="Text 6"/>
          <p:cNvSpPr/>
          <p:nvPr/>
        </p:nvSpPr>
        <p:spPr>
          <a:xfrm>
            <a:off x="11064240" y="6282000"/>
            <a:ext cx="502560" cy="21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en-US" sz="1100" strike="noStrike" u="none">
                <a:solidFill>
                  <a:srgbClr val="d6c6a6">
                    <a:alpha val="85000"/>
                  </a:srgbClr>
                </a:solidFill>
                <a:effectLst/>
                <a:uFillTx/>
                <a:latin typeface="Aptos"/>
                <a:ea typeface="Aptos"/>
              </a:rPr>
              <a:t>13</a:t>
            </a:r>
            <a:endParaRPr b="0" lang="en-US" sz="1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Image 0" descr="/mnt/data/a_quiet_sunlit_interior_scene_of_a_simple_tradit_batch_5.png"/>
          <p:cNvPicPr/>
          <p:nvPr/>
        </p:nvPicPr>
        <p:blipFill>
          <a:blip r:embed="rId1"/>
          <a:srcRect l="0" t="24" r="0" b="24"/>
          <a:stretch/>
        </p:blipFill>
        <p:spPr>
          <a:xfrm>
            <a:off x="0" y="0"/>
            <a:ext cx="1219140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5" name="Text 0"/>
          <p:cNvSpPr/>
          <p:nvPr/>
        </p:nvSpPr>
        <p:spPr>
          <a:xfrm>
            <a:off x="594360" y="347400"/>
            <a:ext cx="5851800" cy="319680"/>
          </a:xfrm>
          <a:prstGeom prst="rect">
            <a:avLst/>
          </a:prstGeom>
          <a:noFill/>
          <a:ln w="0">
            <a:noFill/>
          </a:ln>
          <a:effectLst>
            <a:outerShdw algn="bl" blurRad="0" dir="0" dist="0" kx="0" ky="0" rotWithShape="0" sx="100000" sy="100000">
              <a:srgbClr val="000000">
                <a:alpha val="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rm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1700" strike="noStrike" u="none">
                <a:solidFill>
                  <a:srgbClr val="d4a642"/>
                </a:solidFill>
                <a:effectLst/>
                <a:uFillTx/>
                <a:latin typeface="Aptos"/>
                <a:ea typeface="Aptos"/>
              </a:rPr>
              <a:t>EVERYTHING CONVERGES HERE</a:t>
            </a:r>
            <a:endParaRPr b="0" lang="en-US" sz="1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6" name="Text 1"/>
          <p:cNvSpPr/>
          <p:nvPr/>
        </p:nvSpPr>
        <p:spPr>
          <a:xfrm>
            <a:off x="594360" y="868680"/>
            <a:ext cx="9143640" cy="1737000"/>
          </a:xfrm>
          <a:prstGeom prst="rect">
            <a:avLst/>
          </a:prstGeom>
          <a:solidFill>
            <a:srgbClr val="000000">
              <a:alpha val="62000"/>
            </a:srgbClr>
          </a:solidFill>
          <a:ln w="0">
            <a:solidFill>
              <a:srgbClr val="000000">
                <a:alpha val="0"/>
              </a:srgbClr>
            </a:solidFill>
          </a:ln>
          <a:effectLst>
            <a:outerShdw algn="bl" blurRad="0" dir="0" dist="0" kx="0" ky="0" rotWithShape="0" sx="100000" sy="100000">
              <a:srgbClr val="000000">
                <a:alpha val="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1080" rIns="1080" tIns="1080" bIns="1080" anchor="ctr">
            <a:normAutofit fontScale="92500" lnSpcReduction="9999"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4500" strike="noStrike" u="none">
                <a:solidFill>
                  <a:srgbClr val="ffffff"/>
                </a:solidFill>
                <a:effectLst/>
                <a:uFillTx/>
                <a:latin typeface="Georgia"/>
                <a:ea typeface="Georgia"/>
              </a:rPr>
              <a:t>Come to Jesus.</a:t>
            </a:r>
            <a:endParaRPr b="0" lang="en-US" sz="45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4500" strike="noStrike" u="none">
                <a:solidFill>
                  <a:srgbClr val="ffffff"/>
                </a:solidFill>
                <a:effectLst/>
                <a:uFillTx/>
                <a:latin typeface="Georgia"/>
                <a:ea typeface="Georgia"/>
              </a:rPr>
              <a:t>Take his yoke.</a:t>
            </a:r>
            <a:endParaRPr b="0" lang="en-US" sz="45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4500" strike="noStrike" u="none">
                <a:solidFill>
                  <a:srgbClr val="ffffff"/>
                </a:solidFill>
                <a:effectLst/>
                <a:uFillTx/>
                <a:latin typeface="Georgia"/>
                <a:ea typeface="Georgia"/>
              </a:rPr>
              <a:t>Learn his rest.</a:t>
            </a:r>
            <a:endParaRPr b="0" lang="en-US" sz="45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07" name="Text 2"/>
          <p:cNvSpPr/>
          <p:nvPr/>
        </p:nvSpPr>
        <p:spPr>
          <a:xfrm>
            <a:off x="731520" y="3520440"/>
            <a:ext cx="10240920" cy="1416960"/>
          </a:xfrm>
          <a:prstGeom prst="rect">
            <a:avLst/>
          </a:prstGeom>
          <a:solidFill>
            <a:srgbClr val="000000">
              <a:alpha val="62000"/>
            </a:srgbClr>
          </a:solidFill>
          <a:ln w="0">
            <a:solidFill>
              <a:srgbClr val="000000">
                <a:alpha val="0"/>
              </a:srgbClr>
            </a:solidFill>
          </a:ln>
          <a:effectLst>
            <a:outerShdw algn="bl" blurRad="0" dir="0" dist="0" kx="0" ky="0" rotWithShape="0" sx="100000" sy="100000">
              <a:srgbClr val="000000">
                <a:alpha val="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1440" rIns="1440" tIns="1440" bIns="1440" anchor="ctr">
            <a:normAutofit fontScale="92500" lnSpcReduction="19999"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en-US" sz="2900" strike="noStrike" u="none">
                <a:solidFill>
                  <a:srgbClr val="f4efe8"/>
                </a:solidFill>
                <a:effectLst/>
                <a:uFillTx/>
                <a:latin typeface="Aptos"/>
                <a:ea typeface="Aptos"/>
              </a:rPr>
              <a:t>Romans asks: “Who will rescue me?”</a:t>
            </a:r>
            <a:endParaRPr b="0" lang="en-US" sz="29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en-US" sz="2900" strike="noStrike" u="none">
                <a:solidFill>
                  <a:srgbClr val="f4efe8"/>
                </a:solidFill>
                <a:effectLst/>
                <a:uFillTx/>
                <a:latin typeface="Aptos"/>
                <a:ea typeface="Aptos"/>
              </a:rPr>
              <a:t>Zechariah says: “Your King is coming.”</a:t>
            </a:r>
            <a:endParaRPr b="0" lang="en-US" sz="29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en-US" sz="2900" strike="noStrike" u="none">
                <a:solidFill>
                  <a:srgbClr val="f4efe8"/>
                </a:solidFill>
                <a:effectLst/>
                <a:uFillTx/>
                <a:latin typeface="Aptos"/>
                <a:ea typeface="Aptos"/>
              </a:rPr>
              <a:t>Psalm 145 says: “The Lord lifts up the bowed down.”</a:t>
            </a:r>
            <a:endParaRPr b="0" lang="en-US" sz="29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en-US" sz="2900" strike="noStrike" u="none">
                <a:solidFill>
                  <a:srgbClr val="f4efe8"/>
                </a:solidFill>
                <a:effectLst/>
                <a:uFillTx/>
                <a:latin typeface="Aptos"/>
                <a:ea typeface="Aptos"/>
              </a:rPr>
              <a:t>Jesus says: “Come to me.”</a:t>
            </a:r>
            <a:endParaRPr b="0" lang="en-US" sz="29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08" name="Shape 3"/>
          <p:cNvSpPr/>
          <p:nvPr/>
        </p:nvSpPr>
        <p:spPr>
          <a:xfrm>
            <a:off x="594360" y="6419160"/>
            <a:ext cx="2377080" cy="45360"/>
          </a:xfrm>
          <a:prstGeom prst="rect">
            <a:avLst/>
          </a:prstGeom>
          <a:solidFill>
            <a:srgbClr val="d4a642"/>
          </a:solidFill>
          <a:ln w="12700">
            <a:solidFill>
              <a:srgbClr val="d4a642">
                <a:alpha val="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720" bIns="72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9" name="Text 4"/>
          <p:cNvSpPr/>
          <p:nvPr/>
        </p:nvSpPr>
        <p:spPr>
          <a:xfrm>
            <a:off x="11064240" y="6282000"/>
            <a:ext cx="502560" cy="21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en-US" sz="1100" strike="noStrike" u="none">
                <a:solidFill>
                  <a:srgbClr val="d6c6a6">
                    <a:alpha val="85000"/>
                  </a:srgbClr>
                </a:solidFill>
                <a:effectLst/>
                <a:uFillTx/>
                <a:latin typeface="Aptos"/>
                <a:ea typeface="Aptos"/>
              </a:rPr>
              <a:t>14</a:t>
            </a:r>
            <a:endParaRPr b="0" lang="en-US" sz="1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Image 0" descr="/mnt/data/a_quiet_sunlit_interior_scene_of_a_simple_tradit_batch_5.png"/>
          <p:cNvPicPr/>
          <p:nvPr/>
        </p:nvPicPr>
        <p:blipFill>
          <a:blip r:embed="rId1"/>
          <a:srcRect l="0" t="24" r="0" b="24"/>
          <a:stretch/>
        </p:blipFill>
        <p:spPr>
          <a:xfrm>
            <a:off x="0" y="0"/>
            <a:ext cx="1219140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1" name="Text 0"/>
          <p:cNvSpPr/>
          <p:nvPr/>
        </p:nvSpPr>
        <p:spPr>
          <a:xfrm>
            <a:off x="594360" y="347400"/>
            <a:ext cx="5851800" cy="319680"/>
          </a:xfrm>
          <a:prstGeom prst="rect">
            <a:avLst/>
          </a:prstGeom>
          <a:noFill/>
          <a:ln w="0">
            <a:noFill/>
          </a:ln>
          <a:effectLst>
            <a:outerShdw algn="bl" blurRad="0" dir="0" dist="0" kx="0" ky="0" rotWithShape="0" sx="100000" sy="100000">
              <a:srgbClr val="000000">
                <a:alpha val="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rm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1700" strike="noStrike" u="none">
                <a:solidFill>
                  <a:srgbClr val="d4a642"/>
                </a:solidFill>
                <a:effectLst/>
                <a:uFillTx/>
                <a:latin typeface="Aptos"/>
                <a:ea typeface="Aptos"/>
              </a:rPr>
              <a:t>HOLY RESPONSE</a:t>
            </a:r>
            <a:endParaRPr b="0" lang="en-US" sz="1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2" name="Text 1"/>
          <p:cNvSpPr/>
          <p:nvPr/>
        </p:nvSpPr>
        <p:spPr>
          <a:xfrm>
            <a:off x="594360" y="822960"/>
            <a:ext cx="9143640" cy="731160"/>
          </a:xfrm>
          <a:prstGeom prst="rect">
            <a:avLst/>
          </a:prstGeom>
          <a:solidFill>
            <a:srgbClr val="000000">
              <a:alpha val="62000"/>
            </a:srgbClr>
          </a:solidFill>
          <a:ln w="0">
            <a:solidFill>
              <a:srgbClr val="000000">
                <a:alpha val="0"/>
              </a:srgbClr>
            </a:solidFill>
          </a:ln>
          <a:effectLst>
            <a:outerShdw algn="bl" blurRad="0" dir="0" dist="0" kx="0" ky="0" rotWithShape="0" sx="100000" sy="100000">
              <a:srgbClr val="000000">
                <a:alpha val="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1080" rIns="1080" tIns="1080" bIns="1080" anchor="ctr">
            <a:norm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4400" strike="noStrike" u="none">
                <a:solidFill>
                  <a:srgbClr val="ffffff"/>
                </a:solidFill>
                <a:effectLst/>
                <a:uFillTx/>
                <a:latin typeface="Georgia"/>
                <a:ea typeface="Georgia"/>
              </a:rPr>
              <a:t>So what do we do?</a:t>
            </a:r>
            <a:endParaRPr b="0" lang="en-US" sz="4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13" name="Text 2"/>
          <p:cNvSpPr/>
          <p:nvPr/>
        </p:nvSpPr>
        <p:spPr>
          <a:xfrm>
            <a:off x="731520" y="1965960"/>
            <a:ext cx="10332360" cy="2971440"/>
          </a:xfrm>
          <a:prstGeom prst="rect">
            <a:avLst/>
          </a:prstGeom>
          <a:solidFill>
            <a:srgbClr val="000000">
              <a:alpha val="62000"/>
            </a:srgbClr>
          </a:solidFill>
          <a:ln w="0">
            <a:solidFill>
              <a:srgbClr val="000000">
                <a:alpha val="0"/>
              </a:srgbClr>
            </a:solidFill>
          </a:ln>
          <a:effectLst>
            <a:outerShdw algn="bl" blurRad="0" dir="0" dist="0" kx="0" ky="0" rotWithShape="0" sx="100000" sy="100000">
              <a:srgbClr val="000000">
                <a:alpha val="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2160" rIns="2160" tIns="2160" bIns="2160" anchor="ctr">
            <a:norm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en-US" sz="3200" strike="noStrike" u="none">
                <a:solidFill>
                  <a:srgbClr val="ffffff"/>
                </a:solidFill>
                <a:effectLst/>
                <a:uFillTx/>
                <a:latin typeface="Aptos"/>
                <a:ea typeface="Aptos"/>
              </a:rPr>
              <a:t>Come honestly.</a:t>
            </a:r>
            <a:endParaRPr b="0" lang="en-US" sz="3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en-US" sz="3200" strike="noStrike" u="none">
                <a:solidFill>
                  <a:srgbClr val="ffffff"/>
                </a:solidFill>
                <a:effectLst/>
                <a:uFillTx/>
                <a:latin typeface="Aptos"/>
                <a:ea typeface="Aptos"/>
              </a:rPr>
              <a:t>Do not clean up the weariness before you bring it to Jesus.</a:t>
            </a:r>
            <a:endParaRPr b="0" lang="en-US" sz="3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en-US" sz="3200" strike="noStrike" u="none">
                <a:solidFill>
                  <a:srgbClr val="ffffff"/>
                </a:solidFill>
                <a:effectLst/>
                <a:uFillTx/>
                <a:latin typeface="Aptos"/>
                <a:ea typeface="Aptos"/>
              </a:rPr>
              <a:t>Learn from him.</a:t>
            </a:r>
            <a:endParaRPr b="0" lang="en-US" sz="3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en-US" sz="3200" strike="noStrike" u="none">
                <a:solidFill>
                  <a:srgbClr val="ffffff"/>
                </a:solidFill>
                <a:effectLst/>
                <a:uFillTx/>
                <a:latin typeface="Aptos"/>
                <a:ea typeface="Aptos"/>
              </a:rPr>
              <a:t>Let his gentleness shape your holiness.</a:t>
            </a:r>
            <a:endParaRPr b="0" lang="en-US" sz="3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14" name="Shape 3"/>
          <p:cNvSpPr/>
          <p:nvPr/>
        </p:nvSpPr>
        <p:spPr>
          <a:xfrm>
            <a:off x="594360" y="6419160"/>
            <a:ext cx="2377080" cy="45360"/>
          </a:xfrm>
          <a:prstGeom prst="rect">
            <a:avLst/>
          </a:prstGeom>
          <a:solidFill>
            <a:srgbClr val="d4a642"/>
          </a:solidFill>
          <a:ln w="12700">
            <a:solidFill>
              <a:srgbClr val="d4a642">
                <a:alpha val="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720" bIns="72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5" name="Text 4"/>
          <p:cNvSpPr/>
          <p:nvPr/>
        </p:nvSpPr>
        <p:spPr>
          <a:xfrm>
            <a:off x="11064240" y="6282000"/>
            <a:ext cx="502560" cy="21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en-US" sz="1100" strike="noStrike" u="none">
                <a:solidFill>
                  <a:srgbClr val="d6c6a6">
                    <a:alpha val="85000"/>
                  </a:srgbClr>
                </a:solidFill>
                <a:effectLst/>
                <a:uFillTx/>
                <a:latin typeface="Aptos"/>
                <a:ea typeface="Aptos"/>
              </a:rPr>
              <a:t>15</a:t>
            </a:r>
            <a:endParaRPr b="0" lang="en-US" sz="1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Image 0" descr="/mnt/data/a_calm_softly_lit_interior_scene_of_a_wooden_chur_batch_1.png"/>
          <p:cNvPicPr/>
          <p:nvPr/>
        </p:nvPicPr>
        <p:blipFill>
          <a:blip r:embed="rId1"/>
          <a:srcRect l="0" t="24" r="0" b="24"/>
          <a:stretch/>
        </p:blipFill>
        <p:spPr>
          <a:xfrm>
            <a:off x="0" y="0"/>
            <a:ext cx="1219140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7" name="Text 0"/>
          <p:cNvSpPr/>
          <p:nvPr/>
        </p:nvSpPr>
        <p:spPr>
          <a:xfrm>
            <a:off x="594360" y="347400"/>
            <a:ext cx="5851800" cy="319680"/>
          </a:xfrm>
          <a:prstGeom prst="rect">
            <a:avLst/>
          </a:prstGeom>
          <a:noFill/>
          <a:ln w="0">
            <a:noFill/>
          </a:ln>
          <a:effectLst>
            <a:outerShdw algn="bl" blurRad="0" dir="0" dist="0" kx="0" ky="0" rotWithShape="0" sx="100000" sy="100000">
              <a:srgbClr val="000000">
                <a:alpha val="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rm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1700" strike="noStrike" u="none">
                <a:solidFill>
                  <a:srgbClr val="d4a642"/>
                </a:solidFill>
                <a:effectLst/>
                <a:uFillTx/>
                <a:latin typeface="Aptos"/>
                <a:ea typeface="Aptos"/>
              </a:rPr>
              <a:t>OPEN WORSHIP QUERY</a:t>
            </a:r>
            <a:endParaRPr b="0" lang="en-US" sz="1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8" name="Text 1"/>
          <p:cNvSpPr/>
          <p:nvPr/>
        </p:nvSpPr>
        <p:spPr>
          <a:xfrm>
            <a:off x="749880" y="1097280"/>
            <a:ext cx="9143640" cy="45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3800" strike="noStrike" u="none">
                <a:solidFill>
                  <a:srgbClr val="d4a642"/>
                </a:solidFill>
                <a:effectLst/>
                <a:uFillTx/>
                <a:latin typeface="Georgia"/>
                <a:ea typeface="Georgia"/>
              </a:rPr>
              <a:t>Lord Jesus,</a:t>
            </a:r>
            <a:endParaRPr b="0" lang="en-US" sz="3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9" name="Text 2"/>
          <p:cNvSpPr/>
          <p:nvPr/>
        </p:nvSpPr>
        <p:spPr>
          <a:xfrm>
            <a:off x="749880" y="1828800"/>
            <a:ext cx="9966600" cy="1691280"/>
          </a:xfrm>
          <a:prstGeom prst="rect">
            <a:avLst/>
          </a:prstGeom>
          <a:noFill/>
          <a:ln w="0">
            <a:noFill/>
          </a:ln>
          <a:effectLst>
            <a:outerShdw algn="bl" blurRad="0" dir="0" dist="0" kx="0" ky="0" rotWithShape="0" sx="100000" sy="100000">
              <a:srgbClr val="000000">
                <a:alpha val="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360" rIns="360" tIns="360" bIns="360" anchor="ctr">
            <a:norm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i="1" lang="en-US" sz="4100" strike="noStrike" u="none">
                <a:solidFill>
                  <a:srgbClr val="ffffff"/>
                </a:solidFill>
                <a:effectLst/>
                <a:uFillTx/>
                <a:latin typeface="Georgia"/>
                <a:ea typeface="Georgia"/>
              </a:rPr>
              <a:t>what burden am I carrying that you are inviting me to bring to you?</a:t>
            </a:r>
            <a:endParaRPr b="0" lang="en-US" sz="4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0" name="Text 3"/>
          <p:cNvSpPr/>
          <p:nvPr/>
        </p:nvSpPr>
        <p:spPr>
          <a:xfrm>
            <a:off x="786240" y="4864680"/>
            <a:ext cx="9600840" cy="456840"/>
          </a:xfrm>
          <a:prstGeom prst="rect">
            <a:avLst/>
          </a:prstGeom>
          <a:solidFill>
            <a:srgbClr val="000000">
              <a:alpha val="62000"/>
            </a:srgbClr>
          </a:solidFill>
          <a:ln w="0">
            <a:solidFill>
              <a:srgbClr val="000000">
                <a:alpha val="0"/>
              </a:srgbClr>
            </a:solidFill>
          </a:ln>
          <a:effectLst>
            <a:outerShdw algn="bl" blurRad="0" dir="0" dist="0" kx="0" ky="0" rotWithShape="0" sx="100000" sy="100000">
              <a:srgbClr val="000000">
                <a:alpha val="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1080" rIns="1080" tIns="1080" bIns="1080" anchor="ctr">
            <a:norm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en-US" sz="2900" strike="noStrike" u="none">
                <a:solidFill>
                  <a:srgbClr val="f4efe8"/>
                </a:solidFill>
                <a:effectLst/>
                <a:uFillTx/>
                <a:latin typeface="Aptos"/>
                <a:ea typeface="Aptos"/>
              </a:rPr>
              <a:t>Let us wait together in the presence of the gentle King.</a:t>
            </a:r>
            <a:endParaRPr b="0" lang="en-US" sz="29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21" name="Shape 4"/>
          <p:cNvSpPr/>
          <p:nvPr/>
        </p:nvSpPr>
        <p:spPr>
          <a:xfrm>
            <a:off x="594360" y="6419160"/>
            <a:ext cx="2377080" cy="45360"/>
          </a:xfrm>
          <a:prstGeom prst="rect">
            <a:avLst/>
          </a:prstGeom>
          <a:solidFill>
            <a:srgbClr val="d4a642"/>
          </a:solidFill>
          <a:ln w="12700">
            <a:solidFill>
              <a:srgbClr val="d4a642">
                <a:alpha val="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720" bIns="72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2" name="Text 5"/>
          <p:cNvSpPr/>
          <p:nvPr/>
        </p:nvSpPr>
        <p:spPr>
          <a:xfrm>
            <a:off x="11064240" y="6282000"/>
            <a:ext cx="502560" cy="21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en-US" sz="1100" strike="noStrike" u="none">
                <a:solidFill>
                  <a:srgbClr val="d6c6a6">
                    <a:alpha val="85000"/>
                  </a:srgbClr>
                </a:solidFill>
                <a:effectLst/>
                <a:uFillTx/>
                <a:latin typeface="Aptos"/>
                <a:ea typeface="Aptos"/>
              </a:rPr>
              <a:t>16</a:t>
            </a:r>
            <a:endParaRPr b="0" lang="en-US" sz="1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0" descr="/mnt/data/a_calm_softly_lit_interior_scene_of_a_wooden_chur_batch_1.png"/>
          <p:cNvPicPr/>
          <p:nvPr/>
        </p:nvPicPr>
        <p:blipFill>
          <a:blip r:embed="rId1"/>
          <a:srcRect l="0" t="24" r="0" b="24"/>
          <a:stretch/>
        </p:blipFill>
        <p:spPr>
          <a:xfrm>
            <a:off x="0" y="0"/>
            <a:ext cx="1219140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" name="Text 0"/>
          <p:cNvSpPr/>
          <p:nvPr/>
        </p:nvSpPr>
        <p:spPr>
          <a:xfrm>
            <a:off x="594360" y="347400"/>
            <a:ext cx="5851800" cy="319680"/>
          </a:xfrm>
          <a:prstGeom prst="rect">
            <a:avLst/>
          </a:prstGeom>
          <a:noFill/>
          <a:ln w="0">
            <a:noFill/>
          </a:ln>
          <a:effectLst>
            <a:outerShdw algn="bl" blurRad="0" dir="0" dist="0" kx="0" ky="0" rotWithShape="0" sx="100000" sy="100000">
              <a:srgbClr val="000000">
                <a:alpha val="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rm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1700" strike="noStrike" u="none">
                <a:solidFill>
                  <a:srgbClr val="d4a642"/>
                </a:solidFill>
                <a:effectLst/>
                <a:uFillTx/>
                <a:latin typeface="Aptos"/>
                <a:ea typeface="Aptos"/>
              </a:rPr>
              <a:t>THE INVITATION</a:t>
            </a:r>
            <a:endParaRPr b="0" lang="en-US" sz="1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" name="Text 1"/>
          <p:cNvSpPr/>
          <p:nvPr/>
        </p:nvSpPr>
        <p:spPr>
          <a:xfrm>
            <a:off x="777240" y="1417320"/>
            <a:ext cx="10698120" cy="2285640"/>
          </a:xfrm>
          <a:prstGeom prst="rect">
            <a:avLst/>
          </a:prstGeom>
          <a:solidFill>
            <a:srgbClr val="000000">
              <a:alpha val="62000"/>
            </a:srgbClr>
          </a:solidFill>
          <a:ln w="0">
            <a:solidFill>
              <a:srgbClr val="000000">
                <a:alpha val="0"/>
              </a:srgbClr>
            </a:solidFill>
          </a:ln>
          <a:effectLst>
            <a:outerShdw algn="bl" blurRad="0" dir="0" dist="0" kx="0" ky="0" rotWithShape="0" sx="100000" sy="100000">
              <a:srgbClr val="000000">
                <a:alpha val="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1440" rIns="1440" tIns="1440" bIns="1440" anchor="ctr">
            <a:norm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i="1" lang="en-US" sz="3900" strike="noStrike" u="none">
                <a:solidFill>
                  <a:srgbClr val="ffffff"/>
                </a:solidFill>
                <a:effectLst/>
                <a:uFillTx/>
                <a:latin typeface="Georgia"/>
                <a:ea typeface="Georgia"/>
              </a:rPr>
              <a:t>“Come to me, all you who are weary and burdened, and I will give you rest”</a:t>
            </a:r>
            <a:endParaRPr b="0" lang="en-US" sz="39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7" name="Text 2"/>
          <p:cNvSpPr/>
          <p:nvPr/>
        </p:nvSpPr>
        <p:spPr>
          <a:xfrm>
            <a:off x="777240" y="3886200"/>
            <a:ext cx="10698120" cy="411120"/>
          </a:xfrm>
          <a:prstGeom prst="rect">
            <a:avLst/>
          </a:prstGeom>
          <a:noFill/>
          <a:ln w="0">
            <a:noFill/>
          </a:ln>
          <a:effectLst>
            <a:outerShdw algn="bl" blurRad="0" dir="0" dist="0" kx="0" ky="0" rotWithShape="0" sx="100000" sy="100000">
              <a:srgbClr val="000000">
                <a:alpha val="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rm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2400" strike="noStrike" u="none">
                <a:solidFill>
                  <a:srgbClr val="d4a642"/>
                </a:solidFill>
                <a:effectLst/>
                <a:uFillTx/>
                <a:latin typeface="Aptos"/>
                <a:ea typeface="Aptos"/>
              </a:rPr>
              <a:t>(Matthew 11:28 NIV)</a:t>
            </a:r>
            <a:endParaRPr b="0" lang="en-US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" name="Text 3"/>
          <p:cNvSpPr/>
          <p:nvPr/>
        </p:nvSpPr>
        <p:spPr>
          <a:xfrm>
            <a:off x="822960" y="4462200"/>
            <a:ext cx="10058040" cy="548280"/>
          </a:xfrm>
          <a:prstGeom prst="rect">
            <a:avLst/>
          </a:prstGeom>
          <a:solidFill>
            <a:srgbClr val="000000">
              <a:alpha val="62000"/>
            </a:srgbClr>
          </a:solidFill>
          <a:ln w="0">
            <a:solidFill>
              <a:srgbClr val="000000">
                <a:alpha val="0"/>
              </a:srgbClr>
            </a:solidFill>
          </a:ln>
          <a:effectLst>
            <a:outerShdw algn="bl" blurRad="0" dir="0" dist="0" kx="0" ky="0" rotWithShape="0" sx="100000" sy="100000">
              <a:srgbClr val="000000">
                <a:alpha val="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1080" rIns="1080" tIns="1080" bIns="1080" anchor="ctr">
            <a:normAutofit fontScale="85000" lnSpcReduction="9999"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en-US" sz="3100" strike="noStrike" u="none">
                <a:solidFill>
                  <a:srgbClr val="f4efe8"/>
                </a:solidFill>
                <a:effectLst/>
                <a:uFillTx/>
                <a:latin typeface="Aptos"/>
                <a:ea typeface="Aptos"/>
              </a:rPr>
              <a:t>We begin not with scolding or shame, but with an invitation.</a:t>
            </a:r>
            <a:endParaRPr b="0" lang="en-US" sz="31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9" name="Shape 4"/>
          <p:cNvSpPr/>
          <p:nvPr/>
        </p:nvSpPr>
        <p:spPr>
          <a:xfrm>
            <a:off x="594360" y="6419160"/>
            <a:ext cx="2377080" cy="45360"/>
          </a:xfrm>
          <a:prstGeom prst="rect">
            <a:avLst/>
          </a:prstGeom>
          <a:solidFill>
            <a:srgbClr val="d4a642"/>
          </a:solidFill>
          <a:ln w="12700">
            <a:solidFill>
              <a:srgbClr val="d4a642">
                <a:alpha val="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720" bIns="72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" name="Text 5"/>
          <p:cNvSpPr/>
          <p:nvPr/>
        </p:nvSpPr>
        <p:spPr>
          <a:xfrm>
            <a:off x="11064240" y="6282000"/>
            <a:ext cx="502560" cy="21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en-US" sz="1100" strike="noStrike" u="none">
                <a:solidFill>
                  <a:srgbClr val="d6c6a6">
                    <a:alpha val="85000"/>
                  </a:srgbClr>
                </a:solidFill>
                <a:effectLst/>
                <a:uFillTx/>
                <a:latin typeface="Aptos"/>
                <a:ea typeface="Aptos"/>
              </a:rPr>
              <a:t>02</a:t>
            </a:r>
            <a:endParaRPr b="0" lang="en-US" sz="1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0" descr="/mnt/data/a_calm_softly_lit_interior_scene_of_a_wooden_chur_batch_1.png"/>
          <p:cNvPicPr/>
          <p:nvPr/>
        </p:nvPicPr>
        <p:blipFill>
          <a:blip r:embed="rId1"/>
          <a:srcRect l="0" t="24" r="0" b="24"/>
          <a:stretch/>
        </p:blipFill>
        <p:spPr>
          <a:xfrm>
            <a:off x="0" y="0"/>
            <a:ext cx="1219140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2" name="Text 0"/>
          <p:cNvSpPr/>
          <p:nvPr/>
        </p:nvSpPr>
        <p:spPr>
          <a:xfrm>
            <a:off x="594360" y="347400"/>
            <a:ext cx="5851800" cy="319680"/>
          </a:xfrm>
          <a:prstGeom prst="rect">
            <a:avLst/>
          </a:prstGeom>
          <a:noFill/>
          <a:ln w="0">
            <a:noFill/>
          </a:ln>
          <a:effectLst>
            <a:outerShdw algn="bl" blurRad="0" dir="0" dist="0" kx="0" ky="0" rotWithShape="0" sx="100000" sy="100000">
              <a:srgbClr val="000000">
                <a:alpha val="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rm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1700" strike="noStrike" u="none">
                <a:solidFill>
                  <a:srgbClr val="d4a642"/>
                </a:solidFill>
                <a:effectLst/>
                <a:uFillTx/>
                <a:latin typeface="Aptos"/>
                <a:ea typeface="Aptos"/>
              </a:rPr>
              <a:t>THE ACHE IN THE ROOM</a:t>
            </a:r>
            <a:endParaRPr b="0" lang="en-US" sz="1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3" name="Text 1"/>
          <p:cNvSpPr/>
          <p:nvPr/>
        </p:nvSpPr>
        <p:spPr>
          <a:xfrm>
            <a:off x="594360" y="914400"/>
            <a:ext cx="4571640" cy="639720"/>
          </a:xfrm>
          <a:prstGeom prst="rect">
            <a:avLst/>
          </a:prstGeom>
          <a:solidFill>
            <a:srgbClr val="000000">
              <a:alpha val="62000"/>
            </a:srgbClr>
          </a:solidFill>
          <a:ln w="0">
            <a:solidFill>
              <a:srgbClr val="000000">
                <a:alpha val="0"/>
              </a:srgbClr>
            </a:solidFill>
          </a:ln>
          <a:effectLst>
            <a:outerShdw algn="bl" blurRad="0" dir="0" dist="0" kx="0" ky="0" rotWithShape="0" sx="100000" sy="100000">
              <a:srgbClr val="000000">
                <a:alpha val="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1080" rIns="1080" tIns="1080" bIns="1080" anchor="ctr">
            <a:normAutofit lnSpcReduction="9999"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4600" strike="noStrike" u="none">
                <a:solidFill>
                  <a:srgbClr val="ffffff"/>
                </a:solidFill>
                <a:effectLst/>
                <a:uFillTx/>
                <a:latin typeface="Georgia"/>
                <a:ea typeface="Georgia"/>
              </a:rPr>
              <a:t>Soul tired.</a:t>
            </a:r>
            <a:endParaRPr b="0" lang="en-US" sz="4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4" name="Text 2"/>
          <p:cNvSpPr/>
          <p:nvPr/>
        </p:nvSpPr>
        <p:spPr>
          <a:xfrm>
            <a:off x="896040" y="2057400"/>
            <a:ext cx="5166000" cy="2559960"/>
          </a:xfrm>
          <a:prstGeom prst="rect">
            <a:avLst/>
          </a:prstGeom>
          <a:solidFill>
            <a:srgbClr val="000000">
              <a:alpha val="60000"/>
            </a:srgbClr>
          </a:solidFill>
          <a:ln w="0">
            <a:solidFill>
              <a:srgbClr val="000000">
                <a:alpha val="0"/>
              </a:srgbClr>
            </a:solidFill>
          </a:ln>
          <a:effectLst>
            <a:outerShdw algn="bl" blurRad="0" dir="0" dist="0" kx="0" ky="0" rotWithShape="0" sx="100000" sy="100000">
              <a:srgbClr val="000000">
                <a:alpha val="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1440" rIns="1440" tIns="1440" bIns="1440" anchor="t">
            <a:normAutofit fontScale="92500" lnSpcReduction="19999"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en-US" sz="2900" strike="noStrike" u="none">
                <a:solidFill>
                  <a:srgbClr val="f4efe8"/>
                </a:solidFill>
                <a:effectLst/>
                <a:uFillTx/>
                <a:latin typeface="Aptos"/>
                <a:ea typeface="Aptos"/>
              </a:rPr>
              <a:t>There is a kind of tiredness that sleep does not fix.</a:t>
            </a:r>
            <a:endParaRPr b="0" lang="en-US" sz="29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en-US" sz="29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en-US" sz="2900" strike="noStrike" u="none">
                <a:solidFill>
                  <a:srgbClr val="f4efe8"/>
                </a:solidFill>
                <a:effectLst/>
                <a:uFillTx/>
                <a:latin typeface="Aptos"/>
                <a:ea typeface="Aptos"/>
              </a:rPr>
              <a:t>Carrying more than you know how to name.</a:t>
            </a:r>
            <a:endParaRPr b="0" lang="en-US" sz="29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en-US" sz="2900" strike="noStrike" u="none">
                <a:solidFill>
                  <a:srgbClr val="f4efe8"/>
                </a:solidFill>
                <a:effectLst/>
                <a:uFillTx/>
                <a:latin typeface="Aptos"/>
                <a:ea typeface="Aptos"/>
              </a:rPr>
              <a:t>Trying to be strong.</a:t>
            </a:r>
            <a:endParaRPr b="0" lang="en-US" sz="29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en-US" sz="2900" strike="noStrike" u="none">
                <a:solidFill>
                  <a:srgbClr val="f4efe8"/>
                </a:solidFill>
                <a:effectLst/>
                <a:uFillTx/>
                <a:latin typeface="Aptos"/>
                <a:ea typeface="Aptos"/>
              </a:rPr>
              <a:t>Praying over the same battle.</a:t>
            </a:r>
            <a:endParaRPr b="0" lang="en-US" sz="29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5" name="Shape 3"/>
          <p:cNvSpPr/>
          <p:nvPr/>
        </p:nvSpPr>
        <p:spPr>
          <a:xfrm>
            <a:off x="594360" y="6419160"/>
            <a:ext cx="2377080" cy="45360"/>
          </a:xfrm>
          <a:prstGeom prst="rect">
            <a:avLst/>
          </a:prstGeom>
          <a:solidFill>
            <a:srgbClr val="d4a642"/>
          </a:solidFill>
          <a:ln w="12700">
            <a:solidFill>
              <a:srgbClr val="d4a642">
                <a:alpha val="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720" bIns="72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" name="Text 4"/>
          <p:cNvSpPr/>
          <p:nvPr/>
        </p:nvSpPr>
        <p:spPr>
          <a:xfrm>
            <a:off x="11064240" y="6282000"/>
            <a:ext cx="502560" cy="21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en-US" sz="1100" strike="noStrike" u="none">
                <a:solidFill>
                  <a:srgbClr val="d6c6a6">
                    <a:alpha val="85000"/>
                  </a:srgbClr>
                </a:solidFill>
                <a:effectLst/>
                <a:uFillTx/>
                <a:latin typeface="Aptos"/>
                <a:ea typeface="Aptos"/>
              </a:rPr>
              <a:t>03</a:t>
            </a:r>
            <a:endParaRPr b="0" lang="en-US" sz="1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0" descr="/mnt/data/a_wide_cinematic_landscape_scene_in_photorealisti_batch_6.png"/>
          <p:cNvPicPr/>
          <p:nvPr/>
        </p:nvPicPr>
        <p:blipFill>
          <a:blip r:embed="rId1"/>
          <a:srcRect l="0" t="24" r="0" b="24"/>
          <a:stretch/>
        </p:blipFill>
        <p:spPr>
          <a:xfrm>
            <a:off x="0" y="0"/>
            <a:ext cx="1219140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8" name="Text 0"/>
          <p:cNvSpPr/>
          <p:nvPr/>
        </p:nvSpPr>
        <p:spPr>
          <a:xfrm>
            <a:off x="594360" y="347400"/>
            <a:ext cx="5851800" cy="319680"/>
          </a:xfrm>
          <a:prstGeom prst="rect">
            <a:avLst/>
          </a:prstGeom>
          <a:noFill/>
          <a:ln w="0">
            <a:noFill/>
          </a:ln>
          <a:effectLst>
            <a:outerShdw algn="bl" blurRad="0" dir="0" dist="0" kx="0" ky="0" rotWithShape="0" sx="100000" sy="100000">
              <a:srgbClr val="000000">
                <a:alpha val="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rm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1700" strike="noStrike" u="none">
                <a:solidFill>
                  <a:srgbClr val="d4a642"/>
                </a:solidFill>
                <a:effectLst/>
                <a:uFillTx/>
                <a:latin typeface="Aptos"/>
                <a:ea typeface="Aptos"/>
              </a:rPr>
              <a:t>THE GOSPEL OF GOD</a:t>
            </a:r>
            <a:endParaRPr b="0" lang="en-US" sz="1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9" name="Text 1"/>
          <p:cNvSpPr/>
          <p:nvPr/>
        </p:nvSpPr>
        <p:spPr>
          <a:xfrm>
            <a:off x="594360" y="868680"/>
            <a:ext cx="10515240" cy="685440"/>
          </a:xfrm>
          <a:prstGeom prst="rect">
            <a:avLst/>
          </a:prstGeom>
          <a:solidFill>
            <a:srgbClr val="000000">
              <a:alpha val="62000"/>
            </a:srgbClr>
          </a:solidFill>
          <a:ln w="0">
            <a:solidFill>
              <a:srgbClr val="000000">
                <a:alpha val="0"/>
              </a:srgbClr>
            </a:solidFill>
          </a:ln>
          <a:effectLst>
            <a:outerShdw algn="bl" blurRad="0" dir="0" dist="0" kx="0" ky="0" rotWithShape="0" sx="100000" sy="100000">
              <a:srgbClr val="000000">
                <a:alpha val="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1080" rIns="1080" tIns="1080" bIns="1080" anchor="ctr">
            <a:norm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4200" strike="noStrike" u="none">
                <a:solidFill>
                  <a:srgbClr val="ffffff"/>
                </a:solidFill>
                <a:effectLst/>
                <a:uFillTx/>
                <a:latin typeface="Georgia"/>
                <a:ea typeface="Georgia"/>
              </a:rPr>
              <a:t>Jesus does not shame the weary.</a:t>
            </a:r>
            <a:endParaRPr b="0" lang="en-US" sz="4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30" name="Text 2"/>
          <p:cNvSpPr/>
          <p:nvPr/>
        </p:nvSpPr>
        <p:spPr>
          <a:xfrm>
            <a:off x="685800" y="1691640"/>
            <a:ext cx="9966600" cy="1142640"/>
          </a:xfrm>
          <a:prstGeom prst="rect">
            <a:avLst/>
          </a:prstGeom>
          <a:solidFill>
            <a:srgbClr val="000000">
              <a:alpha val="62000"/>
            </a:srgbClr>
          </a:solidFill>
          <a:ln w="0">
            <a:solidFill>
              <a:srgbClr val="000000">
                <a:alpha val="0"/>
              </a:srgbClr>
            </a:solidFill>
          </a:ln>
          <a:effectLst>
            <a:outerShdw algn="bl" blurRad="0" dir="0" dist="0" kx="0" ky="0" rotWithShape="0" sx="100000" sy="100000">
              <a:srgbClr val="000000">
                <a:alpha val="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1080" rIns="1080" tIns="1080" bIns="1080" anchor="ctr">
            <a:norm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en-US" sz="3600" strike="noStrike" u="none">
                <a:solidFill>
                  <a:srgbClr val="ffffff"/>
                </a:solidFill>
                <a:effectLst/>
                <a:uFillTx/>
                <a:latin typeface="Aptos"/>
                <a:ea typeface="Aptos"/>
              </a:rPr>
              <a:t>He calls them to himself</a:t>
            </a:r>
            <a:endParaRPr b="0" lang="en-US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en-US" sz="3600" strike="noStrike" u="none">
                <a:solidFill>
                  <a:srgbClr val="ffffff"/>
                </a:solidFill>
                <a:effectLst/>
                <a:uFillTx/>
                <a:latin typeface="Aptos"/>
                <a:ea typeface="Aptos"/>
              </a:rPr>
              <a:t>and teaches them how to live free.</a:t>
            </a:r>
            <a:endParaRPr b="0" lang="en-US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31" name="Shape 3"/>
          <p:cNvSpPr/>
          <p:nvPr/>
        </p:nvSpPr>
        <p:spPr>
          <a:xfrm>
            <a:off x="731520" y="3200400"/>
            <a:ext cx="8046360" cy="45360"/>
          </a:xfrm>
          <a:prstGeom prst="rect">
            <a:avLst/>
          </a:prstGeom>
          <a:solidFill>
            <a:srgbClr val="d4a642"/>
          </a:solidFill>
          <a:ln w="12700">
            <a:solidFill>
              <a:srgbClr val="d4a642">
                <a:alpha val="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720" bIns="72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2" name="Text 4"/>
          <p:cNvSpPr/>
          <p:nvPr/>
        </p:nvSpPr>
        <p:spPr>
          <a:xfrm>
            <a:off x="685800" y="3611880"/>
            <a:ext cx="10149480" cy="1234080"/>
          </a:xfrm>
          <a:prstGeom prst="rect">
            <a:avLst/>
          </a:prstGeom>
          <a:solidFill>
            <a:srgbClr val="000000">
              <a:alpha val="62000"/>
            </a:srgbClr>
          </a:solidFill>
          <a:ln w="0">
            <a:solidFill>
              <a:srgbClr val="000000">
                <a:alpha val="0"/>
              </a:srgbClr>
            </a:solidFill>
          </a:ln>
          <a:effectLst>
            <a:outerShdw algn="bl" blurRad="0" dir="0" dist="0" kx="0" ky="0" rotWithShape="0" sx="100000" sy="100000">
              <a:srgbClr val="000000">
                <a:alpha val="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1080" rIns="1080" tIns="1080" bIns="1080" anchor="ctr">
            <a:norm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3800" strike="noStrike" u="none">
                <a:solidFill>
                  <a:srgbClr val="f7f1e4"/>
                </a:solidFill>
                <a:effectLst/>
                <a:uFillTx/>
                <a:latin typeface="Georgia"/>
                <a:ea typeface="Georgia"/>
              </a:rPr>
              <a:t>Holiness is not the burden Jesus adds.</a:t>
            </a:r>
            <a:endParaRPr b="0" lang="en-US" sz="3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3800" strike="noStrike" u="none">
                <a:solidFill>
                  <a:srgbClr val="f7f1e4"/>
                </a:solidFill>
                <a:effectLst/>
                <a:uFillTx/>
                <a:latin typeface="Georgia"/>
                <a:ea typeface="Georgia"/>
              </a:rPr>
              <a:t>Holiness is the rest Jesus teaches.</a:t>
            </a:r>
            <a:endParaRPr b="0" lang="en-US" sz="3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33" name="Shape 5"/>
          <p:cNvSpPr/>
          <p:nvPr/>
        </p:nvSpPr>
        <p:spPr>
          <a:xfrm>
            <a:off x="594360" y="6419160"/>
            <a:ext cx="2377080" cy="45360"/>
          </a:xfrm>
          <a:prstGeom prst="rect">
            <a:avLst/>
          </a:prstGeom>
          <a:solidFill>
            <a:srgbClr val="d4a642"/>
          </a:solidFill>
          <a:ln w="12700">
            <a:solidFill>
              <a:srgbClr val="d4a642">
                <a:alpha val="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720" bIns="72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4" name="Text 6"/>
          <p:cNvSpPr/>
          <p:nvPr/>
        </p:nvSpPr>
        <p:spPr>
          <a:xfrm>
            <a:off x="11064240" y="6282000"/>
            <a:ext cx="502560" cy="21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en-US" sz="1100" strike="noStrike" u="none">
                <a:solidFill>
                  <a:srgbClr val="d6c6a6">
                    <a:alpha val="85000"/>
                  </a:srgbClr>
                </a:solidFill>
                <a:effectLst/>
                <a:uFillTx/>
                <a:latin typeface="Aptos"/>
                <a:ea typeface="Aptos"/>
              </a:rPr>
              <a:t>04</a:t>
            </a:r>
            <a:endParaRPr b="0" lang="en-US" sz="1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 0" descr="/mnt/data/a_calm_softly_lit_interior_scene_of_a_wooden_chur_batch_1.png"/>
          <p:cNvPicPr/>
          <p:nvPr/>
        </p:nvPicPr>
        <p:blipFill>
          <a:blip r:embed="rId1"/>
          <a:srcRect l="0" t="24" r="0" b="24"/>
          <a:stretch/>
        </p:blipFill>
        <p:spPr>
          <a:xfrm>
            <a:off x="0" y="0"/>
            <a:ext cx="1219140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6" name="Text 0"/>
          <p:cNvSpPr/>
          <p:nvPr/>
        </p:nvSpPr>
        <p:spPr>
          <a:xfrm>
            <a:off x="594360" y="347400"/>
            <a:ext cx="5851800" cy="319680"/>
          </a:xfrm>
          <a:prstGeom prst="rect">
            <a:avLst/>
          </a:prstGeom>
          <a:noFill/>
          <a:ln w="0">
            <a:noFill/>
          </a:ln>
          <a:effectLst>
            <a:outerShdw algn="bl" blurRad="0" dir="0" dist="0" kx="0" ky="0" rotWithShape="0" sx="100000" sy="100000">
              <a:srgbClr val="000000">
                <a:alpha val="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rm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1700" strike="noStrike" u="none">
                <a:solidFill>
                  <a:srgbClr val="d4a642"/>
                </a:solidFill>
                <a:effectLst/>
                <a:uFillTx/>
                <a:latin typeface="Aptos"/>
                <a:ea typeface="Aptos"/>
              </a:rPr>
              <a:t>FIRST MOVEMENT</a:t>
            </a:r>
            <a:endParaRPr b="0" lang="en-US" sz="1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7" name="Text 1"/>
          <p:cNvSpPr/>
          <p:nvPr/>
        </p:nvSpPr>
        <p:spPr>
          <a:xfrm>
            <a:off x="594360" y="804600"/>
            <a:ext cx="10058040" cy="731160"/>
          </a:xfrm>
          <a:prstGeom prst="rect">
            <a:avLst/>
          </a:prstGeom>
          <a:solidFill>
            <a:srgbClr val="000000">
              <a:alpha val="62000"/>
            </a:srgbClr>
          </a:solidFill>
          <a:ln w="0">
            <a:solidFill>
              <a:srgbClr val="000000">
                <a:alpha val="0"/>
              </a:srgbClr>
            </a:solidFill>
          </a:ln>
          <a:effectLst>
            <a:outerShdw algn="bl" blurRad="0" dir="0" dist="0" kx="0" ky="0" rotWithShape="0" sx="100000" sy="100000">
              <a:srgbClr val="000000">
                <a:alpha val="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1080" rIns="1080" tIns="1080" bIns="1080" anchor="ctr">
            <a:norm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4000" strike="noStrike" u="none">
                <a:solidFill>
                  <a:srgbClr val="ffffff"/>
                </a:solidFill>
                <a:effectLst/>
                <a:uFillTx/>
                <a:latin typeface="Georgia"/>
                <a:ea typeface="Georgia"/>
              </a:rPr>
              <a:t>Jesus meets the weary heart honestly.</a:t>
            </a:r>
            <a:endParaRPr b="0" lang="en-US" sz="4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38" name="Text 2"/>
          <p:cNvSpPr/>
          <p:nvPr/>
        </p:nvSpPr>
        <p:spPr>
          <a:xfrm>
            <a:off x="868680" y="1874520"/>
            <a:ext cx="10058040" cy="822600"/>
          </a:xfrm>
          <a:prstGeom prst="rect">
            <a:avLst/>
          </a:prstGeom>
          <a:solidFill>
            <a:srgbClr val="000000">
              <a:alpha val="62000"/>
            </a:srgbClr>
          </a:solidFill>
          <a:ln w="0">
            <a:solidFill>
              <a:srgbClr val="000000">
                <a:alpha val="0"/>
              </a:srgbClr>
            </a:solidFill>
          </a:ln>
          <a:effectLst>
            <a:outerShdw algn="bl" blurRad="0" dir="0" dist="0" kx="0" ky="0" rotWithShape="0" sx="100000" sy="100000">
              <a:srgbClr val="000000">
                <a:alpha val="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1440" rIns="1440" tIns="1440" bIns="1440" anchor="ctr">
            <a:norm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i="1" lang="en-US" sz="3600" strike="noStrike" u="none">
                <a:solidFill>
                  <a:srgbClr val="ffffff"/>
                </a:solidFill>
                <a:effectLst/>
                <a:uFillTx/>
                <a:latin typeface="Georgia"/>
                <a:ea typeface="Georgia"/>
              </a:rPr>
              <a:t>“I do not understand what I do”</a:t>
            </a:r>
            <a:endParaRPr b="0" lang="en-US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39" name="Text 3"/>
          <p:cNvSpPr/>
          <p:nvPr/>
        </p:nvSpPr>
        <p:spPr>
          <a:xfrm>
            <a:off x="868680" y="2880360"/>
            <a:ext cx="10058040" cy="411120"/>
          </a:xfrm>
          <a:prstGeom prst="rect">
            <a:avLst/>
          </a:prstGeom>
          <a:noFill/>
          <a:ln w="0">
            <a:noFill/>
          </a:ln>
          <a:effectLst>
            <a:outerShdw algn="bl" blurRad="0" dir="0" dist="0" kx="0" ky="0" rotWithShape="0" sx="100000" sy="100000">
              <a:srgbClr val="000000">
                <a:alpha val="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rm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2400" strike="noStrike" u="none">
                <a:solidFill>
                  <a:srgbClr val="d4a642"/>
                </a:solidFill>
                <a:effectLst/>
                <a:uFillTx/>
                <a:latin typeface="Aptos"/>
                <a:ea typeface="Aptos"/>
              </a:rPr>
              <a:t>(Romans 7:15 NIV)</a:t>
            </a:r>
            <a:endParaRPr b="0" lang="en-US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0" name="Text 4"/>
          <p:cNvSpPr/>
          <p:nvPr/>
        </p:nvSpPr>
        <p:spPr>
          <a:xfrm>
            <a:off x="868680" y="3657600"/>
            <a:ext cx="10058040" cy="959760"/>
          </a:xfrm>
          <a:prstGeom prst="rect">
            <a:avLst/>
          </a:prstGeom>
          <a:solidFill>
            <a:srgbClr val="000000">
              <a:alpha val="62000"/>
            </a:srgbClr>
          </a:solidFill>
          <a:ln w="0">
            <a:solidFill>
              <a:srgbClr val="000000">
                <a:alpha val="0"/>
              </a:srgbClr>
            </a:solidFill>
          </a:ln>
          <a:effectLst>
            <a:outerShdw algn="bl" blurRad="0" dir="0" dist="0" kx="0" ky="0" rotWithShape="0" sx="100000" sy="100000">
              <a:srgbClr val="000000">
                <a:alpha val="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1440" rIns="1440" tIns="1440" bIns="1440" anchor="ctr">
            <a:norm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i="1" lang="en-US" sz="3100" strike="noStrike" u="none">
                <a:solidFill>
                  <a:srgbClr val="ffffff"/>
                </a:solidFill>
                <a:effectLst/>
                <a:uFillTx/>
                <a:latin typeface="Georgia"/>
                <a:ea typeface="Georgia"/>
              </a:rPr>
              <a:t>“For I have the desire to do what is good, but I cannot carry it out”</a:t>
            </a:r>
            <a:endParaRPr b="0" lang="en-US" sz="31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41" name="Text 5"/>
          <p:cNvSpPr/>
          <p:nvPr/>
        </p:nvSpPr>
        <p:spPr>
          <a:xfrm>
            <a:off x="868680" y="4800600"/>
            <a:ext cx="10058040" cy="411120"/>
          </a:xfrm>
          <a:prstGeom prst="rect">
            <a:avLst/>
          </a:prstGeom>
          <a:noFill/>
          <a:ln w="0">
            <a:noFill/>
          </a:ln>
          <a:effectLst>
            <a:outerShdw algn="bl" blurRad="0" dir="0" dist="0" kx="0" ky="0" rotWithShape="0" sx="100000" sy="100000">
              <a:srgbClr val="000000">
                <a:alpha val="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rm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2400" strike="noStrike" u="none">
                <a:solidFill>
                  <a:srgbClr val="d4a642"/>
                </a:solidFill>
                <a:effectLst/>
                <a:uFillTx/>
                <a:latin typeface="Aptos"/>
                <a:ea typeface="Aptos"/>
              </a:rPr>
              <a:t>(Romans 7:18 NIV)</a:t>
            </a:r>
            <a:endParaRPr b="0" lang="en-US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2" name="Shape 6"/>
          <p:cNvSpPr/>
          <p:nvPr/>
        </p:nvSpPr>
        <p:spPr>
          <a:xfrm>
            <a:off x="594360" y="6419160"/>
            <a:ext cx="2377080" cy="45360"/>
          </a:xfrm>
          <a:prstGeom prst="rect">
            <a:avLst/>
          </a:prstGeom>
          <a:solidFill>
            <a:srgbClr val="d4a642"/>
          </a:solidFill>
          <a:ln w="12700">
            <a:solidFill>
              <a:srgbClr val="d4a642">
                <a:alpha val="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720" bIns="72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3" name="Text 7"/>
          <p:cNvSpPr/>
          <p:nvPr/>
        </p:nvSpPr>
        <p:spPr>
          <a:xfrm>
            <a:off x="11064240" y="6282000"/>
            <a:ext cx="502560" cy="21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en-US" sz="1100" strike="noStrike" u="none">
                <a:solidFill>
                  <a:srgbClr val="d6c6a6">
                    <a:alpha val="85000"/>
                  </a:srgbClr>
                </a:solidFill>
                <a:effectLst/>
                <a:uFillTx/>
                <a:latin typeface="Aptos"/>
                <a:ea typeface="Aptos"/>
              </a:rPr>
              <a:t>05</a:t>
            </a:r>
            <a:endParaRPr b="0" lang="en-US" sz="1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 0" descr="/mnt/data/a_calm_softly_lit_interior_scene_of_a_wooden_chur_batch_1.png"/>
          <p:cNvPicPr/>
          <p:nvPr/>
        </p:nvPicPr>
        <p:blipFill>
          <a:blip r:embed="rId1"/>
          <a:srcRect l="0" t="24" r="0" b="24"/>
          <a:stretch/>
        </p:blipFill>
        <p:spPr>
          <a:xfrm>
            <a:off x="0" y="0"/>
            <a:ext cx="1219140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5" name="Text 0"/>
          <p:cNvSpPr/>
          <p:nvPr/>
        </p:nvSpPr>
        <p:spPr>
          <a:xfrm>
            <a:off x="594360" y="347400"/>
            <a:ext cx="5851800" cy="319680"/>
          </a:xfrm>
          <a:prstGeom prst="rect">
            <a:avLst/>
          </a:prstGeom>
          <a:noFill/>
          <a:ln w="0">
            <a:noFill/>
          </a:ln>
          <a:effectLst>
            <a:outerShdw algn="bl" blurRad="0" dir="0" dist="0" kx="0" ky="0" rotWithShape="0" sx="100000" sy="100000">
              <a:srgbClr val="000000">
                <a:alpha val="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rm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1700" strike="noStrike" u="none">
                <a:solidFill>
                  <a:srgbClr val="d4a642"/>
                </a:solidFill>
                <a:effectLst/>
                <a:uFillTx/>
                <a:latin typeface="Aptos"/>
                <a:ea typeface="Aptos"/>
              </a:rPr>
              <a:t>THE RIGHT QUESTION</a:t>
            </a:r>
            <a:endParaRPr b="0" lang="en-US" sz="1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6" name="Text 1"/>
          <p:cNvSpPr/>
          <p:nvPr/>
        </p:nvSpPr>
        <p:spPr>
          <a:xfrm>
            <a:off x="777240" y="1417320"/>
            <a:ext cx="10743840" cy="1828440"/>
          </a:xfrm>
          <a:prstGeom prst="rect">
            <a:avLst/>
          </a:prstGeom>
          <a:solidFill>
            <a:srgbClr val="000000">
              <a:alpha val="62000"/>
            </a:srgbClr>
          </a:solidFill>
          <a:ln w="0">
            <a:solidFill>
              <a:srgbClr val="000000">
                <a:alpha val="0"/>
              </a:srgbClr>
            </a:solidFill>
          </a:ln>
          <a:effectLst>
            <a:outerShdw algn="bl" blurRad="0" dir="0" dist="0" kx="0" ky="0" rotWithShape="0" sx="100000" sy="100000">
              <a:srgbClr val="000000">
                <a:alpha val="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1440" rIns="1440" tIns="1440" bIns="1440" anchor="ctr">
            <a:norm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i="1" lang="en-US" sz="3200" strike="noStrike" u="none">
                <a:solidFill>
                  <a:srgbClr val="ffffff"/>
                </a:solidFill>
                <a:effectLst/>
                <a:uFillTx/>
                <a:latin typeface="Georgia"/>
                <a:ea typeface="Georgia"/>
              </a:rPr>
              <a:t>“What a wretched man I am! Who will rescue me from this body that is subject to death?”</a:t>
            </a:r>
            <a:endParaRPr b="0" lang="en-US" sz="3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47" name="Text 2"/>
          <p:cNvSpPr/>
          <p:nvPr/>
        </p:nvSpPr>
        <p:spPr>
          <a:xfrm>
            <a:off x="777240" y="3429000"/>
            <a:ext cx="10743840" cy="411120"/>
          </a:xfrm>
          <a:prstGeom prst="rect">
            <a:avLst/>
          </a:prstGeom>
          <a:noFill/>
          <a:ln w="0">
            <a:noFill/>
          </a:ln>
          <a:effectLst>
            <a:outerShdw algn="bl" blurRad="0" dir="0" dist="0" kx="0" ky="0" rotWithShape="0" sx="100000" sy="100000">
              <a:srgbClr val="000000">
                <a:alpha val="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rm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2400" strike="noStrike" u="none">
                <a:solidFill>
                  <a:srgbClr val="d4a642"/>
                </a:solidFill>
                <a:effectLst/>
                <a:uFillTx/>
                <a:latin typeface="Aptos"/>
                <a:ea typeface="Aptos"/>
              </a:rPr>
              <a:t>(Romans 7:24 NIV)</a:t>
            </a:r>
            <a:endParaRPr b="0" lang="en-US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8" name="Text 3"/>
          <p:cNvSpPr/>
          <p:nvPr/>
        </p:nvSpPr>
        <p:spPr>
          <a:xfrm>
            <a:off x="804600" y="4069080"/>
            <a:ext cx="9143640" cy="1096920"/>
          </a:xfrm>
          <a:prstGeom prst="rect">
            <a:avLst/>
          </a:prstGeom>
          <a:solidFill>
            <a:srgbClr val="000000">
              <a:alpha val="62000"/>
            </a:srgbClr>
          </a:solidFill>
          <a:ln w="0">
            <a:solidFill>
              <a:srgbClr val="000000">
                <a:alpha val="0"/>
              </a:srgbClr>
            </a:solidFill>
          </a:ln>
          <a:effectLst>
            <a:outerShdw algn="bl" blurRad="0" dir="0" dist="0" kx="0" ky="0" rotWithShape="0" sx="100000" sy="100000">
              <a:srgbClr val="000000">
                <a:alpha val="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1080" rIns="1080" tIns="1080" bIns="1080" anchor="ctr">
            <a:normAutofit lnSpcReduction="9999"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3600" strike="noStrike" u="none">
                <a:solidFill>
                  <a:srgbClr val="ffffff"/>
                </a:solidFill>
                <a:effectLst/>
                <a:uFillTx/>
                <a:latin typeface="Aptos"/>
                <a:ea typeface="Aptos"/>
              </a:rPr>
              <a:t>Not: How do I rescue myself?</a:t>
            </a:r>
            <a:endParaRPr b="0" lang="en-US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3600" strike="noStrike" u="none">
                <a:solidFill>
                  <a:srgbClr val="ffffff"/>
                </a:solidFill>
                <a:effectLst/>
                <a:uFillTx/>
                <a:latin typeface="Aptos"/>
                <a:ea typeface="Aptos"/>
              </a:rPr>
              <a:t>But: Who will rescue me?</a:t>
            </a:r>
            <a:endParaRPr b="0" lang="en-US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49" name="Shape 4"/>
          <p:cNvSpPr/>
          <p:nvPr/>
        </p:nvSpPr>
        <p:spPr>
          <a:xfrm>
            <a:off x="594360" y="6419160"/>
            <a:ext cx="2377080" cy="45360"/>
          </a:xfrm>
          <a:prstGeom prst="rect">
            <a:avLst/>
          </a:prstGeom>
          <a:solidFill>
            <a:srgbClr val="d4a642"/>
          </a:solidFill>
          <a:ln w="12700">
            <a:solidFill>
              <a:srgbClr val="d4a642">
                <a:alpha val="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720" bIns="72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0" name="Text 5"/>
          <p:cNvSpPr/>
          <p:nvPr/>
        </p:nvSpPr>
        <p:spPr>
          <a:xfrm>
            <a:off x="11064240" y="6282000"/>
            <a:ext cx="502560" cy="21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en-US" sz="1100" strike="noStrike" u="none">
                <a:solidFill>
                  <a:srgbClr val="d6c6a6">
                    <a:alpha val="85000"/>
                  </a:srgbClr>
                </a:solidFill>
                <a:effectLst/>
                <a:uFillTx/>
                <a:latin typeface="Aptos"/>
                <a:ea typeface="Aptos"/>
              </a:rPr>
              <a:t>06</a:t>
            </a:r>
            <a:endParaRPr b="0" lang="en-US" sz="1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 0" descr="/mnt/data/a_warm_golden_backlit_outdoor_scene_in_a_natural_batch_2.png"/>
          <p:cNvPicPr/>
          <p:nvPr/>
        </p:nvPicPr>
        <p:blipFill>
          <a:blip r:embed="rId1"/>
          <a:srcRect l="0" t="24" r="0" b="24"/>
          <a:stretch/>
        </p:blipFill>
        <p:spPr>
          <a:xfrm>
            <a:off x="0" y="0"/>
            <a:ext cx="1219140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2" name="Text 0"/>
          <p:cNvSpPr/>
          <p:nvPr/>
        </p:nvSpPr>
        <p:spPr>
          <a:xfrm>
            <a:off x="594360" y="347400"/>
            <a:ext cx="5851800" cy="319680"/>
          </a:xfrm>
          <a:prstGeom prst="rect">
            <a:avLst/>
          </a:prstGeom>
          <a:noFill/>
          <a:ln w="0">
            <a:noFill/>
          </a:ln>
          <a:effectLst>
            <a:outerShdw algn="bl" blurRad="0" dir="0" dist="0" kx="0" ky="0" rotWithShape="0" sx="100000" sy="100000">
              <a:srgbClr val="000000">
                <a:alpha val="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rm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1700" strike="noStrike" u="none">
                <a:solidFill>
                  <a:srgbClr val="d4a642"/>
                </a:solidFill>
                <a:effectLst/>
                <a:uFillTx/>
                <a:latin typeface="Aptos"/>
                <a:ea typeface="Aptos"/>
              </a:rPr>
              <a:t>MERCY MEETS THE BURDEN</a:t>
            </a:r>
            <a:endParaRPr b="0" lang="en-US" sz="1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3" name="Text 1"/>
          <p:cNvSpPr/>
          <p:nvPr/>
        </p:nvSpPr>
        <p:spPr>
          <a:xfrm>
            <a:off x="594360" y="868680"/>
            <a:ext cx="7954920" cy="685440"/>
          </a:xfrm>
          <a:prstGeom prst="rect">
            <a:avLst/>
          </a:prstGeom>
          <a:solidFill>
            <a:srgbClr val="000000">
              <a:alpha val="62000"/>
            </a:srgbClr>
          </a:solidFill>
          <a:ln w="0">
            <a:solidFill>
              <a:srgbClr val="000000">
                <a:alpha val="0"/>
              </a:srgbClr>
            </a:solidFill>
          </a:ln>
          <a:effectLst>
            <a:outerShdw algn="bl" blurRad="0" dir="0" dist="0" kx="0" ky="0" rotWithShape="0" sx="100000" sy="100000">
              <a:srgbClr val="000000">
                <a:alpha val="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1080" rIns="1080" tIns="1080" bIns="1080" anchor="ctr">
            <a:norm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4200" strike="noStrike" u="none">
                <a:solidFill>
                  <a:srgbClr val="ffffff"/>
                </a:solidFill>
                <a:effectLst/>
                <a:uFillTx/>
                <a:latin typeface="Georgia"/>
                <a:ea typeface="Georgia"/>
              </a:rPr>
              <a:t>“Here, let me help you.”</a:t>
            </a:r>
            <a:endParaRPr b="0" lang="en-US" sz="4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54" name="Text 2"/>
          <p:cNvSpPr/>
          <p:nvPr/>
        </p:nvSpPr>
        <p:spPr>
          <a:xfrm>
            <a:off x="896040" y="1993320"/>
            <a:ext cx="4983120" cy="2422800"/>
          </a:xfrm>
          <a:prstGeom prst="rect">
            <a:avLst/>
          </a:prstGeom>
          <a:solidFill>
            <a:srgbClr val="000000">
              <a:alpha val="60000"/>
            </a:srgbClr>
          </a:solidFill>
          <a:ln w="0">
            <a:solidFill>
              <a:srgbClr val="000000">
                <a:alpha val="0"/>
              </a:srgbClr>
            </a:solidFill>
          </a:ln>
          <a:effectLst>
            <a:outerShdw algn="bl" blurRad="0" dir="0" dist="0" kx="0" ky="0" rotWithShape="0" sx="100000" sy="100000">
              <a:srgbClr val="000000">
                <a:alpha val="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1440" rIns="1440" tIns="1440" bIns="1440" anchor="t">
            <a:normAutofit lnSpcReduction="9999"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en-US" sz="2700" strike="noStrike" u="none">
                <a:solidFill>
                  <a:srgbClr val="f4efe8"/>
                </a:solidFill>
                <a:effectLst/>
                <a:uFillTx/>
                <a:latin typeface="Aptos"/>
                <a:ea typeface="Aptos"/>
              </a:rPr>
              <a:t>Some of us carry backpacks no one else can see:</a:t>
            </a:r>
            <a:endParaRPr b="0" lang="en-US" sz="27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en-US" sz="27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en-US" sz="2700" strike="noStrike" u="none">
                <a:solidFill>
                  <a:srgbClr val="f4efe8"/>
                </a:solidFill>
                <a:effectLst/>
                <a:uFillTx/>
                <a:latin typeface="Aptos"/>
                <a:ea typeface="Aptos"/>
              </a:rPr>
              <a:t>regret, fear, family strain, old shame, grief, and the need to hold everyone together.</a:t>
            </a:r>
            <a:endParaRPr b="0" lang="en-US" sz="27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55" name="Text 3"/>
          <p:cNvSpPr/>
          <p:nvPr/>
        </p:nvSpPr>
        <p:spPr>
          <a:xfrm>
            <a:off x="841320" y="5230440"/>
            <a:ext cx="10058040" cy="456840"/>
          </a:xfrm>
          <a:prstGeom prst="rect">
            <a:avLst/>
          </a:prstGeom>
          <a:solidFill>
            <a:srgbClr val="000000">
              <a:alpha val="62000"/>
            </a:srgbClr>
          </a:solidFill>
          <a:ln w="0">
            <a:solidFill>
              <a:srgbClr val="000000">
                <a:alpha val="0"/>
              </a:srgbClr>
            </a:solidFill>
          </a:ln>
          <a:effectLst>
            <a:outerShdw algn="bl" blurRad="0" dir="0" dist="0" kx="0" ky="0" rotWithShape="0" sx="100000" sy="100000">
              <a:srgbClr val="000000">
                <a:alpha val="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1080" rIns="1080" tIns="1080" bIns="1080" anchor="ctr">
            <a:normAutofit fontScale="92500" lnSpcReduction="9999"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i="1" lang="en-US" sz="2800" strike="noStrike" u="none">
                <a:solidFill>
                  <a:srgbClr val="ffffff"/>
                </a:solidFill>
                <a:effectLst/>
                <a:uFillTx/>
                <a:latin typeface="Georgia"/>
                <a:ea typeface="Georgia"/>
              </a:rPr>
              <a:t>“Thanks be to God, who delivers me through Jesus Christ our Lord!”</a:t>
            </a:r>
            <a:endParaRPr b="0" lang="en-US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56" name="Text 4"/>
          <p:cNvSpPr/>
          <p:nvPr/>
        </p:nvSpPr>
        <p:spPr>
          <a:xfrm>
            <a:off x="850320" y="5733360"/>
            <a:ext cx="3657240" cy="21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1600" strike="noStrike" u="none">
                <a:solidFill>
                  <a:srgbClr val="d4a642"/>
                </a:solidFill>
                <a:effectLst/>
                <a:uFillTx/>
                <a:latin typeface="Aptos"/>
                <a:ea typeface="Aptos"/>
              </a:rPr>
              <a:t>(Romans 7:25 NIV)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7" name="Shape 5"/>
          <p:cNvSpPr/>
          <p:nvPr/>
        </p:nvSpPr>
        <p:spPr>
          <a:xfrm>
            <a:off x="594360" y="6419160"/>
            <a:ext cx="2377080" cy="45360"/>
          </a:xfrm>
          <a:prstGeom prst="rect">
            <a:avLst/>
          </a:prstGeom>
          <a:solidFill>
            <a:srgbClr val="d4a642"/>
          </a:solidFill>
          <a:ln w="12700">
            <a:solidFill>
              <a:srgbClr val="d4a642">
                <a:alpha val="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720" bIns="72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8" name="Text 6"/>
          <p:cNvSpPr/>
          <p:nvPr/>
        </p:nvSpPr>
        <p:spPr>
          <a:xfrm>
            <a:off x="11064240" y="6282000"/>
            <a:ext cx="502560" cy="21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en-US" sz="1100" strike="noStrike" u="none">
                <a:solidFill>
                  <a:srgbClr val="d6c6a6">
                    <a:alpha val="85000"/>
                  </a:srgbClr>
                </a:solidFill>
                <a:effectLst/>
                <a:uFillTx/>
                <a:latin typeface="Aptos"/>
                <a:ea typeface="Aptos"/>
              </a:rPr>
              <a:t>07</a:t>
            </a:r>
            <a:endParaRPr b="0" lang="en-US" sz="1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Image 0" descr="/mnt/data/a_wide_cinematic_golden_hour_landscape_scene_a_batch_3.png"/>
          <p:cNvPicPr/>
          <p:nvPr/>
        </p:nvPicPr>
        <p:blipFill>
          <a:blip r:embed="rId1"/>
          <a:srcRect l="0" t="24" r="0" b="24"/>
          <a:stretch/>
        </p:blipFill>
        <p:spPr>
          <a:xfrm>
            <a:off x="0" y="0"/>
            <a:ext cx="1219140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0" name="Text 0"/>
          <p:cNvSpPr/>
          <p:nvPr/>
        </p:nvSpPr>
        <p:spPr>
          <a:xfrm>
            <a:off x="594360" y="347400"/>
            <a:ext cx="5851800" cy="319680"/>
          </a:xfrm>
          <a:prstGeom prst="rect">
            <a:avLst/>
          </a:prstGeom>
          <a:noFill/>
          <a:ln w="0">
            <a:noFill/>
          </a:ln>
          <a:effectLst>
            <a:outerShdw algn="bl" blurRad="0" dir="0" dist="0" kx="0" ky="0" rotWithShape="0" sx="100000" sy="100000">
              <a:srgbClr val="000000">
                <a:alpha val="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rm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1700" strike="noStrike" u="none">
                <a:solidFill>
                  <a:srgbClr val="d4a642"/>
                </a:solidFill>
                <a:effectLst/>
                <a:uFillTx/>
                <a:latin typeface="Aptos"/>
                <a:ea typeface="Aptos"/>
              </a:rPr>
              <a:t>SECOND MOVEMENT</a:t>
            </a:r>
            <a:endParaRPr b="0" lang="en-US" sz="1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1" name="Text 1"/>
          <p:cNvSpPr/>
          <p:nvPr/>
        </p:nvSpPr>
        <p:spPr>
          <a:xfrm>
            <a:off x="594360" y="777240"/>
            <a:ext cx="10058040" cy="731160"/>
          </a:xfrm>
          <a:prstGeom prst="rect">
            <a:avLst/>
          </a:prstGeom>
          <a:solidFill>
            <a:srgbClr val="000000">
              <a:alpha val="62000"/>
            </a:srgbClr>
          </a:solidFill>
          <a:ln w="0">
            <a:solidFill>
              <a:srgbClr val="000000">
                <a:alpha val="0"/>
              </a:srgbClr>
            </a:solidFill>
          </a:ln>
          <a:effectLst>
            <a:outerShdw algn="bl" blurRad="0" dir="0" dist="0" kx="0" ky="0" rotWithShape="0" sx="100000" sy="100000">
              <a:srgbClr val="000000">
                <a:alpha val="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1080" rIns="1080" tIns="1080" bIns="1080" anchor="ctr">
            <a:norm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4200" strike="noStrike" u="none">
                <a:solidFill>
                  <a:srgbClr val="ffffff"/>
                </a:solidFill>
                <a:effectLst/>
                <a:uFillTx/>
                <a:latin typeface="Georgia"/>
                <a:ea typeface="Georgia"/>
              </a:rPr>
              <a:t>Jesus comes as the gentle King.</a:t>
            </a:r>
            <a:endParaRPr b="0" lang="en-US" sz="4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62" name="Text 2"/>
          <p:cNvSpPr/>
          <p:nvPr/>
        </p:nvSpPr>
        <p:spPr>
          <a:xfrm>
            <a:off x="731520" y="1828800"/>
            <a:ext cx="9966600" cy="1554120"/>
          </a:xfrm>
          <a:prstGeom prst="rect">
            <a:avLst/>
          </a:prstGeom>
          <a:solidFill>
            <a:srgbClr val="000000">
              <a:alpha val="62000"/>
            </a:srgbClr>
          </a:solidFill>
          <a:ln w="0">
            <a:solidFill>
              <a:srgbClr val="000000">
                <a:alpha val="0"/>
              </a:srgbClr>
            </a:solidFill>
          </a:ln>
          <a:effectLst>
            <a:outerShdw algn="bl" blurRad="0" dir="0" dist="0" kx="0" ky="0" rotWithShape="0" sx="100000" sy="100000">
              <a:srgbClr val="000000">
                <a:alpha val="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1440" rIns="1440" tIns="1440" bIns="1440" anchor="ctr">
            <a:norm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i="1" lang="en-US" sz="3100" strike="noStrike" u="none">
                <a:solidFill>
                  <a:srgbClr val="ffffff"/>
                </a:solidFill>
                <a:effectLst/>
                <a:uFillTx/>
                <a:latin typeface="Georgia"/>
                <a:ea typeface="Georgia"/>
              </a:rPr>
              <a:t>“See, your king comes to you, righteous and victorious, lowly and riding on a donkey”</a:t>
            </a:r>
            <a:endParaRPr b="0" lang="en-US" sz="31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63" name="Text 3"/>
          <p:cNvSpPr/>
          <p:nvPr/>
        </p:nvSpPr>
        <p:spPr>
          <a:xfrm>
            <a:off x="731520" y="3566160"/>
            <a:ext cx="9966600" cy="411120"/>
          </a:xfrm>
          <a:prstGeom prst="rect">
            <a:avLst/>
          </a:prstGeom>
          <a:noFill/>
          <a:ln w="0">
            <a:noFill/>
          </a:ln>
          <a:effectLst>
            <a:outerShdw algn="bl" blurRad="0" dir="0" dist="0" kx="0" ky="0" rotWithShape="0" sx="100000" sy="100000">
              <a:srgbClr val="000000">
                <a:alpha val="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rm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2400" strike="noStrike" u="none">
                <a:solidFill>
                  <a:srgbClr val="d4a642"/>
                </a:solidFill>
                <a:effectLst/>
                <a:uFillTx/>
                <a:latin typeface="Aptos"/>
                <a:ea typeface="Aptos"/>
              </a:rPr>
              <a:t>(Zechariah 9:9 NIV)</a:t>
            </a:r>
            <a:endParaRPr b="0" lang="en-US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4" name="Text 4"/>
          <p:cNvSpPr/>
          <p:nvPr/>
        </p:nvSpPr>
        <p:spPr>
          <a:xfrm>
            <a:off x="758880" y="4160520"/>
            <a:ext cx="8777880" cy="776880"/>
          </a:xfrm>
          <a:prstGeom prst="rect">
            <a:avLst/>
          </a:prstGeom>
          <a:solidFill>
            <a:srgbClr val="000000">
              <a:alpha val="62000"/>
            </a:srgbClr>
          </a:solidFill>
          <a:ln w="0">
            <a:solidFill>
              <a:srgbClr val="000000">
                <a:alpha val="0"/>
              </a:srgbClr>
            </a:solidFill>
          </a:ln>
          <a:effectLst>
            <a:outerShdw algn="bl" blurRad="0" dir="0" dist="0" kx="0" ky="0" rotWithShape="0" sx="100000" sy="100000">
              <a:srgbClr val="000000">
                <a:alpha val="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1080" rIns="1080" tIns="1080" bIns="1080" anchor="ctr">
            <a:normAutofit fontScale="85000" lnSpcReduction="19999"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3500" strike="noStrike" u="none">
                <a:solidFill>
                  <a:srgbClr val="ffffff"/>
                </a:solidFill>
                <a:effectLst/>
                <a:uFillTx/>
                <a:latin typeface="Aptos"/>
                <a:ea typeface="Aptos"/>
              </a:rPr>
              <a:t>This King is not weak,</a:t>
            </a:r>
            <a:endParaRPr b="0" lang="en-US" sz="35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3500" strike="noStrike" u="none">
                <a:solidFill>
                  <a:srgbClr val="ffffff"/>
                </a:solidFill>
                <a:effectLst/>
                <a:uFillTx/>
                <a:latin typeface="Aptos"/>
                <a:ea typeface="Aptos"/>
              </a:rPr>
              <a:t>but he is not violent.</a:t>
            </a:r>
            <a:endParaRPr b="0" lang="en-US" sz="35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65" name="Shape 5"/>
          <p:cNvSpPr/>
          <p:nvPr/>
        </p:nvSpPr>
        <p:spPr>
          <a:xfrm>
            <a:off x="594360" y="6419160"/>
            <a:ext cx="2377080" cy="45360"/>
          </a:xfrm>
          <a:prstGeom prst="rect">
            <a:avLst/>
          </a:prstGeom>
          <a:solidFill>
            <a:srgbClr val="d4a642"/>
          </a:solidFill>
          <a:ln w="12700">
            <a:solidFill>
              <a:srgbClr val="d4a642">
                <a:alpha val="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720" bIns="72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6" name="Text 6"/>
          <p:cNvSpPr/>
          <p:nvPr/>
        </p:nvSpPr>
        <p:spPr>
          <a:xfrm>
            <a:off x="11064240" y="6282000"/>
            <a:ext cx="502560" cy="21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en-US" sz="1100" strike="noStrike" u="none">
                <a:solidFill>
                  <a:srgbClr val="d6c6a6">
                    <a:alpha val="85000"/>
                  </a:srgbClr>
                </a:solidFill>
                <a:effectLst/>
                <a:uFillTx/>
                <a:latin typeface="Aptos"/>
                <a:ea typeface="Aptos"/>
              </a:rPr>
              <a:t>08</a:t>
            </a:r>
            <a:endParaRPr b="0" lang="en-US" sz="1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Image 0" descr="/mnt/data/a_wide_cinematic_golden_hour_landscape_scene_a_batch_3.png"/>
          <p:cNvPicPr/>
          <p:nvPr/>
        </p:nvPicPr>
        <p:blipFill>
          <a:blip r:embed="rId1"/>
          <a:srcRect l="0" t="24" r="0" b="24"/>
          <a:stretch/>
        </p:blipFill>
        <p:spPr>
          <a:xfrm>
            <a:off x="0" y="0"/>
            <a:ext cx="1219140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8" name="Text 0"/>
          <p:cNvSpPr/>
          <p:nvPr/>
        </p:nvSpPr>
        <p:spPr>
          <a:xfrm>
            <a:off x="594360" y="347400"/>
            <a:ext cx="5851800" cy="319680"/>
          </a:xfrm>
          <a:prstGeom prst="rect">
            <a:avLst/>
          </a:prstGeom>
          <a:noFill/>
          <a:ln w="0">
            <a:noFill/>
          </a:ln>
          <a:effectLst>
            <a:outerShdw algn="bl" blurRad="0" dir="0" dist="0" kx="0" ky="0" rotWithShape="0" sx="100000" sy="100000">
              <a:srgbClr val="000000">
                <a:alpha val="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rm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1700" strike="noStrike" u="none">
                <a:solidFill>
                  <a:srgbClr val="d4a642"/>
                </a:solidFill>
                <a:effectLst/>
                <a:uFillTx/>
                <a:latin typeface="Aptos"/>
                <a:ea typeface="Aptos"/>
              </a:rPr>
              <a:t>BOUND TO MERCY</a:t>
            </a:r>
            <a:endParaRPr b="0" lang="en-US" sz="1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9" name="Text 1"/>
          <p:cNvSpPr/>
          <p:nvPr/>
        </p:nvSpPr>
        <p:spPr>
          <a:xfrm>
            <a:off x="777240" y="1097280"/>
            <a:ext cx="10423800" cy="1508400"/>
          </a:xfrm>
          <a:prstGeom prst="rect">
            <a:avLst/>
          </a:prstGeom>
          <a:solidFill>
            <a:srgbClr val="000000">
              <a:alpha val="62000"/>
            </a:srgbClr>
          </a:solidFill>
          <a:ln w="0">
            <a:solidFill>
              <a:srgbClr val="000000">
                <a:alpha val="0"/>
              </a:srgbClr>
            </a:solidFill>
          </a:ln>
          <a:effectLst>
            <a:outerShdw algn="bl" blurRad="0" dir="0" dist="0" kx="0" ky="0" rotWithShape="0" sx="100000" sy="100000">
              <a:srgbClr val="000000">
                <a:alpha val="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1440" rIns="1440" tIns="1440" bIns="1440" anchor="ctr">
            <a:norm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i="1" lang="en-US" sz="3000" strike="noStrike" u="none">
                <a:solidFill>
                  <a:srgbClr val="ffffff"/>
                </a:solidFill>
                <a:effectLst/>
                <a:uFillTx/>
                <a:latin typeface="Georgia"/>
                <a:ea typeface="Georgia"/>
              </a:rPr>
              <a:t>“Return to your fortress, you prisoners of hope; even now I announce that I will restore twice as much to you”</a:t>
            </a:r>
            <a:endParaRPr b="0" lang="en-US" sz="3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70" name="Text 2"/>
          <p:cNvSpPr/>
          <p:nvPr/>
        </p:nvSpPr>
        <p:spPr>
          <a:xfrm>
            <a:off x="777240" y="2788920"/>
            <a:ext cx="10423800" cy="411120"/>
          </a:xfrm>
          <a:prstGeom prst="rect">
            <a:avLst/>
          </a:prstGeom>
          <a:noFill/>
          <a:ln w="0">
            <a:noFill/>
          </a:ln>
          <a:effectLst>
            <a:outerShdw algn="bl" blurRad="0" dir="0" dist="0" kx="0" ky="0" rotWithShape="0" sx="100000" sy="100000">
              <a:srgbClr val="000000">
                <a:alpha val="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rm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2400" strike="noStrike" u="none">
                <a:solidFill>
                  <a:srgbClr val="d4a642"/>
                </a:solidFill>
                <a:effectLst/>
                <a:uFillTx/>
                <a:latin typeface="Aptos"/>
                <a:ea typeface="Aptos"/>
              </a:rPr>
              <a:t>(Zechariah 9:12 NIV)</a:t>
            </a:r>
            <a:endParaRPr b="0" lang="en-US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1" name="Text 3"/>
          <p:cNvSpPr/>
          <p:nvPr/>
        </p:nvSpPr>
        <p:spPr>
          <a:xfrm>
            <a:off x="777240" y="3657600"/>
            <a:ext cx="10423800" cy="1234080"/>
          </a:xfrm>
          <a:prstGeom prst="rect">
            <a:avLst/>
          </a:prstGeom>
          <a:solidFill>
            <a:srgbClr val="000000">
              <a:alpha val="62000"/>
            </a:srgbClr>
          </a:solidFill>
          <a:ln w="0">
            <a:solidFill>
              <a:srgbClr val="000000">
                <a:alpha val="0"/>
              </a:srgbClr>
            </a:solidFill>
          </a:ln>
          <a:effectLst>
            <a:outerShdw algn="bl" blurRad="0" dir="0" dist="0" kx="0" ky="0" rotWithShape="0" sx="100000" sy="100000">
              <a:srgbClr val="000000">
                <a:alpha val="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1440" rIns="1440" tIns="1440" bIns="1440" anchor="ctr">
            <a:norm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i="1" lang="en-US" sz="3200" strike="noStrike" u="none">
                <a:solidFill>
                  <a:srgbClr val="ffffff"/>
                </a:solidFill>
                <a:effectLst/>
                <a:uFillTx/>
                <a:latin typeface="Georgia"/>
                <a:ea typeface="Georgia"/>
              </a:rPr>
              <a:t>“The LORD upholds all who fall and lifts up all who are bowed down”</a:t>
            </a:r>
            <a:endParaRPr b="0" lang="en-US" sz="3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72" name="Text 4"/>
          <p:cNvSpPr/>
          <p:nvPr/>
        </p:nvSpPr>
        <p:spPr>
          <a:xfrm>
            <a:off x="777240" y="5074920"/>
            <a:ext cx="10423800" cy="411120"/>
          </a:xfrm>
          <a:prstGeom prst="rect">
            <a:avLst/>
          </a:prstGeom>
          <a:noFill/>
          <a:ln w="0">
            <a:noFill/>
          </a:ln>
          <a:effectLst>
            <a:outerShdw algn="bl" blurRad="0" dir="0" dist="0" kx="0" ky="0" rotWithShape="0" sx="100000" sy="100000">
              <a:srgbClr val="000000">
                <a:alpha val="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rm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2400" strike="noStrike" u="none">
                <a:solidFill>
                  <a:srgbClr val="d4a642"/>
                </a:solidFill>
                <a:effectLst/>
                <a:uFillTx/>
                <a:latin typeface="Aptos"/>
                <a:ea typeface="Aptos"/>
              </a:rPr>
              <a:t>(Psalm 145:14 NIV)</a:t>
            </a:r>
            <a:endParaRPr b="0" lang="en-US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3" name="Shape 5"/>
          <p:cNvSpPr/>
          <p:nvPr/>
        </p:nvSpPr>
        <p:spPr>
          <a:xfrm>
            <a:off x="594360" y="6419160"/>
            <a:ext cx="2377080" cy="45360"/>
          </a:xfrm>
          <a:prstGeom prst="rect">
            <a:avLst/>
          </a:prstGeom>
          <a:solidFill>
            <a:srgbClr val="d4a642"/>
          </a:solidFill>
          <a:ln w="12700">
            <a:solidFill>
              <a:srgbClr val="d4a642">
                <a:alpha val="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720" bIns="72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4" name="Text 6"/>
          <p:cNvSpPr/>
          <p:nvPr/>
        </p:nvSpPr>
        <p:spPr>
          <a:xfrm>
            <a:off x="11064240" y="6282000"/>
            <a:ext cx="502560" cy="21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en-US" sz="1100" strike="noStrike" u="none">
                <a:solidFill>
                  <a:srgbClr val="d6c6a6">
                    <a:alpha val="85000"/>
                  </a:srgbClr>
                </a:solidFill>
                <a:effectLst/>
                <a:uFillTx/>
                <a:latin typeface="Aptos"/>
                <a:ea typeface="Aptos"/>
              </a:rPr>
              <a:t>09</a:t>
            </a:r>
            <a:endParaRPr b="0" lang="en-US" sz="1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Georgia" pitchFamily="0" charset="1"/>
        <a:ea typeface=""/>
        <a:cs typeface=""/>
      </a:majorFont>
      <a:minorFont>
        <a:latin typeface="Aptos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LibreOffice/25.2.3.2$Linux_X86_64 LibreOffice_project/520$Build-2</Application>
  <AppVersion>15.0000</AppVersion>
  <Words>0</Words>
  <Paragraphs>0</Paragraphs>
  <Company>Marion First Friends Church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2026-07-05T11:41:05Z</dcterms:created>
  <dc:creator>Paul David Bravard</dc:creator>
  <dc:description/>
  <dc:language>en-US</dc:language>
  <cp:lastModifiedBy>Paul David Bravard</cp:lastModifiedBy>
  <dcterms:modified xsi:type="dcterms:W3CDTF">2026-07-05T11:41:05Z</dcterms:modified>
  <cp:revision>1</cp:revision>
  <dc:subject>Sermon presentation for July 5, 2026</dc:subject>
  <dc:title>Come to Me, You Weary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r8>16</vt:r8>
  </property>
  <property fmtid="{D5CDD505-2E9C-101B-9397-08002B2CF9AE}" pid="3" name="PresentationFormat">
    <vt:lpwstr>On-screen Show (16:9)</vt:lpwstr>
  </property>
  <property fmtid="{D5CDD505-2E9C-101B-9397-08002B2CF9AE}" pid="4" name="Slides">
    <vt:r8>16</vt:r8>
  </property>
</Properties>
</file>