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2"/>
  </p:notes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57" r:id="rId21"/>
  </p:sldIdLst>
  <p:sldSz cx="12192000" cy="6858000"/>
  <p:notesSz cx="6858000" cy="12192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 varScale="1">
        <p:scale>
          <a:sx n="107" d="100"/>
          <a:sy n="107" d="100"/>
        </p:scale>
        <p:origin x="84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57897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dark_a_cinematic_low_angle_landscape_shot_at_ground_le_batch_5.png"/>
          <p:cNvPicPr>
            <a:picLocks noChangeAspect="1"/>
          </p:cNvPicPr>
          <p:nvPr/>
        </p:nvPicPr>
        <p:blipFill>
          <a:blip r:embed="rId3"/>
          <a:srcRect t="25" b="25"/>
          <a:stretch/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40080" y="685800"/>
            <a:ext cx="10972800" cy="82296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5400" b="1" dirty="0">
                <a:solidFill>
                  <a:srgbClr val="FFF2D9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Treasured by God</a:t>
            </a:r>
            <a:endParaRPr lang="en-US" sz="5400" dirty="0"/>
          </a:p>
        </p:txBody>
      </p:sp>
      <p:sp>
        <p:nvSpPr>
          <p:cNvPr id="4" name="Text 1"/>
          <p:cNvSpPr/>
          <p:nvPr/>
        </p:nvSpPr>
        <p:spPr>
          <a:xfrm>
            <a:off x="713232" y="1591056"/>
            <a:ext cx="10332720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3400" dirty="0">
                <a:solidFill>
                  <a:srgbClr val="EFC36A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Matthew 13</a:t>
            </a:r>
            <a:endParaRPr lang="en-US" sz="3400" dirty="0"/>
          </a:p>
        </p:txBody>
      </p:sp>
      <p:sp>
        <p:nvSpPr>
          <p:cNvPr id="5" name="Text 2"/>
          <p:cNvSpPr/>
          <p:nvPr/>
        </p:nvSpPr>
        <p:spPr>
          <a:xfrm>
            <a:off x="713232" y="4443984"/>
            <a:ext cx="10789920" cy="1060704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marL="0" indent="0">
              <a:buNone/>
            </a:pPr>
            <a:r>
              <a:rPr lang="en-US" sz="3400" b="1" dirty="0">
                <a:solidFill>
                  <a:srgbClr val="FFFFFF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Christ sees treasure where sin has buried us,</a:t>
            </a:r>
            <a:endParaRPr lang="en-US" sz="3400" dirty="0"/>
          </a:p>
          <a:p>
            <a:pPr marL="0" indent="0">
              <a:buNone/>
            </a:pPr>
            <a:r>
              <a:rPr lang="en-US" sz="3400" b="1" dirty="0">
                <a:solidFill>
                  <a:srgbClr val="FFFFFF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and He gives all to make us His own.</a:t>
            </a:r>
            <a:endParaRPr lang="en-US" sz="34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dark_a_cinematic_low_angle_landscape_shot_at_ground_le_batch_5.png"/>
          <p:cNvPicPr>
            <a:picLocks noChangeAspect="1"/>
          </p:cNvPicPr>
          <p:nvPr/>
        </p:nvPicPr>
        <p:blipFill>
          <a:blip r:embed="rId3"/>
          <a:srcRect t="25" b="25"/>
          <a:stretch/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76656" y="384048"/>
            <a:ext cx="1069848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600" b="1" dirty="0">
                <a:solidFill>
                  <a:srgbClr val="EFC36A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PARABLE 5</a:t>
            </a:r>
            <a:endParaRPr lang="en-US" sz="1600" dirty="0"/>
          </a:p>
        </p:txBody>
      </p:sp>
      <p:sp>
        <p:nvSpPr>
          <p:cNvPr id="4" name="Text 1"/>
          <p:cNvSpPr/>
          <p:nvPr/>
        </p:nvSpPr>
        <p:spPr>
          <a:xfrm>
            <a:off x="658368" y="822960"/>
            <a:ext cx="10881360" cy="91440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4400" b="1" dirty="0">
                <a:solidFill>
                  <a:srgbClr val="FFF2D9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The Lord Sees Hidden Treasure</a:t>
            </a:r>
            <a:endParaRPr lang="en-US" sz="4400" dirty="0"/>
          </a:p>
        </p:txBody>
      </p:sp>
      <p:sp>
        <p:nvSpPr>
          <p:cNvPr id="5" name="Text 2"/>
          <p:cNvSpPr/>
          <p:nvPr/>
        </p:nvSpPr>
        <p:spPr>
          <a:xfrm>
            <a:off x="658368" y="1810512"/>
            <a:ext cx="10881360" cy="109728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marL="0" indent="0">
              <a:buNone/>
            </a:pPr>
            <a:r>
              <a:rPr lang="en-US" sz="3600" dirty="0">
                <a:solidFill>
                  <a:srgbClr val="FFFF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Others may see dirt. Christ sees treasure.</a:t>
            </a:r>
            <a:endParaRPr lang="en-US" sz="3600" dirty="0"/>
          </a:p>
        </p:txBody>
      </p:sp>
      <p:sp>
        <p:nvSpPr>
          <p:cNvPr id="6" name="Text 3"/>
          <p:cNvSpPr/>
          <p:nvPr/>
        </p:nvSpPr>
        <p:spPr>
          <a:xfrm>
            <a:off x="676656" y="5413248"/>
            <a:ext cx="1088136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2000" dirty="0">
                <a:solidFill>
                  <a:srgbClr val="E9D9B9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Matthew 13:44</a:t>
            </a:r>
            <a:endParaRPr lang="en-US" sz="2000" dirty="0"/>
          </a:p>
        </p:txBody>
      </p:sp>
      <p:sp>
        <p:nvSpPr>
          <p:cNvPr id="7" name="Shape 4"/>
          <p:cNvSpPr/>
          <p:nvPr/>
        </p:nvSpPr>
        <p:spPr>
          <a:xfrm>
            <a:off x="0" y="5870448"/>
            <a:ext cx="12191695" cy="987552"/>
          </a:xfrm>
          <a:prstGeom prst="rect">
            <a:avLst/>
          </a:prstGeom>
          <a:solidFill>
            <a:srgbClr val="000000">
              <a:alpha val="68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8" name="Text 5"/>
          <p:cNvSpPr/>
          <p:nvPr/>
        </p:nvSpPr>
        <p:spPr>
          <a:xfrm>
            <a:off x="749808" y="6053328"/>
            <a:ext cx="10698480" cy="54864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 algn="ctr">
              <a:buNone/>
            </a:pPr>
            <a:r>
              <a:rPr lang="en-US" sz="3000" b="1" dirty="0">
                <a:solidFill>
                  <a:srgbClr val="FFF2D9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Jesus gave all to claim what He loves.</a:t>
            </a:r>
            <a:endParaRPr lang="en-US" sz="30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dark_a_moody_warmly_lit_rustic_still_life_scene_on_a_batch_8.png"/>
          <p:cNvPicPr>
            <a:picLocks noChangeAspect="1"/>
          </p:cNvPicPr>
          <p:nvPr/>
        </p:nvPicPr>
        <p:blipFill>
          <a:blip r:embed="rId3"/>
          <a:srcRect t="25" b="25"/>
          <a:stretch/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76656" y="384048"/>
            <a:ext cx="1069848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600" b="1" dirty="0">
                <a:solidFill>
                  <a:srgbClr val="EFC36A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SCRIPTURE WITNESS</a:t>
            </a:r>
            <a:endParaRPr lang="en-US" sz="1600" dirty="0"/>
          </a:p>
        </p:txBody>
      </p:sp>
      <p:sp>
        <p:nvSpPr>
          <p:cNvPr id="4" name="Text 1"/>
          <p:cNvSpPr/>
          <p:nvPr/>
        </p:nvSpPr>
        <p:spPr>
          <a:xfrm>
            <a:off x="658368" y="804672"/>
            <a:ext cx="10881360" cy="91440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4400" b="1" dirty="0">
                <a:solidFill>
                  <a:srgbClr val="FFF2D9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God Treasures His People</a:t>
            </a:r>
            <a:endParaRPr lang="en-US" sz="4400" dirty="0"/>
          </a:p>
        </p:txBody>
      </p:sp>
      <p:sp>
        <p:nvSpPr>
          <p:cNvPr id="5" name="Text 2"/>
          <p:cNvSpPr/>
          <p:nvPr/>
        </p:nvSpPr>
        <p:spPr>
          <a:xfrm>
            <a:off x="822960" y="1947672"/>
            <a:ext cx="10607040" cy="47548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3100" dirty="0">
                <a:solidFill>
                  <a:srgbClr val="FFFF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Exodus 19:5–6 — His own possession</a:t>
            </a:r>
            <a:endParaRPr lang="en-US" sz="3100" dirty="0"/>
          </a:p>
        </p:txBody>
      </p:sp>
      <p:sp>
        <p:nvSpPr>
          <p:cNvPr id="6" name="Text 3"/>
          <p:cNvSpPr/>
          <p:nvPr/>
        </p:nvSpPr>
        <p:spPr>
          <a:xfrm>
            <a:off x="822960" y="2660904"/>
            <a:ext cx="10607040" cy="47548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3100" dirty="0">
                <a:solidFill>
                  <a:srgbClr val="FFFF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Isaiah 43:4 — precious in His sight</a:t>
            </a:r>
            <a:endParaRPr lang="en-US" sz="3100" dirty="0"/>
          </a:p>
        </p:txBody>
      </p:sp>
      <p:sp>
        <p:nvSpPr>
          <p:cNvPr id="7" name="Text 4"/>
          <p:cNvSpPr/>
          <p:nvPr/>
        </p:nvSpPr>
        <p:spPr>
          <a:xfrm>
            <a:off x="822960" y="3374136"/>
            <a:ext cx="10607040" cy="47548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3100" dirty="0">
                <a:solidFill>
                  <a:srgbClr val="FFFF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Titus 2:14 — a people for His own possession</a:t>
            </a:r>
            <a:endParaRPr lang="en-US" sz="3100" dirty="0"/>
          </a:p>
        </p:txBody>
      </p:sp>
      <p:sp>
        <p:nvSpPr>
          <p:cNvPr id="8" name="Text 5"/>
          <p:cNvSpPr/>
          <p:nvPr/>
        </p:nvSpPr>
        <p:spPr>
          <a:xfrm>
            <a:off x="822960" y="4087368"/>
            <a:ext cx="10607040" cy="47548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3100" dirty="0">
                <a:solidFill>
                  <a:srgbClr val="FFFF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Acts 20:28 — purchased with His own blood</a:t>
            </a:r>
            <a:endParaRPr lang="en-US" sz="31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dark_a_close_up_photorealistic_highly_detailed_macro_batch_6.png"/>
          <p:cNvPicPr>
            <a:picLocks noChangeAspect="1"/>
          </p:cNvPicPr>
          <p:nvPr/>
        </p:nvPicPr>
        <p:blipFill>
          <a:blip r:embed="rId3"/>
          <a:srcRect t="25" b="25"/>
          <a:stretch/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76656" y="384048"/>
            <a:ext cx="1069848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600" b="1" dirty="0">
                <a:solidFill>
                  <a:srgbClr val="EFC36A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PARABLE 6</a:t>
            </a:r>
            <a:endParaRPr lang="en-US" sz="1600" dirty="0"/>
          </a:p>
        </p:txBody>
      </p:sp>
      <p:sp>
        <p:nvSpPr>
          <p:cNvPr id="4" name="Text 1"/>
          <p:cNvSpPr/>
          <p:nvPr/>
        </p:nvSpPr>
        <p:spPr>
          <a:xfrm>
            <a:off x="658368" y="804672"/>
            <a:ext cx="10881360" cy="91440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4400" b="1" dirty="0">
                <a:solidFill>
                  <a:srgbClr val="FFF2D9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The Pearl of Great Value</a:t>
            </a:r>
            <a:endParaRPr lang="en-US" sz="4400" dirty="0"/>
          </a:p>
        </p:txBody>
      </p:sp>
      <p:sp>
        <p:nvSpPr>
          <p:cNvPr id="5" name="Text 2"/>
          <p:cNvSpPr/>
          <p:nvPr/>
        </p:nvSpPr>
        <p:spPr>
          <a:xfrm>
            <a:off x="658368" y="1792224"/>
            <a:ext cx="10881360" cy="109728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marL="0" indent="0">
              <a:buNone/>
            </a:pPr>
            <a:r>
              <a:rPr lang="en-US" sz="3400" dirty="0">
                <a:solidFill>
                  <a:srgbClr val="FFFF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He seeks, values, and pays the price.</a:t>
            </a:r>
            <a:endParaRPr lang="en-US" sz="3400" dirty="0"/>
          </a:p>
        </p:txBody>
      </p:sp>
      <p:sp>
        <p:nvSpPr>
          <p:cNvPr id="6" name="Text 3"/>
          <p:cNvSpPr/>
          <p:nvPr/>
        </p:nvSpPr>
        <p:spPr>
          <a:xfrm>
            <a:off x="676656" y="5413248"/>
            <a:ext cx="1088136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2000" dirty="0">
                <a:solidFill>
                  <a:srgbClr val="E9D9B9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Matthew 13:45–46</a:t>
            </a:r>
            <a:endParaRPr lang="en-US" sz="2000" dirty="0"/>
          </a:p>
        </p:txBody>
      </p:sp>
      <p:sp>
        <p:nvSpPr>
          <p:cNvPr id="7" name="Shape 4"/>
          <p:cNvSpPr/>
          <p:nvPr/>
        </p:nvSpPr>
        <p:spPr>
          <a:xfrm>
            <a:off x="0" y="5870448"/>
            <a:ext cx="12191695" cy="987552"/>
          </a:xfrm>
          <a:prstGeom prst="rect">
            <a:avLst/>
          </a:prstGeom>
          <a:solidFill>
            <a:srgbClr val="000000">
              <a:alpha val="68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8" name="Text 5"/>
          <p:cNvSpPr/>
          <p:nvPr/>
        </p:nvSpPr>
        <p:spPr>
          <a:xfrm>
            <a:off x="749808" y="6053328"/>
            <a:ext cx="10698480" cy="54864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 algn="ctr">
              <a:buNone/>
            </a:pPr>
            <a:r>
              <a:rPr lang="en-US" sz="3000" b="1" dirty="0">
                <a:solidFill>
                  <a:srgbClr val="FFF2D9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The pearl is purchased by the self-giving of Christ.</a:t>
            </a:r>
            <a:endParaRPr lang="en-US" sz="30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dark_a_close_up_photorealistic_highly_detailed_macro_batch_6.png"/>
          <p:cNvPicPr>
            <a:picLocks noChangeAspect="1"/>
          </p:cNvPicPr>
          <p:nvPr/>
        </p:nvPicPr>
        <p:blipFill>
          <a:blip r:embed="rId3"/>
          <a:srcRect t="25" b="25"/>
          <a:stretch/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960120" y="1938528"/>
            <a:ext cx="10058400" cy="164592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marL="0" indent="0" algn="ctr">
              <a:buNone/>
            </a:pPr>
            <a:r>
              <a:rPr lang="en-US" sz="3800" b="1" dirty="0">
                <a:solidFill>
                  <a:srgbClr val="FFF2D9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You are treasured by God.</a:t>
            </a:r>
            <a:endParaRPr lang="en-US" sz="3800" dirty="0"/>
          </a:p>
        </p:txBody>
      </p:sp>
      <p:sp>
        <p:nvSpPr>
          <p:cNvPr id="4" name="Text 1"/>
          <p:cNvSpPr/>
          <p:nvPr/>
        </p:nvSpPr>
        <p:spPr>
          <a:xfrm>
            <a:off x="1143000" y="3840480"/>
            <a:ext cx="9875520" cy="132588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marL="0" indent="0" algn="ctr">
              <a:buNone/>
            </a:pPr>
            <a:r>
              <a:rPr lang="en-US" sz="3000" dirty="0">
                <a:solidFill>
                  <a:srgbClr val="FFFF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Treasured enough for Christ to come.</a:t>
            </a:r>
            <a:endParaRPr lang="en-US" sz="3000" dirty="0"/>
          </a:p>
          <a:p>
            <a:pPr marL="0" indent="0" algn="ctr">
              <a:buNone/>
            </a:pPr>
            <a:r>
              <a:rPr lang="en-US" sz="3000" dirty="0">
                <a:solidFill>
                  <a:srgbClr val="FFFF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Treasured enough for Christ to redeem.</a:t>
            </a:r>
            <a:endParaRPr lang="en-US" sz="3000" dirty="0"/>
          </a:p>
          <a:p>
            <a:pPr marL="0" indent="0" algn="ctr">
              <a:buNone/>
            </a:pPr>
            <a:r>
              <a:rPr lang="en-US" sz="3000" dirty="0">
                <a:solidFill>
                  <a:srgbClr val="FFFF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Treasured enough to be made His own.</a:t>
            </a:r>
            <a:endParaRPr lang="en-US" sz="30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dark_a_cinematic_low_angle_landscape_shot_at_ground_le_batch_5.png"/>
          <p:cNvPicPr>
            <a:picLocks noChangeAspect="1"/>
          </p:cNvPicPr>
          <p:nvPr/>
        </p:nvPicPr>
        <p:blipFill>
          <a:blip r:embed="rId3"/>
          <a:srcRect t="25" b="25"/>
          <a:stretch/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76656" y="384048"/>
            <a:ext cx="1069848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600" b="1" dirty="0">
                <a:solidFill>
                  <a:srgbClr val="EFC36A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GOSPEL CLARITY</a:t>
            </a:r>
            <a:endParaRPr lang="en-US" sz="1600" dirty="0"/>
          </a:p>
        </p:txBody>
      </p:sp>
      <p:sp>
        <p:nvSpPr>
          <p:cNvPr id="4" name="Text 1"/>
          <p:cNvSpPr/>
          <p:nvPr/>
        </p:nvSpPr>
        <p:spPr>
          <a:xfrm>
            <a:off x="658368" y="804672"/>
            <a:ext cx="10881360" cy="91440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4200" b="1" dirty="0">
                <a:solidFill>
                  <a:srgbClr val="FFF2D9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Treasured Does Not Mean Unchanged</a:t>
            </a:r>
            <a:endParaRPr lang="en-US" sz="4200" dirty="0"/>
          </a:p>
        </p:txBody>
      </p:sp>
      <p:sp>
        <p:nvSpPr>
          <p:cNvPr id="5" name="Text 2"/>
          <p:cNvSpPr/>
          <p:nvPr/>
        </p:nvSpPr>
        <p:spPr>
          <a:xfrm>
            <a:off x="914400" y="2148840"/>
            <a:ext cx="10149840" cy="47548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3400" dirty="0">
                <a:solidFill>
                  <a:srgbClr val="FFFF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Not excused in sin.</a:t>
            </a:r>
            <a:endParaRPr lang="en-US" sz="3400" dirty="0"/>
          </a:p>
        </p:txBody>
      </p:sp>
      <p:sp>
        <p:nvSpPr>
          <p:cNvPr id="6" name="Text 3"/>
          <p:cNvSpPr/>
          <p:nvPr/>
        </p:nvSpPr>
        <p:spPr>
          <a:xfrm>
            <a:off x="914400" y="2926080"/>
            <a:ext cx="10149840" cy="47548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3400" dirty="0">
                <a:solidFill>
                  <a:srgbClr val="FFFF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Not left in shame.</a:t>
            </a:r>
            <a:endParaRPr lang="en-US" sz="3400" dirty="0"/>
          </a:p>
        </p:txBody>
      </p:sp>
      <p:sp>
        <p:nvSpPr>
          <p:cNvPr id="7" name="Text 4"/>
          <p:cNvSpPr/>
          <p:nvPr/>
        </p:nvSpPr>
        <p:spPr>
          <a:xfrm>
            <a:off x="914400" y="3703320"/>
            <a:ext cx="10149840" cy="47548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3400" dirty="0">
                <a:solidFill>
                  <a:srgbClr val="FFFF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Redeemed, cleansed, and made holy.</a:t>
            </a:r>
            <a:endParaRPr lang="en-US" sz="3400" dirty="0"/>
          </a:p>
        </p:txBody>
      </p:sp>
      <p:sp>
        <p:nvSpPr>
          <p:cNvPr id="8" name="Shape 5"/>
          <p:cNvSpPr/>
          <p:nvPr/>
        </p:nvSpPr>
        <p:spPr>
          <a:xfrm>
            <a:off x="0" y="5870448"/>
            <a:ext cx="12191695" cy="987552"/>
          </a:xfrm>
          <a:prstGeom prst="rect">
            <a:avLst/>
          </a:prstGeom>
          <a:solidFill>
            <a:srgbClr val="000000">
              <a:alpha val="68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9" name="Text 6"/>
          <p:cNvSpPr/>
          <p:nvPr/>
        </p:nvSpPr>
        <p:spPr>
          <a:xfrm>
            <a:off x="749808" y="6053328"/>
            <a:ext cx="10698480" cy="54864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 algn="ctr">
              <a:buNone/>
            </a:pPr>
            <a:r>
              <a:rPr lang="en-US" sz="3000" b="1" dirty="0">
                <a:solidFill>
                  <a:srgbClr val="FFF2D9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He buys the treasure, but He does not leave it in the dirt.</a:t>
            </a:r>
            <a:endParaRPr lang="en-US" sz="300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dark_a_cinematic_photorealistic_coastal_fishing_scene_batch_7.png"/>
          <p:cNvPicPr>
            <a:picLocks noChangeAspect="1"/>
          </p:cNvPicPr>
          <p:nvPr/>
        </p:nvPicPr>
        <p:blipFill>
          <a:blip r:embed="rId3"/>
          <a:srcRect t="25" b="25"/>
          <a:stretch/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76656" y="384048"/>
            <a:ext cx="1069848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600" b="1" dirty="0">
                <a:solidFill>
                  <a:srgbClr val="EFC36A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PARABLE 7</a:t>
            </a:r>
            <a:endParaRPr lang="en-US" sz="1600" dirty="0"/>
          </a:p>
        </p:txBody>
      </p:sp>
      <p:sp>
        <p:nvSpPr>
          <p:cNvPr id="4" name="Text 1"/>
          <p:cNvSpPr/>
          <p:nvPr/>
        </p:nvSpPr>
        <p:spPr>
          <a:xfrm>
            <a:off x="658368" y="804672"/>
            <a:ext cx="10881360" cy="91440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4400" b="1" dirty="0">
                <a:solidFill>
                  <a:srgbClr val="FFF2D9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The Dragnet</a:t>
            </a:r>
            <a:endParaRPr lang="en-US" sz="4400" dirty="0"/>
          </a:p>
        </p:txBody>
      </p:sp>
      <p:sp>
        <p:nvSpPr>
          <p:cNvPr id="5" name="Text 2"/>
          <p:cNvSpPr/>
          <p:nvPr/>
        </p:nvSpPr>
        <p:spPr>
          <a:xfrm>
            <a:off x="658368" y="1792224"/>
            <a:ext cx="10881360" cy="109728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marL="0" indent="0">
              <a:buNone/>
            </a:pPr>
            <a:r>
              <a:rPr lang="en-US" sz="3200" dirty="0">
                <a:solidFill>
                  <a:srgbClr val="FFFF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The Lord gathers widely, and He will reveal truly.</a:t>
            </a:r>
            <a:endParaRPr lang="en-US" sz="3200" dirty="0"/>
          </a:p>
        </p:txBody>
      </p:sp>
      <p:sp>
        <p:nvSpPr>
          <p:cNvPr id="6" name="Text 3"/>
          <p:cNvSpPr/>
          <p:nvPr/>
        </p:nvSpPr>
        <p:spPr>
          <a:xfrm>
            <a:off x="676656" y="5413248"/>
            <a:ext cx="1088136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2000" dirty="0">
                <a:solidFill>
                  <a:srgbClr val="E9D9B9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Matthew 13:47–50</a:t>
            </a:r>
            <a:endParaRPr lang="en-US" sz="2000" dirty="0"/>
          </a:p>
        </p:txBody>
      </p:sp>
      <p:sp>
        <p:nvSpPr>
          <p:cNvPr id="7" name="Shape 4"/>
          <p:cNvSpPr/>
          <p:nvPr/>
        </p:nvSpPr>
        <p:spPr>
          <a:xfrm>
            <a:off x="0" y="5870448"/>
            <a:ext cx="12191695" cy="987552"/>
          </a:xfrm>
          <a:prstGeom prst="rect">
            <a:avLst/>
          </a:prstGeom>
          <a:solidFill>
            <a:srgbClr val="000000">
              <a:alpha val="68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8" name="Text 5"/>
          <p:cNvSpPr/>
          <p:nvPr/>
        </p:nvSpPr>
        <p:spPr>
          <a:xfrm>
            <a:off x="749808" y="6053328"/>
            <a:ext cx="10698480" cy="54864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 algn="ctr">
              <a:buNone/>
            </a:pPr>
            <a:r>
              <a:rPr lang="en-US" sz="3000" b="1" dirty="0">
                <a:solidFill>
                  <a:srgbClr val="FFF2D9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Grace is wide, but it is not careless.</a:t>
            </a:r>
            <a:endParaRPr lang="en-US" sz="300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dark_a_moody_warmly_lit_rustic_still_life_scene_on_a_batch_8.png"/>
          <p:cNvPicPr>
            <a:picLocks noChangeAspect="1"/>
          </p:cNvPicPr>
          <p:nvPr/>
        </p:nvPicPr>
        <p:blipFill>
          <a:blip r:embed="rId3"/>
          <a:srcRect t="25" b="25"/>
          <a:stretch/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76656" y="384048"/>
            <a:ext cx="1069848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600" b="1" dirty="0">
                <a:solidFill>
                  <a:srgbClr val="EFC36A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PARABLE 8</a:t>
            </a:r>
            <a:endParaRPr lang="en-US" sz="1600" dirty="0"/>
          </a:p>
        </p:txBody>
      </p:sp>
      <p:sp>
        <p:nvSpPr>
          <p:cNvPr id="4" name="Text 1"/>
          <p:cNvSpPr/>
          <p:nvPr/>
        </p:nvSpPr>
        <p:spPr>
          <a:xfrm>
            <a:off x="658368" y="804672"/>
            <a:ext cx="10881360" cy="91440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4400" b="1" dirty="0">
                <a:solidFill>
                  <a:srgbClr val="FFF2D9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Treasures New and Old</a:t>
            </a:r>
            <a:endParaRPr lang="en-US" sz="4400" dirty="0"/>
          </a:p>
        </p:txBody>
      </p:sp>
      <p:sp>
        <p:nvSpPr>
          <p:cNvPr id="5" name="Text 2"/>
          <p:cNvSpPr/>
          <p:nvPr/>
        </p:nvSpPr>
        <p:spPr>
          <a:xfrm>
            <a:off x="658368" y="1792224"/>
            <a:ext cx="10881360" cy="109728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marL="0" indent="0">
              <a:buNone/>
            </a:pPr>
            <a:r>
              <a:rPr lang="en-US" sz="3200" dirty="0">
                <a:solidFill>
                  <a:srgbClr val="FFFF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Treasured people become stewards of treasure.</a:t>
            </a:r>
            <a:endParaRPr lang="en-US" sz="3200" dirty="0"/>
          </a:p>
        </p:txBody>
      </p:sp>
      <p:sp>
        <p:nvSpPr>
          <p:cNvPr id="6" name="Text 3"/>
          <p:cNvSpPr/>
          <p:nvPr/>
        </p:nvSpPr>
        <p:spPr>
          <a:xfrm>
            <a:off x="676656" y="5413248"/>
            <a:ext cx="1088136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2000" dirty="0">
                <a:solidFill>
                  <a:srgbClr val="E9D9B9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Matthew 13:51–52</a:t>
            </a:r>
            <a:endParaRPr lang="en-US" sz="2000" dirty="0"/>
          </a:p>
        </p:txBody>
      </p:sp>
      <p:sp>
        <p:nvSpPr>
          <p:cNvPr id="7" name="Shape 4"/>
          <p:cNvSpPr/>
          <p:nvPr/>
        </p:nvSpPr>
        <p:spPr>
          <a:xfrm>
            <a:off x="0" y="5870448"/>
            <a:ext cx="12191695" cy="987552"/>
          </a:xfrm>
          <a:prstGeom prst="rect">
            <a:avLst/>
          </a:prstGeom>
          <a:solidFill>
            <a:srgbClr val="000000">
              <a:alpha val="68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8" name="Text 5"/>
          <p:cNvSpPr/>
          <p:nvPr/>
        </p:nvSpPr>
        <p:spPr>
          <a:xfrm>
            <a:off x="749808" y="6053328"/>
            <a:ext cx="10698480" cy="54864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 algn="ctr">
              <a:buNone/>
            </a:pPr>
            <a:r>
              <a:rPr lang="en-US" sz="3000" b="1" dirty="0">
                <a:solidFill>
                  <a:srgbClr val="FFF2D9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Those who receive the treasure learn to carry it.</a:t>
            </a:r>
            <a:endParaRPr lang="en-US" sz="300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dark_a_high_resolution_photorealistic_landscape_at_gol_batch_2.png"/>
          <p:cNvPicPr>
            <a:picLocks noChangeAspect="1"/>
          </p:cNvPicPr>
          <p:nvPr/>
        </p:nvPicPr>
        <p:blipFill>
          <a:blip r:embed="rId3"/>
          <a:srcRect t="25" b="25"/>
          <a:stretch/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76656" y="384048"/>
            <a:ext cx="1069848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600" b="1" dirty="0">
                <a:solidFill>
                  <a:srgbClr val="EFC36A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THE WHOLE MOVEMENT</a:t>
            </a:r>
            <a:endParaRPr lang="en-US" sz="1600" dirty="0"/>
          </a:p>
        </p:txBody>
      </p:sp>
      <p:sp>
        <p:nvSpPr>
          <p:cNvPr id="4" name="Text 1"/>
          <p:cNvSpPr/>
          <p:nvPr/>
        </p:nvSpPr>
        <p:spPr>
          <a:xfrm>
            <a:off x="658368" y="804672"/>
            <a:ext cx="10881360" cy="91440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4200" b="1" dirty="0">
                <a:solidFill>
                  <a:srgbClr val="FFF2D9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What the Lord Does</a:t>
            </a:r>
            <a:endParaRPr lang="en-US" sz="4200" dirty="0"/>
          </a:p>
        </p:txBody>
      </p:sp>
      <p:sp>
        <p:nvSpPr>
          <p:cNvPr id="5" name="Text 2"/>
          <p:cNvSpPr/>
          <p:nvPr/>
        </p:nvSpPr>
        <p:spPr>
          <a:xfrm>
            <a:off x="841248" y="1783080"/>
            <a:ext cx="10607040" cy="47548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3200" dirty="0">
                <a:solidFill>
                  <a:srgbClr val="FFFF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Sows His word.</a:t>
            </a:r>
            <a:endParaRPr lang="en-US" sz="3200" dirty="0"/>
          </a:p>
        </p:txBody>
      </p:sp>
      <p:sp>
        <p:nvSpPr>
          <p:cNvPr id="6" name="Text 3"/>
          <p:cNvSpPr/>
          <p:nvPr/>
        </p:nvSpPr>
        <p:spPr>
          <a:xfrm>
            <a:off x="841248" y="2386584"/>
            <a:ext cx="10607040" cy="47548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3200" dirty="0">
                <a:solidFill>
                  <a:srgbClr val="FFFF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Preserves His people.</a:t>
            </a:r>
            <a:endParaRPr lang="en-US" sz="3200" dirty="0"/>
          </a:p>
        </p:txBody>
      </p:sp>
      <p:sp>
        <p:nvSpPr>
          <p:cNvPr id="7" name="Text 4"/>
          <p:cNvSpPr/>
          <p:nvPr/>
        </p:nvSpPr>
        <p:spPr>
          <a:xfrm>
            <a:off x="841248" y="2990088"/>
            <a:ext cx="10607040" cy="47548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3200" dirty="0">
                <a:solidFill>
                  <a:srgbClr val="FFFF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Grows what begins small.</a:t>
            </a:r>
            <a:endParaRPr lang="en-US" sz="3200" dirty="0"/>
          </a:p>
        </p:txBody>
      </p:sp>
      <p:sp>
        <p:nvSpPr>
          <p:cNvPr id="8" name="Text 5"/>
          <p:cNvSpPr/>
          <p:nvPr/>
        </p:nvSpPr>
        <p:spPr>
          <a:xfrm>
            <a:off x="841248" y="3593592"/>
            <a:ext cx="10607040" cy="47548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3200" dirty="0">
                <a:solidFill>
                  <a:srgbClr val="FFFF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Transforms from within.</a:t>
            </a:r>
            <a:endParaRPr lang="en-US" sz="3200" dirty="0"/>
          </a:p>
        </p:txBody>
      </p:sp>
      <p:sp>
        <p:nvSpPr>
          <p:cNvPr id="9" name="Text 6"/>
          <p:cNvSpPr/>
          <p:nvPr/>
        </p:nvSpPr>
        <p:spPr>
          <a:xfrm>
            <a:off x="841248" y="4197096"/>
            <a:ext cx="10607040" cy="47548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3200" dirty="0">
                <a:solidFill>
                  <a:srgbClr val="FFFF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Treasures, gathers, and trains.</a:t>
            </a:r>
            <a:endParaRPr lang="en-US" sz="3200" dirty="0"/>
          </a:p>
        </p:txBody>
      </p:sp>
      <p:sp>
        <p:nvSpPr>
          <p:cNvPr id="10" name="Shape 7"/>
          <p:cNvSpPr/>
          <p:nvPr/>
        </p:nvSpPr>
        <p:spPr>
          <a:xfrm>
            <a:off x="0" y="5870448"/>
            <a:ext cx="12191695" cy="987552"/>
          </a:xfrm>
          <a:prstGeom prst="rect">
            <a:avLst/>
          </a:prstGeom>
          <a:solidFill>
            <a:srgbClr val="000000">
              <a:alpha val="68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1" name="Text 8"/>
          <p:cNvSpPr/>
          <p:nvPr/>
        </p:nvSpPr>
        <p:spPr>
          <a:xfrm>
            <a:off x="749808" y="6053328"/>
            <a:ext cx="10698480" cy="54864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 algn="ctr">
              <a:buNone/>
            </a:pPr>
            <a:r>
              <a:rPr lang="en-US" sz="3000" b="1" dirty="0">
                <a:solidFill>
                  <a:srgbClr val="FFF2D9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The kingdom is the Lord’s work in His people.</a:t>
            </a:r>
            <a:endParaRPr lang="en-US" sz="300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dark_a_cinematic_photorealistic_close_up_scene_of_a_fa_batch_1.png"/>
          <p:cNvPicPr>
            <a:picLocks noChangeAspect="1"/>
          </p:cNvPicPr>
          <p:nvPr/>
        </p:nvPicPr>
        <p:blipFill>
          <a:blip r:embed="rId3"/>
          <a:srcRect t="25" b="25"/>
          <a:stretch/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76656" y="384048"/>
            <a:ext cx="1069848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600" b="1" dirty="0">
                <a:solidFill>
                  <a:srgbClr val="EFC36A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HOLY RESPONSE</a:t>
            </a:r>
            <a:endParaRPr lang="en-US" sz="1600" dirty="0"/>
          </a:p>
        </p:txBody>
      </p:sp>
      <p:sp>
        <p:nvSpPr>
          <p:cNvPr id="4" name="Text 1"/>
          <p:cNvSpPr/>
          <p:nvPr/>
        </p:nvSpPr>
        <p:spPr>
          <a:xfrm>
            <a:off x="658368" y="804672"/>
            <a:ext cx="10881360" cy="91440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4400" b="1" dirty="0">
                <a:solidFill>
                  <a:srgbClr val="FFF2D9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Come to Him</a:t>
            </a:r>
            <a:endParaRPr lang="en-US" sz="4400" dirty="0"/>
          </a:p>
        </p:txBody>
      </p:sp>
      <p:sp>
        <p:nvSpPr>
          <p:cNvPr id="5" name="Text 2"/>
          <p:cNvSpPr/>
          <p:nvPr/>
        </p:nvSpPr>
        <p:spPr>
          <a:xfrm>
            <a:off x="841248" y="1975104"/>
            <a:ext cx="10561320" cy="47548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3100" dirty="0">
                <a:solidFill>
                  <a:srgbClr val="FFFF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Let the Sower open the soil.</a:t>
            </a:r>
            <a:endParaRPr lang="en-US" sz="3100" dirty="0"/>
          </a:p>
        </p:txBody>
      </p:sp>
      <p:sp>
        <p:nvSpPr>
          <p:cNvPr id="6" name="Text 3"/>
          <p:cNvSpPr/>
          <p:nvPr/>
        </p:nvSpPr>
        <p:spPr>
          <a:xfrm>
            <a:off x="841248" y="2688336"/>
            <a:ext cx="10561320" cy="47548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3100" dirty="0">
                <a:solidFill>
                  <a:srgbClr val="FFFF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Let the leaven of grace work deep.</a:t>
            </a:r>
            <a:endParaRPr lang="en-US" sz="3100" dirty="0"/>
          </a:p>
        </p:txBody>
      </p:sp>
      <p:sp>
        <p:nvSpPr>
          <p:cNvPr id="7" name="Text 4"/>
          <p:cNvSpPr/>
          <p:nvPr/>
        </p:nvSpPr>
        <p:spPr>
          <a:xfrm>
            <a:off x="841248" y="3401568"/>
            <a:ext cx="10561320" cy="47548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3100" dirty="0">
                <a:solidFill>
                  <a:srgbClr val="FFFF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Let Christ lift the treasure from the dirt.</a:t>
            </a:r>
            <a:endParaRPr lang="en-US" sz="3100" dirty="0"/>
          </a:p>
        </p:txBody>
      </p:sp>
      <p:sp>
        <p:nvSpPr>
          <p:cNvPr id="8" name="Text 5"/>
          <p:cNvSpPr/>
          <p:nvPr/>
        </p:nvSpPr>
        <p:spPr>
          <a:xfrm>
            <a:off x="841248" y="4114800"/>
            <a:ext cx="10561320" cy="47548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3100" dirty="0">
                <a:solidFill>
                  <a:srgbClr val="FFFF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Let the Lord train your life for witness.</a:t>
            </a:r>
            <a:endParaRPr lang="en-US" sz="310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dark_a_cinematic_low_angle_landscape_shot_at_ground_le_batch_5.png"/>
          <p:cNvPicPr>
            <a:picLocks noChangeAspect="1"/>
          </p:cNvPicPr>
          <p:nvPr/>
        </p:nvPicPr>
        <p:blipFill>
          <a:blip r:embed="rId3"/>
          <a:srcRect t="25" b="25"/>
          <a:stretch/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960120" y="1737360"/>
            <a:ext cx="10058400" cy="164592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marL="0" indent="0" algn="ctr">
              <a:buNone/>
            </a:pPr>
            <a:r>
              <a:rPr lang="en-US" sz="3800" b="1" dirty="0">
                <a:solidFill>
                  <a:srgbClr val="FFF2D9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Christ sees treasure where sin has buried us,</a:t>
            </a:r>
            <a:endParaRPr lang="en-US" sz="3800" dirty="0"/>
          </a:p>
          <a:p>
            <a:pPr marL="0" indent="0" algn="ctr">
              <a:buNone/>
            </a:pPr>
            <a:r>
              <a:rPr lang="en-US" sz="3800" b="1" dirty="0">
                <a:solidFill>
                  <a:srgbClr val="FFF2D9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and He gives all to make us His own.</a:t>
            </a:r>
            <a:endParaRPr lang="en-US" sz="3800" dirty="0"/>
          </a:p>
        </p:txBody>
      </p:sp>
      <p:sp>
        <p:nvSpPr>
          <p:cNvPr id="4" name="Text 1"/>
          <p:cNvSpPr/>
          <p:nvPr/>
        </p:nvSpPr>
        <p:spPr>
          <a:xfrm>
            <a:off x="1024128" y="4800600"/>
            <a:ext cx="10149840" cy="6217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3600" b="1" dirty="0">
                <a:solidFill>
                  <a:srgbClr val="EFC36A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You are treasured by God.</a:t>
            </a:r>
            <a:endParaRPr lang="en-US" sz="36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dark_a_moody_warmly_lit_rustic_still_life_scene_on_a_batch_8.png"/>
          <p:cNvPicPr>
            <a:picLocks noChangeAspect="1"/>
          </p:cNvPicPr>
          <p:nvPr/>
        </p:nvPicPr>
        <p:blipFill>
          <a:blip r:embed="rId3"/>
          <a:srcRect t="25" b="25"/>
          <a:stretch/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76656" y="384048"/>
            <a:ext cx="1069848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600" b="1" dirty="0">
                <a:solidFill>
                  <a:srgbClr val="EFC36A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MATTHEW 13</a:t>
            </a:r>
            <a:endParaRPr lang="en-US" sz="1600" dirty="0"/>
          </a:p>
        </p:txBody>
      </p:sp>
      <p:sp>
        <p:nvSpPr>
          <p:cNvPr id="4" name="Text 1"/>
          <p:cNvSpPr/>
          <p:nvPr/>
        </p:nvSpPr>
        <p:spPr>
          <a:xfrm>
            <a:off x="658368" y="804672"/>
            <a:ext cx="10881360" cy="91440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4400" b="1" dirty="0">
                <a:solidFill>
                  <a:srgbClr val="FFF2D9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The Lord’s Movement</a:t>
            </a:r>
            <a:endParaRPr lang="en-US" sz="4400" dirty="0"/>
          </a:p>
        </p:txBody>
      </p:sp>
      <p:sp>
        <p:nvSpPr>
          <p:cNvPr id="5" name="Text 2"/>
          <p:cNvSpPr/>
          <p:nvPr/>
        </p:nvSpPr>
        <p:spPr>
          <a:xfrm>
            <a:off x="658368" y="1792224"/>
            <a:ext cx="10881360" cy="109728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marL="0" indent="0">
              <a:buNone/>
            </a:pPr>
            <a:r>
              <a:rPr lang="en-US" sz="3200" dirty="0">
                <a:solidFill>
                  <a:srgbClr val="FFFF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He sows. He plants. He waits. He grows.</a:t>
            </a:r>
            <a:endParaRPr lang="en-US" sz="3200" dirty="0"/>
          </a:p>
        </p:txBody>
      </p:sp>
      <p:sp>
        <p:nvSpPr>
          <p:cNvPr id="6" name="Text 3"/>
          <p:cNvSpPr/>
          <p:nvPr/>
        </p:nvSpPr>
        <p:spPr>
          <a:xfrm>
            <a:off x="859536" y="2944368"/>
            <a:ext cx="10424160" cy="47548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3400" dirty="0">
                <a:solidFill>
                  <a:srgbClr val="FFFF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He transforms.</a:t>
            </a:r>
            <a:endParaRPr lang="en-US" sz="3400" dirty="0"/>
          </a:p>
        </p:txBody>
      </p:sp>
      <p:sp>
        <p:nvSpPr>
          <p:cNvPr id="7" name="Text 4"/>
          <p:cNvSpPr/>
          <p:nvPr/>
        </p:nvSpPr>
        <p:spPr>
          <a:xfrm>
            <a:off x="859536" y="3520440"/>
            <a:ext cx="10424160" cy="47548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3400" dirty="0">
                <a:solidFill>
                  <a:srgbClr val="FFFF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He treasures.</a:t>
            </a:r>
            <a:endParaRPr lang="en-US" sz="3400" dirty="0"/>
          </a:p>
        </p:txBody>
      </p:sp>
      <p:sp>
        <p:nvSpPr>
          <p:cNvPr id="8" name="Text 5"/>
          <p:cNvSpPr/>
          <p:nvPr/>
        </p:nvSpPr>
        <p:spPr>
          <a:xfrm>
            <a:off x="859536" y="4096512"/>
            <a:ext cx="10424160" cy="47548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3400" dirty="0">
                <a:solidFill>
                  <a:srgbClr val="FFFF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He gathers.</a:t>
            </a:r>
            <a:endParaRPr lang="en-US" sz="3400" dirty="0"/>
          </a:p>
        </p:txBody>
      </p:sp>
      <p:sp>
        <p:nvSpPr>
          <p:cNvPr id="9" name="Text 6"/>
          <p:cNvSpPr/>
          <p:nvPr/>
        </p:nvSpPr>
        <p:spPr>
          <a:xfrm>
            <a:off x="859536" y="4672584"/>
            <a:ext cx="10424160" cy="47548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3400" dirty="0">
                <a:solidFill>
                  <a:srgbClr val="FFFF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He trains His people to carry treasure.</a:t>
            </a:r>
            <a:endParaRPr lang="en-US" sz="34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dark_a_close_up_photorealistic_highly_detailed_macro_batch_6.png"/>
          <p:cNvPicPr>
            <a:picLocks noChangeAspect="1"/>
          </p:cNvPicPr>
          <p:nvPr/>
        </p:nvPicPr>
        <p:blipFill>
          <a:blip r:embed="rId3"/>
          <a:srcRect t="25" b="25"/>
          <a:stretch/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76656" y="384048"/>
            <a:ext cx="1069848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600" b="1" dirty="0">
                <a:solidFill>
                  <a:srgbClr val="EFC36A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BIG GOSPEL CENTER</a:t>
            </a:r>
            <a:endParaRPr lang="en-US" sz="1600" dirty="0"/>
          </a:p>
        </p:txBody>
      </p:sp>
      <p:sp>
        <p:nvSpPr>
          <p:cNvPr id="4" name="Text 1"/>
          <p:cNvSpPr/>
          <p:nvPr/>
        </p:nvSpPr>
        <p:spPr>
          <a:xfrm>
            <a:off x="960120" y="1874520"/>
            <a:ext cx="10058400" cy="164592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marL="0" indent="0" algn="ctr">
              <a:buNone/>
            </a:pPr>
            <a:r>
              <a:rPr lang="en-US" sz="3800" b="1" dirty="0">
                <a:solidFill>
                  <a:srgbClr val="FFF2D9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You are treasured by God.</a:t>
            </a:r>
            <a:endParaRPr lang="en-US" sz="3800" dirty="0"/>
          </a:p>
        </p:txBody>
      </p:sp>
      <p:sp>
        <p:nvSpPr>
          <p:cNvPr id="5" name="Text 2"/>
          <p:cNvSpPr/>
          <p:nvPr/>
        </p:nvSpPr>
        <p:spPr>
          <a:xfrm>
            <a:off x="1965960" y="4041648"/>
            <a:ext cx="8229600" cy="56692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3400" dirty="0">
                <a:solidFill>
                  <a:srgbClr val="EFC36A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Not flattery. Gospel.</a:t>
            </a:r>
            <a:endParaRPr lang="en-US" sz="34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dark_a_cinematic_photorealistic_close_up_scene_of_a_fa_batch_1.png"/>
          <p:cNvPicPr>
            <a:picLocks noChangeAspect="1"/>
          </p:cNvPicPr>
          <p:nvPr/>
        </p:nvPicPr>
        <p:blipFill>
          <a:blip r:embed="rId3"/>
          <a:srcRect t="25" b="25"/>
          <a:stretch/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76656" y="384048"/>
            <a:ext cx="1069848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600" b="1" dirty="0">
                <a:solidFill>
                  <a:srgbClr val="EFC36A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PARABLE 1</a:t>
            </a:r>
            <a:endParaRPr lang="en-US" sz="1600" dirty="0"/>
          </a:p>
        </p:txBody>
      </p:sp>
      <p:sp>
        <p:nvSpPr>
          <p:cNvPr id="4" name="Text 1"/>
          <p:cNvSpPr/>
          <p:nvPr/>
        </p:nvSpPr>
        <p:spPr>
          <a:xfrm>
            <a:off x="658368" y="804672"/>
            <a:ext cx="10881360" cy="91440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4400" b="1" dirty="0">
                <a:solidFill>
                  <a:srgbClr val="FFF2D9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The Lord Sows His Word</a:t>
            </a:r>
            <a:endParaRPr lang="en-US" sz="4400" dirty="0"/>
          </a:p>
        </p:txBody>
      </p:sp>
      <p:sp>
        <p:nvSpPr>
          <p:cNvPr id="5" name="Text 2"/>
          <p:cNvSpPr/>
          <p:nvPr/>
        </p:nvSpPr>
        <p:spPr>
          <a:xfrm>
            <a:off x="658368" y="1792224"/>
            <a:ext cx="10881360" cy="109728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marL="0" indent="0">
              <a:buNone/>
            </a:pPr>
            <a:r>
              <a:rPr lang="en-US" sz="3200" dirty="0">
                <a:solidFill>
                  <a:srgbClr val="FFFF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The seed is good. The heart must become soil.</a:t>
            </a:r>
            <a:endParaRPr lang="en-US" sz="3200" dirty="0"/>
          </a:p>
        </p:txBody>
      </p:sp>
      <p:sp>
        <p:nvSpPr>
          <p:cNvPr id="6" name="Text 3"/>
          <p:cNvSpPr/>
          <p:nvPr/>
        </p:nvSpPr>
        <p:spPr>
          <a:xfrm>
            <a:off x="676656" y="5413248"/>
            <a:ext cx="1088136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2000" dirty="0">
                <a:solidFill>
                  <a:srgbClr val="E9D9B9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Matthew 13:3–9, 18–23</a:t>
            </a:r>
            <a:endParaRPr lang="en-US" sz="2000" dirty="0"/>
          </a:p>
        </p:txBody>
      </p:sp>
      <p:sp>
        <p:nvSpPr>
          <p:cNvPr id="7" name="Shape 4"/>
          <p:cNvSpPr/>
          <p:nvPr/>
        </p:nvSpPr>
        <p:spPr>
          <a:xfrm>
            <a:off x="0" y="5870448"/>
            <a:ext cx="12191695" cy="987552"/>
          </a:xfrm>
          <a:prstGeom prst="rect">
            <a:avLst/>
          </a:prstGeom>
          <a:solidFill>
            <a:srgbClr val="000000">
              <a:alpha val="68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8" name="Text 5"/>
          <p:cNvSpPr/>
          <p:nvPr/>
        </p:nvSpPr>
        <p:spPr>
          <a:xfrm>
            <a:off x="749808" y="6053328"/>
            <a:ext cx="10698480" cy="54864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 algn="ctr">
              <a:buNone/>
            </a:pPr>
            <a:r>
              <a:rPr lang="en-US" sz="3000" b="1" dirty="0">
                <a:solidFill>
                  <a:srgbClr val="FFF2D9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The Lord still believes fruit can grow here.</a:t>
            </a:r>
            <a:endParaRPr lang="en-US" sz="30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dark_a_cinematic_photorealistic_close_up_scene_of_a_fa_batch_1.png"/>
          <p:cNvPicPr>
            <a:picLocks noChangeAspect="1"/>
          </p:cNvPicPr>
          <p:nvPr/>
        </p:nvPicPr>
        <p:blipFill>
          <a:blip r:embed="rId3"/>
          <a:srcRect t="25" b="25"/>
          <a:stretch/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76656" y="384048"/>
            <a:ext cx="1069848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600" b="1" dirty="0">
                <a:solidFill>
                  <a:srgbClr val="EFC36A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THE SOWER</a:t>
            </a:r>
            <a:endParaRPr lang="en-US" sz="1600" dirty="0"/>
          </a:p>
        </p:txBody>
      </p:sp>
      <p:sp>
        <p:nvSpPr>
          <p:cNvPr id="4" name="Text 1"/>
          <p:cNvSpPr/>
          <p:nvPr/>
        </p:nvSpPr>
        <p:spPr>
          <a:xfrm>
            <a:off x="658368" y="804672"/>
            <a:ext cx="10881360" cy="91440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4400" b="1" dirty="0">
                <a:solidFill>
                  <a:srgbClr val="FFF2D9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The Word Meets the Heart</a:t>
            </a:r>
            <a:endParaRPr lang="en-US" sz="4400" dirty="0"/>
          </a:p>
        </p:txBody>
      </p:sp>
      <p:sp>
        <p:nvSpPr>
          <p:cNvPr id="5" name="Text 2"/>
          <p:cNvSpPr/>
          <p:nvPr/>
        </p:nvSpPr>
        <p:spPr>
          <a:xfrm>
            <a:off x="822960" y="2011680"/>
            <a:ext cx="10607040" cy="47548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3200" dirty="0">
                <a:solidFill>
                  <a:srgbClr val="FFFF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Hard hearts can be broken open.</a:t>
            </a:r>
            <a:endParaRPr lang="en-US" sz="3200" dirty="0"/>
          </a:p>
        </p:txBody>
      </p:sp>
      <p:sp>
        <p:nvSpPr>
          <p:cNvPr id="6" name="Text 3"/>
          <p:cNvSpPr/>
          <p:nvPr/>
        </p:nvSpPr>
        <p:spPr>
          <a:xfrm>
            <a:off x="822960" y="2688336"/>
            <a:ext cx="10607040" cy="47548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3200" dirty="0">
                <a:solidFill>
                  <a:srgbClr val="FFFF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Shallow hearts can grow roots.</a:t>
            </a:r>
            <a:endParaRPr lang="en-US" sz="3200" dirty="0"/>
          </a:p>
        </p:txBody>
      </p:sp>
      <p:sp>
        <p:nvSpPr>
          <p:cNvPr id="7" name="Text 4"/>
          <p:cNvSpPr/>
          <p:nvPr/>
        </p:nvSpPr>
        <p:spPr>
          <a:xfrm>
            <a:off x="822960" y="3364992"/>
            <a:ext cx="10607040" cy="47548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3200" dirty="0">
                <a:solidFill>
                  <a:srgbClr val="FFFF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Crowded hearts can be cleared.</a:t>
            </a:r>
            <a:endParaRPr lang="en-US" sz="3200" dirty="0"/>
          </a:p>
        </p:txBody>
      </p:sp>
      <p:sp>
        <p:nvSpPr>
          <p:cNvPr id="8" name="Text 5"/>
          <p:cNvSpPr/>
          <p:nvPr/>
        </p:nvSpPr>
        <p:spPr>
          <a:xfrm>
            <a:off x="822960" y="4041648"/>
            <a:ext cx="10607040" cy="47548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3200" dirty="0">
                <a:solidFill>
                  <a:srgbClr val="FFFF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Open hearts can bear fruit.</a:t>
            </a:r>
            <a:endParaRPr lang="en-US" sz="3200" dirty="0"/>
          </a:p>
        </p:txBody>
      </p:sp>
      <p:sp>
        <p:nvSpPr>
          <p:cNvPr id="9" name="Text 6"/>
          <p:cNvSpPr/>
          <p:nvPr/>
        </p:nvSpPr>
        <p:spPr>
          <a:xfrm>
            <a:off x="676656" y="5413248"/>
            <a:ext cx="1088136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2000" dirty="0">
                <a:solidFill>
                  <a:srgbClr val="E9D9B9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“The word of the kingdom” — Matthew 13:19</a:t>
            </a:r>
            <a:endParaRPr lang="en-US" sz="20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dark_a_photorealistic_golden_hour_countryside_field_sh.png"/>
          <p:cNvPicPr>
            <a:picLocks noChangeAspect="1"/>
          </p:cNvPicPr>
          <p:nvPr/>
        </p:nvPicPr>
        <p:blipFill>
          <a:blip r:embed="rId3"/>
          <a:srcRect t="25" b="25"/>
          <a:stretch/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76656" y="384048"/>
            <a:ext cx="1069848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600" b="1" dirty="0">
                <a:solidFill>
                  <a:srgbClr val="EFC36A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PARABLE 2</a:t>
            </a:r>
            <a:endParaRPr lang="en-US" sz="1600" dirty="0"/>
          </a:p>
        </p:txBody>
      </p:sp>
      <p:sp>
        <p:nvSpPr>
          <p:cNvPr id="4" name="Text 1"/>
          <p:cNvSpPr/>
          <p:nvPr/>
        </p:nvSpPr>
        <p:spPr>
          <a:xfrm>
            <a:off x="658368" y="804672"/>
            <a:ext cx="10881360" cy="91440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4400" b="1" dirty="0">
                <a:solidFill>
                  <a:srgbClr val="FFF2D9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Wheat and Tares</a:t>
            </a:r>
            <a:endParaRPr lang="en-US" sz="4400" dirty="0"/>
          </a:p>
        </p:txBody>
      </p:sp>
      <p:sp>
        <p:nvSpPr>
          <p:cNvPr id="5" name="Text 2"/>
          <p:cNvSpPr/>
          <p:nvPr/>
        </p:nvSpPr>
        <p:spPr>
          <a:xfrm>
            <a:off x="658368" y="1792224"/>
            <a:ext cx="10881360" cy="109728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marL="0" indent="0">
              <a:buNone/>
            </a:pPr>
            <a:r>
              <a:rPr lang="en-US" sz="3200" dirty="0">
                <a:solidFill>
                  <a:srgbClr val="FFFF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The Lord preserves His people in a mixed world.</a:t>
            </a:r>
            <a:endParaRPr lang="en-US" sz="3200" dirty="0"/>
          </a:p>
        </p:txBody>
      </p:sp>
      <p:sp>
        <p:nvSpPr>
          <p:cNvPr id="6" name="Text 3"/>
          <p:cNvSpPr/>
          <p:nvPr/>
        </p:nvSpPr>
        <p:spPr>
          <a:xfrm>
            <a:off x="676656" y="5413248"/>
            <a:ext cx="1088136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2000" dirty="0">
                <a:solidFill>
                  <a:srgbClr val="E9D9B9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Matthew 13:24–30, 36–43</a:t>
            </a:r>
            <a:endParaRPr lang="en-US" sz="2000" dirty="0"/>
          </a:p>
        </p:txBody>
      </p:sp>
      <p:sp>
        <p:nvSpPr>
          <p:cNvPr id="7" name="Shape 4"/>
          <p:cNvSpPr/>
          <p:nvPr/>
        </p:nvSpPr>
        <p:spPr>
          <a:xfrm>
            <a:off x="0" y="5870448"/>
            <a:ext cx="12191695" cy="987552"/>
          </a:xfrm>
          <a:prstGeom prst="rect">
            <a:avLst/>
          </a:prstGeom>
          <a:solidFill>
            <a:srgbClr val="000000">
              <a:alpha val="68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8" name="Text 5"/>
          <p:cNvSpPr/>
          <p:nvPr/>
        </p:nvSpPr>
        <p:spPr>
          <a:xfrm>
            <a:off x="749808" y="6053328"/>
            <a:ext cx="10698480" cy="54864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 algn="ctr">
              <a:buNone/>
            </a:pPr>
            <a:r>
              <a:rPr lang="en-US" sz="3000" b="1" dirty="0">
                <a:solidFill>
                  <a:srgbClr val="FFF2D9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The presence of weeds does not mean the wheat is forgotten.</a:t>
            </a:r>
            <a:endParaRPr lang="en-US" sz="30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dark_a_high_resolution_photorealistic_landscape_at_gol_batch_2.png"/>
          <p:cNvPicPr>
            <a:picLocks noChangeAspect="1"/>
          </p:cNvPicPr>
          <p:nvPr/>
        </p:nvPicPr>
        <p:blipFill>
          <a:blip r:embed="rId3"/>
          <a:srcRect t="25" b="25"/>
          <a:stretch/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76656" y="384048"/>
            <a:ext cx="1069848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600" b="1" dirty="0">
                <a:solidFill>
                  <a:srgbClr val="EFC36A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A MIXED FIELD</a:t>
            </a:r>
            <a:endParaRPr lang="en-US" sz="1600" dirty="0"/>
          </a:p>
        </p:txBody>
      </p:sp>
      <p:sp>
        <p:nvSpPr>
          <p:cNvPr id="4" name="Text 1"/>
          <p:cNvSpPr/>
          <p:nvPr/>
        </p:nvSpPr>
        <p:spPr>
          <a:xfrm>
            <a:off x="658368" y="804672"/>
            <a:ext cx="10881360" cy="91440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4400" b="1" dirty="0">
                <a:solidFill>
                  <a:srgbClr val="FFF2D9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The Lord Knows His Wheat</a:t>
            </a:r>
            <a:endParaRPr lang="en-US" sz="4400" dirty="0"/>
          </a:p>
        </p:txBody>
      </p:sp>
      <p:sp>
        <p:nvSpPr>
          <p:cNvPr id="5" name="Text 2"/>
          <p:cNvSpPr/>
          <p:nvPr/>
        </p:nvSpPr>
        <p:spPr>
          <a:xfrm>
            <a:off x="841248" y="2057400"/>
            <a:ext cx="10424160" cy="47548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3400" dirty="0">
                <a:solidFill>
                  <a:srgbClr val="FFFF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Good and evil grow side by side.</a:t>
            </a:r>
            <a:endParaRPr lang="en-US" sz="3400" dirty="0"/>
          </a:p>
        </p:txBody>
      </p:sp>
      <p:sp>
        <p:nvSpPr>
          <p:cNvPr id="6" name="Text 3"/>
          <p:cNvSpPr/>
          <p:nvPr/>
        </p:nvSpPr>
        <p:spPr>
          <a:xfrm>
            <a:off x="841248" y="2807208"/>
            <a:ext cx="10424160" cy="47548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3400" dirty="0">
                <a:solidFill>
                  <a:srgbClr val="FFFF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The servants are not given final judgment.</a:t>
            </a:r>
            <a:endParaRPr lang="en-US" sz="3400" dirty="0"/>
          </a:p>
        </p:txBody>
      </p:sp>
      <p:sp>
        <p:nvSpPr>
          <p:cNvPr id="7" name="Text 4"/>
          <p:cNvSpPr/>
          <p:nvPr/>
        </p:nvSpPr>
        <p:spPr>
          <a:xfrm>
            <a:off x="841248" y="3557016"/>
            <a:ext cx="10424160" cy="47548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3400" dirty="0">
                <a:solidFill>
                  <a:srgbClr val="FFFF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The harvest still belongs to God.</a:t>
            </a:r>
            <a:endParaRPr lang="en-US" sz="34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dark_a_serene_photorealistic_shallow_depth_of_field_n_batch_3.png"/>
          <p:cNvPicPr>
            <a:picLocks noChangeAspect="1"/>
          </p:cNvPicPr>
          <p:nvPr/>
        </p:nvPicPr>
        <p:blipFill>
          <a:blip r:embed="rId3"/>
          <a:srcRect t="25" b="25"/>
          <a:stretch/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76656" y="384048"/>
            <a:ext cx="1069848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600" b="1" dirty="0">
                <a:solidFill>
                  <a:srgbClr val="EFC36A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PARABLE 3</a:t>
            </a:r>
            <a:endParaRPr lang="en-US" sz="1600" dirty="0"/>
          </a:p>
        </p:txBody>
      </p:sp>
      <p:sp>
        <p:nvSpPr>
          <p:cNvPr id="4" name="Text 1"/>
          <p:cNvSpPr/>
          <p:nvPr/>
        </p:nvSpPr>
        <p:spPr>
          <a:xfrm>
            <a:off x="658368" y="804672"/>
            <a:ext cx="10881360" cy="91440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4400" b="1" dirty="0">
                <a:solidFill>
                  <a:srgbClr val="FFF2D9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The Mustard Seed</a:t>
            </a:r>
            <a:endParaRPr lang="en-US" sz="4400" dirty="0"/>
          </a:p>
        </p:txBody>
      </p:sp>
      <p:sp>
        <p:nvSpPr>
          <p:cNvPr id="5" name="Text 2"/>
          <p:cNvSpPr/>
          <p:nvPr/>
        </p:nvSpPr>
        <p:spPr>
          <a:xfrm>
            <a:off x="658368" y="1792224"/>
            <a:ext cx="10881360" cy="109728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marL="0" indent="0">
              <a:buNone/>
            </a:pPr>
            <a:r>
              <a:rPr lang="en-US" sz="3200" dirty="0">
                <a:solidFill>
                  <a:srgbClr val="FFFF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Small beginning. Unexpected growth. Shelter for others.</a:t>
            </a:r>
            <a:endParaRPr lang="en-US" sz="3200" dirty="0"/>
          </a:p>
        </p:txBody>
      </p:sp>
      <p:sp>
        <p:nvSpPr>
          <p:cNvPr id="6" name="Text 3"/>
          <p:cNvSpPr/>
          <p:nvPr/>
        </p:nvSpPr>
        <p:spPr>
          <a:xfrm>
            <a:off x="676656" y="5413248"/>
            <a:ext cx="1088136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2000" dirty="0">
                <a:solidFill>
                  <a:srgbClr val="E9D9B9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Matthew 13:31–32</a:t>
            </a:r>
            <a:endParaRPr lang="en-US" sz="2000" dirty="0"/>
          </a:p>
        </p:txBody>
      </p:sp>
      <p:sp>
        <p:nvSpPr>
          <p:cNvPr id="7" name="Shape 4"/>
          <p:cNvSpPr/>
          <p:nvPr/>
        </p:nvSpPr>
        <p:spPr>
          <a:xfrm>
            <a:off x="0" y="5870448"/>
            <a:ext cx="12191695" cy="987552"/>
          </a:xfrm>
          <a:prstGeom prst="rect">
            <a:avLst/>
          </a:prstGeom>
          <a:solidFill>
            <a:srgbClr val="000000">
              <a:alpha val="68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8" name="Text 5"/>
          <p:cNvSpPr/>
          <p:nvPr/>
        </p:nvSpPr>
        <p:spPr>
          <a:xfrm>
            <a:off x="749808" y="6053328"/>
            <a:ext cx="10698480" cy="54864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 algn="ctr">
              <a:buNone/>
            </a:pPr>
            <a:r>
              <a:rPr lang="en-US" sz="3000" b="1" dirty="0">
                <a:solidFill>
                  <a:srgbClr val="FFF2D9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The Lord plants small, but He does not think small.</a:t>
            </a:r>
            <a:endParaRPr lang="en-US" sz="30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dark_a_warm_rustic_kitchen_workspace_scene_a_close_up_batch_4.png"/>
          <p:cNvPicPr>
            <a:picLocks noChangeAspect="1"/>
          </p:cNvPicPr>
          <p:nvPr/>
        </p:nvPicPr>
        <p:blipFill>
          <a:blip r:embed="rId3"/>
          <a:srcRect t="25" b="25"/>
          <a:stretch/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76656" y="384048"/>
            <a:ext cx="1069848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600" b="1" dirty="0">
                <a:solidFill>
                  <a:srgbClr val="EFC36A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PARABLE 4</a:t>
            </a:r>
            <a:endParaRPr lang="en-US" sz="1600" dirty="0"/>
          </a:p>
        </p:txBody>
      </p:sp>
      <p:sp>
        <p:nvSpPr>
          <p:cNvPr id="4" name="Text 1"/>
          <p:cNvSpPr/>
          <p:nvPr/>
        </p:nvSpPr>
        <p:spPr>
          <a:xfrm>
            <a:off x="658368" y="804672"/>
            <a:ext cx="10881360" cy="91440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4400" b="1" dirty="0">
                <a:solidFill>
                  <a:srgbClr val="FFF2D9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The Leaven</a:t>
            </a:r>
            <a:endParaRPr lang="en-US" sz="4400" dirty="0"/>
          </a:p>
        </p:txBody>
      </p:sp>
      <p:sp>
        <p:nvSpPr>
          <p:cNvPr id="5" name="Text 2"/>
          <p:cNvSpPr/>
          <p:nvPr/>
        </p:nvSpPr>
        <p:spPr>
          <a:xfrm>
            <a:off x="658368" y="1792224"/>
            <a:ext cx="10881360" cy="109728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marL="0" indent="0">
              <a:buNone/>
            </a:pPr>
            <a:r>
              <a:rPr lang="en-US" sz="3200" dirty="0">
                <a:solidFill>
                  <a:srgbClr val="FFFF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Hidden grace works until the whole life begins to rise.</a:t>
            </a:r>
            <a:endParaRPr lang="en-US" sz="3200" dirty="0"/>
          </a:p>
        </p:txBody>
      </p:sp>
      <p:sp>
        <p:nvSpPr>
          <p:cNvPr id="6" name="Text 3"/>
          <p:cNvSpPr/>
          <p:nvPr/>
        </p:nvSpPr>
        <p:spPr>
          <a:xfrm>
            <a:off x="676656" y="5413248"/>
            <a:ext cx="1088136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2000" dirty="0">
                <a:solidFill>
                  <a:srgbClr val="E9D9B9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Matthew 13:33</a:t>
            </a:r>
            <a:endParaRPr lang="en-US" sz="2000" dirty="0"/>
          </a:p>
        </p:txBody>
      </p:sp>
      <p:sp>
        <p:nvSpPr>
          <p:cNvPr id="7" name="Shape 4"/>
          <p:cNvSpPr/>
          <p:nvPr/>
        </p:nvSpPr>
        <p:spPr>
          <a:xfrm>
            <a:off x="0" y="5870448"/>
            <a:ext cx="12191695" cy="987552"/>
          </a:xfrm>
          <a:prstGeom prst="rect">
            <a:avLst/>
          </a:prstGeom>
          <a:solidFill>
            <a:srgbClr val="000000">
              <a:alpha val="68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8" name="Text 5"/>
          <p:cNvSpPr/>
          <p:nvPr/>
        </p:nvSpPr>
        <p:spPr>
          <a:xfrm>
            <a:off x="749808" y="6053328"/>
            <a:ext cx="10698480" cy="54864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 algn="ctr">
              <a:buNone/>
            </a:pPr>
            <a:r>
              <a:rPr lang="en-US" sz="3000" b="1" dirty="0">
                <a:solidFill>
                  <a:srgbClr val="FFF2D9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Christ does not patch the surface; He transforms from within.</a:t>
            </a:r>
            <a:endParaRPr lang="en-US" sz="30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dark_a_cinematic_low_angle_landscape_shot_at_ground_le_batch_5.png"/>
          <p:cNvPicPr>
            <a:picLocks noChangeAspect="1"/>
          </p:cNvPicPr>
          <p:nvPr/>
        </p:nvPicPr>
        <p:blipFill>
          <a:blip r:embed="rId3"/>
          <a:srcRect t="25" b="25"/>
          <a:stretch/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76656" y="384048"/>
            <a:ext cx="1069848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600" b="1" dirty="0">
                <a:solidFill>
                  <a:srgbClr val="EFC36A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THE TURN IN THE SERMON</a:t>
            </a:r>
            <a:endParaRPr lang="en-US" sz="1600" dirty="0"/>
          </a:p>
        </p:txBody>
      </p:sp>
      <p:sp>
        <p:nvSpPr>
          <p:cNvPr id="4" name="Text 1"/>
          <p:cNvSpPr/>
          <p:nvPr/>
        </p:nvSpPr>
        <p:spPr>
          <a:xfrm>
            <a:off x="658368" y="987552"/>
            <a:ext cx="10881360" cy="91440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4400" b="1" dirty="0">
                <a:solidFill>
                  <a:srgbClr val="FFF2D9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Then Jesus Says…</a:t>
            </a:r>
            <a:endParaRPr lang="en-US" sz="4400" dirty="0"/>
          </a:p>
        </p:txBody>
      </p:sp>
      <p:sp>
        <p:nvSpPr>
          <p:cNvPr id="5" name="Text 2"/>
          <p:cNvSpPr/>
          <p:nvPr/>
        </p:nvSpPr>
        <p:spPr>
          <a:xfrm>
            <a:off x="658368" y="1975104"/>
            <a:ext cx="10881360" cy="100584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marL="0" indent="0">
              <a:buNone/>
            </a:pPr>
            <a:r>
              <a:rPr lang="en-US" sz="3400" dirty="0">
                <a:solidFill>
                  <a:srgbClr val="FFFF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“The kingdom of heaven is like a treasure hidden in the field.”</a:t>
            </a:r>
            <a:endParaRPr lang="en-US" sz="3400" dirty="0"/>
          </a:p>
        </p:txBody>
      </p:sp>
      <p:sp>
        <p:nvSpPr>
          <p:cNvPr id="6" name="Text 3"/>
          <p:cNvSpPr/>
          <p:nvPr/>
        </p:nvSpPr>
        <p:spPr>
          <a:xfrm>
            <a:off x="676656" y="5413248"/>
            <a:ext cx="1088136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2000" dirty="0">
                <a:solidFill>
                  <a:srgbClr val="E9D9B9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Matthew 13:44</a:t>
            </a:r>
            <a:endParaRPr lang="en-US" sz="20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626</Words>
  <Application>Microsoft Office PowerPoint</Application>
  <PresentationFormat>Widescreen</PresentationFormat>
  <Paragraphs>123</Paragraphs>
  <Slides>20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Marion First Friends Church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Treasured by God</dc:title>
  <dc:subject>Matthew 13: Treasured by God</dc:subject>
  <dc:creator>Rev Dr Bravard</dc:creator>
  <cp:lastModifiedBy>Paul David Bravard</cp:lastModifiedBy>
  <cp:revision>2</cp:revision>
  <dcterms:created xsi:type="dcterms:W3CDTF">2026-06-30T02:50:17Z</dcterms:created>
  <dcterms:modified xsi:type="dcterms:W3CDTF">2026-06-30T02:54:45Z</dcterms:modified>
</cp:coreProperties>
</file>