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/>
    <p:restoredTop sz="86410"/>
  </p:normalViewPr>
  <p:slideViewPr>
    <p:cSldViewPr snapToGrid="0">
      <p:cViewPr varScale="1">
        <p:scale>
          <a:sx n="68" d="100"/>
          <a:sy n="68" d="100"/>
        </p:scale>
        <p:origin x="288" y="53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20"/>
    </p:cViewPr>
  </p:sorterViewPr>
  <p:notesViewPr>
    <p:cSldViewPr snapToGrid="0">
      <p:cViewPr varScale="1">
        <p:scale>
          <a:sx n="81" d="100"/>
          <a:sy n="81" d="100"/>
        </p:scale>
        <p:origin x="32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Paul David Bravard, sermon manuscript, “What Will Heaven Be Like?”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Scripture: Revelation 21:1–5 (NIV).</a:t>
            </a:r>
          </a:p>
          <a:p>
            <a:r>
              <a:t>- sermon manuscript.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Scripture: Luke 24:36–43; John 20:24–29 (NIV).</a:t>
            </a:r>
          </a:p>
          <a:p>
            <a:r>
              <a:t>- sermon </a:t>
            </a:r>
            <a:r>
              <a:rPr dirty="0"/>
              <a:t>manuscript.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Scripture: Romans 8:18–25 (NIV).</a:t>
            </a:r>
          </a:p>
          <a:p>
            <a:r>
              <a:t>- sermon </a:t>
            </a:r>
            <a:r>
              <a:rPr dirty="0"/>
              <a:t>manuscript.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manuscript, scope of redemption.</a:t>
            </a:r>
          </a:p>
          <a:p>
            <a:r>
              <a:t>- Scripture: Romans 8:18–25; Colossians 1:19–20; Revelation 21:1–5 (NIV).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sermon manuscript, discussion of embodied life on the New Earth.</a:t>
            </a:r>
          </a:p>
          <a:p>
            <a:r>
              <a:rPr dirty="0"/>
              <a:t>- Scripture: Revelation 21:1–22:5; 1 Corinthians 15:35–58 (NIV).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manuscript, worship and meaningful activity in the New Creation.</a:t>
            </a:r>
          </a:p>
          <a:p>
            <a:r>
              <a:t>- Scripture: Revelation 22:3–5; 1 Corinthians 15:58 (NIV).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manuscript, three-category discernment framework for the study.</a:t>
            </a:r>
          </a:p>
          <a:p>
            <a:r>
              <a:t>- Randy Alcorn, Heaven (Carol Stream, IL: Tyndale House, 2004).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t>- sermon </a:t>
            </a:r>
            <a:r>
              <a:rPr dirty="0"/>
              <a:t>manuscript, Friends emphasis on the present work of the living Christ.</a:t>
            </a:r>
          </a:p>
          <a:p>
            <a:r>
              <a:rPr dirty="0"/>
              <a:t>- Scripture: 2 Corinthians 5:17 (NIV).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manuscript, present signs of the coming kingdom.</a:t>
            </a:r>
          </a:p>
          <a:p>
            <a:r>
              <a:t>- Scripture: 2 Corinthians 5:17–20; Galatians 5:22–25 (NIV).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t>- sermon </a:t>
            </a:r>
            <a:r>
              <a:rPr dirty="0"/>
              <a:t>manuscript, congregational invitation.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sermon manuscript, opening pastoral story about Judy.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manuscript, concluding pastoral answer.</a:t>
            </a:r>
          </a:p>
          <a:p>
            <a:r>
              <a:t>- Scripture: Philippians 1:21–23; 1 Corinthians 15:35–58; 1 John 3:2 (NIV).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t>- sermon </a:t>
            </a:r>
            <a:r>
              <a:rPr dirty="0"/>
              <a:t>manuscript, final proclamation and study invitation.</a:t>
            </a:r>
          </a:p>
          <a:p>
            <a:r>
              <a:rPr dirty="0"/>
              <a:t>- Scripture: 1 Corinthians 15:20–23, 54–58; Revelation 21:1–5 (NIV).</a:t>
            </a:r>
          </a:p>
          <a:p>
            <a:r>
              <a:rPr dirty="0"/>
              <a:t>- Study schedule supplied in project context: Wednesdays, August 19–November 18, 2026.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sermon manuscript, Judy story and pastoral reflection.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manuscript, congregational purpose of the Heaven study.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t>- sermon </a:t>
            </a:r>
            <a:r>
              <a:rPr dirty="0"/>
              <a:t>manuscript, central correction concerning Christian hope.</a:t>
            </a:r>
          </a:p>
          <a:p>
            <a:r>
              <a:rPr dirty="0"/>
              <a:t>- Scripture: 1 Corinthians 15:20–58; Revelation 21:1–5 (NIV).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Randy Alcorn, Heaven (Carol Stream, IL: Tyndale House, 2004).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t>- sermon </a:t>
            </a:r>
            <a:r>
              <a:rPr dirty="0"/>
              <a:t>manuscript, biblical arc from creation to New Creation.</a:t>
            </a:r>
          </a:p>
          <a:p>
            <a:r>
              <a:rPr dirty="0"/>
              <a:t>- Scripture: Genesis 1:26–31; 1 Corinthians 15:20–28; Revelation 21:1–5 (NIV).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manuscript, distinction between the present Heaven and final resurrection hope.</a:t>
            </a:r>
          </a:p>
          <a:p>
            <a:r>
              <a:t>- Scripture: 2 Corinthians 5:6–8; Philippians 1:21–23; 1 Corinthians 15:20–58; Revelation 21:1–5 (NIV).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Scripture: 1 Corinthians 15:20–23, 35–58 (NIV).</a:t>
            </a:r>
          </a:p>
          <a:p>
            <a:r>
              <a:t>- sermon </a:t>
            </a:r>
            <a:r>
              <a:rPr dirty="0"/>
              <a:t>manuscript.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9152DCBB-93E2-4873-903D-03D0F1025F2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2000"/>
                </a:srgbClr>
              </a:gs>
              <a:gs pos="56000">
                <a:srgbClr val="04111F">
                  <a:alpha val="38000"/>
                </a:srgbClr>
              </a:gs>
              <a:gs pos="100000">
                <a:srgbClr val="04111F">
                  <a:alpha val="68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deck-title">
            <a:extLst>
              <a:ext uri="{FF2B5EF4-FFF2-40B4-BE49-F238E27FC236}">
                <a16:creationId xmlns:a16="http://schemas.microsoft.com/office/drawing/2014/main" id="{589E42A5-C868-4360-B8A3-A5DAFDDF8B16}"/>
              </a:ext>
            </a:extLst>
          </p:cNvPr>
          <p:cNvSpPr>
            <a:spLocks noGrp="1"/>
          </p:cNvSpPr>
          <p:nvPr/>
        </p:nvSpPr>
        <p:spPr>
          <a:xfrm>
            <a:off x="742950" y="1524000"/>
            <a:ext cx="7239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57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7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WHAT WILL</a:t>
            </a:r>
          </a:p>
          <a:p>
            <a:pPr algn="l">
              <a:defRPr sz="57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7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HEAVEN BE LIKE?</a:t>
            </a:r>
          </a:p>
        </p:txBody>
      </p:sp>
      <p:sp>
        <p:nvSpPr>
          <p:cNvPr id="4" name="title-rule">
            <a:extLst>
              <a:ext uri="{FF2B5EF4-FFF2-40B4-BE49-F238E27FC236}">
                <a16:creationId xmlns:a16="http://schemas.microsoft.com/office/drawing/2014/main" id="{FF7B4C5D-8E7F-4545-8E03-545A5FD4D8D0}"/>
              </a:ext>
            </a:extLst>
          </p:cNvPr>
          <p:cNvSpPr>
            <a:spLocks noGrp="1"/>
          </p:cNvSpPr>
          <p:nvPr/>
        </p:nvSpPr>
        <p:spPr>
          <a:xfrm>
            <a:off x="781050" y="3733800"/>
            <a:ext cx="1714500" cy="0"/>
          </a:xfrm>
          <a:prstGeom prst="line">
            <a:avLst/>
          </a:prstGeom>
          <a:noFill/>
          <a:ln w="47625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CA60968-8E0D-44E9-A060-433F8248CE74}"/>
              </a:ext>
            </a:extLst>
          </p:cNvPr>
          <p:cNvSpPr>
            <a:spLocks noGrp="1"/>
          </p:cNvSpPr>
          <p:nvPr/>
        </p:nvSpPr>
        <p:spPr>
          <a:xfrm>
            <a:off x="781050" y="4000500"/>
            <a:ext cx="7810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2850" b="0" i="1">
                <a:solidFill>
                  <a:srgbClr val="F0D79C"/>
                </a:solidFill>
                <a:latin typeface="Georgia"/>
                <a:ea typeface="Georgia"/>
                <a:cs typeface="Georgia"/>
              </a:defRPr>
            </a:pPr>
            <a:r>
              <a:rPr sz="2850" b="0" i="1">
                <a:solidFill>
                  <a:srgbClr val="F0D79C"/>
                </a:solidFill>
                <a:latin typeface="Georgia"/>
                <a:ea typeface="Georgia"/>
                <a:cs typeface="Georgia"/>
              </a:rPr>
              <a:t>An Invitation to Recover the Christian Hope</a:t>
            </a:r>
          </a:p>
        </p:txBody>
      </p:sp>
      <p:sp>
        <p:nvSpPr>
          <p:cNvPr id="6" name="date">
            <a:extLst>
              <a:ext uri="{FF2B5EF4-FFF2-40B4-BE49-F238E27FC236}">
                <a16:creationId xmlns:a16="http://schemas.microsoft.com/office/drawing/2014/main" id="{5D70298A-4DE1-421C-8D95-5565B82413D1}"/>
              </a:ext>
            </a:extLst>
          </p:cNvPr>
          <p:cNvSpPr>
            <a:spLocks noGrp="1"/>
          </p:cNvSpPr>
          <p:nvPr/>
        </p:nvSpPr>
        <p:spPr>
          <a:xfrm>
            <a:off x="781050" y="59245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875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July 26, 2026</a:t>
            </a:r>
          </a:p>
        </p:txBody>
      </p:sp>
    </p:spTree>
    <p:extLst>
      <p:ext uri="{BB962C8B-B14F-4D97-AF65-F5344CB8AC3E}">
        <p14:creationId xmlns:p14="http://schemas.microsoft.com/office/powerpoint/2010/main" val="889519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B2A40"/>
            </a:gs>
            <a:gs pos="100000">
              <a:srgbClr val="04111F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ot-leaving">
            <a:extLst>
              <a:ext uri="{FF2B5EF4-FFF2-40B4-BE49-F238E27FC236}">
                <a16:creationId xmlns:a16="http://schemas.microsoft.com/office/drawing/2014/main" id="{7D354398-F9E4-4FE6-8864-EE1A0EBCA5A6}"/>
              </a:ext>
            </a:extLst>
          </p:cNvPr>
          <p:cNvSpPr>
            <a:spLocks noGrp="1"/>
          </p:cNvSpPr>
          <p:nvPr/>
        </p:nvSpPr>
        <p:spPr>
          <a:xfrm>
            <a:off x="857250" y="914400"/>
            <a:ext cx="10477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60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60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The end of the story is not humanity leaving Earth.</a:t>
            </a:r>
          </a:p>
        </p:txBody>
      </p:sp>
      <p:sp>
        <p:nvSpPr>
          <p:cNvPr id="2" name="god-dwells">
            <a:extLst>
              <a:ext uri="{FF2B5EF4-FFF2-40B4-BE49-F238E27FC236}">
                <a16:creationId xmlns:a16="http://schemas.microsoft.com/office/drawing/2014/main" id="{6549C78C-A47A-4B52-B232-50B2158ACDBC}"/>
              </a:ext>
            </a:extLst>
          </p:cNvPr>
          <p:cNvSpPr>
            <a:spLocks noGrp="1"/>
          </p:cNvSpPr>
          <p:nvPr/>
        </p:nvSpPr>
        <p:spPr>
          <a:xfrm>
            <a:off x="914400" y="2095500"/>
            <a:ext cx="103632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It is God coming to dwell</a:t>
            </a:r>
          </a:p>
          <a:p>
            <a:pPr algn="ctr">
              <a:def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with his resurrected people.</a:t>
            </a:r>
          </a:p>
        </p:txBody>
      </p:sp>
      <p:sp>
        <p:nvSpPr>
          <p:cNvPr id="3" name="verse-rule">
            <a:extLst>
              <a:ext uri="{FF2B5EF4-FFF2-40B4-BE49-F238E27FC236}">
                <a16:creationId xmlns:a16="http://schemas.microsoft.com/office/drawing/2014/main" id="{696B99B4-CF85-4AF7-9832-9ADD9B887B07}"/>
              </a:ext>
            </a:extLst>
          </p:cNvPr>
          <p:cNvSpPr>
            <a:spLocks noGrp="1"/>
          </p:cNvSpPr>
          <p:nvPr/>
        </p:nvSpPr>
        <p:spPr>
          <a:xfrm>
            <a:off x="4857750" y="4191000"/>
            <a:ext cx="247650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verse">
            <a:extLst>
              <a:ext uri="{FF2B5EF4-FFF2-40B4-BE49-F238E27FC236}">
                <a16:creationId xmlns:a16="http://schemas.microsoft.com/office/drawing/2014/main" id="{3193F497-E6C6-4186-805E-E8D7F0F3788B}"/>
              </a:ext>
            </a:extLst>
          </p:cNvPr>
          <p:cNvSpPr>
            <a:spLocks noGrp="1"/>
          </p:cNvSpPr>
          <p:nvPr/>
        </p:nvSpPr>
        <p:spPr>
          <a:xfrm>
            <a:off x="1219200" y="4591050"/>
            <a:ext cx="97536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700" b="0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2700" b="0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“God’s dwelling place is now among the people, and he will dwell with them”</a:t>
            </a:r>
          </a:p>
          <a:p>
            <a:pPr algn="ctr">
              <a:defRPr sz="2700" b="0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2700" b="0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(Revelation 21:3 NIV).</a:t>
            </a:r>
          </a:p>
        </p:txBody>
      </p:sp>
    </p:spTree>
    <p:extLst>
      <p:ext uri="{BB962C8B-B14F-4D97-AF65-F5344CB8AC3E}">
        <p14:creationId xmlns:p14="http://schemas.microsoft.com/office/powerpoint/2010/main" val="1537780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 l="29688" r="29688"/>
          <a:stretch>
            <a:fillRect/>
          </a:stretch>
        </p:blipFill>
        <p:spPr>
          <a:xfrm>
            <a:off x="7239000" y="0"/>
            <a:ext cx="4953000" cy="6858000"/>
          </a:xfrm>
          <a:prstGeom prst="rect">
            <a:avLst/>
          </a:prstGeom>
        </p:spPr>
      </p:pic>
      <p:sp>
        <p:nvSpPr>
          <p:cNvPr id="2" name="side-photo-overlay">
            <a:extLst>
              <a:ext uri="{FF2B5EF4-FFF2-40B4-BE49-F238E27FC236}">
                <a16:creationId xmlns:a16="http://schemas.microsoft.com/office/drawing/2014/main" id="{EC56D020-164D-4F8D-BB82-6B53C67ACAE5}"/>
              </a:ext>
            </a:extLst>
          </p:cNvPr>
          <p:cNvSpPr>
            <a:spLocks noGrp="1"/>
          </p:cNvSpPr>
          <p:nvPr/>
        </p:nvSpPr>
        <p:spPr>
          <a:xfrm>
            <a:off x="7239000" y="0"/>
            <a:ext cx="4953000" cy="6858000"/>
          </a:xfrm>
          <a:prstGeom prst="rect">
            <a:avLst/>
          </a:prstGeom>
          <a:gradFill>
            <a:gsLst>
              <a:gs pos="0">
                <a:srgbClr val="04111F">
                  <a:alpha val="92000"/>
                </a:srgbClr>
              </a:gs>
              <a:gs pos="48000">
                <a:srgbClr val="04111F">
                  <a:alpha val="18000"/>
                </a:srgbClr>
              </a:gs>
              <a:gs pos="100000">
                <a:srgbClr val="04111F">
                  <a:alpha val="52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7B21599D-DE7E-42D8-985B-3F73A106DC3E}"/>
              </a:ext>
            </a:extLst>
          </p:cNvPr>
          <p:cNvSpPr>
            <a:spLocks noGrp="1"/>
          </p:cNvSpPr>
          <p:nvPr/>
        </p:nvSpPr>
        <p:spPr>
          <a:xfrm>
            <a:off x="685800" y="409575"/>
            <a:ext cx="44767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72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RESURRECTION</a:t>
            </a:r>
          </a:p>
        </p:txBody>
      </p:sp>
      <p:sp>
        <p:nvSpPr>
          <p:cNvPr id="4" name="slide-title">
            <a:extLst>
              <a:ext uri="{FF2B5EF4-FFF2-40B4-BE49-F238E27FC236}">
                <a16:creationId xmlns:a16="http://schemas.microsoft.com/office/drawing/2014/main" id="{A30042C8-E21A-4FF4-9B92-8AAA325A4DF3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The risen Jesus shows us the pattern</a:t>
            </a:r>
          </a:p>
        </p:txBody>
      </p:sp>
      <p:sp>
        <p:nvSpPr>
          <p:cNvPr id="5" name="title-rule">
            <a:extLst>
              <a:ext uri="{FF2B5EF4-FFF2-40B4-BE49-F238E27FC236}">
                <a16:creationId xmlns:a16="http://schemas.microsoft.com/office/drawing/2014/main" id="{E724F2E2-1853-45F0-9C3F-1A46DF3D323E}"/>
              </a:ext>
            </a:extLst>
          </p:cNvPr>
          <p:cNvSpPr>
            <a:spLocks noGrp="1"/>
          </p:cNvSpPr>
          <p:nvPr/>
        </p:nvSpPr>
        <p:spPr>
          <a:xfrm>
            <a:off x="685800" y="1495425"/>
            <a:ext cx="14287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een">
            <a:extLst>
              <a:ext uri="{FF2B5EF4-FFF2-40B4-BE49-F238E27FC236}">
                <a16:creationId xmlns:a16="http://schemas.microsoft.com/office/drawing/2014/main" id="{A03ED6CE-BBE0-4C29-B700-6AB7A4CBB4EC}"/>
              </a:ext>
            </a:extLst>
          </p:cNvPr>
          <p:cNvSpPr>
            <a:spLocks noGrp="1"/>
          </p:cNvSpPr>
          <p:nvPr/>
        </p:nvSpPr>
        <p:spPr>
          <a:xfrm>
            <a:off x="685800" y="2171700"/>
            <a:ext cx="5619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3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He could be seen.</a:t>
            </a:r>
          </a:p>
        </p:txBody>
      </p:sp>
      <p:sp>
        <p:nvSpPr>
          <p:cNvPr id="7" name="touched">
            <a:extLst>
              <a:ext uri="{FF2B5EF4-FFF2-40B4-BE49-F238E27FC236}">
                <a16:creationId xmlns:a16="http://schemas.microsoft.com/office/drawing/2014/main" id="{08E498D7-2523-41B8-8344-036E40341855}"/>
              </a:ext>
            </a:extLst>
          </p:cNvPr>
          <p:cNvSpPr>
            <a:spLocks noGrp="1"/>
          </p:cNvSpPr>
          <p:nvPr/>
        </p:nvSpPr>
        <p:spPr>
          <a:xfrm>
            <a:off x="685800" y="3105150"/>
            <a:ext cx="5810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3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He could be touched.</a:t>
            </a:r>
          </a:p>
        </p:txBody>
      </p:sp>
      <p:sp>
        <p:nvSpPr>
          <p:cNvPr id="8" name="ate">
            <a:extLst>
              <a:ext uri="{FF2B5EF4-FFF2-40B4-BE49-F238E27FC236}">
                <a16:creationId xmlns:a16="http://schemas.microsoft.com/office/drawing/2014/main" id="{4CA98720-0686-4FAB-8211-E7ED2F311C0B}"/>
              </a:ext>
            </a:extLst>
          </p:cNvPr>
          <p:cNvSpPr>
            <a:spLocks noGrp="1"/>
          </p:cNvSpPr>
          <p:nvPr/>
        </p:nvSpPr>
        <p:spPr>
          <a:xfrm>
            <a:off x="685800" y="4038600"/>
            <a:ext cx="59531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3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He ate with his friends.</a:t>
            </a:r>
          </a:p>
        </p:txBody>
      </p:sp>
      <p:sp>
        <p:nvSpPr>
          <p:cNvPr id="9" name="pattern-summary">
            <a:extLst>
              <a:ext uri="{FF2B5EF4-FFF2-40B4-BE49-F238E27FC236}">
                <a16:creationId xmlns:a16="http://schemas.microsoft.com/office/drawing/2014/main" id="{F82E4F7D-AABC-4C33-941D-08ED477CD937}"/>
              </a:ext>
            </a:extLst>
          </p:cNvPr>
          <p:cNvSpPr>
            <a:spLocks noGrp="1"/>
          </p:cNvSpPr>
          <p:nvPr/>
        </p:nvSpPr>
        <p:spPr>
          <a:xfrm>
            <a:off x="685800" y="5219700"/>
            <a:ext cx="6048375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2850" b="0" i="1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2850" b="0" i="1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Still Jesus</a:t>
            </a:r>
            <a:r>
              <a:rPr lang="en-US" sz="2850" b="0" i="1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… Y</a:t>
            </a:r>
            <a:r>
              <a:rPr sz="2850" b="0" i="1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et beyond death and decay.</a:t>
            </a:r>
          </a:p>
        </p:txBody>
      </p:sp>
    </p:spTree>
    <p:extLst>
      <p:ext uri="{BB962C8B-B14F-4D97-AF65-F5344CB8AC3E}">
        <p14:creationId xmlns:p14="http://schemas.microsoft.com/office/powerpoint/2010/main" val="1312526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3E7905DD-B7C8-4070-8F01-81978DD7A2C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3000"/>
                </a:srgbClr>
              </a:gs>
              <a:gs pos="48000">
                <a:srgbClr val="04111F">
                  <a:alpha val="62000"/>
                </a:srgbClr>
              </a:gs>
              <a:gs pos="100000">
                <a:srgbClr val="04111F">
                  <a:alpha val="90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funeral">
            <a:extLst>
              <a:ext uri="{FF2B5EF4-FFF2-40B4-BE49-F238E27FC236}">
                <a16:creationId xmlns:a16="http://schemas.microsoft.com/office/drawing/2014/main" id="{FCC2490E-1239-436F-B16C-8F4DDF868422}"/>
              </a:ext>
            </a:extLst>
          </p:cNvPr>
          <p:cNvSpPr>
            <a:spLocks noGrp="1"/>
          </p:cNvSpPr>
          <p:nvPr/>
        </p:nvSpPr>
        <p:spPr>
          <a:xfrm>
            <a:off x="781050" y="971550"/>
            <a:ext cx="106299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Creation’s groaning is not the groaning of a funeral.</a:t>
            </a:r>
          </a:p>
        </p:txBody>
      </p:sp>
      <p:sp>
        <p:nvSpPr>
          <p:cNvPr id="4" name="childbirth">
            <a:extLst>
              <a:ext uri="{FF2B5EF4-FFF2-40B4-BE49-F238E27FC236}">
                <a16:creationId xmlns:a16="http://schemas.microsoft.com/office/drawing/2014/main" id="{586FE4AC-46F2-4BB3-8D9E-C3E152C65287}"/>
              </a:ext>
            </a:extLst>
          </p:cNvPr>
          <p:cNvSpPr>
            <a:spLocks noGrp="1"/>
          </p:cNvSpPr>
          <p:nvPr/>
        </p:nvSpPr>
        <p:spPr>
          <a:xfrm>
            <a:off x="838200" y="2781300"/>
            <a:ext cx="105156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800" b="1" i="0">
                <a:solidFill>
                  <a:srgbClr val="F0D79C"/>
                </a:solidFill>
                <a:latin typeface="Georgia"/>
                <a:ea typeface="Georgia"/>
                <a:cs typeface="Georgia"/>
              </a:defRPr>
            </a:pPr>
            <a:r>
              <a:rPr sz="4800" b="1" i="0">
                <a:solidFill>
                  <a:srgbClr val="F0D79C"/>
                </a:solidFill>
                <a:latin typeface="Georgia"/>
                <a:ea typeface="Georgia"/>
                <a:cs typeface="Georgia"/>
              </a:rPr>
              <a:t>It is the groaning of childbirth.</a:t>
            </a:r>
          </a:p>
        </p:txBody>
      </p:sp>
      <p:sp>
        <p:nvSpPr>
          <p:cNvPr id="5" name="verse">
            <a:extLst>
              <a:ext uri="{FF2B5EF4-FFF2-40B4-BE49-F238E27FC236}">
                <a16:creationId xmlns:a16="http://schemas.microsoft.com/office/drawing/2014/main" id="{DDF9D312-9949-40CD-89E8-F1E0CD2EB859}"/>
              </a:ext>
            </a:extLst>
          </p:cNvPr>
          <p:cNvSpPr>
            <a:spLocks noGrp="1"/>
          </p:cNvSpPr>
          <p:nvPr/>
        </p:nvSpPr>
        <p:spPr>
          <a:xfrm>
            <a:off x="1190625" y="4667250"/>
            <a:ext cx="981075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85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85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“The creation itself will be liberated from its bondage to decay”</a:t>
            </a:r>
          </a:p>
          <a:p>
            <a:pPr algn="ctr">
              <a:defRPr sz="285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85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(Romans 8:21 NIV).</a:t>
            </a:r>
          </a:p>
        </p:txBody>
      </p:sp>
    </p:spTree>
    <p:extLst>
      <p:ext uri="{BB962C8B-B14F-4D97-AF65-F5344CB8AC3E}">
        <p14:creationId xmlns:p14="http://schemas.microsoft.com/office/powerpoint/2010/main" val="408088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1D33"/>
            </a:gs>
            <a:gs pos="100000">
              <a:srgbClr val="04111F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yebrow">
            <a:extLst>
              <a:ext uri="{FF2B5EF4-FFF2-40B4-BE49-F238E27FC236}">
                <a16:creationId xmlns:a16="http://schemas.microsoft.com/office/drawing/2014/main" id="{0FC34BEB-2D03-4533-9AE9-50EE85C94BE5}"/>
              </a:ext>
            </a:extLst>
          </p:cNvPr>
          <p:cNvSpPr>
            <a:spLocks noGrp="1"/>
          </p:cNvSpPr>
          <p:nvPr/>
        </p:nvSpPr>
        <p:spPr>
          <a:xfrm>
            <a:off x="685800" y="409575"/>
            <a:ext cx="44767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72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THE SCOPE OF REDEMPTION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265A5261-0708-4547-B015-6025EE0C6E4F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In Christ, God is reclaiming…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620167FA-BB77-4B2D-8944-6DEA51CB28B0}"/>
              </a:ext>
            </a:extLst>
          </p:cNvPr>
          <p:cNvSpPr>
            <a:spLocks noGrp="1"/>
          </p:cNvSpPr>
          <p:nvPr/>
        </p:nvSpPr>
        <p:spPr>
          <a:xfrm>
            <a:off x="685800" y="1495425"/>
            <a:ext cx="14287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people">
            <a:extLst>
              <a:ext uri="{FF2B5EF4-FFF2-40B4-BE49-F238E27FC236}">
                <a16:creationId xmlns:a16="http://schemas.microsoft.com/office/drawing/2014/main" id="{28E3DF63-56BE-4DDA-A018-F6520BBCE823}"/>
              </a:ext>
            </a:extLst>
          </p:cNvPr>
          <p:cNvSpPr>
            <a:spLocks noGrp="1"/>
          </p:cNvSpPr>
          <p:nvPr/>
        </p:nvSpPr>
        <p:spPr>
          <a:xfrm>
            <a:off x="914400" y="2095500"/>
            <a:ext cx="4476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6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human beings</a:t>
            </a:r>
          </a:p>
        </p:txBody>
      </p:sp>
      <p:sp>
        <p:nvSpPr>
          <p:cNvPr id="5" name="bodies">
            <a:extLst>
              <a:ext uri="{FF2B5EF4-FFF2-40B4-BE49-F238E27FC236}">
                <a16:creationId xmlns:a16="http://schemas.microsoft.com/office/drawing/2014/main" id="{C400BC6F-D072-43AC-9C86-32C8A2063A69}"/>
              </a:ext>
            </a:extLst>
          </p:cNvPr>
          <p:cNvSpPr>
            <a:spLocks noGrp="1"/>
          </p:cNvSpPr>
          <p:nvPr/>
        </p:nvSpPr>
        <p:spPr>
          <a:xfrm>
            <a:off x="6800850" y="2095500"/>
            <a:ext cx="4476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6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human bodies</a:t>
            </a:r>
          </a:p>
        </p:txBody>
      </p:sp>
      <p:sp>
        <p:nvSpPr>
          <p:cNvPr id="6" name="relationships">
            <a:extLst>
              <a:ext uri="{FF2B5EF4-FFF2-40B4-BE49-F238E27FC236}">
                <a16:creationId xmlns:a16="http://schemas.microsoft.com/office/drawing/2014/main" id="{30F4D89D-FD0F-4090-AE35-503E7AE4B535}"/>
              </a:ext>
            </a:extLst>
          </p:cNvPr>
          <p:cNvSpPr>
            <a:spLocks noGrp="1"/>
          </p:cNvSpPr>
          <p:nvPr/>
        </p:nvSpPr>
        <p:spPr>
          <a:xfrm>
            <a:off x="914400" y="3352800"/>
            <a:ext cx="5048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6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human relationships</a:t>
            </a:r>
          </a:p>
        </p:txBody>
      </p:sp>
      <p:sp>
        <p:nvSpPr>
          <p:cNvPr id="7" name="creation">
            <a:extLst>
              <a:ext uri="{FF2B5EF4-FFF2-40B4-BE49-F238E27FC236}">
                <a16:creationId xmlns:a16="http://schemas.microsoft.com/office/drawing/2014/main" id="{14DC3260-E8DB-44B3-A2FB-5C1285528FA9}"/>
              </a:ext>
            </a:extLst>
          </p:cNvPr>
          <p:cNvSpPr>
            <a:spLocks noGrp="1"/>
          </p:cNvSpPr>
          <p:nvPr/>
        </p:nvSpPr>
        <p:spPr>
          <a:xfrm>
            <a:off x="6800850" y="3352800"/>
            <a:ext cx="4476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6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the created order</a:t>
            </a:r>
          </a:p>
        </p:txBody>
      </p:sp>
      <p:sp>
        <p:nvSpPr>
          <p:cNvPr id="8" name="scope-rule">
            <a:extLst>
              <a:ext uri="{FF2B5EF4-FFF2-40B4-BE49-F238E27FC236}">
                <a16:creationId xmlns:a16="http://schemas.microsoft.com/office/drawing/2014/main" id="{9450E02F-EB25-43BF-A652-A96C7C37C4E5}"/>
              </a:ext>
            </a:extLst>
          </p:cNvPr>
          <p:cNvSpPr>
            <a:spLocks noGrp="1"/>
          </p:cNvSpPr>
          <p:nvPr/>
        </p:nvSpPr>
        <p:spPr>
          <a:xfrm>
            <a:off x="904875" y="4629150"/>
            <a:ext cx="10382250" cy="0"/>
          </a:xfrm>
          <a:prstGeom prst="line">
            <a:avLst/>
          </a:prstGeom>
          <a:noFill/>
          <a:ln w="28575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cope-summary">
            <a:extLst>
              <a:ext uri="{FF2B5EF4-FFF2-40B4-BE49-F238E27FC236}">
                <a16:creationId xmlns:a16="http://schemas.microsoft.com/office/drawing/2014/main" id="{1C036D97-5F6B-435C-9456-5DC6AF1ED82D}"/>
              </a:ext>
            </a:extLst>
          </p:cNvPr>
          <p:cNvSpPr>
            <a:spLocks noGrp="1"/>
          </p:cNvSpPr>
          <p:nvPr/>
        </p:nvSpPr>
        <p:spPr>
          <a:xfrm>
            <a:off x="1000125" y="5010150"/>
            <a:ext cx="10191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150" b="0" i="1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150" b="0" i="1">
                <a:solidFill>
                  <a:srgbClr val="F0D79C"/>
                </a:solidFill>
                <a:latin typeface="Arial"/>
                <a:ea typeface="Arial"/>
                <a:cs typeface="Arial"/>
              </a:rPr>
              <a:t>Redemption is larger than rescuing individual souls.</a:t>
            </a:r>
          </a:p>
        </p:txBody>
      </p:sp>
    </p:spTree>
    <p:extLst>
      <p:ext uri="{BB962C8B-B14F-4D97-AF65-F5344CB8AC3E}">
        <p14:creationId xmlns:p14="http://schemas.microsoft.com/office/powerpoint/2010/main" val="578415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8FD1CA68-59DF-408E-A57F-1BDA9469B29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2000"/>
                </a:srgbClr>
              </a:gs>
              <a:gs pos="52000">
                <a:srgbClr val="04111F">
                  <a:alpha val="58000"/>
                </a:srgbClr>
              </a:gs>
              <a:gs pos="100000">
                <a:srgbClr val="04111F">
                  <a:alpha val="88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tup">
            <a:extLst>
              <a:ext uri="{FF2B5EF4-FFF2-40B4-BE49-F238E27FC236}">
                <a16:creationId xmlns:a16="http://schemas.microsoft.com/office/drawing/2014/main" id="{8B5A139D-9EA6-462F-BEFC-9BF725182FD8}"/>
              </a:ext>
            </a:extLst>
          </p:cNvPr>
          <p:cNvSpPr>
            <a:spLocks noGrp="1"/>
          </p:cNvSpPr>
          <p:nvPr/>
        </p:nvSpPr>
        <p:spPr>
          <a:xfrm>
            <a:off x="914400" y="704850"/>
            <a:ext cx="103632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45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45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Resurrected life will be genuinely human life—</a:t>
            </a:r>
          </a:p>
        </p:txBody>
      </p:sp>
      <p:sp>
        <p:nvSpPr>
          <p:cNvPr id="4" name="claim">
            <a:extLst>
              <a:ext uri="{FF2B5EF4-FFF2-40B4-BE49-F238E27FC236}">
                <a16:creationId xmlns:a16="http://schemas.microsoft.com/office/drawing/2014/main" id="{73D56B66-2CCA-4258-9CC9-9E6C221D12CE}"/>
              </a:ext>
            </a:extLst>
          </p:cNvPr>
          <p:cNvSpPr>
            <a:spLocks noGrp="1"/>
          </p:cNvSpPr>
          <p:nvPr/>
        </p:nvSpPr>
        <p:spPr>
          <a:xfrm>
            <a:off x="914400" y="1543050"/>
            <a:ext cx="10363200" cy="1447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50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0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cleansed from everything</a:t>
            </a:r>
          </a:p>
          <a:p>
            <a:pPr algn="ctr">
              <a:defRPr sz="50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0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that corrupts it.</a:t>
            </a:r>
          </a:p>
        </p:txBody>
      </p:sp>
      <p:sp>
        <p:nvSpPr>
          <p:cNvPr id="5" name="human-life">
            <a:extLst>
              <a:ext uri="{FF2B5EF4-FFF2-40B4-BE49-F238E27FC236}">
                <a16:creationId xmlns:a16="http://schemas.microsoft.com/office/drawing/2014/main" id="{9FAAF49F-C812-4ED8-AD94-2C4844E17DE4}"/>
              </a:ext>
            </a:extLst>
          </p:cNvPr>
          <p:cNvSpPr>
            <a:spLocks noGrp="1"/>
          </p:cNvSpPr>
          <p:nvPr/>
        </p:nvSpPr>
        <p:spPr>
          <a:xfrm>
            <a:off x="914400" y="3943350"/>
            <a:ext cx="10363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375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recognize  •  serve  •  create  •  discover</a:t>
            </a:r>
          </a:p>
        </p:txBody>
      </p:sp>
      <p:sp>
        <p:nvSpPr>
          <p:cNvPr id="6" name="more">
            <a:extLst>
              <a:ext uri="{FF2B5EF4-FFF2-40B4-BE49-F238E27FC236}">
                <a16:creationId xmlns:a16="http://schemas.microsoft.com/office/drawing/2014/main" id="{8732C5BA-DBE4-43CE-9679-4B6D0C7A8228}"/>
              </a:ext>
            </a:extLst>
          </p:cNvPr>
          <p:cNvSpPr>
            <a:spLocks noGrp="1"/>
          </p:cNvSpPr>
          <p:nvPr/>
        </p:nvSpPr>
        <p:spPr>
          <a:xfrm>
            <a:off x="914400" y="5162550"/>
            <a:ext cx="103632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925" b="0" i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925" b="0" i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More alive. More beautiful. More relational. More joyful.</a:t>
            </a:r>
          </a:p>
        </p:txBody>
      </p:sp>
    </p:spTree>
    <p:extLst>
      <p:ext uri="{BB962C8B-B14F-4D97-AF65-F5344CB8AC3E}">
        <p14:creationId xmlns:p14="http://schemas.microsoft.com/office/powerpoint/2010/main" val="47863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yebrow">
            <a:extLst>
              <a:ext uri="{FF2B5EF4-FFF2-40B4-BE49-F238E27FC236}">
                <a16:creationId xmlns:a16="http://schemas.microsoft.com/office/drawing/2014/main" id="{99645752-96CC-4275-B78D-018752B9BFA1}"/>
              </a:ext>
            </a:extLst>
          </p:cNvPr>
          <p:cNvSpPr>
            <a:spLocks noGrp="1"/>
          </p:cNvSpPr>
          <p:nvPr/>
        </p:nvSpPr>
        <p:spPr>
          <a:xfrm>
            <a:off x="778790" y="448319"/>
            <a:ext cx="44767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72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725" b="1" i="0" dirty="0">
                <a:solidFill>
                  <a:srgbClr val="DAB66E"/>
                </a:solidFill>
                <a:latin typeface="Arial"/>
                <a:ea typeface="Arial"/>
                <a:cs typeface="Arial"/>
              </a:rPr>
              <a:t>LIFE IN THE NEW CREATION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98726C13-ACE1-4C48-9827-65966614E82C}"/>
              </a:ext>
            </a:extLst>
          </p:cNvPr>
          <p:cNvSpPr>
            <a:spLocks noGrp="1"/>
          </p:cNvSpPr>
          <p:nvPr/>
        </p:nvSpPr>
        <p:spPr>
          <a:xfrm>
            <a:off x="778790" y="998027"/>
            <a:ext cx="1082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 dirty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Worship will remain central because Christ is central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2D6A175F-6D8E-4B55-AC6C-8E97EA8161D6}"/>
              </a:ext>
            </a:extLst>
          </p:cNvPr>
          <p:cNvSpPr>
            <a:spLocks noGrp="1"/>
          </p:cNvSpPr>
          <p:nvPr/>
        </p:nvSpPr>
        <p:spPr>
          <a:xfrm>
            <a:off x="778790" y="2502811"/>
            <a:ext cx="14287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worship">
            <a:extLst>
              <a:ext uri="{FF2B5EF4-FFF2-40B4-BE49-F238E27FC236}">
                <a16:creationId xmlns:a16="http://schemas.microsoft.com/office/drawing/2014/main" id="{AFAEE765-1C5D-40AB-8018-5BF44CC25500}"/>
              </a:ext>
            </a:extLst>
          </p:cNvPr>
          <p:cNvSpPr>
            <a:spLocks noGrp="1"/>
          </p:cNvSpPr>
          <p:nvPr/>
        </p:nvSpPr>
        <p:spPr>
          <a:xfrm>
            <a:off x="1026440" y="2754179"/>
            <a:ext cx="103251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0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05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Worship will not be limited</a:t>
            </a:r>
          </a:p>
          <a:p>
            <a:pPr algn="ctr">
              <a:defRPr sz="40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05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to singing around the throne.</a:t>
            </a:r>
          </a:p>
        </p:txBody>
      </p:sp>
      <p:sp>
        <p:nvSpPr>
          <p:cNvPr id="5" name="life-one">
            <a:extLst>
              <a:ext uri="{FF2B5EF4-FFF2-40B4-BE49-F238E27FC236}">
                <a16:creationId xmlns:a16="http://schemas.microsoft.com/office/drawing/2014/main" id="{ACC08CFB-2A21-4322-BF3D-D44E5C79BF22}"/>
              </a:ext>
            </a:extLst>
          </p:cNvPr>
          <p:cNvSpPr>
            <a:spLocks noGrp="1"/>
          </p:cNvSpPr>
          <p:nvPr/>
        </p:nvSpPr>
        <p:spPr>
          <a:xfrm>
            <a:off x="969290" y="4501286"/>
            <a:ext cx="104394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075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075" b="0" i="0" dirty="0">
                <a:solidFill>
                  <a:srgbClr val="D8E7F2"/>
                </a:solidFill>
                <a:latin typeface="Arial"/>
                <a:ea typeface="Arial"/>
                <a:cs typeface="Arial"/>
              </a:rPr>
              <a:t>Work without frustration.  Relationships without manipulation.</a:t>
            </a:r>
          </a:p>
        </p:txBody>
      </p:sp>
      <p:sp>
        <p:nvSpPr>
          <p:cNvPr id="6" name="life-two">
            <a:extLst>
              <a:ext uri="{FF2B5EF4-FFF2-40B4-BE49-F238E27FC236}">
                <a16:creationId xmlns:a16="http://schemas.microsoft.com/office/drawing/2014/main" id="{9D90C790-5B1E-42E5-8703-4282BBD1BA3D}"/>
              </a:ext>
            </a:extLst>
          </p:cNvPr>
          <p:cNvSpPr>
            <a:spLocks noGrp="1"/>
          </p:cNvSpPr>
          <p:nvPr/>
        </p:nvSpPr>
        <p:spPr>
          <a:xfrm>
            <a:off x="969290" y="5769886"/>
            <a:ext cx="104394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075" b="0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075" b="0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Creativity without corruption.  Enjoyment without guilt.</a:t>
            </a:r>
          </a:p>
        </p:txBody>
      </p:sp>
    </p:spTree>
    <p:extLst>
      <p:ext uri="{BB962C8B-B14F-4D97-AF65-F5344CB8AC3E}">
        <p14:creationId xmlns:p14="http://schemas.microsoft.com/office/powerpoint/2010/main" val="586963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B2A40"/>
            </a:gs>
            <a:gs pos="100000">
              <a:srgbClr val="04111F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yebrow">
            <a:extLst>
              <a:ext uri="{FF2B5EF4-FFF2-40B4-BE49-F238E27FC236}">
                <a16:creationId xmlns:a16="http://schemas.microsoft.com/office/drawing/2014/main" id="{4970C08E-83FD-435B-AEAF-49C83D792DF9}"/>
              </a:ext>
            </a:extLst>
          </p:cNvPr>
          <p:cNvSpPr>
            <a:spLocks noGrp="1"/>
          </p:cNvSpPr>
          <p:nvPr/>
        </p:nvSpPr>
        <p:spPr>
          <a:xfrm>
            <a:off x="685800" y="409575"/>
            <a:ext cx="44767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72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HOW WE WILL READ ALCORN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914D1CAC-B758-4E5C-BA4C-B1253B618D84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We will study with imagination—and discernment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968918B6-950C-43D6-A87A-36D29815303C}"/>
              </a:ext>
            </a:extLst>
          </p:cNvPr>
          <p:cNvSpPr>
            <a:spLocks noGrp="1"/>
          </p:cNvSpPr>
          <p:nvPr/>
        </p:nvSpPr>
        <p:spPr>
          <a:xfrm>
            <a:off x="685800" y="1495425"/>
            <a:ext cx="14287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level-1">
            <a:extLst>
              <a:ext uri="{FF2B5EF4-FFF2-40B4-BE49-F238E27FC236}">
                <a16:creationId xmlns:a16="http://schemas.microsoft.com/office/drawing/2014/main" id="{3DB00E27-7D9B-455A-903A-63959EF55C6A}"/>
              </a:ext>
            </a:extLst>
          </p:cNvPr>
          <p:cNvSpPr>
            <a:spLocks noGrp="1"/>
          </p:cNvSpPr>
          <p:nvPr/>
        </p:nvSpPr>
        <p:spPr>
          <a:xfrm>
            <a:off x="685800" y="2114550"/>
            <a:ext cx="876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5250" b="1" i="0">
                <a:solidFill>
                  <a:srgbClr val="DAB66E"/>
                </a:solidFill>
                <a:latin typeface="Georgia"/>
                <a:ea typeface="Georgia"/>
                <a:cs typeface="Georgia"/>
              </a:defRPr>
            </a:pPr>
            <a:r>
              <a:rPr sz="5250" b="1" i="0">
                <a:solidFill>
                  <a:srgbClr val="DAB66E"/>
                </a:solidFill>
                <a:latin typeface="Georgia"/>
                <a:ea typeface="Georgia"/>
                <a:cs typeface="Georgia"/>
              </a:rPr>
              <a:t>1</a:t>
            </a:r>
          </a:p>
        </p:txBody>
      </p:sp>
      <p:sp>
        <p:nvSpPr>
          <p:cNvPr id="5" name="level-rule-1">
            <a:extLst>
              <a:ext uri="{FF2B5EF4-FFF2-40B4-BE49-F238E27FC236}">
                <a16:creationId xmlns:a16="http://schemas.microsoft.com/office/drawing/2014/main" id="{2617C044-3B3D-4254-A4C0-B62F6BE8C116}"/>
              </a:ext>
            </a:extLst>
          </p:cNvPr>
          <p:cNvSpPr>
            <a:spLocks noGrp="1"/>
          </p:cNvSpPr>
          <p:nvPr/>
        </p:nvSpPr>
        <p:spPr>
          <a:xfrm>
            <a:off x="685800" y="3028950"/>
            <a:ext cx="2571750" cy="0"/>
          </a:xfrm>
          <a:prstGeom prst="line">
            <a:avLst/>
          </a:prstGeom>
          <a:noFill/>
          <a:ln w="28575">
            <a:solidFill>
              <a:srgbClr val="123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level-title-1">
            <a:extLst>
              <a:ext uri="{FF2B5EF4-FFF2-40B4-BE49-F238E27FC236}">
                <a16:creationId xmlns:a16="http://schemas.microsoft.com/office/drawing/2014/main" id="{A20F9271-8423-4DE3-8902-D4B67D21D071}"/>
              </a:ext>
            </a:extLst>
          </p:cNvPr>
          <p:cNvSpPr>
            <a:spLocks noGrp="1"/>
          </p:cNvSpPr>
          <p:nvPr/>
        </p:nvSpPr>
        <p:spPr>
          <a:xfrm>
            <a:off x="685800" y="3314700"/>
            <a:ext cx="2857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0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0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Scripture</a:t>
            </a:r>
          </a:p>
          <a:p>
            <a:pPr algn="l">
              <a:defRPr sz="30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0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clearly teaches</a:t>
            </a:r>
          </a:p>
        </p:txBody>
      </p:sp>
      <p:sp>
        <p:nvSpPr>
          <p:cNvPr id="7" name="level-2">
            <a:extLst>
              <a:ext uri="{FF2B5EF4-FFF2-40B4-BE49-F238E27FC236}">
                <a16:creationId xmlns:a16="http://schemas.microsoft.com/office/drawing/2014/main" id="{71CF10AF-1465-45C5-B9FA-94921D865CE8}"/>
              </a:ext>
            </a:extLst>
          </p:cNvPr>
          <p:cNvSpPr>
            <a:spLocks noGrp="1"/>
          </p:cNvSpPr>
          <p:nvPr/>
        </p:nvSpPr>
        <p:spPr>
          <a:xfrm>
            <a:off x="4057650" y="2114550"/>
            <a:ext cx="876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5250" b="1" i="0">
                <a:solidFill>
                  <a:srgbClr val="DAB66E"/>
                </a:solidFill>
                <a:latin typeface="Georgia"/>
                <a:ea typeface="Georgia"/>
                <a:cs typeface="Georgia"/>
              </a:defRPr>
            </a:pPr>
            <a:r>
              <a:rPr sz="5250" b="1" i="0">
                <a:solidFill>
                  <a:srgbClr val="DAB66E"/>
                </a:solidFill>
                <a:latin typeface="Georgia"/>
                <a:ea typeface="Georgia"/>
                <a:cs typeface="Georgia"/>
              </a:rPr>
              <a:t>2</a:t>
            </a:r>
          </a:p>
        </p:txBody>
      </p:sp>
      <p:sp>
        <p:nvSpPr>
          <p:cNvPr id="8" name="level-rule-2">
            <a:extLst>
              <a:ext uri="{FF2B5EF4-FFF2-40B4-BE49-F238E27FC236}">
                <a16:creationId xmlns:a16="http://schemas.microsoft.com/office/drawing/2014/main" id="{C5936411-0C77-41C5-A1C7-3E787CCAA9D9}"/>
              </a:ext>
            </a:extLst>
          </p:cNvPr>
          <p:cNvSpPr>
            <a:spLocks noGrp="1"/>
          </p:cNvSpPr>
          <p:nvPr/>
        </p:nvSpPr>
        <p:spPr>
          <a:xfrm>
            <a:off x="4057650" y="3028950"/>
            <a:ext cx="2571750" cy="0"/>
          </a:xfrm>
          <a:prstGeom prst="line">
            <a:avLst/>
          </a:prstGeom>
          <a:noFill/>
          <a:ln w="28575">
            <a:solidFill>
              <a:srgbClr val="123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level-title-2">
            <a:extLst>
              <a:ext uri="{FF2B5EF4-FFF2-40B4-BE49-F238E27FC236}">
                <a16:creationId xmlns:a16="http://schemas.microsoft.com/office/drawing/2014/main" id="{2056419E-5F08-4E94-B181-3BE53C1B05D9}"/>
              </a:ext>
            </a:extLst>
          </p:cNvPr>
          <p:cNvSpPr>
            <a:spLocks noGrp="1"/>
          </p:cNvSpPr>
          <p:nvPr/>
        </p:nvSpPr>
        <p:spPr>
          <a:xfrm>
            <a:off x="4057650" y="3314700"/>
            <a:ext cx="2857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075" b="1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075" b="1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Alcorn reasonably</a:t>
            </a:r>
          </a:p>
          <a:p>
            <a:pPr algn="l">
              <a:defRPr sz="3075" b="1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075" b="1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concludes</a:t>
            </a:r>
          </a:p>
        </p:txBody>
      </p:sp>
      <p:sp>
        <p:nvSpPr>
          <p:cNvPr id="10" name="level-3">
            <a:extLst>
              <a:ext uri="{FF2B5EF4-FFF2-40B4-BE49-F238E27FC236}">
                <a16:creationId xmlns:a16="http://schemas.microsoft.com/office/drawing/2014/main" id="{E0C0256C-2F16-42F2-BEAE-6719BAA46964}"/>
              </a:ext>
            </a:extLst>
          </p:cNvPr>
          <p:cNvSpPr>
            <a:spLocks noGrp="1"/>
          </p:cNvSpPr>
          <p:nvPr/>
        </p:nvSpPr>
        <p:spPr>
          <a:xfrm>
            <a:off x="7429500" y="2114550"/>
            <a:ext cx="876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5250" b="1" i="0">
                <a:solidFill>
                  <a:srgbClr val="DAB66E"/>
                </a:solidFill>
                <a:latin typeface="Georgia"/>
                <a:ea typeface="Georgia"/>
                <a:cs typeface="Georgia"/>
              </a:defRPr>
            </a:pPr>
            <a:r>
              <a:rPr sz="5250" b="1" i="0">
                <a:solidFill>
                  <a:srgbClr val="DAB66E"/>
                </a:solidFill>
                <a:latin typeface="Georgia"/>
                <a:ea typeface="Georgia"/>
                <a:cs typeface="Georgia"/>
              </a:rPr>
              <a:t>3</a:t>
            </a:r>
          </a:p>
        </p:txBody>
      </p:sp>
      <p:sp>
        <p:nvSpPr>
          <p:cNvPr id="11" name="level-rule-3">
            <a:extLst>
              <a:ext uri="{FF2B5EF4-FFF2-40B4-BE49-F238E27FC236}">
                <a16:creationId xmlns:a16="http://schemas.microsoft.com/office/drawing/2014/main" id="{C90DFE72-C4B4-44DA-8E60-AE68996438AA}"/>
              </a:ext>
            </a:extLst>
          </p:cNvPr>
          <p:cNvSpPr>
            <a:spLocks noGrp="1"/>
          </p:cNvSpPr>
          <p:nvPr/>
        </p:nvSpPr>
        <p:spPr>
          <a:xfrm>
            <a:off x="7429500" y="3028950"/>
            <a:ext cx="2571750" cy="0"/>
          </a:xfrm>
          <a:prstGeom prst="line">
            <a:avLst/>
          </a:prstGeom>
          <a:noFill/>
          <a:ln w="28575">
            <a:solidFill>
              <a:srgbClr val="123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evel-title-3">
            <a:extLst>
              <a:ext uri="{FF2B5EF4-FFF2-40B4-BE49-F238E27FC236}">
                <a16:creationId xmlns:a16="http://schemas.microsoft.com/office/drawing/2014/main" id="{C42622F5-CD87-474F-B52E-6F537EC75358}"/>
              </a:ext>
            </a:extLst>
          </p:cNvPr>
          <p:cNvSpPr>
            <a:spLocks noGrp="1"/>
          </p:cNvSpPr>
          <p:nvPr/>
        </p:nvSpPr>
        <p:spPr>
          <a:xfrm>
            <a:off x="7429500" y="3314700"/>
            <a:ext cx="2857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075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075" b="1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Alcorn imaginatively</a:t>
            </a:r>
          </a:p>
          <a:p>
            <a:pPr algn="l">
              <a:defRPr sz="3075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075" b="1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suggests</a:t>
            </a:r>
          </a:p>
        </p:txBody>
      </p:sp>
      <p:sp>
        <p:nvSpPr>
          <p:cNvPr id="13" name="discernment-summary">
            <a:extLst>
              <a:ext uri="{FF2B5EF4-FFF2-40B4-BE49-F238E27FC236}">
                <a16:creationId xmlns:a16="http://schemas.microsoft.com/office/drawing/2014/main" id="{A8AD07AE-1FA4-48EE-9AC4-DC57CC6708B7}"/>
              </a:ext>
            </a:extLst>
          </p:cNvPr>
          <p:cNvSpPr>
            <a:spLocks noGrp="1"/>
          </p:cNvSpPr>
          <p:nvPr/>
        </p:nvSpPr>
        <p:spPr>
          <a:xfrm>
            <a:off x="990600" y="5238750"/>
            <a:ext cx="10210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2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Our imaginations remain servants of Scripture.</a:t>
            </a:r>
          </a:p>
        </p:txBody>
      </p:sp>
    </p:spTree>
    <p:extLst>
      <p:ext uri="{BB962C8B-B14F-4D97-AF65-F5344CB8AC3E}">
        <p14:creationId xmlns:p14="http://schemas.microsoft.com/office/powerpoint/2010/main" val="216536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197BF359-C0C0-4CCB-BE3B-4BDBF39BF89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4000"/>
                </a:srgbClr>
              </a:gs>
              <a:gs pos="52000">
                <a:srgbClr val="04111F">
                  <a:alpha val="60000"/>
                </a:srgbClr>
              </a:gs>
              <a:gs pos="100000">
                <a:srgbClr val="04111F">
                  <a:alpha val="90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5863AB19-90DD-4DF0-A6B5-33C73356F907}"/>
              </a:ext>
            </a:extLst>
          </p:cNvPr>
          <p:cNvSpPr>
            <a:spLocks noGrp="1"/>
          </p:cNvSpPr>
          <p:nvPr/>
        </p:nvSpPr>
        <p:spPr>
          <a:xfrm>
            <a:off x="685800" y="723900"/>
            <a:ext cx="6477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87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AS FRIENDS, WE BELIEVE</a:t>
            </a:r>
          </a:p>
        </p:txBody>
      </p:sp>
      <p:sp>
        <p:nvSpPr>
          <p:cNvPr id="4" name="friends-claim">
            <a:extLst>
              <a:ext uri="{FF2B5EF4-FFF2-40B4-BE49-F238E27FC236}">
                <a16:creationId xmlns:a16="http://schemas.microsoft.com/office/drawing/2014/main" id="{D8F01E01-7626-4D59-A6F1-5C5812953BDB}"/>
              </a:ext>
            </a:extLst>
          </p:cNvPr>
          <p:cNvSpPr>
            <a:spLocks noGrp="1"/>
          </p:cNvSpPr>
          <p:nvPr/>
        </p:nvSpPr>
        <p:spPr>
          <a:xfrm>
            <a:off x="685800" y="1476375"/>
            <a:ext cx="9334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9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95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Christ has come</a:t>
            </a:r>
          </a:p>
          <a:p>
            <a:pPr algn="l">
              <a:defRPr sz="49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95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to teach his people himself.</a:t>
            </a:r>
          </a:p>
        </p:txBody>
      </p:sp>
      <p:sp>
        <p:nvSpPr>
          <p:cNvPr id="5" name="firstfruits">
            <a:extLst>
              <a:ext uri="{FF2B5EF4-FFF2-40B4-BE49-F238E27FC236}">
                <a16:creationId xmlns:a16="http://schemas.microsoft.com/office/drawing/2014/main" id="{C3C60A73-65B6-404A-878E-14B82A0B648D}"/>
              </a:ext>
            </a:extLst>
          </p:cNvPr>
          <p:cNvSpPr>
            <a:spLocks noGrp="1"/>
          </p:cNvSpPr>
          <p:nvPr/>
        </p:nvSpPr>
        <p:spPr>
          <a:xfrm>
            <a:off x="685800" y="3464195"/>
            <a:ext cx="100965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225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225" b="1" i="0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Through the Holy Spirit, the life of the coming kingdom</a:t>
            </a:r>
            <a:r>
              <a:rPr lang="en-US" sz="3225" b="1" i="0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 </a:t>
            </a:r>
            <a:r>
              <a:rPr sz="3225" b="1" i="0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has already begun among us.</a:t>
            </a:r>
          </a:p>
        </p:txBody>
      </p:sp>
      <p:sp>
        <p:nvSpPr>
          <p:cNvPr id="6" name="verse">
            <a:extLst>
              <a:ext uri="{FF2B5EF4-FFF2-40B4-BE49-F238E27FC236}">
                <a16:creationId xmlns:a16="http://schemas.microsoft.com/office/drawing/2014/main" id="{FB8D153D-7C95-4A09-9876-89308DEEFAD8}"/>
              </a:ext>
            </a:extLst>
          </p:cNvPr>
          <p:cNvSpPr>
            <a:spLocks noGrp="1"/>
          </p:cNvSpPr>
          <p:nvPr/>
        </p:nvSpPr>
        <p:spPr>
          <a:xfrm>
            <a:off x="685800" y="54864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2325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325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“If anyone is in Christ, the new creation has come” (2 Corinthians 5:17 NIV).</a:t>
            </a:r>
          </a:p>
        </p:txBody>
      </p:sp>
    </p:spTree>
    <p:extLst>
      <p:ext uri="{BB962C8B-B14F-4D97-AF65-F5344CB8AC3E}">
        <p14:creationId xmlns:p14="http://schemas.microsoft.com/office/powerpoint/2010/main" val="209316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1D33"/>
            </a:gs>
            <a:gs pos="100000">
              <a:srgbClr val="04111F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yebrow">
            <a:extLst>
              <a:ext uri="{FF2B5EF4-FFF2-40B4-BE49-F238E27FC236}">
                <a16:creationId xmlns:a16="http://schemas.microsoft.com/office/drawing/2014/main" id="{D94088AD-2C42-4035-A54E-F7457F884587}"/>
              </a:ext>
            </a:extLst>
          </p:cNvPr>
          <p:cNvSpPr>
            <a:spLocks noGrp="1"/>
          </p:cNvSpPr>
          <p:nvPr/>
        </p:nvSpPr>
        <p:spPr>
          <a:xfrm>
            <a:off x="685800" y="409575"/>
            <a:ext cx="44767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72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THE KINGDOM’S FIRSTFRUITS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50801DF0-3793-4174-999B-616947A36125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 dirty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We become signs of the world Christ has promised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2B40D24A-23AF-4DEF-A04E-6F4BE35A6480}"/>
              </a:ext>
            </a:extLst>
          </p:cNvPr>
          <p:cNvSpPr>
            <a:spLocks noGrp="1"/>
          </p:cNvSpPr>
          <p:nvPr/>
        </p:nvSpPr>
        <p:spPr>
          <a:xfrm>
            <a:off x="685800" y="1495425"/>
            <a:ext cx="14287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onciliation">
            <a:extLst>
              <a:ext uri="{FF2B5EF4-FFF2-40B4-BE49-F238E27FC236}">
                <a16:creationId xmlns:a16="http://schemas.microsoft.com/office/drawing/2014/main" id="{F6CFBBC2-6071-40B4-9CD1-F84C577B7368}"/>
              </a:ext>
            </a:extLst>
          </p:cNvPr>
          <p:cNvSpPr>
            <a:spLocks noGrp="1"/>
          </p:cNvSpPr>
          <p:nvPr/>
        </p:nvSpPr>
        <p:spPr>
          <a:xfrm>
            <a:off x="952500" y="2076450"/>
            <a:ext cx="10287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1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reconciliation where there was hostility</a:t>
            </a:r>
          </a:p>
        </p:txBody>
      </p:sp>
      <p:sp>
        <p:nvSpPr>
          <p:cNvPr id="5" name="mercy">
            <a:extLst>
              <a:ext uri="{FF2B5EF4-FFF2-40B4-BE49-F238E27FC236}">
                <a16:creationId xmlns:a16="http://schemas.microsoft.com/office/drawing/2014/main" id="{B8D91A82-1E64-4B1A-8708-62BFD1843136}"/>
              </a:ext>
            </a:extLst>
          </p:cNvPr>
          <p:cNvSpPr>
            <a:spLocks noGrp="1"/>
          </p:cNvSpPr>
          <p:nvPr/>
        </p:nvSpPr>
        <p:spPr>
          <a:xfrm>
            <a:off x="952500" y="2952750"/>
            <a:ext cx="10287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1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mercy where there was cruelty</a:t>
            </a:r>
          </a:p>
        </p:txBody>
      </p:sp>
      <p:sp>
        <p:nvSpPr>
          <p:cNvPr id="6" name="truth">
            <a:extLst>
              <a:ext uri="{FF2B5EF4-FFF2-40B4-BE49-F238E27FC236}">
                <a16:creationId xmlns:a16="http://schemas.microsoft.com/office/drawing/2014/main" id="{A40A718B-E85A-45A0-970E-138B6AC36DD1}"/>
              </a:ext>
            </a:extLst>
          </p:cNvPr>
          <p:cNvSpPr>
            <a:spLocks noGrp="1"/>
          </p:cNvSpPr>
          <p:nvPr/>
        </p:nvSpPr>
        <p:spPr>
          <a:xfrm>
            <a:off x="952500" y="3829050"/>
            <a:ext cx="10287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1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 i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truth where there was deception</a:t>
            </a:r>
          </a:p>
        </p:txBody>
      </p:sp>
      <p:sp>
        <p:nvSpPr>
          <p:cNvPr id="7" name="holiness">
            <a:extLst>
              <a:ext uri="{FF2B5EF4-FFF2-40B4-BE49-F238E27FC236}">
                <a16:creationId xmlns:a16="http://schemas.microsoft.com/office/drawing/2014/main" id="{B594A517-E75E-4C26-A62A-BCD5803D6DBF}"/>
              </a:ext>
            </a:extLst>
          </p:cNvPr>
          <p:cNvSpPr>
            <a:spLocks noGrp="1"/>
          </p:cNvSpPr>
          <p:nvPr/>
        </p:nvSpPr>
        <p:spPr>
          <a:xfrm>
            <a:off x="952500" y="4705350"/>
            <a:ext cx="10287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150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150" b="1" i="0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holiness where there was bondage</a:t>
            </a:r>
          </a:p>
        </p:txBody>
      </p:sp>
      <p:sp>
        <p:nvSpPr>
          <p:cNvPr id="8" name="corner-rule">
            <a:extLst>
              <a:ext uri="{FF2B5EF4-FFF2-40B4-BE49-F238E27FC236}">
                <a16:creationId xmlns:a16="http://schemas.microsoft.com/office/drawing/2014/main" id="{7CB1363F-D5CB-407E-A1F7-A39632AD361A}"/>
              </a:ext>
            </a:extLst>
          </p:cNvPr>
          <p:cNvSpPr>
            <a:spLocks noGrp="1"/>
          </p:cNvSpPr>
          <p:nvPr/>
        </p:nvSpPr>
        <p:spPr>
          <a:xfrm>
            <a:off x="10706100" y="6334125"/>
            <a:ext cx="800100" cy="0"/>
          </a:xfrm>
          <a:prstGeom prst="line">
            <a:avLst/>
          </a:prstGeom>
          <a:noFill/>
          <a:ln w="1905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88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38E08BB7-D12A-465F-958D-82957137FFD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3000"/>
                </a:srgbClr>
              </a:gs>
              <a:gs pos="52000">
                <a:srgbClr val="04111F">
                  <a:alpha val="52000"/>
                </a:srgbClr>
              </a:gs>
              <a:gs pos="100000">
                <a:srgbClr val="04111F">
                  <a:alpha val="87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come">
            <a:extLst>
              <a:ext uri="{FF2B5EF4-FFF2-40B4-BE49-F238E27FC236}">
                <a16:creationId xmlns:a16="http://schemas.microsoft.com/office/drawing/2014/main" id="{17707767-5752-43C5-A7CC-1E080D880A0A}"/>
              </a:ext>
            </a:extLst>
          </p:cNvPr>
          <p:cNvSpPr>
            <a:spLocks noGrp="1"/>
          </p:cNvSpPr>
          <p:nvPr/>
        </p:nvSpPr>
        <p:spPr>
          <a:xfrm>
            <a:off x="762000" y="590550"/>
            <a:ext cx="47625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5850" b="1" i="0">
                <a:solidFill>
                  <a:srgbClr val="F0D79C"/>
                </a:solidFill>
                <a:latin typeface="Georgia"/>
                <a:ea typeface="Georgia"/>
                <a:cs typeface="Georgia"/>
              </a:defRPr>
            </a:pPr>
            <a:r>
              <a:rPr sz="5850" b="1" i="0">
                <a:solidFill>
                  <a:srgbClr val="F0D79C"/>
                </a:solidFill>
                <a:latin typeface="Georgia"/>
                <a:ea typeface="Georgia"/>
                <a:cs typeface="Georgia"/>
              </a:rPr>
              <a:t>COME.</a:t>
            </a:r>
          </a:p>
        </p:txBody>
      </p:sp>
      <p:sp>
        <p:nvSpPr>
          <p:cNvPr id="4" name="grieving">
            <a:extLst>
              <a:ext uri="{FF2B5EF4-FFF2-40B4-BE49-F238E27FC236}">
                <a16:creationId xmlns:a16="http://schemas.microsoft.com/office/drawing/2014/main" id="{41DD980D-61F4-493B-9742-FE8019010906}"/>
              </a:ext>
            </a:extLst>
          </p:cNvPr>
          <p:cNvSpPr>
            <a:spLocks noGrp="1"/>
          </p:cNvSpPr>
          <p:nvPr/>
        </p:nvSpPr>
        <p:spPr>
          <a:xfrm>
            <a:off x="819150" y="2000250"/>
            <a:ext cx="9525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2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If you are grieving someone you love.</a:t>
            </a:r>
          </a:p>
        </p:txBody>
      </p:sp>
      <p:sp>
        <p:nvSpPr>
          <p:cNvPr id="5" name="anxious">
            <a:extLst>
              <a:ext uri="{FF2B5EF4-FFF2-40B4-BE49-F238E27FC236}">
                <a16:creationId xmlns:a16="http://schemas.microsoft.com/office/drawing/2014/main" id="{3B707B86-A0B8-4D4F-AB33-361BA1ECC7DA}"/>
              </a:ext>
            </a:extLst>
          </p:cNvPr>
          <p:cNvSpPr>
            <a:spLocks noGrp="1"/>
          </p:cNvSpPr>
          <p:nvPr/>
        </p:nvSpPr>
        <p:spPr>
          <a:xfrm>
            <a:off x="819150" y="2895600"/>
            <a:ext cx="10096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2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If you have ever felt anxious about death.</a:t>
            </a:r>
          </a:p>
        </p:txBody>
      </p:sp>
      <p:sp>
        <p:nvSpPr>
          <p:cNvPr id="6" name="ask">
            <a:extLst>
              <a:ext uri="{FF2B5EF4-FFF2-40B4-BE49-F238E27FC236}">
                <a16:creationId xmlns:a16="http://schemas.microsoft.com/office/drawing/2014/main" id="{3D6E82F0-2E5E-439B-9E08-FEFAD3A80B3F}"/>
              </a:ext>
            </a:extLst>
          </p:cNvPr>
          <p:cNvSpPr>
            <a:spLocks noGrp="1"/>
          </p:cNvSpPr>
          <p:nvPr/>
        </p:nvSpPr>
        <p:spPr>
          <a:xfrm>
            <a:off x="819150" y="3790950"/>
            <a:ext cx="9906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2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If someone you love will someday ask.</a:t>
            </a:r>
          </a:p>
        </p:txBody>
      </p:sp>
      <p:sp>
        <p:nvSpPr>
          <p:cNvPr id="7" name="understand">
            <a:extLst>
              <a:ext uri="{FF2B5EF4-FFF2-40B4-BE49-F238E27FC236}">
                <a16:creationId xmlns:a16="http://schemas.microsoft.com/office/drawing/2014/main" id="{A57188EA-8799-4185-8B8A-9017B8B861B4}"/>
              </a:ext>
            </a:extLst>
          </p:cNvPr>
          <p:cNvSpPr>
            <a:spLocks noGrp="1"/>
          </p:cNvSpPr>
          <p:nvPr/>
        </p:nvSpPr>
        <p:spPr>
          <a:xfrm>
            <a:off x="819150" y="4686300"/>
            <a:ext cx="10477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2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If you want to understand the hope of resurrection.</a:t>
            </a:r>
          </a:p>
        </p:txBody>
      </p:sp>
    </p:spTree>
    <p:extLst>
      <p:ext uri="{BB962C8B-B14F-4D97-AF65-F5344CB8AC3E}">
        <p14:creationId xmlns:p14="http://schemas.microsoft.com/office/powerpoint/2010/main" val="91856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657C51F6-F1AB-48F7-A4E0-40C699B5431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88000"/>
                </a:srgbClr>
              </a:gs>
              <a:gs pos="55000">
                <a:srgbClr val="04111F">
                  <a:alpha val="42000"/>
                </a:srgbClr>
              </a:gs>
              <a:gs pos="100000">
                <a:srgbClr val="04111F">
                  <a:alpha val="78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tup">
            <a:extLst>
              <a:ext uri="{FF2B5EF4-FFF2-40B4-BE49-F238E27FC236}">
                <a16:creationId xmlns:a16="http://schemas.microsoft.com/office/drawing/2014/main" id="{132FFDBA-8BDB-4DDF-BF51-37799A91DEE1}"/>
              </a:ext>
            </a:extLst>
          </p:cNvPr>
          <p:cNvSpPr>
            <a:spLocks noGrp="1"/>
          </p:cNvSpPr>
          <p:nvPr/>
        </p:nvSpPr>
        <p:spPr>
          <a:xfrm>
            <a:off x="800100" y="1066800"/>
            <a:ext cx="80486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285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85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Last fall, Judy asked me a simple question:</a:t>
            </a:r>
          </a:p>
        </p:txBody>
      </p:sp>
      <p:sp>
        <p:nvSpPr>
          <p:cNvPr id="4" name="judy-question">
            <a:extLst>
              <a:ext uri="{FF2B5EF4-FFF2-40B4-BE49-F238E27FC236}">
                <a16:creationId xmlns:a16="http://schemas.microsoft.com/office/drawing/2014/main" id="{D579B5CF-6CAF-41E0-95FF-EE2D14EE945D}"/>
              </a:ext>
            </a:extLst>
          </p:cNvPr>
          <p:cNvSpPr>
            <a:spLocks noGrp="1"/>
          </p:cNvSpPr>
          <p:nvPr/>
        </p:nvSpPr>
        <p:spPr>
          <a:xfrm>
            <a:off x="800100" y="1866900"/>
            <a:ext cx="828675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54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“What will</a:t>
            </a:r>
          </a:p>
          <a:p>
            <a:pPr algn="l">
              <a:defRPr sz="54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Heaven be like?”</a:t>
            </a:r>
          </a:p>
        </p:txBody>
      </p:sp>
      <p:sp>
        <p:nvSpPr>
          <p:cNvPr id="5" name="pastoral-stakes">
            <a:extLst>
              <a:ext uri="{FF2B5EF4-FFF2-40B4-BE49-F238E27FC236}">
                <a16:creationId xmlns:a16="http://schemas.microsoft.com/office/drawing/2014/main" id="{2C445E91-7687-4D20-ABA5-790CD46F83FD}"/>
              </a:ext>
            </a:extLst>
          </p:cNvPr>
          <p:cNvSpPr>
            <a:spLocks noGrp="1"/>
          </p:cNvSpPr>
          <p:nvPr/>
        </p:nvSpPr>
        <p:spPr>
          <a:xfrm>
            <a:off x="819150" y="4638675"/>
            <a:ext cx="80010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000" b="0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000" b="0" i="0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She was not asking abstractly.</a:t>
            </a:r>
          </a:p>
        </p:txBody>
      </p:sp>
    </p:spTree>
    <p:extLst>
      <p:ext uri="{BB962C8B-B14F-4D97-AF65-F5344CB8AC3E}">
        <p14:creationId xmlns:p14="http://schemas.microsoft.com/office/powerpoint/2010/main" val="458403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yebrow">
            <a:extLst>
              <a:ext uri="{FF2B5EF4-FFF2-40B4-BE49-F238E27FC236}">
                <a16:creationId xmlns:a16="http://schemas.microsoft.com/office/drawing/2014/main" id="{E1804AB4-6995-43FC-BD69-8296E11F132A}"/>
              </a:ext>
            </a:extLst>
          </p:cNvPr>
          <p:cNvSpPr>
            <a:spLocks noGrp="1"/>
          </p:cNvSpPr>
          <p:nvPr/>
        </p:nvSpPr>
        <p:spPr>
          <a:xfrm>
            <a:off x="685800" y="409575"/>
            <a:ext cx="44767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72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WE CAN ANSWER HUMBLY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9D883F8C-288E-432C-A615-E5E3ACE6672B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When the next Judy asks us…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CFCE6D52-B296-414E-8528-D1A27B422314}"/>
              </a:ext>
            </a:extLst>
          </p:cNvPr>
          <p:cNvSpPr>
            <a:spLocks noGrp="1"/>
          </p:cNvSpPr>
          <p:nvPr/>
        </p:nvSpPr>
        <p:spPr>
          <a:xfrm>
            <a:off x="685800" y="1495425"/>
            <a:ext cx="14287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with-jesus">
            <a:extLst>
              <a:ext uri="{FF2B5EF4-FFF2-40B4-BE49-F238E27FC236}">
                <a16:creationId xmlns:a16="http://schemas.microsoft.com/office/drawing/2014/main" id="{CAB3BE01-028D-4864-89FF-0B4D9F804CB6}"/>
              </a:ext>
            </a:extLst>
          </p:cNvPr>
          <p:cNvSpPr>
            <a:spLocks noGrp="1"/>
          </p:cNvSpPr>
          <p:nvPr/>
        </p:nvSpPr>
        <p:spPr>
          <a:xfrm>
            <a:off x="1000125" y="2228850"/>
            <a:ext cx="10191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We will be with Jesus.</a:t>
            </a:r>
          </a:p>
        </p:txBody>
      </p:sp>
      <p:sp>
        <p:nvSpPr>
          <p:cNvPr id="5" name="raised">
            <a:extLst>
              <a:ext uri="{FF2B5EF4-FFF2-40B4-BE49-F238E27FC236}">
                <a16:creationId xmlns:a16="http://schemas.microsoft.com/office/drawing/2014/main" id="{C55BED8A-B5B8-436C-82B1-7501DE90702E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10191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125" b="1" i="0">
                <a:solidFill>
                  <a:srgbClr val="F0D79C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0D79C"/>
                </a:solidFill>
                <a:latin typeface="Georgia"/>
                <a:ea typeface="Georgia"/>
                <a:cs typeface="Georgia"/>
              </a:rPr>
              <a:t>We will be raised.</a:t>
            </a:r>
          </a:p>
        </p:txBody>
      </p:sp>
      <p:sp>
        <p:nvSpPr>
          <p:cNvPr id="6" name="ourselves">
            <a:extLst>
              <a:ext uri="{FF2B5EF4-FFF2-40B4-BE49-F238E27FC236}">
                <a16:creationId xmlns:a16="http://schemas.microsoft.com/office/drawing/2014/main" id="{546AA722-F83F-4FAB-B5BC-FBB12472A896}"/>
              </a:ext>
            </a:extLst>
          </p:cNvPr>
          <p:cNvSpPr>
            <a:spLocks noGrp="1"/>
          </p:cNvSpPr>
          <p:nvPr/>
        </p:nvSpPr>
        <p:spPr>
          <a:xfrm>
            <a:off x="1000125" y="4667250"/>
            <a:ext cx="10191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6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We will remain ourselves—without sin and death.</a:t>
            </a:r>
          </a:p>
        </p:txBody>
      </p:sp>
    </p:spTree>
    <p:extLst>
      <p:ext uri="{BB962C8B-B14F-4D97-AF65-F5344CB8AC3E}">
        <p14:creationId xmlns:p14="http://schemas.microsoft.com/office/powerpoint/2010/main" val="12352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7752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83F3081F-E21B-42DF-8B2E-D84D4C730842}"/>
              </a:ext>
            </a:extLst>
          </p:cNvPr>
          <p:cNvSpPr>
            <a:spLocks noGrp="1"/>
          </p:cNvSpPr>
          <p:nvPr/>
        </p:nvSpPr>
        <p:spPr>
          <a:xfrm>
            <a:off x="23252" y="-7751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5000"/>
                </a:srgbClr>
              </a:gs>
              <a:gs pos="48000">
                <a:srgbClr val="04111F">
                  <a:alpha val="58000"/>
                </a:srgbClr>
              </a:gs>
              <a:gs pos="100000">
                <a:srgbClr val="04111F">
                  <a:alpha val="90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isen">
            <a:extLst>
              <a:ext uri="{FF2B5EF4-FFF2-40B4-BE49-F238E27FC236}">
                <a16:creationId xmlns:a16="http://schemas.microsoft.com/office/drawing/2014/main" id="{1522AD34-3379-41F1-83D3-EF330998CCB7}"/>
              </a:ext>
            </a:extLst>
          </p:cNvPr>
          <p:cNvSpPr>
            <a:spLocks noGrp="1"/>
          </p:cNvSpPr>
          <p:nvPr/>
        </p:nvSpPr>
        <p:spPr>
          <a:xfrm>
            <a:off x="876300" y="199865"/>
            <a:ext cx="104394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8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8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JESUS CHRIST IS RISEN.</a:t>
            </a:r>
          </a:p>
        </p:txBody>
      </p:sp>
      <p:sp>
        <p:nvSpPr>
          <p:cNvPr id="4" name="begun">
            <a:extLst>
              <a:ext uri="{FF2B5EF4-FFF2-40B4-BE49-F238E27FC236}">
                <a16:creationId xmlns:a16="http://schemas.microsoft.com/office/drawing/2014/main" id="{5341E2FC-C8F4-4E23-A7AE-444618D0045A}"/>
              </a:ext>
            </a:extLst>
          </p:cNvPr>
          <p:cNvSpPr>
            <a:spLocks noGrp="1"/>
          </p:cNvSpPr>
          <p:nvPr/>
        </p:nvSpPr>
        <p:spPr>
          <a:xfrm>
            <a:off x="876300" y="1361915"/>
            <a:ext cx="104394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200" b="1" i="0">
                <a:solidFill>
                  <a:srgbClr val="F0D79C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0D79C"/>
                </a:solidFill>
                <a:latin typeface="Georgia"/>
                <a:ea typeface="Georgia"/>
                <a:cs typeface="Georgia"/>
              </a:rPr>
              <a:t>Resurrection has begun.</a:t>
            </a:r>
          </a:p>
        </p:txBody>
      </p:sp>
      <p:sp>
        <p:nvSpPr>
          <p:cNvPr id="5" name="completion">
            <a:extLst>
              <a:ext uri="{FF2B5EF4-FFF2-40B4-BE49-F238E27FC236}">
                <a16:creationId xmlns:a16="http://schemas.microsoft.com/office/drawing/2014/main" id="{258CA5A0-2189-4545-B76F-DBAD15AB0B43}"/>
              </a:ext>
            </a:extLst>
          </p:cNvPr>
          <p:cNvSpPr>
            <a:spLocks noGrp="1"/>
          </p:cNvSpPr>
          <p:nvPr/>
        </p:nvSpPr>
        <p:spPr>
          <a:xfrm>
            <a:off x="1104900" y="2504915"/>
            <a:ext cx="998220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150" b="1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The love that holds us now will raise us,</a:t>
            </a:r>
          </a:p>
          <a:p>
            <a:pPr algn="ctr">
              <a:defRPr sz="3150" b="1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restore creation, and bring God’s good work to completion.</a:t>
            </a:r>
          </a:p>
        </p:txBody>
      </p:sp>
      <p:sp>
        <p:nvSpPr>
          <p:cNvPr id="6" name="invite-rule">
            <a:extLst>
              <a:ext uri="{FF2B5EF4-FFF2-40B4-BE49-F238E27FC236}">
                <a16:creationId xmlns:a16="http://schemas.microsoft.com/office/drawing/2014/main" id="{8AD670C9-0F63-447A-B166-F43FB60B53A0}"/>
              </a:ext>
            </a:extLst>
          </p:cNvPr>
          <p:cNvSpPr>
            <a:spLocks noGrp="1"/>
          </p:cNvSpPr>
          <p:nvPr/>
        </p:nvSpPr>
        <p:spPr>
          <a:xfrm>
            <a:off x="4762500" y="4181315"/>
            <a:ext cx="266700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tudy-title">
            <a:extLst>
              <a:ext uri="{FF2B5EF4-FFF2-40B4-BE49-F238E27FC236}">
                <a16:creationId xmlns:a16="http://schemas.microsoft.com/office/drawing/2014/main" id="{7A96543E-F688-4F9C-B5A7-EED56F2FE70D}"/>
              </a:ext>
            </a:extLst>
          </p:cNvPr>
          <p:cNvSpPr>
            <a:spLocks noGrp="1"/>
          </p:cNvSpPr>
          <p:nvPr/>
        </p:nvSpPr>
        <p:spPr>
          <a:xfrm>
            <a:off x="1333500" y="4467065"/>
            <a:ext cx="9525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5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HEAVEN — A CONGREGATIONAL STUDY</a:t>
            </a:r>
          </a:p>
        </p:txBody>
      </p:sp>
      <p:sp>
        <p:nvSpPr>
          <p:cNvPr id="8" name="study-dates">
            <a:extLst>
              <a:ext uri="{FF2B5EF4-FFF2-40B4-BE49-F238E27FC236}">
                <a16:creationId xmlns:a16="http://schemas.microsoft.com/office/drawing/2014/main" id="{3E7BACFB-9810-47E8-AC4D-FD5EED8E2133}"/>
              </a:ext>
            </a:extLst>
          </p:cNvPr>
          <p:cNvSpPr>
            <a:spLocks noGrp="1"/>
          </p:cNvSpPr>
          <p:nvPr/>
        </p:nvSpPr>
        <p:spPr>
          <a:xfrm>
            <a:off x="1333500" y="4981415"/>
            <a:ext cx="9525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150" b="0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150" b="0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Wednesdays</a:t>
            </a:r>
          </a:p>
          <a:p>
            <a:pPr algn="ctr">
              <a:defRPr sz="3150" b="0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150" b="0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August 19–November 18, 2026</a:t>
            </a:r>
          </a:p>
        </p:txBody>
      </p:sp>
    </p:spTree>
    <p:extLst>
      <p:ext uri="{BB962C8B-B14F-4D97-AF65-F5344CB8AC3E}">
        <p14:creationId xmlns:p14="http://schemas.microsoft.com/office/powerpoint/2010/main" val="81317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28320" r="28320"/>
          <a:stretch>
            <a:fillRect/>
          </a:stretch>
        </p:blipFill>
        <p:spPr>
          <a:xfrm>
            <a:off x="6905625" y="0"/>
            <a:ext cx="5286375" cy="6858000"/>
          </a:xfrm>
          <a:prstGeom prst="rect">
            <a:avLst/>
          </a:prstGeom>
        </p:spPr>
      </p:pic>
      <p:sp>
        <p:nvSpPr>
          <p:cNvPr id="2" name="side-photo-overlay">
            <a:extLst>
              <a:ext uri="{FF2B5EF4-FFF2-40B4-BE49-F238E27FC236}">
                <a16:creationId xmlns:a16="http://schemas.microsoft.com/office/drawing/2014/main" id="{0DC62915-3765-48AE-BCE9-ED55E08BCCAE}"/>
              </a:ext>
            </a:extLst>
          </p:cNvPr>
          <p:cNvSpPr>
            <a:spLocks noGrp="1"/>
          </p:cNvSpPr>
          <p:nvPr/>
        </p:nvSpPr>
        <p:spPr>
          <a:xfrm>
            <a:off x="6905625" y="0"/>
            <a:ext cx="5286375" cy="6858000"/>
          </a:xfrm>
          <a:prstGeom prst="rect">
            <a:avLst/>
          </a:prstGeom>
          <a:gradFill>
            <a:gsLst>
              <a:gs pos="0">
                <a:srgbClr val="04111F">
                  <a:alpha val="92000"/>
                </a:srgbClr>
              </a:gs>
              <a:gs pos="48000">
                <a:srgbClr val="04111F">
                  <a:alpha val="18000"/>
                </a:srgbClr>
              </a:gs>
              <a:gs pos="100000">
                <a:srgbClr val="04111F">
                  <a:alpha val="52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first-answer">
            <a:extLst>
              <a:ext uri="{FF2B5EF4-FFF2-40B4-BE49-F238E27FC236}">
                <a16:creationId xmlns:a16="http://schemas.microsoft.com/office/drawing/2014/main" id="{DFCA409E-EAB2-4740-B45D-B857B0E79894}"/>
              </a:ext>
            </a:extLst>
          </p:cNvPr>
          <p:cNvSpPr>
            <a:spLocks noGrp="1"/>
          </p:cNvSpPr>
          <p:nvPr/>
        </p:nvSpPr>
        <p:spPr>
          <a:xfrm>
            <a:off x="685800" y="1066800"/>
            <a:ext cx="56197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“We will be with Jesus.”</a:t>
            </a:r>
          </a:p>
        </p:txBody>
      </p:sp>
      <p:sp>
        <p:nvSpPr>
          <p:cNvPr id="4" name="true">
            <a:extLst>
              <a:ext uri="{FF2B5EF4-FFF2-40B4-BE49-F238E27FC236}">
                <a16:creationId xmlns:a16="http://schemas.microsoft.com/office/drawing/2014/main" id="{803F4129-A55A-4704-9B32-01C28D827C17}"/>
              </a:ext>
            </a:extLst>
          </p:cNvPr>
          <p:cNvSpPr>
            <a:spLocks noGrp="1"/>
          </p:cNvSpPr>
          <p:nvPr/>
        </p:nvSpPr>
        <p:spPr>
          <a:xfrm>
            <a:off x="685800" y="2190750"/>
            <a:ext cx="5143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225" b="0" i="0">
                <a:solidFill>
                  <a:srgbClr val="A8C3AD"/>
                </a:solidFill>
                <a:latin typeface="Arial"/>
                <a:ea typeface="Arial"/>
                <a:cs typeface="Arial"/>
              </a:defRPr>
            </a:pPr>
            <a:r>
              <a:rPr sz="3225" b="0" i="0">
                <a:solidFill>
                  <a:srgbClr val="A8C3AD"/>
                </a:solidFill>
                <a:latin typeface="Arial"/>
                <a:ea typeface="Arial"/>
                <a:cs typeface="Arial"/>
              </a:rPr>
              <a:t>That answer was true.</a:t>
            </a:r>
          </a:p>
        </p:txBody>
      </p:sp>
      <p:sp>
        <p:nvSpPr>
          <p:cNvPr id="5" name="turn">
            <a:extLst>
              <a:ext uri="{FF2B5EF4-FFF2-40B4-BE49-F238E27FC236}">
                <a16:creationId xmlns:a16="http://schemas.microsoft.com/office/drawing/2014/main" id="{CADFE5B0-40D2-4065-B15C-4659C9754F83}"/>
              </a:ext>
            </a:extLst>
          </p:cNvPr>
          <p:cNvSpPr>
            <a:spLocks noGrp="1"/>
          </p:cNvSpPr>
          <p:nvPr/>
        </p:nvSpPr>
        <p:spPr>
          <a:xfrm>
            <a:off x="685800" y="3105150"/>
            <a:ext cx="5715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450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But I had answered</a:t>
            </a:r>
          </a:p>
          <a:p>
            <a:pPr algn="l">
              <a:defRPr sz="3450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a question she was not asking.</a:t>
            </a:r>
          </a:p>
        </p:txBody>
      </p:sp>
      <p:sp>
        <p:nvSpPr>
          <p:cNvPr id="6" name="question">
            <a:extLst>
              <a:ext uri="{FF2B5EF4-FFF2-40B4-BE49-F238E27FC236}">
                <a16:creationId xmlns:a16="http://schemas.microsoft.com/office/drawing/2014/main" id="{F8F3CCF0-9B3D-44E8-9F04-0F454FFB786C}"/>
              </a:ext>
            </a:extLst>
          </p:cNvPr>
          <p:cNvSpPr>
            <a:spLocks noGrp="1"/>
          </p:cNvSpPr>
          <p:nvPr/>
        </p:nvSpPr>
        <p:spPr>
          <a:xfrm>
            <a:off x="685800" y="5334000"/>
            <a:ext cx="581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2850" b="0" i="1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850" b="0" i="1">
                <a:solidFill>
                  <a:srgbClr val="D8E7F2"/>
                </a:solidFill>
                <a:latin typeface="Arial"/>
                <a:ea typeface="Arial"/>
                <a:cs typeface="Arial"/>
              </a:rPr>
              <a:t>What has Jesus actually promised?</a:t>
            </a:r>
          </a:p>
        </p:txBody>
      </p:sp>
    </p:spTree>
    <p:extLst>
      <p:ext uri="{BB962C8B-B14F-4D97-AF65-F5344CB8AC3E}">
        <p14:creationId xmlns:p14="http://schemas.microsoft.com/office/powerpoint/2010/main" val="736978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1D33"/>
            </a:gs>
            <a:gs pos="100000">
              <a:srgbClr val="04111F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yebrow">
            <a:extLst>
              <a:ext uri="{FF2B5EF4-FFF2-40B4-BE49-F238E27FC236}">
                <a16:creationId xmlns:a16="http://schemas.microsoft.com/office/drawing/2014/main" id="{770A10C6-8FBB-4BFD-9924-FC34DF24CCCF}"/>
              </a:ext>
            </a:extLst>
          </p:cNvPr>
          <p:cNvSpPr>
            <a:spLocks noGrp="1"/>
          </p:cNvSpPr>
          <p:nvPr/>
        </p:nvSpPr>
        <p:spPr>
          <a:xfrm>
            <a:off x="685800" y="409575"/>
            <a:ext cx="44767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72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WHY THIS STUDY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C6250B0D-9F1C-4E9C-909E-1FF2E5248D77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We need a hope firm enough to hold us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6FF2BDF1-CDD4-4E87-A868-E541D94E135D}"/>
              </a:ext>
            </a:extLst>
          </p:cNvPr>
          <p:cNvSpPr>
            <a:spLocks noGrp="1"/>
          </p:cNvSpPr>
          <p:nvPr/>
        </p:nvSpPr>
        <p:spPr>
          <a:xfrm>
            <a:off x="685800" y="1495425"/>
            <a:ext cx="14287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grieving">
            <a:extLst>
              <a:ext uri="{FF2B5EF4-FFF2-40B4-BE49-F238E27FC236}">
                <a16:creationId xmlns:a16="http://schemas.microsoft.com/office/drawing/2014/main" id="{5BBC20A1-5FBA-40B7-A60C-DCED18B77AB2}"/>
              </a:ext>
            </a:extLst>
          </p:cNvPr>
          <p:cNvSpPr>
            <a:spLocks noGrp="1"/>
          </p:cNvSpPr>
          <p:nvPr/>
        </p:nvSpPr>
        <p:spPr>
          <a:xfrm>
            <a:off x="933450" y="2095500"/>
            <a:ext cx="952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3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For those who are grieving.</a:t>
            </a:r>
          </a:p>
        </p:txBody>
      </p:sp>
      <p:sp>
        <p:nvSpPr>
          <p:cNvPr id="5" name="fear">
            <a:extLst>
              <a:ext uri="{FF2B5EF4-FFF2-40B4-BE49-F238E27FC236}">
                <a16:creationId xmlns:a16="http://schemas.microsoft.com/office/drawing/2014/main" id="{EAB5D9F6-A912-4266-A9D2-3B153D9CEC3E}"/>
              </a:ext>
            </a:extLst>
          </p:cNvPr>
          <p:cNvSpPr>
            <a:spLocks noGrp="1"/>
          </p:cNvSpPr>
          <p:nvPr/>
        </p:nvSpPr>
        <p:spPr>
          <a:xfrm>
            <a:off x="933450" y="3009900"/>
            <a:ext cx="952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3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For those who fear death.</a:t>
            </a:r>
          </a:p>
        </p:txBody>
      </p:sp>
      <p:sp>
        <p:nvSpPr>
          <p:cNvPr id="6" name="questions">
            <a:extLst>
              <a:ext uri="{FF2B5EF4-FFF2-40B4-BE49-F238E27FC236}">
                <a16:creationId xmlns:a16="http://schemas.microsoft.com/office/drawing/2014/main" id="{DDC166C3-933E-47D6-9224-9BBBFE41B58F}"/>
              </a:ext>
            </a:extLst>
          </p:cNvPr>
          <p:cNvSpPr>
            <a:spLocks noGrp="1"/>
          </p:cNvSpPr>
          <p:nvPr/>
        </p:nvSpPr>
        <p:spPr>
          <a:xfrm>
            <a:off x="933450" y="3924300"/>
            <a:ext cx="10096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3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For those asking what comes next.</a:t>
            </a:r>
          </a:p>
        </p:txBody>
      </p:sp>
      <p:sp>
        <p:nvSpPr>
          <p:cNvPr id="7" name="judy">
            <a:extLst>
              <a:ext uri="{FF2B5EF4-FFF2-40B4-BE49-F238E27FC236}">
                <a16:creationId xmlns:a16="http://schemas.microsoft.com/office/drawing/2014/main" id="{2D54B581-0B22-4876-A02F-7B0E93EDC21A}"/>
              </a:ext>
            </a:extLst>
          </p:cNvPr>
          <p:cNvSpPr>
            <a:spLocks noGrp="1"/>
          </p:cNvSpPr>
          <p:nvPr/>
        </p:nvSpPr>
        <p:spPr>
          <a:xfrm>
            <a:off x="933450" y="4838700"/>
            <a:ext cx="9525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375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375" b="1" i="0" dirty="0">
                <a:solidFill>
                  <a:srgbClr val="F0D79C"/>
                </a:solidFill>
                <a:latin typeface="Arial"/>
                <a:ea typeface="Arial"/>
                <a:cs typeface="Arial"/>
              </a:rPr>
              <a:t>For the next Judy who asks.</a:t>
            </a:r>
          </a:p>
        </p:txBody>
      </p:sp>
      <p:sp>
        <p:nvSpPr>
          <p:cNvPr id="8" name="corner-rule">
            <a:extLst>
              <a:ext uri="{FF2B5EF4-FFF2-40B4-BE49-F238E27FC236}">
                <a16:creationId xmlns:a16="http://schemas.microsoft.com/office/drawing/2014/main" id="{B3E87D77-A7F3-43D9-9A76-844B76107B69}"/>
              </a:ext>
            </a:extLst>
          </p:cNvPr>
          <p:cNvSpPr>
            <a:spLocks noGrp="1"/>
          </p:cNvSpPr>
          <p:nvPr/>
        </p:nvSpPr>
        <p:spPr>
          <a:xfrm>
            <a:off x="10706100" y="6334125"/>
            <a:ext cx="800100" cy="0"/>
          </a:xfrm>
          <a:prstGeom prst="line">
            <a:avLst/>
          </a:prstGeom>
          <a:noFill/>
          <a:ln w="1905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99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F42C2BDF-517F-4820-8E44-E255DA32E2D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2000"/>
                </a:srgbClr>
              </a:gs>
              <a:gs pos="55000">
                <a:srgbClr val="04111F">
                  <a:alpha val="52000"/>
                </a:srgbClr>
              </a:gs>
              <a:gs pos="100000">
                <a:srgbClr val="04111F">
                  <a:alpha val="84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EA22064F-8306-4C06-8285-1180A9214C9F}"/>
              </a:ext>
            </a:extLst>
          </p:cNvPr>
          <p:cNvSpPr>
            <a:spLocks noGrp="1"/>
          </p:cNvSpPr>
          <p:nvPr/>
        </p:nvSpPr>
        <p:spPr>
          <a:xfrm>
            <a:off x="685800" y="723900"/>
            <a:ext cx="762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87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THE CHRISTIAN HOPE</a:t>
            </a:r>
          </a:p>
        </p:txBody>
      </p:sp>
      <p:sp>
        <p:nvSpPr>
          <p:cNvPr id="4" name="not-escape">
            <a:extLst>
              <a:ext uri="{FF2B5EF4-FFF2-40B4-BE49-F238E27FC236}">
                <a16:creationId xmlns:a16="http://schemas.microsoft.com/office/drawing/2014/main" id="{027A3B83-BE08-401E-8F67-E960FE51651B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9239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is not escape.</a:t>
            </a:r>
          </a:p>
        </p:txBody>
      </p:sp>
      <p:sp>
        <p:nvSpPr>
          <p:cNvPr id="5" name="resurrection">
            <a:extLst>
              <a:ext uri="{FF2B5EF4-FFF2-40B4-BE49-F238E27FC236}">
                <a16:creationId xmlns:a16="http://schemas.microsoft.com/office/drawing/2014/main" id="{120EA752-DD19-486A-870B-B42A02936B6C}"/>
              </a:ext>
            </a:extLst>
          </p:cNvPr>
          <p:cNvSpPr>
            <a:spLocks noGrp="1"/>
          </p:cNvSpPr>
          <p:nvPr/>
        </p:nvSpPr>
        <p:spPr>
          <a:xfrm>
            <a:off x="685800" y="2857500"/>
            <a:ext cx="9810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5850" b="1" i="0">
                <a:solidFill>
                  <a:srgbClr val="F0D79C"/>
                </a:solidFill>
                <a:latin typeface="Georgia"/>
                <a:ea typeface="Georgia"/>
                <a:cs typeface="Georgia"/>
              </a:defRPr>
            </a:pPr>
            <a:r>
              <a:rPr sz="5850" b="1" i="0">
                <a:solidFill>
                  <a:srgbClr val="F0D79C"/>
                </a:solidFill>
                <a:latin typeface="Georgia"/>
                <a:ea typeface="Georgia"/>
                <a:cs typeface="Georgia"/>
              </a:rPr>
              <a:t>It is resurrection.</a:t>
            </a:r>
          </a:p>
        </p:txBody>
      </p:sp>
      <p:sp>
        <p:nvSpPr>
          <p:cNvPr id="6" name="summary">
            <a:extLst>
              <a:ext uri="{FF2B5EF4-FFF2-40B4-BE49-F238E27FC236}">
                <a16:creationId xmlns:a16="http://schemas.microsoft.com/office/drawing/2014/main" id="{8C647906-D64B-449A-AACE-9684C0A71185}"/>
              </a:ext>
            </a:extLst>
          </p:cNvPr>
          <p:cNvSpPr>
            <a:spLocks noGrp="1"/>
          </p:cNvSpPr>
          <p:nvPr/>
        </p:nvSpPr>
        <p:spPr>
          <a:xfrm>
            <a:off x="685800" y="4552950"/>
            <a:ext cx="102870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00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00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Jesus will return. The dead will be raised.</a:t>
            </a:r>
          </a:p>
          <a:p>
            <a:pPr algn="l">
              <a:defRPr sz="300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00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Creation will be renewed. God will dwell with us.</a:t>
            </a:r>
          </a:p>
        </p:txBody>
      </p:sp>
    </p:spTree>
    <p:extLst>
      <p:ext uri="{BB962C8B-B14F-4D97-AF65-F5344CB8AC3E}">
        <p14:creationId xmlns:p14="http://schemas.microsoft.com/office/powerpoint/2010/main" val="474040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3BB9830D-959D-428D-9398-17EB2166A7F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2000"/>
                </a:srgbClr>
              </a:gs>
              <a:gs pos="48000">
                <a:srgbClr val="04111F">
                  <a:alpha val="60000"/>
                </a:srgbClr>
              </a:gs>
              <a:gs pos="100000">
                <a:srgbClr val="04111F">
                  <a:alpha val="88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alcorn-quote">
            <a:extLst>
              <a:ext uri="{FF2B5EF4-FFF2-40B4-BE49-F238E27FC236}">
                <a16:creationId xmlns:a16="http://schemas.microsoft.com/office/drawing/2014/main" id="{61A5151B-D5B9-471D-9F96-F1ACD5AEBD0A}"/>
              </a:ext>
            </a:extLst>
          </p:cNvPr>
          <p:cNvSpPr>
            <a:spLocks noGrp="1"/>
          </p:cNvSpPr>
          <p:nvPr/>
        </p:nvSpPr>
        <p:spPr>
          <a:xfrm>
            <a:off x="952500" y="1314450"/>
            <a:ext cx="102870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defRPr sz="42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“A resurrected life in a resurrected body,</a:t>
            </a:r>
          </a:p>
          <a:p>
            <a:pPr algn="ctr">
              <a:defRPr sz="42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with the resurrected Christ</a:t>
            </a:r>
          </a:p>
          <a:p>
            <a:pPr algn="ctr">
              <a:defRPr sz="42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on a resurrected Earth.”</a:t>
            </a:r>
          </a:p>
        </p:txBody>
      </p:sp>
      <p:sp>
        <p:nvSpPr>
          <p:cNvPr id="4" name="quote-rule">
            <a:extLst>
              <a:ext uri="{FF2B5EF4-FFF2-40B4-BE49-F238E27FC236}">
                <a16:creationId xmlns:a16="http://schemas.microsoft.com/office/drawing/2014/main" id="{CE679655-9F2A-4B19-8A3A-89B92D427CE8}"/>
              </a:ext>
            </a:extLst>
          </p:cNvPr>
          <p:cNvSpPr>
            <a:spLocks noGrp="1"/>
          </p:cNvSpPr>
          <p:nvPr/>
        </p:nvSpPr>
        <p:spPr>
          <a:xfrm>
            <a:off x="4953000" y="4629150"/>
            <a:ext cx="228600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attribution">
            <a:extLst>
              <a:ext uri="{FF2B5EF4-FFF2-40B4-BE49-F238E27FC236}">
                <a16:creationId xmlns:a16="http://schemas.microsoft.com/office/drawing/2014/main" id="{8538A244-3D37-449C-B995-71745BEC809F}"/>
              </a:ext>
            </a:extLst>
          </p:cNvPr>
          <p:cNvSpPr>
            <a:spLocks noGrp="1"/>
          </p:cNvSpPr>
          <p:nvPr/>
        </p:nvSpPr>
        <p:spPr>
          <a:xfrm>
            <a:off x="3238500" y="4933950"/>
            <a:ext cx="5715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250" b="0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2250" b="0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Randy Alcorn, Heaven</a:t>
            </a:r>
          </a:p>
        </p:txBody>
      </p:sp>
    </p:spTree>
    <p:extLst>
      <p:ext uri="{BB962C8B-B14F-4D97-AF65-F5344CB8AC3E}">
        <p14:creationId xmlns:p14="http://schemas.microsoft.com/office/powerpoint/2010/main" val="1043504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yebrow">
            <a:extLst>
              <a:ext uri="{FF2B5EF4-FFF2-40B4-BE49-F238E27FC236}">
                <a16:creationId xmlns:a16="http://schemas.microsoft.com/office/drawing/2014/main" id="{8C9309E5-3C36-4944-A3D9-03714704E49E}"/>
              </a:ext>
            </a:extLst>
          </p:cNvPr>
          <p:cNvSpPr>
            <a:spLocks noGrp="1"/>
          </p:cNvSpPr>
          <p:nvPr/>
        </p:nvSpPr>
        <p:spPr>
          <a:xfrm>
            <a:off x="685800" y="409575"/>
            <a:ext cx="44767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725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THE STORY OF REDEMPTION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1BAE6647-DB12-4A5D-BF24-5BAEB0BC8FB4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The whole biblical story moves toward renewal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B621183A-FEFE-4BDF-A00B-854FDCB46AD7}"/>
              </a:ext>
            </a:extLst>
          </p:cNvPr>
          <p:cNvSpPr>
            <a:spLocks noGrp="1"/>
          </p:cNvSpPr>
          <p:nvPr/>
        </p:nvSpPr>
        <p:spPr>
          <a:xfrm>
            <a:off x="685800" y="1495425"/>
            <a:ext cx="14287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connector-1">
            <a:extLst>
              <a:ext uri="{FF2B5EF4-FFF2-40B4-BE49-F238E27FC236}">
                <a16:creationId xmlns:a16="http://schemas.microsoft.com/office/drawing/2014/main" id="{503CCE35-1B57-4907-91D7-11AE4FC59F07}"/>
              </a:ext>
            </a:extLst>
          </p:cNvPr>
          <p:cNvSpPr>
            <a:spLocks noGrp="1"/>
          </p:cNvSpPr>
          <p:nvPr/>
        </p:nvSpPr>
        <p:spPr>
          <a:xfrm>
            <a:off x="3000375" y="3276600"/>
            <a:ext cx="4762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connector-2">
            <a:extLst>
              <a:ext uri="{FF2B5EF4-FFF2-40B4-BE49-F238E27FC236}">
                <a16:creationId xmlns:a16="http://schemas.microsoft.com/office/drawing/2014/main" id="{E00A565A-D6F6-4301-AA8C-75589727CBE8}"/>
              </a:ext>
            </a:extLst>
          </p:cNvPr>
          <p:cNvSpPr>
            <a:spLocks noGrp="1"/>
          </p:cNvSpPr>
          <p:nvPr/>
        </p:nvSpPr>
        <p:spPr>
          <a:xfrm>
            <a:off x="5810250" y="3276600"/>
            <a:ext cx="4762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connector-3">
            <a:extLst>
              <a:ext uri="{FF2B5EF4-FFF2-40B4-BE49-F238E27FC236}">
                <a16:creationId xmlns:a16="http://schemas.microsoft.com/office/drawing/2014/main" id="{86C658CA-7283-40DD-9B24-BAD8BFFDB393}"/>
              </a:ext>
            </a:extLst>
          </p:cNvPr>
          <p:cNvSpPr>
            <a:spLocks noGrp="1"/>
          </p:cNvSpPr>
          <p:nvPr/>
        </p:nvSpPr>
        <p:spPr>
          <a:xfrm>
            <a:off x="8620125" y="3276600"/>
            <a:ext cx="476250" cy="0"/>
          </a:xfrm>
          <a:prstGeom prst="line">
            <a:avLst/>
          </a:prstGeom>
          <a:noFill/>
          <a:ln w="38100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tory-node-1">
            <a:extLst>
              <a:ext uri="{FF2B5EF4-FFF2-40B4-BE49-F238E27FC236}">
                <a16:creationId xmlns:a16="http://schemas.microsoft.com/office/drawing/2014/main" id="{D461712E-D783-43E8-A2B5-CE1200134134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2333625" cy="1219200"/>
          </a:xfrm>
          <a:prstGeom prst="roundRect">
            <a:avLst>
              <a:gd name="adj" fmla="val 9375"/>
            </a:avLst>
          </a:prstGeom>
          <a:solidFill>
            <a:srgbClr val="071D33"/>
          </a:solidFill>
          <a:ln w="19050">
            <a:solidFill>
              <a:srgbClr val="123A5A"/>
            </a:solidFill>
            <a:prstDash val="solid"/>
          </a:ln>
        </p:spPr>
        <p:txBody>
          <a:bodyPr lIns="76200" tIns="133350" rIns="76200" bIns="76200" anchor="ctr">
            <a:noAutofit/>
          </a:bodyPr>
          <a:lstStyle/>
          <a:p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CREATED</a:t>
            </a:r>
          </a:p>
          <a:p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good</a:t>
            </a:r>
          </a:p>
        </p:txBody>
      </p:sp>
      <p:sp>
        <p:nvSpPr>
          <p:cNvPr id="8" name="story-node-2">
            <a:extLst>
              <a:ext uri="{FF2B5EF4-FFF2-40B4-BE49-F238E27FC236}">
                <a16:creationId xmlns:a16="http://schemas.microsoft.com/office/drawing/2014/main" id="{19776887-06A5-45DB-A4F0-C8863FB6D0C4}"/>
              </a:ext>
            </a:extLst>
          </p:cNvPr>
          <p:cNvSpPr>
            <a:spLocks noGrp="1"/>
          </p:cNvSpPr>
          <p:nvPr/>
        </p:nvSpPr>
        <p:spPr>
          <a:xfrm>
            <a:off x="3476625" y="2667000"/>
            <a:ext cx="2333625" cy="1219200"/>
          </a:xfrm>
          <a:prstGeom prst="roundRect">
            <a:avLst>
              <a:gd name="adj" fmla="val 9375"/>
            </a:avLst>
          </a:prstGeom>
          <a:solidFill>
            <a:srgbClr val="071D33"/>
          </a:solidFill>
          <a:ln w="19050">
            <a:solidFill>
              <a:srgbClr val="123A5A"/>
            </a:solidFill>
            <a:prstDash val="solid"/>
          </a:ln>
        </p:spPr>
        <p:txBody>
          <a:bodyPr lIns="76200" tIns="133350" rIns="76200" bIns="76200" anchor="ctr">
            <a:noAutofit/>
          </a:bodyPr>
          <a:lstStyle/>
          <a:p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CHRIST</a:t>
            </a:r>
          </a:p>
          <a:p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enters</a:t>
            </a:r>
          </a:p>
        </p:txBody>
      </p:sp>
      <p:sp>
        <p:nvSpPr>
          <p:cNvPr id="9" name="story-node-3">
            <a:extLst>
              <a:ext uri="{FF2B5EF4-FFF2-40B4-BE49-F238E27FC236}">
                <a16:creationId xmlns:a16="http://schemas.microsoft.com/office/drawing/2014/main" id="{81122DFC-5727-420B-8CCD-C8A3812F51D2}"/>
              </a:ext>
            </a:extLst>
          </p:cNvPr>
          <p:cNvSpPr>
            <a:spLocks noGrp="1"/>
          </p:cNvSpPr>
          <p:nvPr/>
        </p:nvSpPr>
        <p:spPr>
          <a:xfrm>
            <a:off x="6286500" y="2667000"/>
            <a:ext cx="2333625" cy="1219200"/>
          </a:xfrm>
          <a:prstGeom prst="roundRect">
            <a:avLst>
              <a:gd name="adj" fmla="val 9375"/>
            </a:avLst>
          </a:prstGeom>
          <a:solidFill>
            <a:srgbClr val="071D33"/>
          </a:solidFill>
          <a:ln w="19050">
            <a:solidFill>
              <a:srgbClr val="123A5A"/>
            </a:solidFill>
            <a:prstDash val="solid"/>
          </a:ln>
        </p:spPr>
        <p:txBody>
          <a:bodyPr lIns="76200" tIns="133350" rIns="76200" bIns="76200" anchor="ctr">
            <a:noAutofit/>
          </a:bodyPr>
          <a:lstStyle/>
          <a:p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CHRIST</a:t>
            </a:r>
          </a:p>
          <a:p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rises</a:t>
            </a:r>
          </a:p>
        </p:txBody>
      </p:sp>
      <p:sp>
        <p:nvSpPr>
          <p:cNvPr id="10" name="story-node-4">
            <a:extLst>
              <a:ext uri="{FF2B5EF4-FFF2-40B4-BE49-F238E27FC236}">
                <a16:creationId xmlns:a16="http://schemas.microsoft.com/office/drawing/2014/main" id="{3701420F-0613-4DD2-9434-0292D8C9A46F}"/>
              </a:ext>
            </a:extLst>
          </p:cNvPr>
          <p:cNvSpPr>
            <a:spLocks noGrp="1"/>
          </p:cNvSpPr>
          <p:nvPr/>
        </p:nvSpPr>
        <p:spPr>
          <a:xfrm>
            <a:off x="9096375" y="2667000"/>
            <a:ext cx="2333625" cy="1219200"/>
          </a:xfrm>
          <a:prstGeom prst="roundRect">
            <a:avLst>
              <a:gd name="adj" fmla="val 9375"/>
            </a:avLst>
          </a:prstGeom>
          <a:solidFill>
            <a:srgbClr val="DAB66E"/>
          </a:solidFill>
          <a:ln w="19050">
            <a:solidFill>
              <a:srgbClr val="F0D79C"/>
            </a:solidFill>
            <a:prstDash val="solid"/>
          </a:ln>
        </p:spPr>
        <p:txBody>
          <a:bodyPr lIns="76200" tIns="133350" rIns="76200" bIns="76200" anchor="ctr">
            <a:noAutofit/>
          </a:bodyPr>
          <a:lstStyle/>
          <a:p>
            <a:pPr algn="ctr">
              <a:defRPr sz="2700" b="1">
                <a:solidFill>
                  <a:srgbClr val="04111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04111F"/>
                </a:solidFill>
                <a:latin typeface="Arial"/>
                <a:ea typeface="Arial"/>
                <a:cs typeface="Arial"/>
              </a:rPr>
              <a:t>ALL THINGS</a:t>
            </a:r>
          </a:p>
          <a:p>
            <a:pPr algn="ctr">
              <a:defRPr sz="2700" b="1">
                <a:solidFill>
                  <a:srgbClr val="04111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04111F"/>
                </a:solidFill>
                <a:latin typeface="Arial"/>
                <a:ea typeface="Arial"/>
                <a:cs typeface="Arial"/>
              </a:rPr>
              <a:t>made new</a:t>
            </a:r>
          </a:p>
        </p:txBody>
      </p:sp>
      <p:sp>
        <p:nvSpPr>
          <p:cNvPr id="11" name="arc-summary">
            <a:extLst>
              <a:ext uri="{FF2B5EF4-FFF2-40B4-BE49-F238E27FC236}">
                <a16:creationId xmlns:a16="http://schemas.microsoft.com/office/drawing/2014/main" id="{82296CC7-3A84-4965-9CD4-85D7EF8F6666}"/>
              </a:ext>
            </a:extLst>
          </p:cNvPr>
          <p:cNvSpPr>
            <a:spLocks noGrp="1"/>
          </p:cNvSpPr>
          <p:nvPr/>
        </p:nvSpPr>
        <p:spPr>
          <a:xfrm>
            <a:off x="1143000" y="4591050"/>
            <a:ext cx="9906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00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300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Sin corrupts God’s good creation—but God does not surrender it.</a:t>
            </a:r>
          </a:p>
        </p:txBody>
      </p:sp>
    </p:spTree>
    <p:extLst>
      <p:ext uri="{BB962C8B-B14F-4D97-AF65-F5344CB8AC3E}">
        <p14:creationId xmlns:p14="http://schemas.microsoft.com/office/powerpoint/2010/main" val="341774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1D33"/>
            </a:gs>
            <a:gs pos="49000">
              <a:srgbClr val="071D33"/>
            </a:gs>
            <a:gs pos="49000">
              <a:srgbClr val="0C2B42"/>
            </a:gs>
            <a:gs pos="100000">
              <a:srgbClr val="0C2B4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-title">
            <a:extLst>
              <a:ext uri="{FF2B5EF4-FFF2-40B4-BE49-F238E27FC236}">
                <a16:creationId xmlns:a16="http://schemas.microsoft.com/office/drawing/2014/main" id="{36DD61B7-7E94-409E-B8E2-5A0DD670580F}"/>
              </a:ext>
            </a:extLst>
          </p:cNvPr>
          <p:cNvSpPr>
            <a:spLocks noGrp="1"/>
          </p:cNvSpPr>
          <p:nvPr/>
        </p:nvSpPr>
        <p:spPr>
          <a:xfrm>
            <a:off x="685800" y="523875"/>
            <a:ext cx="108204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1E5"/>
                </a:solidFill>
                <a:latin typeface="Georgia"/>
                <a:ea typeface="Georgia"/>
                <a:cs typeface="Georgia"/>
              </a:rPr>
              <a:t>Two moments in one Christian hope</a:t>
            </a:r>
          </a:p>
        </p:txBody>
      </p:sp>
      <p:sp>
        <p:nvSpPr>
          <p:cNvPr id="2" name="divider">
            <a:extLst>
              <a:ext uri="{FF2B5EF4-FFF2-40B4-BE49-F238E27FC236}">
                <a16:creationId xmlns:a16="http://schemas.microsoft.com/office/drawing/2014/main" id="{3CD1B905-313E-4853-9800-4C782E81FEDC}"/>
              </a:ext>
            </a:extLst>
          </p:cNvPr>
          <p:cNvSpPr>
            <a:spLocks noGrp="1"/>
          </p:cNvSpPr>
          <p:nvPr/>
        </p:nvSpPr>
        <p:spPr>
          <a:xfrm>
            <a:off x="6086475" y="1447800"/>
            <a:ext cx="0" cy="4495800"/>
          </a:xfrm>
          <a:prstGeom prst="line">
            <a:avLst/>
          </a:prstGeom>
          <a:noFill/>
          <a:ln w="28575">
            <a:solidFill>
              <a:srgbClr val="DAB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present-label">
            <a:extLst>
              <a:ext uri="{FF2B5EF4-FFF2-40B4-BE49-F238E27FC236}">
                <a16:creationId xmlns:a16="http://schemas.microsoft.com/office/drawing/2014/main" id="{835CA24C-2AB4-413F-86B0-CF6445BBC588}"/>
              </a:ext>
            </a:extLst>
          </p:cNvPr>
          <p:cNvSpPr>
            <a:spLocks noGrp="1"/>
          </p:cNvSpPr>
          <p:nvPr/>
        </p:nvSpPr>
        <p:spPr>
          <a:xfrm>
            <a:off x="685800" y="1885950"/>
            <a:ext cx="4857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100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PRESENT HEAVEN</a:t>
            </a:r>
          </a:p>
        </p:txBody>
      </p:sp>
      <p:sp>
        <p:nvSpPr>
          <p:cNvPr id="4" name="present">
            <a:extLst>
              <a:ext uri="{FF2B5EF4-FFF2-40B4-BE49-F238E27FC236}">
                <a16:creationId xmlns:a16="http://schemas.microsoft.com/office/drawing/2014/main" id="{723878A8-484F-4228-B819-2D38BA609C72}"/>
              </a:ext>
            </a:extLst>
          </p:cNvPr>
          <p:cNvSpPr>
            <a:spLocks noGrp="1"/>
          </p:cNvSpPr>
          <p:nvPr/>
        </p:nvSpPr>
        <p:spPr>
          <a:xfrm>
            <a:off x="723900" y="2647950"/>
            <a:ext cx="47625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With Christ</a:t>
            </a:r>
          </a:p>
          <a:p>
            <a:pPr algn="ctr">
              <a:def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after death</a:t>
            </a:r>
          </a:p>
        </p:txBody>
      </p:sp>
      <p:sp>
        <p:nvSpPr>
          <p:cNvPr id="5" name="present-verse">
            <a:extLst>
              <a:ext uri="{FF2B5EF4-FFF2-40B4-BE49-F238E27FC236}">
                <a16:creationId xmlns:a16="http://schemas.microsoft.com/office/drawing/2014/main" id="{6B1B0FE1-B797-4C8E-B489-C9B833C28EFF}"/>
              </a:ext>
            </a:extLst>
          </p:cNvPr>
          <p:cNvSpPr>
            <a:spLocks noGrp="1"/>
          </p:cNvSpPr>
          <p:nvPr/>
        </p:nvSpPr>
        <p:spPr>
          <a:xfrm>
            <a:off x="762000" y="4638675"/>
            <a:ext cx="46863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55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55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“At home with the Lord”</a:t>
            </a:r>
          </a:p>
          <a:p>
            <a:pPr algn="ctr">
              <a:defRPr sz="255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55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(2 Corinthians 5:8 NIV).</a:t>
            </a:r>
          </a:p>
        </p:txBody>
      </p:sp>
      <p:sp>
        <p:nvSpPr>
          <p:cNvPr id="6" name="final-label">
            <a:extLst>
              <a:ext uri="{FF2B5EF4-FFF2-40B4-BE49-F238E27FC236}">
                <a16:creationId xmlns:a16="http://schemas.microsoft.com/office/drawing/2014/main" id="{0AE619A0-B2C9-49F1-A4A3-4C8C16493B13}"/>
              </a:ext>
            </a:extLst>
          </p:cNvPr>
          <p:cNvSpPr>
            <a:spLocks noGrp="1"/>
          </p:cNvSpPr>
          <p:nvPr/>
        </p:nvSpPr>
        <p:spPr>
          <a:xfrm>
            <a:off x="6667500" y="1885950"/>
            <a:ext cx="4857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100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FINAL HEAVEN</a:t>
            </a:r>
          </a:p>
        </p:txBody>
      </p:sp>
      <p:sp>
        <p:nvSpPr>
          <p:cNvPr id="7" name="final">
            <a:extLst>
              <a:ext uri="{FF2B5EF4-FFF2-40B4-BE49-F238E27FC236}">
                <a16:creationId xmlns:a16="http://schemas.microsoft.com/office/drawing/2014/main" id="{590E9DC2-1F4D-4D64-9A7B-D6725391CDD2}"/>
              </a:ext>
            </a:extLst>
          </p:cNvPr>
          <p:cNvSpPr>
            <a:spLocks noGrp="1"/>
          </p:cNvSpPr>
          <p:nvPr/>
        </p:nvSpPr>
        <p:spPr>
          <a:xfrm>
            <a:off x="6572250" y="2647950"/>
            <a:ext cx="4953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38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8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Raised with Christ</a:t>
            </a:r>
          </a:p>
          <a:p>
            <a:pPr algn="ctr">
              <a:defRPr sz="38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8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in renewed creation</a:t>
            </a:r>
          </a:p>
        </p:txBody>
      </p:sp>
      <p:sp>
        <p:nvSpPr>
          <p:cNvPr id="8" name="final-verse">
            <a:extLst>
              <a:ext uri="{FF2B5EF4-FFF2-40B4-BE49-F238E27FC236}">
                <a16:creationId xmlns:a16="http://schemas.microsoft.com/office/drawing/2014/main" id="{0EABA29A-4148-4F84-A552-8723441CD976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4953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defRPr sz="2475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475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The completion of the story</a:t>
            </a:r>
          </a:p>
          <a:p>
            <a:pPr algn="ctr">
              <a:defRPr sz="2475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475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(1 Corinthians 15; Revelation 21).</a:t>
            </a:r>
          </a:p>
        </p:txBody>
      </p:sp>
    </p:spTree>
    <p:extLst>
      <p:ext uri="{BB962C8B-B14F-4D97-AF65-F5344CB8AC3E}">
        <p14:creationId xmlns:p14="http://schemas.microsoft.com/office/powerpoint/2010/main" val="1139328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hoto-overlay">
            <a:extLst>
              <a:ext uri="{FF2B5EF4-FFF2-40B4-BE49-F238E27FC236}">
                <a16:creationId xmlns:a16="http://schemas.microsoft.com/office/drawing/2014/main" id="{70DB2C13-A9E0-4992-932E-66C4F14372F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4111F">
                  <a:alpha val="92000"/>
                </a:srgbClr>
              </a:gs>
              <a:gs pos="52000">
                <a:srgbClr val="04111F">
                  <a:alpha val="54000"/>
                </a:srgbClr>
              </a:gs>
              <a:gs pos="100000">
                <a:srgbClr val="04111F">
                  <a:alpha val="8600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9D541DB0-E55F-4943-9B19-A8AB0AEE261E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7620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1950" b="1" i="0">
                <a:solidFill>
                  <a:srgbClr val="DAB66E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DAB66E"/>
                </a:solidFill>
                <a:latin typeface="Arial"/>
                <a:ea typeface="Arial"/>
                <a:cs typeface="Arial"/>
              </a:rPr>
              <a:t>THE FINAL CHRISTIAN HOPE</a:t>
            </a:r>
          </a:p>
        </p:txBody>
      </p:sp>
      <p:sp>
        <p:nvSpPr>
          <p:cNvPr id="4" name="claim">
            <a:extLst>
              <a:ext uri="{FF2B5EF4-FFF2-40B4-BE49-F238E27FC236}">
                <a16:creationId xmlns:a16="http://schemas.microsoft.com/office/drawing/2014/main" id="{2068B4D7-59E6-45F5-AEB9-FB2363F0603B}"/>
              </a:ext>
            </a:extLst>
          </p:cNvPr>
          <p:cNvSpPr>
            <a:spLocks noGrp="1"/>
          </p:cNvSpPr>
          <p:nvPr/>
        </p:nvSpPr>
        <p:spPr>
          <a:xfrm>
            <a:off x="685800" y="1524000"/>
            <a:ext cx="93345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49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God does not abandon</a:t>
            </a:r>
          </a:p>
          <a:p>
            <a:pPr algn="l">
              <a:defRPr sz="49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our bodies or his world.</a:t>
            </a:r>
          </a:p>
        </p:txBody>
      </p:sp>
      <p:sp>
        <p:nvSpPr>
          <p:cNvPr id="5" name="completion">
            <a:extLst>
              <a:ext uri="{FF2B5EF4-FFF2-40B4-BE49-F238E27FC236}">
                <a16:creationId xmlns:a16="http://schemas.microsoft.com/office/drawing/2014/main" id="{55AFD7B4-7EE9-4C2A-B828-2E202980345F}"/>
              </a:ext>
            </a:extLst>
          </p:cNvPr>
          <p:cNvSpPr>
            <a:spLocks noGrp="1"/>
          </p:cNvSpPr>
          <p:nvPr/>
        </p:nvSpPr>
        <p:spPr>
          <a:xfrm>
            <a:off x="685800" y="4114800"/>
            <a:ext cx="9620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3375" b="1" i="0">
                <a:solidFill>
                  <a:srgbClr val="F0D79C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F0D79C"/>
                </a:solidFill>
                <a:latin typeface="Arial"/>
                <a:ea typeface="Arial"/>
                <a:cs typeface="Arial"/>
              </a:rPr>
              <a:t>Christ raises his people and renews creation.</a:t>
            </a:r>
          </a:p>
        </p:txBody>
      </p:sp>
      <p:sp>
        <p:nvSpPr>
          <p:cNvPr id="6" name="verse">
            <a:extLst>
              <a:ext uri="{FF2B5EF4-FFF2-40B4-BE49-F238E27FC236}">
                <a16:creationId xmlns:a16="http://schemas.microsoft.com/office/drawing/2014/main" id="{7EDAEFCB-2076-4340-9753-C32897479E15}"/>
              </a:ext>
            </a:extLst>
          </p:cNvPr>
          <p:cNvSpPr>
            <a:spLocks noGrp="1"/>
          </p:cNvSpPr>
          <p:nvPr/>
        </p:nvSpPr>
        <p:spPr>
          <a:xfrm>
            <a:off x="685800" y="5286375"/>
            <a:ext cx="10382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defRPr sz="2550" b="0" i="0">
                <a:solidFill>
                  <a:srgbClr val="D8E7F2"/>
                </a:solidFill>
                <a:latin typeface="Arial"/>
                <a:ea typeface="Arial"/>
                <a:cs typeface="Arial"/>
              </a:defRPr>
            </a:pPr>
            <a:r>
              <a:rPr sz="2550" b="0" i="0">
                <a:solidFill>
                  <a:srgbClr val="D8E7F2"/>
                </a:solidFill>
                <a:latin typeface="Arial"/>
                <a:ea typeface="Arial"/>
                <a:cs typeface="Arial"/>
              </a:rPr>
              <a:t>“Christ has indeed been raised from the dead” (1 Corinthians 15:20 NIV).</a:t>
            </a:r>
          </a:p>
        </p:txBody>
      </p:sp>
    </p:spTree>
    <p:extLst>
      <p:ext uri="{BB962C8B-B14F-4D97-AF65-F5344CB8AC3E}">
        <p14:creationId xmlns:p14="http://schemas.microsoft.com/office/powerpoint/2010/main" val="133000043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1263</Words>
  <Application>Microsoft Office PowerPoint</Application>
  <DocSecurity>0</DocSecurity>
  <PresentationFormat>Widescreen</PresentationFormat>
  <Paragraphs>207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Georgia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Paul David Bravard</cp:lastModifiedBy>
  <cp:revision>8</cp:revision>
  <dcterms:created xsi:type="dcterms:W3CDTF">2026-07-24T00:53:42Z</dcterms:created>
  <dcterms:modified xsi:type="dcterms:W3CDTF">2026-07-26T12:11:46Z</dcterms:modified>
</cp:coreProperties>
</file>