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68" r:id="rId3"/>
    <p:sldId id="275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5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0" d="100"/>
          <a:sy n="70" d="100"/>
        </p:scale>
        <p:origin x="1524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99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photorealistic_landscape_at_sunrise_sunset_batch_1_dark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685800"/>
            <a:ext cx="10881360" cy="1143000"/>
          </a:xfrm>
          <a:prstGeom prst="rect">
            <a:avLst/>
          </a:prstGeom>
          <a:noFill/>
          <a:ln/>
          <a:effectLst>
            <a:outerShdw blurRad="25400" dist="50800" dir="2700000" algn="bl" rotWithShape="0">
              <a:srgbClr val="000000">
                <a:alpha val="35000"/>
              </a:srgbClr>
            </a:outerShdw>
          </a:effectLst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God Who</a:t>
            </a:r>
            <a:endParaRPr lang="en-US" sz="5000" dirty="0"/>
          </a:p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Remains in the Field</a:t>
            </a:r>
            <a:endParaRPr lang="en-US" sz="5000" dirty="0"/>
          </a:p>
        </p:txBody>
      </p:sp>
      <p:sp>
        <p:nvSpPr>
          <p:cNvPr id="4" name="Text 1"/>
          <p:cNvSpPr/>
          <p:nvPr/>
        </p:nvSpPr>
        <p:spPr>
          <a:xfrm>
            <a:off x="640080" y="2834640"/>
            <a:ext cx="1088136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3000" i="1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Holy Presence, Patient Redemption, and the Groaning Hope of Creation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640079" y="5074920"/>
            <a:ext cx="8076701" cy="822960"/>
          </a:xfrm>
          <a:prstGeom prst="roundRect">
            <a:avLst>
              <a:gd name="adj" fmla="val 8889"/>
            </a:avLst>
          </a:prstGeom>
          <a:solidFill>
            <a:srgbClr val="1B1208">
              <a:alpha val="8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68680" y="5257800"/>
            <a:ext cx="7848100" cy="4114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28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Romans 8 • Matthew 13 • Genesis 28 • Psalm 139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landscape_scene_at_sunrise_sunse_batch_5_dark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V. THE SPIRIT FORMS CHILDREN OF THE KINGDOM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685800" y="960120"/>
            <a:ext cx="5669280" cy="5074920"/>
          </a:xfrm>
          <a:prstGeom prst="roundRect">
            <a:avLst>
              <a:gd name="adj" fmla="val 1441"/>
            </a:avLst>
          </a:prstGeom>
          <a:solidFill>
            <a:srgbClr val="1B1208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60120" y="1234440"/>
            <a:ext cx="5120640" cy="10058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Such steadiness is not produced by willpower alone.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914400" y="2743200"/>
            <a:ext cx="5166360" cy="1508760"/>
          </a:xfrm>
          <a:prstGeom prst="rect">
            <a:avLst/>
          </a:prstGeom>
          <a:noFill/>
          <a:ln/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3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“For those who are led by the Spirit of God are the children of God” (Romans 8:14, NIV).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960120" y="4754880"/>
            <a:ext cx="5029200" cy="502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29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Holiness grows from belonging.</a:t>
            </a:r>
            <a:endParaRPr lang="en-US" sz="2900" dirty="0"/>
          </a:p>
        </p:txBody>
      </p:sp>
      <p:sp>
        <p:nvSpPr>
          <p:cNvPr id="8" name="Text 5"/>
          <p:cNvSpPr/>
          <p:nvPr/>
        </p:nvSpPr>
        <p:spPr>
          <a:xfrm>
            <a:off x="502920" y="64465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9E5B6">
                    <a:alpha val="8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God Who Remains in the Field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landscape_scene_at_sunrise_sunse_batch_5_dark.png"/>
          <p:cNvPicPr>
            <a:picLocks noChangeAspect="1"/>
          </p:cNvPicPr>
          <p:nvPr/>
        </p:nvPicPr>
        <p:blipFill>
          <a:blip r:embed="rId3"/>
          <a:srcRect l="5000" r="-50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GROANING HOPE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685800" y="914400"/>
            <a:ext cx="10744200" cy="5166360"/>
          </a:xfrm>
          <a:prstGeom prst="roundRect">
            <a:avLst>
              <a:gd name="adj" fmla="val 1416"/>
            </a:avLst>
          </a:prstGeom>
          <a:solidFill>
            <a:srgbClr val="1B1208">
              <a:alpha val="8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143000" y="1143000"/>
            <a:ext cx="9875520" cy="1143000"/>
          </a:xfrm>
          <a:prstGeom prst="rect">
            <a:avLst/>
          </a:prstGeom>
          <a:noFill/>
          <a:ln/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ctr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creation waits in eager expectation for the children of God to be revealed” (Romans 8:19, NIV).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1234440" y="2880360"/>
            <a:ext cx="9692640" cy="9144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Creation’s groaning is childbirth, not a death rattle.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417320" y="4617720"/>
            <a:ext cx="9326880" cy="594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9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will do for creation what God did for Jesus on Easter morning.</a:t>
            </a:r>
            <a:endParaRPr lang="en-US" sz="2900" dirty="0"/>
          </a:p>
        </p:txBody>
      </p:sp>
      <p:sp>
        <p:nvSpPr>
          <p:cNvPr id="8" name="Text 5"/>
          <p:cNvSpPr/>
          <p:nvPr/>
        </p:nvSpPr>
        <p:spPr>
          <a:xfrm>
            <a:off x="502920" y="64465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9E5B6">
                    <a:alpha val="8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God Who Remains in the Field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quiet_sunlit_interior_scene_of_a_simple_meeting_batch_6_dark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TAKEAWAYS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685800" y="868680"/>
            <a:ext cx="10789920" cy="5349240"/>
          </a:xfrm>
          <a:prstGeom prst="roundRect">
            <a:avLst>
              <a:gd name="adj" fmla="val 1368"/>
            </a:avLst>
          </a:prstGeom>
          <a:solidFill>
            <a:srgbClr val="1B1208">
              <a:alpha val="8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60120" y="1097280"/>
            <a:ext cx="10241280" cy="7315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Learning to Live in the Field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1417320" y="2148840"/>
            <a:ext cx="9326880" cy="31089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Receive the searching Light.</a:t>
            </a:r>
            <a:endParaRPr lang="en-US" sz="3300" dirty="0"/>
          </a:p>
          <a:p>
            <a:pPr marL="0" indent="0" algn="l">
              <a:buNone/>
            </a:pPr>
            <a:r>
              <a:rPr lang="en-US" sz="3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Resist evil without being shaped by it.</a:t>
            </a:r>
            <a:endParaRPr lang="en-US" sz="3300" dirty="0"/>
          </a:p>
          <a:p>
            <a:pPr marL="0" indent="0" algn="l">
              <a:buNone/>
            </a:pPr>
            <a:r>
              <a:rPr lang="en-US" sz="3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 as children of the kingdom.</a:t>
            </a:r>
            <a:endParaRPr lang="en-US" sz="3300" dirty="0"/>
          </a:p>
          <a:p>
            <a:pPr marL="0" indent="0" algn="l">
              <a:buNone/>
            </a:pPr>
            <a:r>
              <a:rPr lang="en-US" sz="3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Wait in hope for the harvest of Christ.</a:t>
            </a:r>
            <a:endParaRPr lang="en-US" sz="3300" dirty="0"/>
          </a:p>
        </p:txBody>
      </p:sp>
      <p:sp>
        <p:nvSpPr>
          <p:cNvPr id="7" name="Text 4"/>
          <p:cNvSpPr/>
          <p:nvPr/>
        </p:nvSpPr>
        <p:spPr>
          <a:xfrm>
            <a:off x="502920" y="64465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9E5B6">
                    <a:alpha val="8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God Who Remains in the Field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quiet_sunlit_interior_scene_of_a_simple_meeting_batch_6_dark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WORSHIP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777240" y="822960"/>
            <a:ext cx="10652760" cy="5440680"/>
          </a:xfrm>
          <a:prstGeom prst="roundRect">
            <a:avLst>
              <a:gd name="adj" fmla="val 1345"/>
            </a:avLst>
          </a:prstGeom>
          <a:solidFill>
            <a:srgbClr val="1B1208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97280" y="1188720"/>
            <a:ext cx="10012680" cy="20574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Search me.</a:t>
            </a:r>
            <a:endParaRPr lang="en-US" sz="4600" dirty="0"/>
          </a:p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Steady me.</a:t>
            </a:r>
            <a:endParaRPr lang="en-US" sz="4600" dirty="0"/>
          </a:p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me holy.</a:t>
            </a: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1417320" y="3794760"/>
            <a:ext cx="9326880" cy="7315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1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me how to remain faithful in the field where you have placed me.</a:t>
            </a:r>
            <a:endParaRPr lang="en-US" sz="3100" dirty="0"/>
          </a:p>
        </p:txBody>
      </p:sp>
      <p:sp>
        <p:nvSpPr>
          <p:cNvPr id="7" name="Text 4"/>
          <p:cNvSpPr/>
          <p:nvPr/>
        </p:nvSpPr>
        <p:spPr>
          <a:xfrm>
            <a:off x="1280160" y="5074920"/>
            <a:ext cx="9509760" cy="685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has not abandoned the field.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has not abandoned you.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502920" y="64465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9E5B6">
                    <a:alpha val="8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Worship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photorealistic_landscape_at_sunrise_sunset_batch_1_dark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READING SCRIPTURE AS ONE STORY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731520" y="960120"/>
            <a:ext cx="10744200" cy="4937760"/>
          </a:xfrm>
          <a:prstGeom prst="roundRect">
            <a:avLst>
              <a:gd name="adj" fmla="val 1481"/>
            </a:avLst>
          </a:prstGeom>
          <a:solidFill>
            <a:srgbClr val="1B1208">
              <a:alpha val="8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97280" y="1417320"/>
            <a:ext cx="2011680" cy="594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6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Promise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3566160" y="1417320"/>
            <a:ext cx="2250024" cy="594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6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Presence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035040" y="1417320"/>
            <a:ext cx="2011680" cy="594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6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8503920" y="1417320"/>
            <a:ext cx="2011680" cy="594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6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Harvest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1097280" y="2148840"/>
            <a:ext cx="2011680" cy="457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Genesis 28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3566160" y="2148840"/>
            <a:ext cx="2011680" cy="457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139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6035040" y="2148840"/>
            <a:ext cx="2011680" cy="457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Romans 8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503920" y="2148840"/>
            <a:ext cx="2011680" cy="457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Matthew 13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1234440" y="3657600"/>
            <a:ext cx="9692640" cy="1280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redemptive story: God comes near, searches and sanctifies, and brings creation toward resurrection life.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502920" y="64465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9E5B6">
                    <a:alpha val="8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God Who Remains in the Field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861362-E30E-27BD-D591-FACBC12FC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22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4604D3-741B-66DB-44C1-7F6F942D0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ACECCC-A97A-8972-451F-4F30C3A08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80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A4F9B8-8617-8216-7806-0EAD1225E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32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789E88-D2F4-0901-BE4B-AD608BFC9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87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6DB53B-1797-D494-6E18-D50381E3D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47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80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F2634-6C13-CB55-A525-16E4B0B96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E44C41-C721-5EEE-23B6-B1DB4AE9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CB3DDD-7862-01FC-7C54-CEF22E2F10E3}"/>
              </a:ext>
            </a:extLst>
          </p:cNvPr>
          <p:cNvSpPr txBox="1"/>
          <p:nvPr/>
        </p:nvSpPr>
        <p:spPr>
          <a:xfrm>
            <a:off x="428995" y="208256"/>
            <a:ext cx="112563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the master replies, 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both grow together until the harvest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(Matthew 13:30).</a:t>
            </a:r>
          </a:p>
        </p:txBody>
      </p:sp>
    </p:spTree>
    <p:extLst>
      <p:ext uri="{BB962C8B-B14F-4D97-AF65-F5344CB8AC3E}">
        <p14:creationId xmlns:p14="http://schemas.microsoft.com/office/powerpoint/2010/main" val="235865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arm_shallow_depth_of_field_outdoor_scene_in_a_batch_4_dark.png"/>
          <p:cNvPicPr>
            <a:picLocks noChangeAspect="1"/>
          </p:cNvPicPr>
          <p:nvPr/>
        </p:nvPicPr>
        <p:blipFill>
          <a:blip r:embed="rId3"/>
          <a:srcRect l="7000" t="2000" r="-3049" b="200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94360" y="1143000"/>
            <a:ext cx="10972800" cy="4251960"/>
          </a:xfrm>
          <a:prstGeom prst="roundRect">
            <a:avLst>
              <a:gd name="adj" fmla="val 1720"/>
            </a:avLst>
          </a:prstGeom>
          <a:solidFill>
            <a:srgbClr val="1B1208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60120" y="1417320"/>
            <a:ext cx="10149840" cy="13716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God does not abandon</a:t>
            </a:r>
            <a:endParaRPr lang="en-US" sz="4800" dirty="0"/>
          </a:p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mixed field.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1234440" y="3154680"/>
            <a:ext cx="9601200" cy="1280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remains present within it, forms a holy people there, and carries creation toward the harvest he has promised.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502920" y="64465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9E5B6">
                    <a:alpha val="8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God Who Remains in the Field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ultra_realistic_night_time_landscape_batch_2_dark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59" y="411480"/>
            <a:ext cx="849026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GOD MEETS US IN THE TROUBLED PLACE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594360" y="868680"/>
            <a:ext cx="5394960" cy="5212080"/>
          </a:xfrm>
          <a:prstGeom prst="roundRect">
            <a:avLst>
              <a:gd name="adj" fmla="val 1404"/>
            </a:avLst>
          </a:prstGeom>
          <a:solidFill>
            <a:srgbClr val="1B1208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68680" y="1143000"/>
            <a:ext cx="7188728" cy="11887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Jacob is not a victorious pilgrim.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 is fleeing.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822959" y="2743200"/>
            <a:ext cx="6848857" cy="1371600"/>
          </a:xfrm>
          <a:prstGeom prst="rect">
            <a:avLst/>
          </a:prstGeom>
          <a:noFill/>
          <a:ln/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3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am with you and will watch over you wherever you go” (Genesis 28:15, NIV).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868680" y="4709160"/>
            <a:ext cx="5486400" cy="685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Grace does not rename dysfunction as holiness. God comes near to transform.</a:t>
            </a:r>
            <a:endParaRPr lang="en-US" sz="2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moody_cinematic_low_light_interior_scene_with_batch_3_dark.png"/>
          <p:cNvPicPr>
            <a:picLocks noChangeAspect="1"/>
          </p:cNvPicPr>
          <p:nvPr/>
        </p:nvPicPr>
        <p:blipFill>
          <a:blip r:embed="rId3"/>
          <a:srcRect l="18000" r="-1149"/>
          <a:stretch>
            <a:fillRect/>
          </a:stretch>
        </p:blipFill>
        <p:spPr>
          <a:xfrm>
            <a:off x="2130553" y="0"/>
            <a:ext cx="10061447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II. THE PRESENCE THAT SEARCHES AND LEADS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594360" y="914400"/>
            <a:ext cx="6473952" cy="4983480"/>
          </a:xfrm>
          <a:prstGeom prst="roundRect">
            <a:avLst>
              <a:gd name="adj" fmla="val 1468"/>
            </a:avLst>
          </a:prstGeom>
          <a:solidFill>
            <a:srgbClr val="1B1208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68680" y="1143000"/>
            <a:ext cx="6053328" cy="10058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God who comes near also knows us completely.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822960" y="2743200"/>
            <a:ext cx="6053328" cy="1554480"/>
          </a:xfrm>
          <a:prstGeom prst="rect">
            <a:avLst/>
          </a:prstGeom>
          <a:noFill/>
          <a:ln/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29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“Search me, God, and know my heart; test me and know my anxious thoughts” (Psalm 139:23, NIV).</a:t>
            </a:r>
            <a:endParaRPr lang="en-US" sz="2900" dirty="0"/>
          </a:p>
        </p:txBody>
      </p:sp>
      <p:sp>
        <p:nvSpPr>
          <p:cNvPr id="7" name="Text 4"/>
          <p:cNvSpPr/>
          <p:nvPr/>
        </p:nvSpPr>
        <p:spPr>
          <a:xfrm>
            <a:off x="868680" y="4892040"/>
            <a:ext cx="6199632" cy="502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28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Holiness begins where we stop hiding.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photorealistic_landscape_at_sunrise_sunset_batch_1_dark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III. THE STRENGTH OF GOD AND THE PATIENCE OF MERCY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685800" y="914400"/>
            <a:ext cx="10789920" cy="5120640"/>
          </a:xfrm>
          <a:prstGeom prst="roundRect">
            <a:avLst>
              <a:gd name="adj" fmla="val 1429"/>
            </a:avLst>
          </a:prstGeom>
          <a:solidFill>
            <a:srgbClr val="1B1208">
              <a:alpha val="8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97280" y="1234440"/>
            <a:ext cx="9966960" cy="1005840"/>
          </a:xfrm>
          <a:prstGeom prst="rect">
            <a:avLst/>
          </a:prstGeom>
          <a:noFill/>
          <a:ln/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ctr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am the first and I am the last; apart from me there is no God” (Isaiah 44:6, NIV).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1280160" y="2743200"/>
            <a:ext cx="9555480" cy="11430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God is patient because God is sovereign, not because evil is harmless.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417320" y="4572000"/>
            <a:ext cx="9326880" cy="502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0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Lord of the field has sufficient strength to wait.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arm_shallow_depth_of_field_outdoor_scene_in_a_batch_4_dark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IV. WHEAT, WEEDS, AND PREMATURE JUDGMENT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6126480" y="868680"/>
            <a:ext cx="5440680" cy="5303520"/>
          </a:xfrm>
          <a:prstGeom prst="roundRect">
            <a:avLst>
              <a:gd name="adj" fmla="val 1379"/>
            </a:avLst>
          </a:prstGeom>
          <a:solidFill>
            <a:srgbClr val="1B1208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0" y="1097280"/>
            <a:ext cx="4892040" cy="9144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field belongs to the Son of Man.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6400800" y="2514600"/>
            <a:ext cx="4892040" cy="1280160"/>
          </a:xfrm>
          <a:prstGeom prst="rect">
            <a:avLst/>
          </a:prstGeom>
          <a:noFill/>
          <a:ln/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“Let both grow together until the harvest” (Matthew 13:30, NIV).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6400800" y="4434840"/>
            <a:ext cx="4892040" cy="8229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25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master refuses to place final judgment into the hands of anxious servants.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502920" y="64465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9E5B6">
                    <a:alpha val="8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God Who Remains in the Field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511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moody_cinematic_low_light_interior_scene_with_batch_3_dark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411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6C1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HOLY STEADINESS</a:t>
            </a:r>
            <a:endParaRPr lang="en-US" sz="1600" dirty="0"/>
          </a:p>
        </p:txBody>
      </p:sp>
      <p:sp>
        <p:nvSpPr>
          <p:cNvPr id="4" name="Shape 1"/>
          <p:cNvSpPr/>
          <p:nvPr/>
        </p:nvSpPr>
        <p:spPr>
          <a:xfrm>
            <a:off x="685800" y="960120"/>
            <a:ext cx="10789920" cy="4983480"/>
          </a:xfrm>
          <a:prstGeom prst="roundRect">
            <a:avLst>
              <a:gd name="adj" fmla="val 1468"/>
            </a:avLst>
          </a:prstGeom>
          <a:solidFill>
            <a:srgbClr val="1B1208">
              <a:alpha val="8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234440" y="1234440"/>
            <a:ext cx="9601200" cy="8229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Anxious systems do not need us to repeat their fear.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1600200" y="2423160"/>
            <a:ext cx="8961120" cy="502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need a people who remain: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143000" y="3246120"/>
            <a:ext cx="9875520" cy="7315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6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clear   •   connected   •   responsible   •   nonreactive</a:t>
            </a:r>
            <a:endParaRPr lang="en-US" sz="3300" dirty="0"/>
          </a:p>
        </p:txBody>
      </p:sp>
      <p:sp>
        <p:nvSpPr>
          <p:cNvPr id="8" name="Text 5"/>
          <p:cNvSpPr/>
          <p:nvPr/>
        </p:nvSpPr>
        <p:spPr>
          <a:xfrm>
            <a:off x="1508760" y="4800600"/>
            <a:ext cx="9144000" cy="594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F4D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Holiness is Spirit-formed faithfulness where the harvest has not yet arrived.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502920" y="64465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9E5B6">
                    <a:alpha val="8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God Who Remains in the Field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597</Words>
  <Application>Microsoft Office PowerPoint</Application>
  <PresentationFormat>Widescreen</PresentationFormat>
  <Paragraphs>83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Arial</vt:lpstr>
      <vt:lpstr>Georgia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Marion First Friends Church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God Who Remains in the Field</dc:title>
  <dc:subject>Sermon deck for The God Who Remains in the Field</dc:subject>
  <dc:creator>Rev. Dr. Paul David Bravard</dc:creator>
  <cp:lastModifiedBy>Paul David Bravard</cp:lastModifiedBy>
  <cp:revision>5</cp:revision>
  <dcterms:created xsi:type="dcterms:W3CDTF">2026-07-16T15:40:38Z</dcterms:created>
  <dcterms:modified xsi:type="dcterms:W3CDTF">2026-07-19T11:16:25Z</dcterms:modified>
</cp:coreProperties>
</file>