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95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Opening title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Faith begins not with full certainty, but trust in God.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Abram and Sarai have no child, no land, no visible evidence.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Psalm 33 foundation.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Holiness is not a religious trophy, but visible faithful love.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Hosea 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Hosea 6:6.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Religious activity without surrendered love is hollow.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Psalm 50: relationship and trust, not empty ritual.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Matthew 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sees Matthew at the tax booth.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Invite congregation to open Bibles. Read Matthew 9:9-13, 18-26.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9:9.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is not defined by his tax booth.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Dinner with tax collectors and sinners.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9:12.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9:13.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holiness 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synagogue leader kneels before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9:18.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 does not deny death; he brings death to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woman reaches for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Congregational response: Praise be to God.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Twelve years of suffering.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turns and names her daughter.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Abram hears Go. Faith leaves home.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hears Follow me. Faith gets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woman reaches. Faith reaches through shame.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father kneels. Faith kneels in grief.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Landing line from the hinge.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Romans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Romans 4:17.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Faith anchored in God’s character.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Begin bare-root tree illustration.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Gospel convergence in Matthew 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anxious religion.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 anxiety and mercy.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does not let others define his mission.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Mercy and holiness are not enemies in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where the congregation finds themselves.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Abram application.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application.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Woman application.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Father application.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bare-root tree illustration.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Pharisees application.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Threefold response.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promise.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Receive mercy.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mercy.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 to bare-root tree.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despise the place where all you have is a promise.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Restate remembered truth.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sentence. Amen.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from illustration to Scriptures.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the sermon in one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Genesis 12.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Genesis 12:1.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">
    <p:bg>
      <p:bgPr>
        <a:solidFill>
          <a:srgbClr val="1015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47BA1-793D-BCE2-1C14-F98999941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8321040" cy="2286000"/>
          </a:xfrm>
          <a:prstGeom prst="roundRect">
            <a:avLst>
              <a:gd name="adj" fmla="val 4800"/>
            </a:avLst>
          </a:prstGeom>
          <a:solidFill>
            <a:srgbClr val="000000">
              <a:alpha val="8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37160" y="91440"/>
            <a:ext cx="8046720" cy="20116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>
              <a:buNone/>
            </a:pPr>
            <a:r>
              <a:rPr lang="en-US" sz="5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When Mercy Calls</a:t>
            </a:r>
            <a:endParaRPr lang="en-US" sz="5000" dirty="0"/>
          </a:p>
          <a:p>
            <a:pPr marL="0" indent="0">
              <a:buNone/>
            </a:pPr>
            <a:r>
              <a:rPr lang="en-US" sz="5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Dead to Life</a:t>
            </a:r>
            <a:endParaRPr lang="en-US" sz="5000" dirty="0"/>
          </a:p>
        </p:txBody>
      </p:sp>
      <p:sp>
        <p:nvSpPr>
          <p:cNvPr id="5" name="Text 2"/>
          <p:cNvSpPr/>
          <p:nvPr/>
        </p:nvSpPr>
        <p:spPr>
          <a:xfrm>
            <a:off x="1351919" y="4266493"/>
            <a:ext cx="6400800" cy="13716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1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Faith follows the promise.</a:t>
            </a:r>
            <a:endParaRPr lang="en-US" sz="3400" dirty="0"/>
          </a:p>
          <a:p>
            <a:pPr marL="0" indent="0">
              <a:buNone/>
            </a:pPr>
            <a:r>
              <a:rPr lang="en-US" sz="3400" dirty="0">
                <a:solidFill>
                  <a:srgbClr val="FFF1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Mercy reveals the heart.</a:t>
            </a:r>
            <a:endParaRPr lang="en-US" sz="3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BC7B09-9764-808A-45E6-1703ED69D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758082" y="209549"/>
            <a:ext cx="5239914" cy="3738721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651675" y="451846"/>
            <a:ext cx="5537086" cy="325412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Faith begins when God’s promise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becomes more trustworthy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than visible security.</a:t>
            </a:r>
            <a:endParaRPr lang="en-US" sz="4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sta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7986" y="5415148"/>
            <a:ext cx="11210544" cy="1442852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82654" y="5415148"/>
            <a:ext cx="10881360" cy="135141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Abram has no map.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He has a promise.</a:t>
            </a:r>
            <a:endParaRPr lang="en-US" sz="4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13435" y="2037490"/>
            <a:ext cx="11164824" cy="1816925"/>
          </a:xfrm>
          <a:prstGeom prst="roundRect">
            <a:avLst>
              <a:gd name="adj" fmla="val 4598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78027" y="1832642"/>
            <a:ext cx="1083564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“For the word of the Lord is right and true; he is faithful in all he does”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78027" y="3064232"/>
            <a:ext cx="1083564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500" i="1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(Psalm 33:4, NIV).</a:t>
            </a:r>
            <a:endParaRPr lang="en-US" sz="2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35ACA2-062C-8572-E155-5EA020631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060369" y="0"/>
            <a:ext cx="8217725" cy="1737360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18210" y="57595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Holiness is God forming a people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through whom his faithful love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becomes visible.</a:t>
            </a:r>
            <a:endParaRPr lang="en-US" sz="4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73880" y="83485"/>
            <a:ext cx="7339663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563589" y="229789"/>
            <a:ext cx="612838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Mercy reveals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heart.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E76E8-B4C8-AC0D-29FE-96BDF30E0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069934"/>
            <a:ext cx="7182097" cy="47880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356616" y="10569"/>
            <a:ext cx="11164824" cy="2386584"/>
          </a:xfrm>
          <a:prstGeom prst="roundRect">
            <a:avLst>
              <a:gd name="adj" fmla="val 4598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466106" y="201168"/>
            <a:ext cx="1083564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“For I desire mercy, not sacrifice, and acknowledgment of God rather than burnt offerings”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85800" y="1560477"/>
            <a:ext cx="1083564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500" i="1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(Hosea 6:6, NIV).</a:t>
            </a:r>
            <a:endParaRPr lang="en-US" sz="2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BA77A3-16F9-C727-6F16-1FAD1338C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472" y="1971957"/>
            <a:ext cx="8495535" cy="47812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2F00D-8BF1-405A-F02F-B25F58562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9" y="82216"/>
            <a:ext cx="10040351" cy="6693567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8208523" y="3788261"/>
            <a:ext cx="3663655" cy="2776041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365867" y="4064003"/>
            <a:ext cx="3663655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Sacrifice without mercy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is hollow.</a:t>
            </a:r>
            <a:endParaRPr lang="en-US" sz="4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bib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659423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805727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God is not managed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by religious performance.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2296199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God is met in surrendered faith.</a:t>
            </a:r>
            <a:endParaRPr lang="en-US" sz="3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1069121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640080" y="1215425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Jesus embodies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mercy.</a:t>
            </a:r>
            <a:endParaRPr lang="en-US" sz="4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Matthew hears: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“Follow me.”</a:t>
            </a:r>
            <a:endParaRPr lang="en-US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D666F8-34CF-37E0-3703-6BD2B949E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8348" y="241559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Text 1"/>
          <p:cNvSpPr/>
          <p:nvPr/>
        </p:nvSpPr>
        <p:spPr>
          <a:xfrm>
            <a:off x="652194" y="381812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Please open your Bibles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to Matthew 9:9-13, 18-26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4520224" y="5505657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endParaRPr lang="en-US" sz="3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F8FBE0-2944-6709-0DA5-99B85AE66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21208" y="4358244"/>
            <a:ext cx="11164824" cy="1145969"/>
          </a:xfrm>
          <a:prstGeom prst="roundRect">
            <a:avLst>
              <a:gd name="adj" fmla="val 4598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85800" y="3886200"/>
            <a:ext cx="1083564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“Follow me”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85800" y="5022785"/>
            <a:ext cx="1083564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500" i="1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(Matthew 9:9, NIV).</a:t>
            </a:r>
            <a:endParaRPr lang="en-US" sz="2500" dirty="0"/>
          </a:p>
        </p:txBody>
      </p:sp>
      <p:sp>
        <p:nvSpPr>
          <p:cNvPr id="6" name="AutoShape 2" descr="Generated image: Invitation in the sunlit courtyard">
            <a:extLst>
              <a:ext uri="{FF2B5EF4-FFF2-40B4-BE49-F238E27FC236}">
                <a16:creationId xmlns:a16="http://schemas.microsoft.com/office/drawing/2014/main" id="{8A7F171B-C405-47DB-D63A-0A45B1AC24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75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1781645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1927949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Jesus sees more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than the booth.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3418421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He sees what promise can raise.</a:t>
            </a:r>
            <a:endParaRPr lang="en-US" sz="3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1472884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1619188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table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is the scandal.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3109660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Pharisees see contamination.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Jesus sees mercy.</a:t>
            </a:r>
            <a:endParaRPr lang="en-US" sz="3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21208" y="1489036"/>
            <a:ext cx="11164824" cy="2386584"/>
          </a:xfrm>
          <a:prstGeom prst="roundRect">
            <a:avLst>
              <a:gd name="adj" fmla="val 4598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85800" y="1653628"/>
            <a:ext cx="1083564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“It is not the healthy who need a doctor, but the sick”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85800" y="3235540"/>
            <a:ext cx="1083564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500" i="1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(Matthew 9:12, NIV).</a:t>
            </a:r>
            <a:endParaRPr lang="en-US" sz="25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21208" y="1584036"/>
            <a:ext cx="11164824" cy="2386584"/>
          </a:xfrm>
          <a:prstGeom prst="roundRect">
            <a:avLst>
              <a:gd name="adj" fmla="val 4598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85800" y="1748628"/>
            <a:ext cx="1083564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“For I have not come to call the righteous, but sinners”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85800" y="3330540"/>
            <a:ext cx="1083564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500" i="1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(Matthew 9:13, NIV).</a:t>
            </a:r>
            <a:endParaRPr lang="en-US" sz="25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1633201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1779505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Holiness is not so fragile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that mercy threatens it.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3269977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 Jesus, holiness is so whole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that mercy flows from it.</a:t>
            </a:r>
            <a:endParaRPr lang="en-US" sz="3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1484760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1631064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Faith moves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toward mercy.</a:t>
            </a:r>
            <a:endParaRPr lang="en-US" sz="4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21208" y="1904676"/>
            <a:ext cx="11164824" cy="2386584"/>
          </a:xfrm>
          <a:prstGeom prst="roundRect">
            <a:avLst>
              <a:gd name="adj" fmla="val 4598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85800" y="2069268"/>
            <a:ext cx="1083564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“My daughter has just died. But come and put your hand on her, and she will live”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85800" y="3651180"/>
            <a:ext cx="1083564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500" i="1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(Matthew 9:18, NIV).</a:t>
            </a:r>
            <a:endParaRPr lang="en-US" sz="25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1662891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1809195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Sometimes faith sounds like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grief with enough hope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left to kneel.</a:t>
            </a:r>
            <a:endParaRPr lang="en-US" sz="4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21208" y="3721608"/>
            <a:ext cx="11164824" cy="2386584"/>
          </a:xfrm>
          <a:prstGeom prst="roundRect">
            <a:avLst>
              <a:gd name="adj" fmla="val 4598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85800" y="3886200"/>
            <a:ext cx="1083564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“If I only touch his cloak, I will be healed”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85800" y="5468112"/>
            <a:ext cx="1083564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500" i="1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(Matthew 9:21, NIV).</a:t>
            </a:r>
            <a:endParaRPr lang="en-US" sz="2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22049" y="685681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59407" y="831985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These are the words of God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for the people of God.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928057" y="375373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Response: Praise be to God.</a:t>
            </a:r>
            <a:endParaRPr lang="en-US" sz="4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Sometimes suffering has lasted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 long that the only prayer left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is a trembling reach toward Jesus.</a:t>
            </a:r>
            <a:endParaRPr lang="en-US" sz="3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21208" y="3721608"/>
            <a:ext cx="11164824" cy="2386584"/>
          </a:xfrm>
          <a:prstGeom prst="roundRect">
            <a:avLst>
              <a:gd name="adj" fmla="val 4598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85800" y="3886200"/>
            <a:ext cx="1083564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“Take heart, daughter”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85800" y="5468112"/>
            <a:ext cx="1083564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500" i="1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(Matthew 9:22, NIV).</a:t>
            </a:r>
            <a:endParaRPr lang="en-US" sz="25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Abram hears: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“Go.”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Faith leaves home.</a:t>
            </a:r>
            <a:endParaRPr lang="en-US" sz="3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Matthew hears: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“Follow me.”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Faith gets up from the tax booth.</a:t>
            </a:r>
            <a:endParaRPr lang="en-US" sz="3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woman says: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“If I only touch his cloak.”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Faith reaches through shame.</a:t>
            </a:r>
            <a:endParaRPr lang="en-US" sz="3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father says: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“Come.”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Faith kneels in grief.</a:t>
            </a:r>
            <a:endParaRPr lang="en-US" sz="3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tit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Wherever faith moves toward Jesus,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mercy is already moving toward us.</a:t>
            </a:r>
            <a:endParaRPr lang="en-US" sz="4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roma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God who gives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life to the dead</a:t>
            </a:r>
            <a:endParaRPr lang="en-US" sz="4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roma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21208" y="3721608"/>
            <a:ext cx="11164824" cy="2386584"/>
          </a:xfrm>
          <a:prstGeom prst="roundRect">
            <a:avLst>
              <a:gd name="adj" fmla="val 4598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85800" y="3886200"/>
            <a:ext cx="1083564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“the God who gives life to the dead and calls into being things that were not”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85800" y="5468112"/>
            <a:ext cx="1083564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500" i="1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(Romans 4:17, NIV).</a:t>
            </a:r>
            <a:endParaRPr lang="en-US" sz="25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roma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Faith is not confidence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 our ability to make things work.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Faith is confidence in the God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who keeps his promise.</a:t>
            </a:r>
            <a:endParaRPr lang="en-US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64B4CA-B70D-510E-613E-298D94D6A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88304" y="427868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752896" y="5029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Some things look dead before they look alive.</a:t>
            </a:r>
            <a:endParaRPr lang="en-US" sz="4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20154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God calls.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God comes near.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God shows mercy.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God raises.</a:t>
            </a:r>
            <a:endParaRPr lang="en-US" sz="4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anxious religion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cannot see</a:t>
            </a:r>
            <a:endParaRPr lang="en-US" sz="4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Anxious religion asks: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“Who might contaminate us?”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Mercy asks: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“Who is Jesus calling to the table?”</a:t>
            </a:r>
            <a:endParaRPr lang="en-US" sz="3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Jesus does not let the Pharisees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define his mission.</a:t>
            </a:r>
            <a:endParaRPr lang="en-US" sz="4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 Jesus,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mercy is holy.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Holiness is merciful.</a:t>
            </a:r>
            <a:endParaRPr lang="en-US" sz="4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pa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Where are we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 the story?</a:t>
            </a:r>
            <a:endParaRPr lang="en-US" sz="4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dese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867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469417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615721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Maybe you are Abram.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2106193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Faith is calling you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into an unknown future.</a:t>
            </a:r>
            <a:endParaRPr lang="en-US" sz="3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Maybe you are Matthew.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Jesus is saying,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“Follow me.”</a:t>
            </a:r>
            <a:endParaRPr lang="en-US" sz="3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Maybe you are the woman.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Faith is still reaching.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Mercy sees you.</a:t>
            </a:r>
            <a:endParaRPr lang="en-US" sz="3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Maybe you are the father.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Faith kneels in grief.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And Jesus goes.</a:t>
            </a:r>
            <a:endParaRPr lang="en-US" sz="3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310896" y="885068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950976" y="1031372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promise is not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 the appearance.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999309" y="3942965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promise is in the life hidden within it.</a:t>
            </a:r>
            <a:endParaRPr lang="en-US" sz="3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Or maybe sometimes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we are the Pharisees.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There is still time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to learn the heart of God.</a:t>
            </a:r>
            <a:endParaRPr lang="en-US" sz="3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chur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3" name="Image 1" descr="/mnt/data/mercy_deck_assets_jpg/chur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685800" y="685800"/>
            <a:ext cx="10835640" cy="5440680"/>
          </a:xfrm>
          <a:prstGeom prst="roundRect">
            <a:avLst>
              <a:gd name="adj" fmla="val 2017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1"/>
          <p:cNvSpPr/>
          <p:nvPr/>
        </p:nvSpPr>
        <p:spPr>
          <a:xfrm>
            <a:off x="960120" y="960120"/>
            <a:ext cx="10287000" cy="6858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Holy Response</a:t>
            </a:r>
            <a:endParaRPr lang="en-US" sz="4600" dirty="0"/>
          </a:p>
        </p:txBody>
      </p:sp>
      <p:sp>
        <p:nvSpPr>
          <p:cNvPr id="6" name="Shape 2"/>
          <p:cNvSpPr/>
          <p:nvPr/>
        </p:nvSpPr>
        <p:spPr>
          <a:xfrm>
            <a:off x="1417320" y="2514600"/>
            <a:ext cx="731520" cy="0"/>
          </a:xfrm>
          <a:prstGeom prst="line">
            <a:avLst/>
          </a:prstGeom>
          <a:noFill/>
          <a:ln w="38100">
            <a:solidFill>
              <a:srgbClr val="E9B45E">
                <a:alpha val="8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3"/>
          <p:cNvSpPr/>
          <p:nvPr/>
        </p:nvSpPr>
        <p:spPr>
          <a:xfrm>
            <a:off x="2331720" y="2057400"/>
            <a:ext cx="845820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F1D6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Follow the promise</a:t>
            </a:r>
            <a:endParaRPr lang="en-US" sz="3800" dirty="0"/>
          </a:p>
        </p:txBody>
      </p:sp>
      <p:sp>
        <p:nvSpPr>
          <p:cNvPr id="8" name="Shape 4"/>
          <p:cNvSpPr/>
          <p:nvPr/>
        </p:nvSpPr>
        <p:spPr>
          <a:xfrm>
            <a:off x="1417320" y="3566160"/>
            <a:ext cx="731520" cy="0"/>
          </a:xfrm>
          <a:prstGeom prst="line">
            <a:avLst/>
          </a:prstGeom>
          <a:noFill/>
          <a:ln w="38100">
            <a:solidFill>
              <a:srgbClr val="E9B45E">
                <a:alpha val="8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5"/>
          <p:cNvSpPr/>
          <p:nvPr/>
        </p:nvSpPr>
        <p:spPr>
          <a:xfrm>
            <a:off x="2331720" y="3108960"/>
            <a:ext cx="845820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F1D6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Receive mercy</a:t>
            </a:r>
            <a:endParaRPr lang="en-US" sz="3800" dirty="0"/>
          </a:p>
        </p:txBody>
      </p:sp>
      <p:sp>
        <p:nvSpPr>
          <p:cNvPr id="10" name="Shape 6"/>
          <p:cNvSpPr/>
          <p:nvPr/>
        </p:nvSpPr>
        <p:spPr>
          <a:xfrm>
            <a:off x="1417320" y="4617720"/>
            <a:ext cx="731520" cy="0"/>
          </a:xfrm>
          <a:prstGeom prst="line">
            <a:avLst/>
          </a:prstGeom>
          <a:noFill/>
          <a:ln w="38100">
            <a:solidFill>
              <a:srgbClr val="E9B45E">
                <a:alpha val="8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7"/>
          <p:cNvSpPr/>
          <p:nvPr/>
        </p:nvSpPr>
        <p:spPr>
          <a:xfrm>
            <a:off x="2331720" y="4160520"/>
            <a:ext cx="845820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F1D6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Practice mercy</a:t>
            </a:r>
            <a:endParaRPr lang="en-US" sz="3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pa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Follow the promise.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Take the next faithful step.</a:t>
            </a:r>
            <a:endParaRPr lang="en-US" sz="3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sprou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Receive mercy.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Let Jesus meet you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where you actually are.</a:t>
            </a:r>
            <a:endParaRPr lang="en-US" sz="30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Practice mercy.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Mercy makes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holiness visible.</a:t>
            </a:r>
            <a:endParaRPr lang="en-US" sz="30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tit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God knows what the eye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cannot yet see.</a:t>
            </a:r>
            <a:endParaRPr lang="en-US" sz="4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sprou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Do not despise the place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where all you have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is a promise.</a:t>
            </a:r>
            <a:endParaRPr lang="en-US" sz="4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chur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Faith follows the promise.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Mercy reveals the heart.</a:t>
            </a:r>
            <a:endParaRPr lang="en-US" sz="44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pa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5488" y="4014216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40080" y="4160520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When mercy calls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dead to life,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holy people of God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begin to rise.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68680" y="5650992"/>
            <a:ext cx="10469880" cy="7772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Amen.</a:t>
            </a:r>
            <a:endParaRPr lang="en-US" sz="3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0C47F5-9F4A-6DA7-0AAC-018BFBDB3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10896" y="3060033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92579" y="3196958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Mercy sees what promise can raise.</a:t>
            </a:r>
            <a:endParaRPr lang="en-US"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90575" y="1918221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764771" y="2064525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Faith follows the promise.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Mercy reveals the heart.</a:t>
            </a:r>
            <a:endParaRPr lang="en-US" sz="4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rcy_deck_assets_jpg/dese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40080" y="867255"/>
            <a:ext cx="11210544" cy="2029968"/>
          </a:xfrm>
          <a:prstGeom prst="roundRect">
            <a:avLst>
              <a:gd name="adj" fmla="val 5405"/>
            </a:avLst>
          </a:prstGeom>
          <a:solidFill>
            <a:srgbClr val="000000">
              <a:alpha val="7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86642" y="1159863"/>
            <a:ext cx="10881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Abram hears: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“Go.”</a:t>
            </a:r>
            <a:endParaRPr lang="en-US" sz="4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08392" y="224028"/>
            <a:ext cx="11164824" cy="2386584"/>
          </a:xfrm>
          <a:prstGeom prst="roundRect">
            <a:avLst>
              <a:gd name="adj" fmla="val 4598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28304" y="567047"/>
            <a:ext cx="1083564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“Go from your country, your people and your father’s household to the land I will show you”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828304" y="2052591"/>
            <a:ext cx="1083564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2500" i="1" dirty="0">
                <a:solidFill>
                  <a:srgbClr val="F4D8A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(Genesis 12:1, NIV).</a:t>
            </a:r>
            <a:endParaRPr lang="en-US" sz="2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1215</Words>
  <Application>Microsoft Office PowerPoint</Application>
  <PresentationFormat>Widescreen</PresentationFormat>
  <Paragraphs>270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Marion First Friends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Mercy Calls the Dead to Life</dc:title>
  <dc:subject>Sermon presentation for 6.7.2026</dc:subject>
  <dc:creator>Sage / ChatGPT</dc:creator>
  <cp:lastModifiedBy>Paul David Bravard</cp:lastModifiedBy>
  <cp:revision>12</cp:revision>
  <dcterms:created xsi:type="dcterms:W3CDTF">2026-06-04T14:46:11Z</dcterms:created>
  <dcterms:modified xsi:type="dcterms:W3CDTF">2026-06-05T19:18:58Z</dcterms:modified>
</cp:coreProperties>
</file>