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jp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interior_scene_of_a_dark_old_st_batch_1.png">    </p:cNvPr>
          <p:cNvPicPr>
            <a:picLocks noChangeAspect="1"/>
          </p:cNvPicPr>
          <p:nvPr/>
        </p:nvPicPr>
        <p:blipFill>
          <a:blip r:embed="rId1"/>
          <a:srcRect l="0" r="-51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6928" y="502920"/>
            <a:ext cx="6583680" cy="1920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47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When Freedom</a:t>
            </a:r>
            <a:endParaRPr lang="en-US" sz="4700" dirty="0"/>
          </a:p>
          <a:p>
            <a:pPr indent="0" marL="0">
              <a:buNone/>
            </a:pPr>
            <a:r>
              <a:rPr lang="en-US" sz="47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Becomes a Beginning</a:t>
            </a:r>
            <a:endParaRPr lang="en-US" sz="4700" dirty="0"/>
          </a:p>
        </p:txBody>
      </p:sp>
      <p:sp>
        <p:nvSpPr>
          <p:cNvPr id="4" name="Text 1"/>
          <p:cNvSpPr/>
          <p:nvPr/>
        </p:nvSpPr>
        <p:spPr>
          <a:xfrm>
            <a:off x="658368" y="2697480"/>
            <a:ext cx="676656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i="1" dirty="0">
                <a:solidFill>
                  <a:srgbClr val="FFF6E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Life God Frees, Fills, and Sends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658368" y="6080760"/>
            <a:ext cx="237744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000" dirty="0">
                <a:solidFill>
                  <a:srgbClr val="D8C7A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6.28.2026</a:t>
            </a: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410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800" y="548640"/>
            <a:ext cx="658368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GOD’S GIFTS BECOME WITNESS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1051560" y="1417320"/>
            <a:ext cx="1005840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7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Freedom becomes surrender.</a:t>
            </a:r>
            <a:endParaRPr lang="en-US" sz="3700" dirty="0"/>
          </a:p>
        </p:txBody>
      </p:sp>
      <p:sp>
        <p:nvSpPr>
          <p:cNvPr id="4" name="Text 2"/>
          <p:cNvSpPr/>
          <p:nvPr/>
        </p:nvSpPr>
        <p:spPr>
          <a:xfrm>
            <a:off x="1051560" y="2560320"/>
            <a:ext cx="1005840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7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Surrender becomes holiness.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1051560" y="3703320"/>
            <a:ext cx="1005840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700" b="1" dirty="0">
                <a:solidFill>
                  <a:srgbClr val="E3B45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Holiness becomes mercy.</a:t>
            </a:r>
            <a:endParaRPr lang="en-US" sz="3700" dirty="0"/>
          </a:p>
        </p:txBody>
      </p:sp>
      <p:sp>
        <p:nvSpPr>
          <p:cNvPr id="6" name="Text 4"/>
          <p:cNvSpPr/>
          <p:nvPr/>
        </p:nvSpPr>
        <p:spPr>
          <a:xfrm>
            <a:off x="1051560" y="5486400"/>
            <a:ext cx="10058400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2800" b="1" dirty="0">
                <a:solidFill>
                  <a:srgbClr val="D8C7AB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life God frees is the life God fills.</a:t>
            </a:r>
            <a:endParaRPr lang="en-U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714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up_righ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502920"/>
            <a:ext cx="53035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MATTHEW 10:40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731520" y="1234440"/>
            <a:ext cx="5212080" cy="246888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“Anyone who welcomes you welcomes me, and anyone who welcomes me welcomes the one who sent me”</a:t>
            </a:r>
            <a:endParaRPr lang="en-US" sz="3100" dirty="0"/>
          </a:p>
          <a:p>
            <a:pPr indent="0" marL="0">
              <a:buNone/>
            </a:pPr>
            <a:r>
              <a:rPr lang="en-US" sz="3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(Matthew 10:40, NIV).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777240" y="4800600"/>
            <a:ext cx="516636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5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To welcome the sent people of Jesus is to welcome Jesus.</a:t>
            </a:r>
            <a:endParaRPr lang="en-US" sz="25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714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up_righ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502920"/>
            <a:ext cx="53035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MATTHEW 10:42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749808" y="1234440"/>
            <a:ext cx="5257800" cy="228600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“If anyone gives even a cup of cold water… that person will certainly not lose their reward”</a:t>
            </a:r>
            <a:endParaRPr lang="en-US" sz="3100" dirty="0"/>
          </a:p>
          <a:p>
            <a:pPr indent="0" marL="0">
              <a:buNone/>
            </a:pPr>
            <a:r>
              <a:rPr lang="en-US" sz="31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(Matthew 10:42, NIV).</a:t>
            </a:r>
            <a:endParaRPr lang="en-US" sz="3100" dirty="0"/>
          </a:p>
        </p:txBody>
      </p:sp>
      <p:sp>
        <p:nvSpPr>
          <p:cNvPr id="5" name="Text 2"/>
          <p:cNvSpPr/>
          <p:nvPr/>
        </p:nvSpPr>
        <p:spPr>
          <a:xfrm>
            <a:off x="777240" y="4892040"/>
            <a:ext cx="5212080" cy="7772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Mercy does not have to be impressive to be holy.</a:t>
            </a:r>
            <a:endParaRPr lang="en-US"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1615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choir_unsplash.jpg">    </p:cNvPr>
          <p:cNvPicPr>
            <a:picLocks noChangeAspect="1"/>
          </p:cNvPicPr>
          <p:nvPr/>
        </p:nvPicPr>
        <p:blipFill>
          <a:blip r:embed="rId1"/>
          <a:srcRect l="18000" r="27333" t="0" b="0"/>
          <a:stretch/>
        </p:blipFill>
        <p:spPr>
          <a:xfrm>
            <a:off x="0" y="0"/>
            <a:ext cx="562356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97880" y="502920"/>
            <a:ext cx="585216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KINGDOM SEES WHAT THE WORLD OVERLOOKS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5897880" y="1234440"/>
            <a:ext cx="5577840" cy="25603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l"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“Do not forget the boy who helped them keep singing.”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5943600" y="4754880"/>
            <a:ext cx="539496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7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cup of water in Jesus’ name is not small to God.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182880" y="6519672"/>
            <a:ext cx="457200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00" dirty="0">
                <a:solidFill>
                  <a:srgbClr val="AFAFAF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Choir image: Unsplash</a:t>
            </a:r>
            <a:endParaRPr lang="en-US" sz="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01A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800" y="502920"/>
            <a:ext cx="54864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WHERE THE SCRIPTURES MEET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868680" y="1234440"/>
            <a:ext cx="10424160" cy="32461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3100" b="1" dirty="0">
                <a:solidFill>
                  <a:srgbClr val="E3B45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Romans 6</a:t>
            </a:r>
            <a:pPr indent="0" marL="0">
              <a:buNone/>
            </a:pPr>
            <a:r>
              <a:rPr lang="en-US" sz="3100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asks: What is my freedom becoming?
</a:t>
            </a:r>
            <a:pPr indent="0" marL="0">
              <a:buNone/>
            </a:pPr>
            <a:r>
              <a:rPr lang="en-US" sz="3100" b="1" dirty="0">
                <a:solidFill>
                  <a:srgbClr val="E3B45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Genesis 22</a:t>
            </a:r>
            <a:pPr indent="0" marL="0">
              <a:buNone/>
            </a:pPr>
            <a:r>
              <a:rPr lang="en-US" sz="3100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asks: Can God be trusted with what is precious?
</a:t>
            </a:r>
            <a:pPr indent="0" marL="0">
              <a:buNone/>
            </a:pPr>
            <a:r>
              <a:rPr lang="en-US" sz="3100" b="1" dirty="0">
                <a:solidFill>
                  <a:srgbClr val="E3B45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Matthew 10</a:t>
            </a:r>
            <a:pPr indent="0" marL="0">
              <a:buNone/>
            </a:pPr>
            <a:r>
              <a:rPr lang="en-US" sz="3100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asks: Will freedom become mercy?</a:t>
            </a:r>
            <a:endParaRPr lang="en-US" sz="3100" dirty="0"/>
          </a:p>
        </p:txBody>
      </p:sp>
      <p:sp>
        <p:nvSpPr>
          <p:cNvPr id="4" name="Text 2"/>
          <p:cNvSpPr/>
          <p:nvPr/>
        </p:nvSpPr>
        <p:spPr>
          <a:xfrm>
            <a:off x="960120" y="5074920"/>
            <a:ext cx="10149840" cy="6400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3400" b="1" dirty="0">
                <a:solidFill>
                  <a:srgbClr val="FFF6E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Gospel answers: Yes.</a:t>
            </a:r>
            <a:endParaRPr lang="en-US" sz="3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interior_scene_of_a_dark_old_st_batch_1.png">    </p:cNvPr>
          <p:cNvPicPr>
            <a:picLocks noChangeAspect="1"/>
          </p:cNvPicPr>
          <p:nvPr/>
        </p:nvPicPr>
        <p:blipFill>
          <a:blip r:embed="rId1"/>
          <a:srcRect l="0" r="-51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4360" y="502920"/>
            <a:ext cx="64008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OPEN WORSHIP QUERY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40080" y="1234440"/>
            <a:ext cx="5852160" cy="18288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l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Lord Jesus,</a:t>
            </a:r>
            <a:endParaRPr lang="en-US" sz="4000" dirty="0"/>
          </a:p>
          <a:p>
            <a:pPr algn="l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is my freedom becoming?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685800" y="3931920"/>
            <a:ext cx="5760720" cy="8229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6E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What cup of mercy are you placing in my hand today?</a:t>
            </a:r>
            <a:endParaRPr lang="en-US" sz="3000" dirty="0"/>
          </a:p>
        </p:txBody>
      </p:sp>
      <p:sp>
        <p:nvSpPr>
          <p:cNvPr id="6" name="Text 3"/>
          <p:cNvSpPr/>
          <p:nvPr/>
        </p:nvSpPr>
        <p:spPr>
          <a:xfrm>
            <a:off x="685800" y="5440680"/>
            <a:ext cx="589788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life God frees is the life God fills,</a:t>
            </a:r>
            <a:endParaRPr lang="en-US" sz="2300" dirty="0"/>
          </a:p>
          <a:p>
            <a:pPr indent="0" marL="0">
              <a:buNone/>
            </a:pPr>
            <a:r>
              <a:rPr lang="en-US" sz="23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and the life God fills becomes mercy in motion.</a:t>
            </a:r>
            <a:endParaRPr lang="en-US" sz="2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4100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door2_righ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080" y="411480"/>
            <a:ext cx="53035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QUESTION ROMANS 6 PRESSES INTO US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58368" y="1143000"/>
            <a:ext cx="5486400" cy="393192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l" indent="0" marL="0">
              <a:buNone/>
            </a:pPr>
            <a:r>
              <a:rPr lang="en-US" sz="37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What if we have treated freedom like an ending, when Jesus means it to become a beginning?</a:t>
            </a:r>
            <a:endParaRPr lang="en-US" sz="3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01A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0080" y="502920"/>
            <a:ext cx="64008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GOSPEL CENTER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822960" y="1097280"/>
            <a:ext cx="10332720" cy="283464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ctr" indent="0" marL="0">
              <a:buNone/>
            </a:pP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are not only saved from sin.</a:t>
            </a:r>
            <a:endParaRPr lang="en-US" sz="4400" dirty="0"/>
          </a:p>
          <a:p>
            <a:pPr algn="ctr" indent="0" marL="0">
              <a:buNone/>
            </a:pPr>
            <a:endParaRPr lang="en-US" sz="4400" dirty="0"/>
          </a:p>
          <a:p>
            <a:pPr algn="ctr" indent="0" marL="0">
              <a:buNone/>
            </a:pPr>
            <a:r>
              <a:rPr lang="en-US" sz="4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We are saved for God.</a:t>
            </a:r>
            <a:endParaRPr lang="en-US" sz="4400" dirty="0"/>
          </a:p>
        </p:txBody>
      </p:sp>
      <p:sp>
        <p:nvSpPr>
          <p:cNvPr id="4" name="Text 2"/>
          <p:cNvSpPr/>
          <p:nvPr/>
        </p:nvSpPr>
        <p:spPr>
          <a:xfrm>
            <a:off x="1234440" y="4663440"/>
            <a:ext cx="969264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algn="ctr" indent="0" marL="0">
              <a:buNone/>
            </a:pPr>
            <a:r>
              <a:rPr lang="en-US" sz="32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life given to God becomes mercy the world can feel.</a:t>
            </a:r>
            <a:endParaRPr lang="en-US"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D1B1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interior_scene_of_a_dark_old_st_batch_1.png">    </p:cNvPr>
          <p:cNvPicPr>
            <a:picLocks noChangeAspect="1"/>
          </p:cNvPicPr>
          <p:nvPr/>
        </p:nvPicPr>
        <p:blipFill>
          <a:blip r:embed="rId1"/>
          <a:srcRect l="45000" r="8850" t="0" b="0"/>
          <a:stretch/>
        </p:blipFill>
        <p:spPr>
          <a:xfrm>
            <a:off x="0" y="0"/>
            <a:ext cx="562356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2200" y="457200"/>
            <a:ext cx="475488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ROMANS 6:13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172200" y="1234440"/>
            <a:ext cx="5440680" cy="310896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“Offer yourselves to God as those who have been brought from death to life”</a:t>
            </a:r>
            <a:endParaRPr lang="en-US" sz="3400" dirty="0"/>
          </a:p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(Romans 6:13, NIV).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6172200" y="4800600"/>
            <a:ext cx="5257800" cy="10058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Freedom is not the ending.</a:t>
            </a:r>
            <a:endParaRPr lang="en-US" sz="2800" dirty="0"/>
          </a:p>
          <a:p>
            <a:pPr indent="0" marL="0">
              <a:buNone/>
            </a:pPr>
            <a:r>
              <a:rPr lang="en-US" sz="28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Freedom is the beginning.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inematic_high_resolution_interior_scene_with_a.png">    </p:cNvPr>
          <p:cNvPicPr>
            <a:picLocks noChangeAspect="1"/>
          </p:cNvPicPr>
          <p:nvPr/>
        </p:nvPicPr>
        <p:blipFill>
          <a:blip r:embed="rId1"/>
          <a:srcRect l="0" r="-51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0080" y="502920"/>
            <a:ext cx="64008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LOCKED ROOM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58368" y="1417320"/>
            <a:ext cx="5486400" cy="27432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l" indent="0" marL="0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Freedom means</a:t>
            </a:r>
            <a:endParaRPr lang="en-US" sz="4200" dirty="0"/>
          </a:p>
          <a:p>
            <a:pPr algn="l" indent="0" marL="0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learning how to live</a:t>
            </a:r>
            <a:endParaRPr lang="en-US" sz="4200" dirty="0"/>
          </a:p>
          <a:p>
            <a:pPr algn="l" indent="0" marL="0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the open air.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713232" y="5074920"/>
            <a:ext cx="5120640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FF6E5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old room no longer gets to name you.</a:t>
            </a:r>
            <a:endParaRPr lang="en-US" sz="2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817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5800" y="502920"/>
            <a:ext cx="64008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ROMANS 6:22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822960" y="1143000"/>
            <a:ext cx="10515600" cy="2194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algn="ctr"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“Now that you have been set free from sin and have become slaves of God, the benefit you reap leads to holiness, and the result is eternal life”</a:t>
            </a:r>
            <a:endParaRPr lang="en-US" sz="3000" dirty="0"/>
          </a:p>
          <a:p>
            <a:pPr algn="ctr"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(Romans 6:22, NIV).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2057400" y="3977640"/>
            <a:ext cx="81381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Set free from sin.</a:t>
            </a:r>
            <a:endParaRPr lang="en-US" sz="3400" dirty="0"/>
          </a:p>
        </p:txBody>
      </p:sp>
      <p:sp>
        <p:nvSpPr>
          <p:cNvPr id="5" name="Text 3"/>
          <p:cNvSpPr/>
          <p:nvPr/>
        </p:nvSpPr>
        <p:spPr>
          <a:xfrm>
            <a:off x="2057400" y="4754880"/>
            <a:ext cx="81381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Given to God.</a:t>
            </a:r>
            <a:endParaRPr lang="en-US" sz="3400" dirty="0"/>
          </a:p>
        </p:txBody>
      </p:sp>
      <p:sp>
        <p:nvSpPr>
          <p:cNvPr id="6" name="Text 4"/>
          <p:cNvSpPr/>
          <p:nvPr/>
        </p:nvSpPr>
        <p:spPr>
          <a:xfrm>
            <a:off x="2057400" y="5532120"/>
            <a:ext cx="8138160" cy="7315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E3B45D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Led into holiness.</a:t>
            </a:r>
            <a:endParaRPr lang="en-US" sz="3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117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braham_right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502920"/>
            <a:ext cx="53035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GENESIS 22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713232" y="1234440"/>
            <a:ext cx="5257800" cy="29718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l" indent="0" marL="0">
              <a:buNone/>
            </a:pPr>
            <a:r>
              <a:rPr lang="en-US" sz="42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Can God be trusted with the life he has freed?</a:t>
            </a:r>
            <a:endParaRPr lang="en-US" sz="4200" dirty="0"/>
          </a:p>
        </p:txBody>
      </p:sp>
      <p:sp>
        <p:nvSpPr>
          <p:cNvPr id="5" name="Text 2"/>
          <p:cNvSpPr/>
          <p:nvPr/>
        </p:nvSpPr>
        <p:spPr>
          <a:xfrm>
            <a:off x="777240" y="4892040"/>
            <a:ext cx="5120640" cy="6400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Isaac is the promise Abraham can hold.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1171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wide_cinematic_landscape_scene_at_golden_hour_su_batch_2.png">    </p:cNvPr>
          <p:cNvPicPr>
            <a:picLocks noChangeAspect="1"/>
          </p:cNvPicPr>
          <p:nvPr/>
        </p:nvPicPr>
        <p:blipFill>
          <a:blip r:embed="rId1"/>
          <a:srcRect l="47000" r="5852" t="0" b="0"/>
          <a:stretch/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5800" y="502920"/>
            <a:ext cx="548640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THE FINAL WORD IS PROVISION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731520" y="1417320"/>
            <a:ext cx="5303520" cy="164592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“So Abraham called that place The Lord Will Provide”</a:t>
            </a:r>
            <a:endParaRPr lang="en-US" sz="3400" dirty="0"/>
          </a:p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(Genesis 22:14, NIV).</a:t>
            </a:r>
            <a:endParaRPr lang="en-US" sz="3400" dirty="0"/>
          </a:p>
        </p:txBody>
      </p:sp>
      <p:sp>
        <p:nvSpPr>
          <p:cNvPr id="5" name="Text 2"/>
          <p:cNvSpPr/>
          <p:nvPr/>
        </p:nvSpPr>
        <p:spPr>
          <a:xfrm>
            <a:off x="777240" y="4069080"/>
            <a:ext cx="5029200" cy="10972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2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God can be trusted</a:t>
            </a:r>
            <a:endParaRPr lang="en-US" sz="3200" dirty="0"/>
          </a:p>
          <a:p>
            <a:pPr indent="0" marL="0">
              <a:buNone/>
            </a:pPr>
            <a:r>
              <a:rPr lang="en-US" sz="32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with what we love.</a:t>
            </a:r>
            <a:endParaRPr lang="en-US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a_cinematic_warm_low_light_scene_at_night_in_a_r_batch_3.png">    </p:cNvPr>
          <p:cNvPicPr>
            <a:picLocks noChangeAspect="1"/>
          </p:cNvPicPr>
          <p:nvPr/>
        </p:nvPicPr>
        <p:blipFill>
          <a:blip r:embed="rId1"/>
          <a:srcRect l="7000" r="-7051" t="0" b="0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83680" y="502920"/>
            <a:ext cx="475488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A PARABLE OF LIGHT</a:t>
            </a:r>
            <a:endParaRPr lang="en-US" sz="2000" dirty="0"/>
          </a:p>
        </p:txBody>
      </p:sp>
      <p:sp>
        <p:nvSpPr>
          <p:cNvPr id="4" name="Text 1"/>
          <p:cNvSpPr/>
          <p:nvPr/>
        </p:nvSpPr>
        <p:spPr>
          <a:xfrm>
            <a:off x="6492240" y="1143000"/>
            <a:ext cx="5120640" cy="3200400"/>
          </a:xfrm>
          <a:prstGeom prst="rect">
            <a:avLst/>
          </a:prstGeom>
          <a:noFill/>
          <a:ln/>
        </p:spPr>
        <p:txBody>
          <a:bodyPr wrap="square" lIns="635" tIns="635" rIns="635" bIns="635" rtlCol="0" anchor="ctr">
            <a:normAutofit/>
          </a:bodyPr>
          <a:lstStyle/>
          <a:p>
            <a:pPr algn="l"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“The lamp is mine.</a:t>
            </a:r>
            <a:endParaRPr lang="en-US" sz="3600" dirty="0"/>
          </a:p>
          <a:p>
            <a:pPr algn="l" indent="0" marL="0">
              <a:buNone/>
            </a:pPr>
            <a:r>
              <a:rPr lang="en-US" sz="3600" b="1" dirty="0">
                <a:solidFill>
                  <a:srgbClr val="FFFFFF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But the light was never meant to stop with me.”</a:t>
            </a:r>
            <a:endParaRPr lang="en-US" sz="3600" dirty="0"/>
          </a:p>
        </p:txBody>
      </p:sp>
      <p:sp>
        <p:nvSpPr>
          <p:cNvPr id="5" name="Text 2"/>
          <p:cNvSpPr/>
          <p:nvPr/>
        </p:nvSpPr>
        <p:spPr>
          <a:xfrm>
            <a:off x="6537960" y="5074920"/>
            <a:ext cx="4389120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E3B45D"/>
                </a:solidFill>
                <a:latin typeface="Arial" pitchFamily="34" charset="0"/>
                <a:ea typeface="Arial" pitchFamily="34" charset="-122"/>
                <a:cs typeface="Arial" pitchFamily="34" charset="-120"/>
              </a:rPr>
              <a:t>That is surrender.</a:t>
            </a:r>
            <a:endParaRPr lang="en-US" sz="3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Georgia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ria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Marion First Friends Church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Freedom Becomes a Beginning</dc:title>
  <dc:subject>Sermon presentation - When Freedom Becomes a Beginning</dc:subject>
  <dc:creator>Marion First Friends Church</dc:creator>
  <cp:lastModifiedBy>Marion First Friends Church</cp:lastModifiedBy>
  <cp:revision>1</cp:revision>
  <dcterms:created xsi:type="dcterms:W3CDTF">2026-06-27T22:09:01Z</dcterms:created>
  <dcterms:modified xsi:type="dcterms:W3CDTF">2026-06-27T22:09:01Z</dcterms:modified>
</cp:coreProperties>
</file>