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81" r:id="rId2"/>
    <p:sldId id="280" r:id="rId3"/>
    <p:sldId id="283" r:id="rId4"/>
    <p:sldId id="282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3" d="100"/>
          <a:sy n="53" d="100"/>
        </p:scale>
        <p:origin x="72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472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solidFill>
          <a:srgbClr val="F8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5BA804-113D-8718-98CC-8106DB9AD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207" y="643467"/>
            <a:ext cx="5641586" cy="557106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44084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8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8368" y="548640"/>
            <a:ext cx="10881360" cy="6400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l">
              <a:buNone/>
            </a:pPr>
            <a:r>
              <a:rPr lang="en-US" sz="3800" b="1" dirty="0">
                <a:solidFill>
                  <a:srgbClr val="1237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deeper question</a:t>
            </a:r>
            <a:endParaRPr lang="en-US" sz="3800" dirty="0"/>
          </a:p>
        </p:txBody>
      </p:sp>
      <p:sp>
        <p:nvSpPr>
          <p:cNvPr id="3" name="Text 1"/>
          <p:cNvSpPr/>
          <p:nvPr/>
        </p:nvSpPr>
        <p:spPr>
          <a:xfrm>
            <a:off x="868680" y="1920240"/>
            <a:ext cx="10515600" cy="228600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4300" b="1" dirty="0">
                <a:solidFill>
                  <a:srgbClr val="1237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What kind of life is Christ forming in me, so mercy has somewhere to land?</a:t>
            </a:r>
            <a:endParaRPr lang="en-US" sz="4300" dirty="0"/>
          </a:p>
        </p:txBody>
      </p:sp>
      <p:sp>
        <p:nvSpPr>
          <p:cNvPr id="4" name="Text 2"/>
          <p:cNvSpPr/>
          <p:nvPr/>
        </p:nvSpPr>
        <p:spPr>
          <a:xfrm>
            <a:off x="868680" y="4937760"/>
            <a:ext cx="10515600" cy="6400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842B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Calling is Christ forming a life with room for mercy.</a:t>
            </a:r>
            <a:endParaRPr lang="en-US" sz="3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_cinematic_landscape_scene_at_golden_hour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00000">
              <a:alpha val="46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58368" y="411480"/>
            <a:ext cx="10881360" cy="6400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l">
              <a:buNone/>
            </a:pPr>
            <a:r>
              <a:rPr lang="en-US" sz="38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AHA Moment</a:t>
            </a:r>
            <a:endParaRPr lang="en-US" sz="3800" dirty="0"/>
          </a:p>
        </p:txBody>
      </p:sp>
      <p:sp>
        <p:nvSpPr>
          <p:cNvPr id="5" name="Text 2"/>
          <p:cNvSpPr/>
          <p:nvPr/>
        </p:nvSpPr>
        <p:spPr>
          <a:xfrm>
            <a:off x="777240" y="1417320"/>
            <a:ext cx="10789920" cy="82296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 fontScale="92500" lnSpcReduction="20000"/>
          </a:bodyPr>
          <a:lstStyle/>
          <a:p>
            <a:pPr marL="0" indent="0" algn="l">
              <a:buNone/>
            </a:pPr>
            <a:r>
              <a:rPr lang="en-US" sz="3300" b="1" dirty="0">
                <a:solidFill>
                  <a:srgbClr val="FFF8E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Every follower of Jesus has one call</a:t>
            </a:r>
            <a:endParaRPr lang="en-US" sz="3300" dirty="0"/>
          </a:p>
          <a:p>
            <a:pPr marL="0" indent="0" algn="l">
              <a:buNone/>
            </a:pPr>
            <a:r>
              <a:rPr lang="en-US" sz="3300" b="1" dirty="0">
                <a:solidFill>
                  <a:srgbClr val="FFF8E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with three movements:</a:t>
            </a:r>
            <a:endParaRPr lang="en-US" sz="3300" dirty="0"/>
          </a:p>
        </p:txBody>
      </p:sp>
      <p:sp>
        <p:nvSpPr>
          <p:cNvPr id="6" name="Text 3"/>
          <p:cNvSpPr/>
          <p:nvPr/>
        </p:nvSpPr>
        <p:spPr>
          <a:xfrm>
            <a:off x="1143000" y="2788920"/>
            <a:ext cx="9966960" cy="15544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9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Belong to Christ</a:t>
            </a:r>
            <a:endParaRPr lang="en-US" sz="3900" dirty="0"/>
          </a:p>
          <a:p>
            <a:pPr marL="0" indent="0" algn="ctr">
              <a:buNone/>
            </a:pPr>
            <a:r>
              <a:rPr lang="en-US" sz="39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Become holy in Christ</a:t>
            </a:r>
            <a:endParaRPr lang="en-US" sz="3900" dirty="0"/>
          </a:p>
          <a:p>
            <a:pPr marL="0" indent="0" algn="ctr">
              <a:buNone/>
            </a:pPr>
            <a:r>
              <a:rPr lang="en-US" sz="39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Bear witness to Christ</a:t>
            </a:r>
            <a:endParaRPr lang="en-US" sz="3900" dirty="0"/>
          </a:p>
        </p:txBody>
      </p:sp>
      <p:sp>
        <p:nvSpPr>
          <p:cNvPr id="7" name="Text 4"/>
          <p:cNvSpPr/>
          <p:nvPr/>
        </p:nvSpPr>
        <p:spPr>
          <a:xfrm>
            <a:off x="713232" y="6309360"/>
            <a:ext cx="10881360" cy="310896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1500" i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Not first a title—becoming a life with room for the compassion of Jesus.</a:t>
            </a:r>
            <a:endParaRPr lang="en-US" sz="15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8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8368" y="502920"/>
            <a:ext cx="10881360" cy="6400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l">
              <a:buNone/>
            </a:pPr>
            <a:r>
              <a:rPr lang="en-US" sz="3800" b="1" dirty="0">
                <a:solidFill>
                  <a:srgbClr val="1237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biblical frame</a:t>
            </a:r>
            <a:endParaRPr lang="en-US" sz="3800" dirty="0"/>
          </a:p>
        </p:txBody>
      </p:sp>
      <p:sp>
        <p:nvSpPr>
          <p:cNvPr id="3" name="Shape 1"/>
          <p:cNvSpPr/>
          <p:nvPr/>
        </p:nvSpPr>
        <p:spPr>
          <a:xfrm>
            <a:off x="658368" y="1216152"/>
            <a:ext cx="2926080" cy="0"/>
          </a:xfrm>
          <a:prstGeom prst="line">
            <a:avLst/>
          </a:prstGeom>
          <a:noFill/>
          <a:ln w="25400">
            <a:solidFill>
              <a:srgbClr val="D9A44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685800" y="1417320"/>
            <a:ext cx="10789920" cy="54864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l">
              <a:buNone/>
            </a:pPr>
            <a:r>
              <a:rPr lang="en-US" sz="2800" i="1" dirty="0">
                <a:solidFill>
                  <a:srgbClr val="12374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Promise • Identity • Gospel • Mission</a:t>
            </a:r>
            <a:endParaRPr lang="en-US" sz="2800" dirty="0"/>
          </a:p>
        </p:txBody>
      </p:sp>
      <p:sp>
        <p:nvSpPr>
          <p:cNvPr id="5" name="Shape 3"/>
          <p:cNvSpPr/>
          <p:nvPr/>
        </p:nvSpPr>
        <p:spPr>
          <a:xfrm>
            <a:off x="685800" y="2148840"/>
            <a:ext cx="2578608" cy="2148840"/>
          </a:xfrm>
          <a:prstGeom prst="roundRect">
            <a:avLst>
              <a:gd name="adj" fmla="val 3404"/>
            </a:avLst>
          </a:prstGeom>
          <a:solidFill>
            <a:srgbClr val="FFF3D8"/>
          </a:solidFill>
          <a:ln w="15240">
            <a:solidFill>
              <a:srgbClr val="E0C07A">
                <a:alpha val="7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822960" y="2295144"/>
            <a:ext cx="2304288" cy="347472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12374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Genesis 18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832104" y="2880360"/>
            <a:ext cx="2286000" cy="114300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2600" b="1" dirty="0">
                <a:solidFill>
                  <a:srgbClr val="1237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Promise</a:t>
            </a:r>
            <a:endParaRPr lang="en-US" sz="2600" dirty="0"/>
          </a:p>
          <a:p>
            <a:pPr marL="0" indent="0" algn="ctr">
              <a:buNone/>
            </a:pPr>
            <a:r>
              <a:rPr lang="en-US" sz="2600" b="1" dirty="0">
                <a:solidFill>
                  <a:srgbClr val="1237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where the future looks closed</a:t>
            </a:r>
            <a:endParaRPr lang="en-US" sz="2600" dirty="0"/>
          </a:p>
        </p:txBody>
      </p:sp>
      <p:sp>
        <p:nvSpPr>
          <p:cNvPr id="8" name="Shape 6"/>
          <p:cNvSpPr/>
          <p:nvPr/>
        </p:nvSpPr>
        <p:spPr>
          <a:xfrm>
            <a:off x="3502152" y="2148840"/>
            <a:ext cx="2578608" cy="2148840"/>
          </a:xfrm>
          <a:prstGeom prst="roundRect">
            <a:avLst>
              <a:gd name="adj" fmla="val 3404"/>
            </a:avLst>
          </a:prstGeom>
          <a:solidFill>
            <a:srgbClr val="FFF3D8"/>
          </a:solidFill>
          <a:ln w="15240">
            <a:solidFill>
              <a:srgbClr val="E0C07A">
                <a:alpha val="7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3639312" y="2295144"/>
            <a:ext cx="2304288" cy="347472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12374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Exodus 19</a:t>
            </a:r>
            <a:endParaRPr lang="en-US" sz="1800" dirty="0"/>
          </a:p>
        </p:txBody>
      </p:sp>
      <p:sp>
        <p:nvSpPr>
          <p:cNvPr id="10" name="Text 8"/>
          <p:cNvSpPr/>
          <p:nvPr/>
        </p:nvSpPr>
        <p:spPr>
          <a:xfrm>
            <a:off x="3648456" y="2880360"/>
            <a:ext cx="2286000" cy="114300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2600" b="1" dirty="0">
                <a:solidFill>
                  <a:srgbClr val="1237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Identity</a:t>
            </a:r>
            <a:endParaRPr lang="en-US" sz="2600" dirty="0"/>
          </a:p>
          <a:p>
            <a:pPr marL="0" indent="0" algn="ctr">
              <a:buNone/>
            </a:pPr>
            <a:r>
              <a:rPr lang="en-US" sz="2600" b="1" dirty="0">
                <a:solidFill>
                  <a:srgbClr val="1237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after rescue</a:t>
            </a:r>
            <a:endParaRPr lang="en-US" sz="2600" dirty="0"/>
          </a:p>
        </p:txBody>
      </p:sp>
      <p:sp>
        <p:nvSpPr>
          <p:cNvPr id="11" name="Shape 9"/>
          <p:cNvSpPr/>
          <p:nvPr/>
        </p:nvSpPr>
        <p:spPr>
          <a:xfrm>
            <a:off x="6318504" y="2148840"/>
            <a:ext cx="2578608" cy="2148840"/>
          </a:xfrm>
          <a:prstGeom prst="roundRect">
            <a:avLst>
              <a:gd name="adj" fmla="val 3404"/>
            </a:avLst>
          </a:prstGeom>
          <a:solidFill>
            <a:srgbClr val="FFF3D8"/>
          </a:solidFill>
          <a:ln w="15240">
            <a:solidFill>
              <a:srgbClr val="E0C07A">
                <a:alpha val="7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6455664" y="2295144"/>
            <a:ext cx="2304288" cy="347472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12374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Romans 5</a:t>
            </a:r>
            <a:endParaRPr lang="en-US" sz="1800" dirty="0"/>
          </a:p>
        </p:txBody>
      </p:sp>
      <p:sp>
        <p:nvSpPr>
          <p:cNvPr id="13" name="Text 11"/>
          <p:cNvSpPr/>
          <p:nvPr/>
        </p:nvSpPr>
        <p:spPr>
          <a:xfrm>
            <a:off x="6464808" y="2880360"/>
            <a:ext cx="2286000" cy="114300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2600" b="1" dirty="0">
                <a:solidFill>
                  <a:srgbClr val="1237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Grace</a:t>
            </a:r>
            <a:endParaRPr lang="en-US" sz="2600" dirty="0"/>
          </a:p>
          <a:p>
            <a:pPr marL="0" indent="0" algn="ctr">
              <a:buNone/>
            </a:pPr>
            <a:r>
              <a:rPr lang="en-US" sz="2600" b="1" dirty="0">
                <a:solidFill>
                  <a:srgbClr val="1237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before worthiness</a:t>
            </a:r>
            <a:endParaRPr lang="en-US" sz="2600" dirty="0"/>
          </a:p>
        </p:txBody>
      </p:sp>
      <p:sp>
        <p:nvSpPr>
          <p:cNvPr id="14" name="Shape 12"/>
          <p:cNvSpPr/>
          <p:nvPr/>
        </p:nvSpPr>
        <p:spPr>
          <a:xfrm>
            <a:off x="9134856" y="2148840"/>
            <a:ext cx="2578608" cy="2148840"/>
          </a:xfrm>
          <a:prstGeom prst="roundRect">
            <a:avLst>
              <a:gd name="adj" fmla="val 3404"/>
            </a:avLst>
          </a:prstGeom>
          <a:solidFill>
            <a:srgbClr val="FFF3D8"/>
          </a:solidFill>
          <a:ln w="15240">
            <a:solidFill>
              <a:srgbClr val="E0C07A">
                <a:alpha val="7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9272016" y="2295144"/>
            <a:ext cx="2304288" cy="347472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12374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Matthew 9–10</a:t>
            </a:r>
            <a:endParaRPr lang="en-US" sz="1800" dirty="0"/>
          </a:p>
        </p:txBody>
      </p:sp>
      <p:sp>
        <p:nvSpPr>
          <p:cNvPr id="16" name="Text 14"/>
          <p:cNvSpPr/>
          <p:nvPr/>
        </p:nvSpPr>
        <p:spPr>
          <a:xfrm>
            <a:off x="9281160" y="2880360"/>
            <a:ext cx="2286000" cy="114300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2600" b="1" dirty="0">
                <a:solidFill>
                  <a:srgbClr val="1237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Mission</a:t>
            </a:r>
            <a:endParaRPr lang="en-US" sz="2600" dirty="0"/>
          </a:p>
          <a:p>
            <a:pPr marL="0" indent="0" algn="ctr">
              <a:buNone/>
            </a:pPr>
            <a:r>
              <a:rPr lang="en-US" sz="2600" b="1" dirty="0">
                <a:solidFill>
                  <a:srgbClr val="1237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from compassion</a:t>
            </a:r>
            <a:endParaRPr lang="en-US" sz="2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_serene_interior_to_exterior_scene_the_vie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00000">
              <a:alpha val="38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58368" y="411480"/>
            <a:ext cx="10881360" cy="6400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l">
              <a:buNone/>
            </a:pPr>
            <a:r>
              <a:rPr lang="en-US" sz="38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Why this call matters now</a:t>
            </a:r>
            <a:endParaRPr lang="en-US" sz="3800" dirty="0"/>
          </a:p>
        </p:txBody>
      </p:sp>
      <p:sp>
        <p:nvSpPr>
          <p:cNvPr id="5" name="Text 2"/>
          <p:cNvSpPr/>
          <p:nvPr/>
        </p:nvSpPr>
        <p:spPr>
          <a:xfrm>
            <a:off x="1005840" y="1920240"/>
            <a:ext cx="10149840" cy="192024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Un-formed lives can do great harm.</a:t>
            </a:r>
            <a:endParaRPr lang="en-US" sz="4400" dirty="0"/>
          </a:p>
        </p:txBody>
      </p:sp>
      <p:sp>
        <p:nvSpPr>
          <p:cNvPr id="6" name="Text 3"/>
          <p:cNvSpPr/>
          <p:nvPr/>
        </p:nvSpPr>
        <p:spPr>
          <a:xfrm>
            <a:off x="914400" y="4754880"/>
            <a:ext cx="10332720" cy="59436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3100" dirty="0">
                <a:solidFill>
                  <a:srgbClr val="FFF8E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Calling is what happens when Jesus lays claim to a life.</a:t>
            </a:r>
            <a:endParaRPr lang="en-US" sz="31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0B28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8368" y="548640"/>
            <a:ext cx="10881360" cy="6400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l">
              <a:buNone/>
            </a:pPr>
            <a:r>
              <a:rPr lang="en-US" sz="38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 discipleship crisis</a:t>
            </a:r>
            <a:endParaRPr lang="en-US" sz="3800" dirty="0"/>
          </a:p>
        </p:txBody>
      </p:sp>
      <p:sp>
        <p:nvSpPr>
          <p:cNvPr id="3" name="Text 1"/>
          <p:cNvSpPr/>
          <p:nvPr/>
        </p:nvSpPr>
        <p:spPr>
          <a:xfrm>
            <a:off x="868680" y="1600200"/>
            <a:ext cx="10149840" cy="173736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 fontScale="92500"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F8E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 young man is dead.</a:t>
            </a:r>
            <a:endParaRPr lang="en-US" sz="3600" dirty="0"/>
          </a:p>
          <a:p>
            <a:pPr marL="0" indent="0" algn="ctr">
              <a:buNone/>
            </a:pPr>
            <a:r>
              <a:rPr lang="en-US" sz="3600" b="1" dirty="0">
                <a:solidFill>
                  <a:srgbClr val="FFF8E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Another young man has lost decades of his life.</a:t>
            </a:r>
            <a:endParaRPr lang="en-US" sz="3600" dirty="0"/>
          </a:p>
          <a:p>
            <a:pPr marL="0" indent="0" algn="ctr">
              <a:buNone/>
            </a:pPr>
            <a:r>
              <a:rPr lang="en-US" sz="3600" b="1" dirty="0">
                <a:solidFill>
                  <a:srgbClr val="FFF8E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Two families are shattered.</a:t>
            </a:r>
            <a:endParaRPr lang="en-US" sz="3600" dirty="0"/>
          </a:p>
        </p:txBody>
      </p:sp>
      <p:sp>
        <p:nvSpPr>
          <p:cNvPr id="4" name="Text 2"/>
          <p:cNvSpPr/>
          <p:nvPr/>
        </p:nvSpPr>
        <p:spPr>
          <a:xfrm>
            <a:off x="914400" y="4023360"/>
            <a:ext cx="10287000" cy="105156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3000" dirty="0">
                <a:solidFill>
                  <a:srgbClr val="D6D6D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shove. A knife. A moment of rage, pride, fear, and reaction.</a:t>
            </a:r>
            <a:endParaRPr lang="en-US" sz="3000" dirty="0"/>
          </a:p>
          <a:p>
            <a:pPr marL="0" indent="0" algn="ctr">
              <a:buNone/>
            </a:pPr>
            <a:r>
              <a:rPr lang="en-US" sz="3000" dirty="0">
                <a:solidFill>
                  <a:srgbClr val="D6D6D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Now everyone is living with what cannot be undone.</a:t>
            </a:r>
            <a:endParaRPr lang="en-US" sz="3000" dirty="0"/>
          </a:p>
        </p:txBody>
      </p:sp>
      <p:sp>
        <p:nvSpPr>
          <p:cNvPr id="5" name="Text 3"/>
          <p:cNvSpPr/>
          <p:nvPr/>
        </p:nvSpPr>
        <p:spPr>
          <a:xfrm>
            <a:off x="914400" y="5623560"/>
            <a:ext cx="10287000" cy="50292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3000" b="1" dirty="0">
                <a:solidFill>
                  <a:srgbClr val="D9A44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is not just a news item. This is a discipleship crisis.</a:t>
            </a:r>
            <a:endParaRPr lang="en-US" sz="3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8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8368" y="502920"/>
            <a:ext cx="10881360" cy="6400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l">
              <a:buNone/>
            </a:pPr>
            <a:r>
              <a:rPr lang="en-US" sz="3800" b="1" dirty="0">
                <a:solidFill>
                  <a:srgbClr val="1237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Formation is life and death</a:t>
            </a:r>
            <a:endParaRPr lang="en-US" sz="3800" dirty="0"/>
          </a:p>
        </p:txBody>
      </p:sp>
      <p:sp>
        <p:nvSpPr>
          <p:cNvPr id="3" name="Shape 1"/>
          <p:cNvSpPr/>
          <p:nvPr/>
        </p:nvSpPr>
        <p:spPr>
          <a:xfrm>
            <a:off x="658368" y="1216152"/>
            <a:ext cx="2926080" cy="0"/>
          </a:xfrm>
          <a:prstGeom prst="line">
            <a:avLst/>
          </a:prstGeom>
          <a:noFill/>
          <a:ln w="25400">
            <a:solidFill>
              <a:srgbClr val="D9A44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868680" y="1600200"/>
            <a:ext cx="10424160" cy="20116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3400" dirty="0">
                <a:solidFill>
                  <a:srgbClr val="1237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If the church cannot help form people whose anger is submitted to Christ, whose pride is humbled, and whose compassion is stronger than retaliation...</a:t>
            </a:r>
            <a:endParaRPr lang="en-US" sz="3400" dirty="0"/>
          </a:p>
        </p:txBody>
      </p:sp>
      <p:sp>
        <p:nvSpPr>
          <p:cNvPr id="5" name="Text 3"/>
          <p:cNvSpPr/>
          <p:nvPr/>
        </p:nvSpPr>
        <p:spPr>
          <a:xfrm>
            <a:off x="914400" y="4160520"/>
            <a:ext cx="10332720" cy="54864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842B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are not talking about abstract theology anymore.</a:t>
            </a:r>
            <a:endParaRPr lang="en-US" sz="3200" dirty="0"/>
          </a:p>
        </p:txBody>
      </p:sp>
      <p:sp>
        <p:nvSpPr>
          <p:cNvPr id="6" name="Text 4"/>
          <p:cNvSpPr/>
          <p:nvPr/>
        </p:nvSpPr>
        <p:spPr>
          <a:xfrm>
            <a:off x="914400" y="4983480"/>
            <a:ext cx="10332720" cy="6400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842B2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 are talking about life and death.</a:t>
            </a:r>
            <a:endParaRPr lang="en-US" sz="4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photorealistic_cinematic_landscape_shot_at_gold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00000">
              <a:alpha val="48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58368" y="502920"/>
            <a:ext cx="4754880" cy="54864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l">
              <a:buNone/>
            </a:pPr>
            <a:r>
              <a:rPr lang="en-US" sz="2700" b="1" dirty="0">
                <a:solidFill>
                  <a:srgbClr val="D9A44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First Wave</a:t>
            </a:r>
            <a:endParaRPr lang="en-US" sz="2700" dirty="0"/>
          </a:p>
        </p:txBody>
      </p:sp>
      <p:sp>
        <p:nvSpPr>
          <p:cNvPr id="5" name="Text 2"/>
          <p:cNvSpPr/>
          <p:nvPr/>
        </p:nvSpPr>
        <p:spPr>
          <a:xfrm>
            <a:off x="658368" y="1005840"/>
            <a:ext cx="10881360" cy="6400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l">
              <a:buNone/>
            </a:pPr>
            <a:r>
              <a:rPr lang="en-US" sz="40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Belonging Before Doing</a:t>
            </a:r>
            <a:endParaRPr lang="en-US" sz="4000" dirty="0"/>
          </a:p>
        </p:txBody>
      </p:sp>
      <p:sp>
        <p:nvSpPr>
          <p:cNvPr id="6" name="Text 3"/>
          <p:cNvSpPr/>
          <p:nvPr/>
        </p:nvSpPr>
        <p:spPr>
          <a:xfrm>
            <a:off x="713232" y="1965960"/>
            <a:ext cx="10881360" cy="73152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l">
              <a:buNone/>
            </a:pPr>
            <a:r>
              <a:rPr lang="en-US" sz="3400" dirty="0">
                <a:solidFill>
                  <a:srgbClr val="FFF8E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Jesus calls unfinished people to himself.</a:t>
            </a:r>
            <a:endParaRPr lang="en-US" sz="3400" dirty="0"/>
          </a:p>
        </p:txBody>
      </p:sp>
      <p:sp>
        <p:nvSpPr>
          <p:cNvPr id="7" name="Text 4"/>
          <p:cNvSpPr/>
          <p:nvPr/>
        </p:nvSpPr>
        <p:spPr>
          <a:xfrm>
            <a:off x="1005840" y="3291840"/>
            <a:ext cx="10058400" cy="20116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first call is not,</a:t>
            </a:r>
            <a:endParaRPr lang="en-US" sz="3600" dirty="0"/>
          </a:p>
          <a:p>
            <a:pPr marL="0" indent="0" algn="ctr">
              <a:buNone/>
            </a:pPr>
            <a:r>
              <a:rPr lang="en-US" sz="36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“Go be impressive.”</a:t>
            </a:r>
            <a:endParaRPr lang="en-US" sz="3600" dirty="0"/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first call is,</a:t>
            </a:r>
            <a:endParaRPr lang="en-US" sz="3600" dirty="0"/>
          </a:p>
          <a:p>
            <a:pPr marL="0" indent="0" algn="ctr">
              <a:buNone/>
            </a:pPr>
            <a:r>
              <a:rPr lang="en-US" sz="36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“Belong to me.”</a:t>
            </a:r>
            <a:endParaRPr lang="en-US" sz="3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8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8368" y="502920"/>
            <a:ext cx="10881360" cy="6400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l">
              <a:buNone/>
            </a:pPr>
            <a:r>
              <a:rPr lang="en-US" sz="3800" b="1" dirty="0">
                <a:solidFill>
                  <a:srgbClr val="1237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You are not uncalled</a:t>
            </a:r>
            <a:endParaRPr lang="en-US" sz="3800" dirty="0"/>
          </a:p>
        </p:txBody>
      </p:sp>
      <p:sp>
        <p:nvSpPr>
          <p:cNvPr id="3" name="Shape 1"/>
          <p:cNvSpPr/>
          <p:nvPr/>
        </p:nvSpPr>
        <p:spPr>
          <a:xfrm>
            <a:off x="658368" y="1216152"/>
            <a:ext cx="2926080" cy="0"/>
          </a:xfrm>
          <a:prstGeom prst="line">
            <a:avLst/>
          </a:prstGeom>
          <a:noFill/>
          <a:ln w="25400">
            <a:solidFill>
              <a:srgbClr val="D9A44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868680" y="1691640"/>
            <a:ext cx="10332720" cy="173736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3400" dirty="0">
                <a:solidFill>
                  <a:srgbClr val="1237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Before we were useful, we were loved.</a:t>
            </a:r>
            <a:endParaRPr lang="en-US" sz="3400" dirty="0"/>
          </a:p>
          <a:p>
            <a:pPr marL="0" indent="0" algn="ctr">
              <a:buNone/>
            </a:pPr>
            <a:r>
              <a:rPr lang="en-US" sz="3400" dirty="0">
                <a:solidFill>
                  <a:srgbClr val="1237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Before we were strong, we were received.</a:t>
            </a:r>
            <a:endParaRPr lang="en-US" sz="3400" dirty="0"/>
          </a:p>
          <a:p>
            <a:pPr marL="0" indent="0" algn="ctr">
              <a:buNone/>
            </a:pPr>
            <a:r>
              <a:rPr lang="en-US" sz="3400" dirty="0">
                <a:solidFill>
                  <a:srgbClr val="1237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Before we could carry mercy, mercy came for us.</a:t>
            </a:r>
            <a:endParaRPr lang="en-US" sz="3400" dirty="0"/>
          </a:p>
        </p:txBody>
      </p:sp>
      <p:sp>
        <p:nvSpPr>
          <p:cNvPr id="5" name="Text 3"/>
          <p:cNvSpPr/>
          <p:nvPr/>
        </p:nvSpPr>
        <p:spPr>
          <a:xfrm>
            <a:off x="914400" y="4069080"/>
            <a:ext cx="10332720" cy="59436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3500" b="1" dirty="0">
                <a:solidFill>
                  <a:srgbClr val="842B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“To whom do I belong?”</a:t>
            </a:r>
            <a:endParaRPr lang="en-US" sz="3500" dirty="0"/>
          </a:p>
        </p:txBody>
      </p:sp>
      <p:sp>
        <p:nvSpPr>
          <p:cNvPr id="6" name="Text 4"/>
          <p:cNvSpPr/>
          <p:nvPr/>
        </p:nvSpPr>
        <p:spPr>
          <a:xfrm>
            <a:off x="914400" y="4892040"/>
            <a:ext cx="10332720" cy="68580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4200" b="1" dirty="0">
                <a:solidFill>
                  <a:srgbClr val="1237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 belong to Christ.</a:t>
            </a:r>
            <a:endParaRPr lang="en-US" sz="4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dim_warm_rustic_interior_scene_a_low_ceiling_o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00000">
              <a:alpha val="45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58368" y="502920"/>
            <a:ext cx="4754880" cy="54864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l">
              <a:buNone/>
            </a:pPr>
            <a:r>
              <a:rPr lang="en-US" sz="2700" b="1" dirty="0">
                <a:solidFill>
                  <a:srgbClr val="D9A44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Second Wave</a:t>
            </a:r>
            <a:endParaRPr lang="en-US" sz="2700" dirty="0"/>
          </a:p>
        </p:txBody>
      </p:sp>
      <p:sp>
        <p:nvSpPr>
          <p:cNvPr id="5" name="Text 2"/>
          <p:cNvSpPr/>
          <p:nvPr/>
        </p:nvSpPr>
        <p:spPr>
          <a:xfrm>
            <a:off x="658368" y="1005840"/>
            <a:ext cx="10881360" cy="6400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l">
              <a:buNone/>
            </a:pPr>
            <a:r>
              <a:rPr lang="en-US" sz="40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Formation After Rescue</a:t>
            </a:r>
            <a:endParaRPr lang="en-US" sz="4000" dirty="0"/>
          </a:p>
        </p:txBody>
      </p:sp>
      <p:sp>
        <p:nvSpPr>
          <p:cNvPr id="6" name="Text 3"/>
          <p:cNvSpPr/>
          <p:nvPr/>
        </p:nvSpPr>
        <p:spPr>
          <a:xfrm>
            <a:off x="1005840" y="2514600"/>
            <a:ext cx="10149840" cy="118872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Holiness is Christ making room in us for mercy.</a:t>
            </a:r>
            <a:endParaRPr lang="en-US" sz="4000" dirty="0"/>
          </a:p>
        </p:txBody>
      </p:sp>
      <p:sp>
        <p:nvSpPr>
          <p:cNvPr id="7" name="Text 4"/>
          <p:cNvSpPr/>
          <p:nvPr/>
        </p:nvSpPr>
        <p:spPr>
          <a:xfrm>
            <a:off x="713232" y="6309360"/>
            <a:ext cx="10881360" cy="310896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1500" i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Rescued from something — rescued for something.</a:t>
            </a:r>
            <a:endParaRPr lang="en-US" sz="15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8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8368" y="502920"/>
            <a:ext cx="10881360" cy="6400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l">
              <a:buNone/>
            </a:pPr>
            <a:r>
              <a:rPr lang="en-US" sz="3800" b="1" dirty="0">
                <a:solidFill>
                  <a:srgbClr val="1237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 need that kind of formation</a:t>
            </a:r>
            <a:endParaRPr lang="en-US" sz="3800" dirty="0"/>
          </a:p>
        </p:txBody>
      </p:sp>
      <p:sp>
        <p:nvSpPr>
          <p:cNvPr id="3" name="Shape 1"/>
          <p:cNvSpPr/>
          <p:nvPr/>
        </p:nvSpPr>
        <p:spPr>
          <a:xfrm>
            <a:off x="658368" y="1216152"/>
            <a:ext cx="2926080" cy="0"/>
          </a:xfrm>
          <a:prstGeom prst="line">
            <a:avLst/>
          </a:prstGeom>
          <a:noFill/>
          <a:ln w="25400">
            <a:solidFill>
              <a:srgbClr val="D9A44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914400" y="1508760"/>
            <a:ext cx="4846320" cy="54864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l">
              <a:buNone/>
            </a:pPr>
            <a:r>
              <a:rPr lang="en-US" sz="3300" b="1" dirty="0">
                <a:solidFill>
                  <a:srgbClr val="12374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our homes</a:t>
            </a:r>
            <a:endParaRPr lang="en-US" sz="3300" dirty="0"/>
          </a:p>
        </p:txBody>
      </p:sp>
      <p:sp>
        <p:nvSpPr>
          <p:cNvPr id="5" name="Text 3"/>
          <p:cNvSpPr/>
          <p:nvPr/>
        </p:nvSpPr>
        <p:spPr>
          <a:xfrm>
            <a:off x="914400" y="2468880"/>
            <a:ext cx="4846320" cy="54864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l">
              <a:buNone/>
            </a:pPr>
            <a:r>
              <a:rPr lang="en-US" sz="3300" b="1" dirty="0">
                <a:solidFill>
                  <a:srgbClr val="12374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our children</a:t>
            </a:r>
            <a:endParaRPr lang="en-US" sz="3300" dirty="0"/>
          </a:p>
        </p:txBody>
      </p:sp>
      <p:sp>
        <p:nvSpPr>
          <p:cNvPr id="6" name="Text 4"/>
          <p:cNvSpPr/>
          <p:nvPr/>
        </p:nvSpPr>
        <p:spPr>
          <a:xfrm>
            <a:off x="914400" y="3429000"/>
            <a:ext cx="4846320" cy="54864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l">
              <a:buNone/>
            </a:pPr>
            <a:r>
              <a:rPr lang="en-US" sz="3300" b="1" dirty="0">
                <a:solidFill>
                  <a:srgbClr val="12374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our anger</a:t>
            </a:r>
            <a:endParaRPr lang="en-US" sz="3300" dirty="0"/>
          </a:p>
        </p:txBody>
      </p:sp>
      <p:sp>
        <p:nvSpPr>
          <p:cNvPr id="7" name="Text 5"/>
          <p:cNvSpPr/>
          <p:nvPr/>
        </p:nvSpPr>
        <p:spPr>
          <a:xfrm>
            <a:off x="6400800" y="1508760"/>
            <a:ext cx="4846320" cy="54864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 fontScale="85000" lnSpcReduction="10000"/>
          </a:bodyPr>
          <a:lstStyle/>
          <a:p>
            <a:pPr marL="0" indent="0" algn="l">
              <a:buNone/>
            </a:pPr>
            <a:r>
              <a:rPr lang="en-US" sz="3300" b="1" dirty="0">
                <a:solidFill>
                  <a:srgbClr val="12374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how we handle disrespect</a:t>
            </a:r>
            <a:endParaRPr lang="en-US" sz="3300" dirty="0"/>
          </a:p>
        </p:txBody>
      </p:sp>
      <p:sp>
        <p:nvSpPr>
          <p:cNvPr id="8" name="Text 6"/>
          <p:cNvSpPr/>
          <p:nvPr/>
        </p:nvSpPr>
        <p:spPr>
          <a:xfrm>
            <a:off x="6400800" y="2468880"/>
            <a:ext cx="4846320" cy="54864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 fontScale="85000" lnSpcReduction="10000"/>
          </a:bodyPr>
          <a:lstStyle/>
          <a:p>
            <a:pPr marL="0" indent="0" algn="l">
              <a:buNone/>
            </a:pPr>
            <a:r>
              <a:rPr lang="en-US" sz="3300" b="1" dirty="0">
                <a:solidFill>
                  <a:srgbClr val="12374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how we teach accountability</a:t>
            </a:r>
            <a:endParaRPr lang="en-US" sz="3300" dirty="0"/>
          </a:p>
        </p:txBody>
      </p:sp>
      <p:sp>
        <p:nvSpPr>
          <p:cNvPr id="9" name="Text 7"/>
          <p:cNvSpPr/>
          <p:nvPr/>
        </p:nvSpPr>
        <p:spPr>
          <a:xfrm>
            <a:off x="6400800" y="3429000"/>
            <a:ext cx="4846320" cy="54864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l">
              <a:buNone/>
            </a:pPr>
            <a:r>
              <a:rPr lang="en-US" sz="3300" b="1" dirty="0">
                <a:solidFill>
                  <a:srgbClr val="12374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when pride rises up</a:t>
            </a:r>
            <a:endParaRPr lang="en-US" sz="3300" dirty="0"/>
          </a:p>
        </p:txBody>
      </p:sp>
      <p:sp>
        <p:nvSpPr>
          <p:cNvPr id="10" name="Text 8"/>
          <p:cNvSpPr/>
          <p:nvPr/>
        </p:nvSpPr>
        <p:spPr>
          <a:xfrm>
            <a:off x="868680" y="5074920"/>
            <a:ext cx="10332720" cy="6400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3700" b="1" dirty="0">
                <a:solidFill>
                  <a:srgbClr val="842B2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Jesus calls his people into another way.</a:t>
            </a:r>
            <a:endParaRPr lang="en-US" sz="37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86BDD0C-6CE0-BF0C-78C7-372593FFB0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606971"/>
              </p:ext>
            </p:extLst>
          </p:nvPr>
        </p:nvGraphicFramePr>
        <p:xfrm>
          <a:off x="6299862" y="4535130"/>
          <a:ext cx="5440680" cy="589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40680">
                  <a:extLst>
                    <a:ext uri="{9D8B030D-6E8A-4147-A177-3AD203B41FA5}">
                      <a16:colId xmlns:a16="http://schemas.microsoft.com/office/drawing/2014/main" val="94613085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3200" dirty="0">
                          <a:effectLst/>
                        </a:rPr>
                        <a:t>A Historical Novelette</a:t>
                      </a:r>
                    </a:p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3200" dirty="0">
                          <a:effectLst/>
                        </a:rPr>
                        <a:t>of Conscience, Courage, and the Light Within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207267929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3D7E768-3C81-C2C9-3543-FB51C8CB41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353013"/>
              </p:ext>
            </p:extLst>
          </p:nvPr>
        </p:nvGraphicFramePr>
        <p:xfrm>
          <a:off x="6315160" y="920936"/>
          <a:ext cx="5488357" cy="18151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88357">
                  <a:extLst>
                    <a:ext uri="{9D8B030D-6E8A-4147-A177-3AD203B41FA5}">
                      <a16:colId xmlns:a16="http://schemas.microsoft.com/office/drawing/2014/main" val="937211308"/>
                    </a:ext>
                  </a:extLst>
                </a:gridCol>
              </a:tblGrid>
              <a:tr h="18151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4400" dirty="0">
                          <a:effectLst/>
                        </a:rPr>
                        <a:t>Mary Barrett Dyer</a:t>
                      </a:r>
                    </a:p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en-US" sz="3600" dirty="0">
                          <a:effectLst/>
                        </a:rPr>
                        <a:t>A Martyr of Religious Freedom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371280160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0AD299E-AAD2-9E65-2924-BDF72A2B3587}"/>
              </a:ext>
            </a:extLst>
          </p:cNvPr>
          <p:cNvSpPr txBox="1"/>
          <p:nvPr/>
        </p:nvSpPr>
        <p:spPr>
          <a:xfrm>
            <a:off x="6831805" y="3316726"/>
            <a:ext cx="39909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“The Light Within the Doorway”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6780BE-AA09-6F46-38FA-B139B3927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58" y="0"/>
            <a:ext cx="5488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08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0B28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8368" y="548640"/>
            <a:ext cx="10881360" cy="6400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l">
              <a:buNone/>
            </a:pPr>
            <a:r>
              <a:rPr lang="en-US" sz="38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Another way</a:t>
            </a:r>
            <a:endParaRPr lang="en-US" sz="3800" dirty="0"/>
          </a:p>
        </p:txBody>
      </p:sp>
      <p:sp>
        <p:nvSpPr>
          <p:cNvPr id="3" name="Text 1"/>
          <p:cNvSpPr/>
          <p:nvPr/>
        </p:nvSpPr>
        <p:spPr>
          <a:xfrm>
            <a:off x="868680" y="1417320"/>
            <a:ext cx="10424160" cy="182880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rgbClr val="FFF8E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Pride can dress itself up as strength.</a:t>
            </a:r>
            <a:endParaRPr lang="en-US" sz="3600" dirty="0"/>
          </a:p>
          <a:p>
            <a:pPr marL="0" indent="0" algn="ctr">
              <a:buNone/>
            </a:pPr>
            <a:r>
              <a:rPr lang="en-US" sz="3600" dirty="0">
                <a:solidFill>
                  <a:srgbClr val="FFF8E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Anger can pretend to be courage.</a:t>
            </a:r>
            <a:endParaRPr lang="en-US" sz="3600" dirty="0"/>
          </a:p>
          <a:p>
            <a:pPr marL="0" indent="0" algn="ctr">
              <a:buNone/>
            </a:pPr>
            <a:r>
              <a:rPr lang="en-US" sz="3600" dirty="0">
                <a:solidFill>
                  <a:srgbClr val="FFF8E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Retaliation can call itself justice.</a:t>
            </a:r>
            <a:endParaRPr lang="en-US" sz="3600" dirty="0"/>
          </a:p>
        </p:txBody>
      </p:sp>
      <p:sp>
        <p:nvSpPr>
          <p:cNvPr id="4" name="Text 2"/>
          <p:cNvSpPr/>
          <p:nvPr/>
        </p:nvSpPr>
        <p:spPr>
          <a:xfrm>
            <a:off x="868680" y="4160520"/>
            <a:ext cx="10424160" cy="100584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3000" b="1" dirty="0">
                <a:solidFill>
                  <a:srgbClr val="D9A44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“Clothe yourselves with compassion, kindness, humility, gentleness and patience” (Colossians 3:12, NIV).</a:t>
            </a:r>
            <a:endParaRPr lang="en-US" sz="3000" dirty="0"/>
          </a:p>
        </p:txBody>
      </p:sp>
      <p:sp>
        <p:nvSpPr>
          <p:cNvPr id="5" name="Text 3"/>
          <p:cNvSpPr/>
          <p:nvPr/>
        </p:nvSpPr>
        <p:spPr>
          <a:xfrm>
            <a:off x="868680" y="5577840"/>
            <a:ext cx="10424160" cy="50292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29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That is not soft religion. That is holy formation.</a:t>
            </a:r>
            <a:endParaRPr lang="en-US" sz="29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dim_warm_rustic_interior_scene_a_low_ceiling_o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00000">
              <a:alpha val="65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58368" y="411480"/>
            <a:ext cx="10881360" cy="6400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l">
              <a:buNone/>
            </a:pPr>
            <a:r>
              <a:rPr lang="en-US" sz="38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Holiness became architecture</a:t>
            </a:r>
            <a:endParaRPr lang="en-US" sz="3800" dirty="0"/>
          </a:p>
        </p:txBody>
      </p:sp>
      <p:sp>
        <p:nvSpPr>
          <p:cNvPr id="5" name="Text 2"/>
          <p:cNvSpPr/>
          <p:nvPr/>
        </p:nvSpPr>
        <p:spPr>
          <a:xfrm>
            <a:off x="868680" y="1965960"/>
            <a:ext cx="10241280" cy="164592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38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Bread ready in the night.</a:t>
            </a:r>
            <a:endParaRPr lang="en-US" sz="3800" dirty="0"/>
          </a:p>
          <a:p>
            <a:pPr marL="0" indent="0" algn="ctr">
              <a:buNone/>
            </a:pPr>
            <a:r>
              <a:rPr lang="en-US" sz="38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Water drawn quietly.</a:t>
            </a:r>
            <a:endParaRPr lang="en-US" sz="3800" dirty="0"/>
          </a:p>
          <a:p>
            <a:pPr marL="0" indent="0" algn="ctr">
              <a:buNone/>
            </a:pPr>
            <a:r>
              <a:rPr lang="en-US" sz="38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 household arranged around mercy.</a:t>
            </a:r>
            <a:endParaRPr lang="en-US" sz="3800" dirty="0"/>
          </a:p>
        </p:txBody>
      </p:sp>
      <p:sp>
        <p:nvSpPr>
          <p:cNvPr id="6" name="Text 3"/>
          <p:cNvSpPr/>
          <p:nvPr/>
        </p:nvSpPr>
        <p:spPr>
          <a:xfrm>
            <a:off x="868680" y="4663440"/>
            <a:ext cx="10424160" cy="82296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3000" dirty="0">
                <a:solidFill>
                  <a:srgbClr val="FFF8E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Christ may not be asking us to build a station on the Underground Railroad—</a:t>
            </a:r>
            <a:endParaRPr lang="en-US" sz="3000" dirty="0"/>
          </a:p>
          <a:p>
            <a:pPr marL="0" indent="0" algn="ctr">
              <a:buNone/>
            </a:pPr>
            <a:r>
              <a:rPr lang="en-US" sz="3000" dirty="0">
                <a:solidFill>
                  <a:srgbClr val="FFF8E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but he is arranging something.</a:t>
            </a:r>
            <a:endParaRPr lang="en-US" sz="3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_serene_interior_to_exterior_scene_the_vie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00000">
              <a:alpha val="57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58368" y="502920"/>
            <a:ext cx="4754880" cy="54864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l">
              <a:buNone/>
            </a:pPr>
            <a:r>
              <a:rPr lang="en-US" sz="2700" b="1" dirty="0">
                <a:solidFill>
                  <a:srgbClr val="D9A44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Third Wave</a:t>
            </a:r>
            <a:endParaRPr lang="en-US" sz="2700" dirty="0"/>
          </a:p>
        </p:txBody>
      </p:sp>
      <p:sp>
        <p:nvSpPr>
          <p:cNvPr id="5" name="Text 2"/>
          <p:cNvSpPr/>
          <p:nvPr/>
        </p:nvSpPr>
        <p:spPr>
          <a:xfrm>
            <a:off x="658368" y="1005840"/>
            <a:ext cx="10881360" cy="6400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l">
              <a:buNone/>
            </a:pPr>
            <a:r>
              <a:rPr lang="en-US" sz="40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Sent as Compassion</a:t>
            </a:r>
            <a:endParaRPr lang="en-US" sz="4000" dirty="0"/>
          </a:p>
        </p:txBody>
      </p:sp>
      <p:sp>
        <p:nvSpPr>
          <p:cNvPr id="6" name="Text 3"/>
          <p:cNvSpPr/>
          <p:nvPr/>
        </p:nvSpPr>
        <p:spPr>
          <a:xfrm>
            <a:off x="868680" y="2423160"/>
            <a:ext cx="10424160" cy="10972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4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call becomes visible</a:t>
            </a:r>
            <a:endParaRPr lang="en-US" sz="4200" dirty="0"/>
          </a:p>
          <a:p>
            <a:pPr marL="0" indent="0" algn="ctr">
              <a:buNone/>
            </a:pPr>
            <a:r>
              <a:rPr lang="en-US" sz="4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when mercy takes flesh.</a:t>
            </a:r>
            <a:endParaRPr lang="en-US" sz="4200" dirty="0"/>
          </a:p>
        </p:txBody>
      </p:sp>
      <p:sp>
        <p:nvSpPr>
          <p:cNvPr id="7" name="Text 4"/>
          <p:cNvSpPr/>
          <p:nvPr/>
        </p:nvSpPr>
        <p:spPr>
          <a:xfrm>
            <a:off x="868680" y="4937760"/>
            <a:ext cx="10424160" cy="50292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 fontScale="92500"/>
          </a:bodyPr>
          <a:lstStyle/>
          <a:p>
            <a:pPr marL="0" indent="0" algn="ctr">
              <a:buNone/>
            </a:pPr>
            <a:r>
              <a:rPr lang="en-US" sz="3000" b="1" dirty="0">
                <a:solidFill>
                  <a:srgbClr val="FFF8E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“Freely you have received; freely give” (Matthew 10:8, NIV).</a:t>
            </a:r>
            <a:endParaRPr lang="en-US" sz="3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8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8368" y="502920"/>
            <a:ext cx="10881360" cy="6400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l">
              <a:buNone/>
            </a:pPr>
            <a:r>
              <a:rPr lang="en-US" sz="3800" b="1" dirty="0">
                <a:solidFill>
                  <a:srgbClr val="1237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heart of calling</a:t>
            </a:r>
            <a:endParaRPr lang="en-US" sz="3800" dirty="0"/>
          </a:p>
        </p:txBody>
      </p:sp>
      <p:sp>
        <p:nvSpPr>
          <p:cNvPr id="3" name="Shape 1"/>
          <p:cNvSpPr/>
          <p:nvPr/>
        </p:nvSpPr>
        <p:spPr>
          <a:xfrm>
            <a:off x="658368" y="1216152"/>
            <a:ext cx="2926080" cy="0"/>
          </a:xfrm>
          <a:prstGeom prst="line">
            <a:avLst/>
          </a:prstGeom>
          <a:noFill/>
          <a:ln w="25400">
            <a:solidFill>
              <a:srgbClr val="D9A44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868680" y="1554480"/>
            <a:ext cx="10424160" cy="15544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1237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 do not serve to become important.</a:t>
            </a:r>
            <a:endParaRPr lang="en-US" sz="3600" dirty="0"/>
          </a:p>
          <a:p>
            <a:pPr marL="0" indent="0" algn="ctr">
              <a:buNone/>
            </a:pPr>
            <a:r>
              <a:rPr lang="en-US" sz="3600" b="1" dirty="0">
                <a:solidFill>
                  <a:srgbClr val="1237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 serve because mercy has reached us</a:t>
            </a:r>
            <a:endParaRPr lang="en-US" sz="3600" dirty="0"/>
          </a:p>
          <a:p>
            <a:pPr marL="0" indent="0" algn="ctr">
              <a:buNone/>
            </a:pPr>
            <a:r>
              <a:rPr lang="en-US" sz="3600" b="1" dirty="0">
                <a:solidFill>
                  <a:srgbClr val="1237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 now wants to move through us.</a:t>
            </a:r>
            <a:endParaRPr lang="en-US" sz="3600" dirty="0"/>
          </a:p>
        </p:txBody>
      </p:sp>
      <p:sp>
        <p:nvSpPr>
          <p:cNvPr id="5" name="Text 3"/>
          <p:cNvSpPr/>
          <p:nvPr/>
        </p:nvSpPr>
        <p:spPr>
          <a:xfrm>
            <a:off x="868680" y="3794760"/>
            <a:ext cx="10424160" cy="128016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3000" dirty="0">
                <a:solidFill>
                  <a:srgbClr val="12374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visit • A prayer • A meal • A classroom</a:t>
            </a:r>
            <a:endParaRPr lang="en-US" sz="3000" dirty="0"/>
          </a:p>
          <a:p>
            <a:pPr marL="0" indent="0" algn="ctr">
              <a:buNone/>
            </a:pPr>
            <a:r>
              <a:rPr lang="en-US" sz="3000" dirty="0">
                <a:solidFill>
                  <a:srgbClr val="12374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hospital room • Jail ministry • A careful letter</a:t>
            </a:r>
            <a:endParaRPr lang="en-US" sz="3000" dirty="0"/>
          </a:p>
          <a:p>
            <a:pPr marL="0" indent="0" algn="ctr">
              <a:buNone/>
            </a:pPr>
            <a:r>
              <a:rPr lang="en-US" sz="3000" dirty="0">
                <a:solidFill>
                  <a:srgbClr val="12374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Forgiveness offered with trembling hands</a:t>
            </a:r>
            <a:endParaRPr lang="en-US" sz="3000" dirty="0"/>
          </a:p>
        </p:txBody>
      </p:sp>
      <p:sp>
        <p:nvSpPr>
          <p:cNvPr id="6" name="Text 4"/>
          <p:cNvSpPr/>
          <p:nvPr/>
        </p:nvSpPr>
        <p:spPr>
          <a:xfrm>
            <a:off x="868680" y="5486400"/>
            <a:ext cx="10424160" cy="45720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3000" b="1" dirty="0">
                <a:solidFill>
                  <a:srgbClr val="842B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home where someone can breathe again.</a:t>
            </a:r>
            <a:endParaRPr lang="en-US" sz="30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_cinematic_landscape_scene_at_golden_hour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58368" y="411480"/>
            <a:ext cx="10881360" cy="6400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l">
              <a:buNone/>
            </a:pPr>
            <a:r>
              <a:rPr lang="en-US" sz="38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What our world needs</a:t>
            </a:r>
            <a:endParaRPr lang="en-US" sz="3800" dirty="0"/>
          </a:p>
        </p:txBody>
      </p:sp>
      <p:sp>
        <p:nvSpPr>
          <p:cNvPr id="5" name="Text 2"/>
          <p:cNvSpPr/>
          <p:nvPr/>
        </p:nvSpPr>
        <p:spPr>
          <a:xfrm>
            <a:off x="868680" y="1508760"/>
            <a:ext cx="10424160" cy="150876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3400" dirty="0">
                <a:solidFill>
                  <a:srgbClr val="D6D6D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Not religious performance.</a:t>
            </a:r>
            <a:endParaRPr lang="en-US" sz="3400" dirty="0"/>
          </a:p>
          <a:p>
            <a:pPr marL="0" indent="0" algn="ctr">
              <a:buNone/>
            </a:pPr>
            <a:r>
              <a:rPr lang="en-US" sz="3400" dirty="0">
                <a:solidFill>
                  <a:srgbClr val="D6D6D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Not pride baptized in spiritual language.</a:t>
            </a:r>
            <a:endParaRPr lang="en-US" sz="3400" dirty="0"/>
          </a:p>
          <a:p>
            <a:pPr marL="0" indent="0" algn="ctr">
              <a:buNone/>
            </a:pPr>
            <a:r>
              <a:rPr lang="en-US" sz="3400" dirty="0">
                <a:solidFill>
                  <a:srgbClr val="D6D6D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Not people defending their ego.</a:t>
            </a:r>
            <a:endParaRPr lang="en-US" sz="3400" dirty="0"/>
          </a:p>
        </p:txBody>
      </p:sp>
      <p:sp>
        <p:nvSpPr>
          <p:cNvPr id="6" name="Text 3"/>
          <p:cNvSpPr/>
          <p:nvPr/>
        </p:nvSpPr>
        <p:spPr>
          <a:xfrm>
            <a:off x="868680" y="3657600"/>
            <a:ext cx="10424160" cy="54864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world needs people formed by Jesus:</a:t>
            </a:r>
            <a:endParaRPr lang="en-US" sz="3600" dirty="0"/>
          </a:p>
        </p:txBody>
      </p:sp>
      <p:sp>
        <p:nvSpPr>
          <p:cNvPr id="7" name="Text 4"/>
          <p:cNvSpPr/>
          <p:nvPr/>
        </p:nvSpPr>
        <p:spPr>
          <a:xfrm>
            <a:off x="868680" y="4709160"/>
            <a:ext cx="10424160" cy="6400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3000" b="1" dirty="0">
                <a:solidFill>
                  <a:srgbClr val="D9A44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anger surrendered • pride humbled • compassion strengthened • lives with room for mercy</a:t>
            </a:r>
            <a:endParaRPr lang="en-US" sz="30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8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8368" y="502920"/>
            <a:ext cx="10881360" cy="6400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l">
              <a:buNone/>
            </a:pPr>
            <a:r>
              <a:rPr lang="en-US" sz="3800" b="1" dirty="0">
                <a:solidFill>
                  <a:srgbClr val="1237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What do we do with our call?</a:t>
            </a:r>
            <a:endParaRPr lang="en-US" sz="3800" dirty="0"/>
          </a:p>
        </p:txBody>
      </p:sp>
      <p:sp>
        <p:nvSpPr>
          <p:cNvPr id="3" name="Shape 1"/>
          <p:cNvSpPr/>
          <p:nvPr/>
        </p:nvSpPr>
        <p:spPr>
          <a:xfrm>
            <a:off x="658368" y="1216152"/>
            <a:ext cx="2926080" cy="0"/>
          </a:xfrm>
          <a:prstGeom prst="line">
            <a:avLst/>
          </a:prstGeom>
          <a:noFill/>
          <a:ln w="25400">
            <a:solidFill>
              <a:srgbClr val="D9A44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914400" y="1874520"/>
            <a:ext cx="10332720" cy="54864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3700" b="1" dirty="0">
                <a:solidFill>
                  <a:srgbClr val="1237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Receive it with humility.</a:t>
            </a:r>
            <a:endParaRPr lang="en-US" sz="3700" dirty="0"/>
          </a:p>
        </p:txBody>
      </p:sp>
      <p:sp>
        <p:nvSpPr>
          <p:cNvPr id="5" name="Text 3"/>
          <p:cNvSpPr/>
          <p:nvPr/>
        </p:nvSpPr>
        <p:spPr>
          <a:xfrm>
            <a:off x="914400" y="2834640"/>
            <a:ext cx="10332720" cy="54864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3700" b="1" dirty="0">
                <a:solidFill>
                  <a:srgbClr val="1237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Surrender to formation.</a:t>
            </a:r>
            <a:endParaRPr lang="en-US" sz="3700" dirty="0"/>
          </a:p>
        </p:txBody>
      </p:sp>
      <p:sp>
        <p:nvSpPr>
          <p:cNvPr id="6" name="Text 4"/>
          <p:cNvSpPr/>
          <p:nvPr/>
        </p:nvSpPr>
        <p:spPr>
          <a:xfrm>
            <a:off x="914400" y="3794760"/>
            <a:ext cx="10332720" cy="54864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3700" b="1" dirty="0">
                <a:solidFill>
                  <a:srgbClr val="1237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Practice faithfulness where we are.</a:t>
            </a:r>
            <a:endParaRPr lang="en-US" sz="3700" dirty="0"/>
          </a:p>
        </p:txBody>
      </p:sp>
      <p:sp>
        <p:nvSpPr>
          <p:cNvPr id="7" name="Text 5"/>
          <p:cNvSpPr/>
          <p:nvPr/>
        </p:nvSpPr>
        <p:spPr>
          <a:xfrm>
            <a:off x="914400" y="5212080"/>
            <a:ext cx="10332720" cy="50292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3000" b="1" dirty="0">
                <a:solidFill>
                  <a:srgbClr val="842B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Most calling is lived before it is named.</a:t>
            </a:r>
            <a:endParaRPr lang="en-US" sz="30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extracted_ppt_media/image-5-1.jpg"/>
          <p:cNvPicPr>
            <a:picLocks noChangeAspect="1"/>
          </p:cNvPicPr>
          <p:nvPr/>
        </p:nvPicPr>
        <p:blipFill>
          <a:blip r:embed="rId3"/>
          <a:srcRect t="12525" b="125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58368" y="411480"/>
            <a:ext cx="10881360" cy="6400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l">
              <a:buNone/>
            </a:pPr>
            <a:r>
              <a:rPr lang="en-US" sz="38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Coffin House still preaches</a:t>
            </a:r>
            <a:endParaRPr lang="en-US" sz="3800" dirty="0"/>
          </a:p>
        </p:txBody>
      </p:sp>
      <p:sp>
        <p:nvSpPr>
          <p:cNvPr id="5" name="Text 2"/>
          <p:cNvSpPr/>
          <p:nvPr/>
        </p:nvSpPr>
        <p:spPr>
          <a:xfrm>
            <a:off x="868680" y="1691640"/>
            <a:ext cx="10424160" cy="128016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Calling does not have to become famous to become faithful.</a:t>
            </a:r>
            <a:endParaRPr lang="en-US" sz="3600" dirty="0"/>
          </a:p>
          <a:p>
            <a:pPr marL="0" indent="0" algn="ctr">
              <a:buNone/>
            </a:pPr>
            <a:r>
              <a:rPr lang="en-US" sz="36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It does not have to be dramatic to become holy.</a:t>
            </a:r>
            <a:endParaRPr lang="en-US" sz="3600" dirty="0"/>
          </a:p>
        </p:txBody>
      </p:sp>
      <p:sp>
        <p:nvSpPr>
          <p:cNvPr id="6" name="Text 3"/>
          <p:cNvSpPr/>
          <p:nvPr/>
        </p:nvSpPr>
        <p:spPr>
          <a:xfrm>
            <a:off x="868680" y="4160520"/>
            <a:ext cx="10424160" cy="100584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800" b="1" dirty="0">
                <a:solidFill>
                  <a:srgbClr val="D9A44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 wounded world still needs places</a:t>
            </a:r>
            <a:endParaRPr lang="en-US" sz="3800" dirty="0"/>
          </a:p>
          <a:p>
            <a:pPr marL="0" indent="0" algn="ctr">
              <a:buNone/>
            </a:pPr>
            <a:r>
              <a:rPr lang="en-US" sz="3800" b="1" dirty="0">
                <a:solidFill>
                  <a:srgbClr val="D9A44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where mercy can be found.</a:t>
            </a:r>
            <a:endParaRPr lang="en-US" sz="38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_serene_interior_to_exterior_scene_the_vie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00000">
              <a:alpha val="53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58368" y="411480"/>
            <a:ext cx="10881360" cy="6400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l">
              <a:buNone/>
            </a:pPr>
            <a:r>
              <a:rPr lang="en-US" sz="38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Open Worship</a:t>
            </a:r>
            <a:endParaRPr lang="en-US" sz="3800" dirty="0"/>
          </a:p>
        </p:txBody>
      </p:sp>
      <p:sp>
        <p:nvSpPr>
          <p:cNvPr id="5" name="Text 2"/>
          <p:cNvSpPr/>
          <p:nvPr/>
        </p:nvSpPr>
        <p:spPr>
          <a:xfrm>
            <a:off x="868680" y="1874520"/>
            <a:ext cx="10424160" cy="15544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4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Lord Jesus,</a:t>
            </a:r>
            <a:endParaRPr lang="en-US" sz="4200" dirty="0"/>
          </a:p>
          <a:p>
            <a:pPr marL="0" indent="0" algn="ctr">
              <a:buNone/>
            </a:pPr>
            <a:r>
              <a:rPr lang="en-US" sz="4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what part of my life are you arranging for mercy?</a:t>
            </a:r>
            <a:endParaRPr lang="en-US" sz="4200" dirty="0"/>
          </a:p>
        </p:txBody>
      </p:sp>
      <p:sp>
        <p:nvSpPr>
          <p:cNvPr id="6" name="Text 3"/>
          <p:cNvSpPr/>
          <p:nvPr/>
        </p:nvSpPr>
        <p:spPr>
          <a:xfrm>
            <a:off x="868680" y="4892040"/>
            <a:ext cx="10424160" cy="54864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2500" dirty="0">
                <a:solidFill>
                  <a:srgbClr val="FFF8E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home • table • time • listening • friendship • resources • presence</a:t>
            </a:r>
            <a:endParaRPr lang="en-US" sz="2500" dirty="0"/>
          </a:p>
        </p:txBody>
      </p:sp>
      <p:sp>
        <p:nvSpPr>
          <p:cNvPr id="7" name="Text 4"/>
          <p:cNvSpPr/>
          <p:nvPr/>
        </p:nvSpPr>
        <p:spPr>
          <a:xfrm>
            <a:off x="868680" y="5577840"/>
            <a:ext cx="10424160" cy="4114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2300" b="1" dirty="0">
                <a:solidFill>
                  <a:srgbClr val="D9A44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anger • pride • fear • need to be respected</a:t>
            </a:r>
            <a:endParaRPr lang="en-US" sz="23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photorealistic_cinematic_landscape_shot_at_gold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00000">
              <a:alpha val="56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1005840" y="1508760"/>
            <a:ext cx="10149840" cy="219456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41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Receive freely.</a:t>
            </a:r>
            <a:endParaRPr lang="en-US" sz="4100" dirty="0"/>
          </a:p>
          <a:p>
            <a:pPr marL="0" indent="0" algn="ctr">
              <a:buNone/>
            </a:pPr>
            <a:r>
              <a:rPr lang="en-US" sz="41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 formed faithfully.</a:t>
            </a:r>
            <a:endParaRPr lang="en-US" sz="4100" dirty="0"/>
          </a:p>
          <a:p>
            <a:pPr marL="0" indent="0" algn="ctr">
              <a:buNone/>
            </a:pPr>
            <a:r>
              <a:rPr lang="en-US" sz="41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 sent compassionately.</a:t>
            </a:r>
            <a:endParaRPr lang="en-US" sz="4100" dirty="0"/>
          </a:p>
        </p:txBody>
      </p:sp>
      <p:sp>
        <p:nvSpPr>
          <p:cNvPr id="5" name="Text 2"/>
          <p:cNvSpPr/>
          <p:nvPr/>
        </p:nvSpPr>
        <p:spPr>
          <a:xfrm>
            <a:off x="868680" y="5120640"/>
            <a:ext cx="10424160" cy="59436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2900" i="1" dirty="0">
                <a:solidFill>
                  <a:srgbClr val="FFF8E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May our lives become places where the mercy of Christ can be found, even in the night.</a:t>
            </a:r>
            <a:endParaRPr lang="en-US" sz="2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64BA37-3D7B-E52A-81A3-458AAF5B2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2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894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_cinematic_landscape_scene_at_golden_hour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00000">
              <a:alpha val="56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" name="Text 1"/>
          <p:cNvSpPr/>
          <p:nvPr/>
        </p:nvSpPr>
        <p:spPr>
          <a:xfrm>
            <a:off x="658368" y="566928"/>
            <a:ext cx="5669280" cy="146304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l">
              <a:buNone/>
            </a:pPr>
            <a:r>
              <a:rPr lang="en-US" sz="4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Received Freely,</a:t>
            </a:r>
            <a:endParaRPr lang="en-US" sz="4200" dirty="0"/>
          </a:p>
          <a:p>
            <a:pPr marL="0" indent="0" algn="l">
              <a:buNone/>
            </a:pPr>
            <a:r>
              <a:rPr lang="en-US" sz="4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Sent Faithfully</a:t>
            </a:r>
            <a:endParaRPr lang="en-US" sz="4200" dirty="0"/>
          </a:p>
        </p:txBody>
      </p:sp>
      <p:sp>
        <p:nvSpPr>
          <p:cNvPr id="5" name="Text 2"/>
          <p:cNvSpPr/>
          <p:nvPr/>
        </p:nvSpPr>
        <p:spPr>
          <a:xfrm>
            <a:off x="713232" y="1975104"/>
            <a:ext cx="5120640" cy="4114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2700" i="1" dirty="0">
                <a:solidFill>
                  <a:srgbClr val="FFF8E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What Is a Call?</a:t>
            </a:r>
            <a:endParaRPr lang="en-US" sz="2700" dirty="0"/>
          </a:p>
        </p:txBody>
      </p:sp>
      <p:sp>
        <p:nvSpPr>
          <p:cNvPr id="6" name="Shape 3"/>
          <p:cNvSpPr/>
          <p:nvPr/>
        </p:nvSpPr>
        <p:spPr>
          <a:xfrm>
            <a:off x="713232" y="2532888"/>
            <a:ext cx="3474720" cy="0"/>
          </a:xfrm>
          <a:prstGeom prst="line">
            <a:avLst/>
          </a:prstGeom>
          <a:noFill/>
          <a:ln w="27940">
            <a:solidFill>
              <a:srgbClr val="D9A44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713230" y="5488359"/>
            <a:ext cx="10075501" cy="1031966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l">
              <a:buNone/>
            </a:pPr>
            <a:r>
              <a:rPr lang="en-US" sz="2300" dirty="0">
                <a:solidFill>
                  <a:srgbClr val="FFF8E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Genesis 18:1–15; Exodus 19:2–8a; Romans 5:1–8; Matthew 9:35–10:8</a:t>
            </a:r>
            <a:endParaRPr lang="en-US" sz="23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photorealistic_cinematic_landscape_shot_at_gold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00000">
              <a:alpha val="45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58368" y="411480"/>
            <a:ext cx="10881360" cy="6400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l">
              <a:buNone/>
            </a:pPr>
            <a:r>
              <a:rPr lang="en-US" sz="38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Please open your Bibles</a:t>
            </a:r>
            <a:endParaRPr lang="en-US" sz="3800" dirty="0"/>
          </a:p>
        </p:txBody>
      </p:sp>
      <p:sp>
        <p:nvSpPr>
          <p:cNvPr id="5" name="Text 2"/>
          <p:cNvSpPr/>
          <p:nvPr/>
        </p:nvSpPr>
        <p:spPr>
          <a:xfrm>
            <a:off x="1005840" y="2331720"/>
            <a:ext cx="10149840" cy="192024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Matthew 9:35–10:8</a:t>
            </a:r>
            <a:endParaRPr lang="en-US" sz="4400" dirty="0"/>
          </a:p>
        </p:txBody>
      </p:sp>
      <p:sp>
        <p:nvSpPr>
          <p:cNvPr id="6" name="Text 3"/>
          <p:cNvSpPr/>
          <p:nvPr/>
        </p:nvSpPr>
        <p:spPr>
          <a:xfrm>
            <a:off x="713232" y="6309360"/>
            <a:ext cx="10881360" cy="310896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1500" i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Jesus sees • Jesus has compassion • Jesus calls • Jesus sends</a:t>
            </a:r>
            <a:endParaRPr lang="en-US" sz="1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extracted_ppt_media/image-5-1.jpg"/>
          <p:cNvPicPr>
            <a:picLocks noChangeAspect="1"/>
          </p:cNvPicPr>
          <p:nvPr/>
        </p:nvPicPr>
        <p:blipFill>
          <a:blip r:embed="rId3"/>
          <a:srcRect t="12525" b="125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00000">
              <a:alpha val="54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58368" y="502920"/>
            <a:ext cx="8686800" cy="6400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l">
              <a:buNone/>
            </a:pPr>
            <a:r>
              <a:rPr lang="en-US" sz="38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 House Ready for Mercy</a:t>
            </a:r>
            <a:endParaRPr lang="en-US" sz="3800" dirty="0"/>
          </a:p>
        </p:txBody>
      </p:sp>
      <p:sp>
        <p:nvSpPr>
          <p:cNvPr id="5" name="Text 2"/>
          <p:cNvSpPr/>
          <p:nvPr/>
        </p:nvSpPr>
        <p:spPr>
          <a:xfrm>
            <a:off x="731520" y="1444752"/>
            <a:ext cx="10515600" cy="68580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 fontScale="92500"/>
          </a:bodyPr>
          <a:lstStyle/>
          <a:p>
            <a:pPr marL="0" indent="0" algn="l">
              <a:buNone/>
            </a:pPr>
            <a:r>
              <a:rPr lang="en-US" sz="3200" dirty="0">
                <a:solidFill>
                  <a:srgbClr val="FFF8E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Imagine it is the middle of the night in Fountain City, Indiana.</a:t>
            </a:r>
            <a:endParaRPr lang="en-US" sz="3200" dirty="0"/>
          </a:p>
        </p:txBody>
      </p:sp>
      <p:sp>
        <p:nvSpPr>
          <p:cNvPr id="6" name="Text 3"/>
          <p:cNvSpPr/>
          <p:nvPr/>
        </p:nvSpPr>
        <p:spPr>
          <a:xfrm>
            <a:off x="868680" y="2999232"/>
            <a:ext cx="5669280" cy="169164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 fontScale="92500" lnSpcReduction="20000"/>
          </a:bodyPr>
          <a:lstStyle/>
          <a:p>
            <a:pPr marL="0" indent="0" algn="l">
              <a:buNone/>
            </a:pPr>
            <a:r>
              <a:rPr lang="en-US" sz="34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 frightened knock.</a:t>
            </a:r>
            <a:endParaRPr lang="en-US" sz="3400" dirty="0"/>
          </a:p>
          <a:p>
            <a:pPr marL="0" indent="0" algn="l">
              <a:buNone/>
            </a:pPr>
            <a:r>
              <a:rPr lang="en-US" sz="34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 desperate knock.</a:t>
            </a:r>
            <a:endParaRPr lang="en-US" sz="3400" dirty="0"/>
          </a:p>
          <a:p>
            <a:pPr marL="0" indent="0" algn="l">
              <a:buNone/>
            </a:pPr>
            <a:r>
              <a:rPr lang="en-US" sz="34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Someone running toward freedom.</a:t>
            </a:r>
            <a:endParaRPr lang="en-US" sz="3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_serene_interior_to_exterior_scene_the_vie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00000">
              <a:alpha val="58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1143000" y="2011680"/>
            <a:ext cx="9875520" cy="219456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4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They had to decide whether the mercy they believed in would open the door.</a:t>
            </a:r>
            <a:endParaRPr lang="en-US" sz="4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dim_warm_rustic_interior_scene_a_low_ceiling_o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00000">
              <a:alpha val="58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58368" y="411480"/>
            <a:ext cx="10881360" cy="6400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l">
              <a:buNone/>
            </a:pPr>
            <a:r>
              <a:rPr lang="en-US" sz="38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Coffin House</a:t>
            </a:r>
            <a:endParaRPr lang="en-US" sz="3800" dirty="0"/>
          </a:p>
        </p:txBody>
      </p:sp>
      <p:sp>
        <p:nvSpPr>
          <p:cNvPr id="5" name="Text 2"/>
          <p:cNvSpPr/>
          <p:nvPr/>
        </p:nvSpPr>
        <p:spPr>
          <a:xfrm>
            <a:off x="777240" y="1600200"/>
            <a:ext cx="5669280" cy="114300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 fontScale="92500" lnSpcReduction="20000"/>
          </a:bodyPr>
          <a:lstStyle/>
          <a:p>
            <a:pPr marL="0" indent="0" algn="l">
              <a:buNone/>
            </a:pPr>
            <a:r>
              <a:rPr lang="en-US" sz="34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More than a house—</a:t>
            </a:r>
            <a:endParaRPr lang="en-US" sz="3400" dirty="0"/>
          </a:p>
          <a:p>
            <a:pPr marL="0" indent="0" algn="l">
              <a:buNone/>
            </a:pPr>
            <a:r>
              <a:rPr lang="en-US" sz="34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 life arranged around mercy.</a:t>
            </a:r>
            <a:endParaRPr lang="en-US" sz="3400" dirty="0"/>
          </a:p>
        </p:txBody>
      </p:sp>
      <p:sp>
        <p:nvSpPr>
          <p:cNvPr id="6" name="Text 3"/>
          <p:cNvSpPr/>
          <p:nvPr/>
        </p:nvSpPr>
        <p:spPr>
          <a:xfrm>
            <a:off x="868680" y="3246120"/>
            <a:ext cx="5486400" cy="155448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 fontScale="92500" lnSpcReduction="20000"/>
          </a:bodyPr>
          <a:lstStyle/>
          <a:p>
            <a:pPr marL="0" indent="0" algn="l">
              <a:buNone/>
            </a:pPr>
            <a:r>
              <a:rPr lang="en-US" sz="3200" dirty="0">
                <a:solidFill>
                  <a:srgbClr val="FFF8E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Bread ready.</a:t>
            </a:r>
            <a:endParaRPr lang="en-US" sz="3200" dirty="0"/>
          </a:p>
          <a:p>
            <a:pPr marL="0" indent="0" algn="l">
              <a:buNone/>
            </a:pPr>
            <a:r>
              <a:rPr lang="en-US" sz="3200" dirty="0">
                <a:solidFill>
                  <a:srgbClr val="FFF8E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Water nearby.</a:t>
            </a:r>
            <a:endParaRPr lang="en-US" sz="3200" dirty="0"/>
          </a:p>
          <a:p>
            <a:pPr marL="0" indent="0" algn="l">
              <a:buNone/>
            </a:pPr>
            <a:r>
              <a:rPr lang="en-US" sz="3200" dirty="0">
                <a:solidFill>
                  <a:srgbClr val="FFF8E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Hidden spaces.</a:t>
            </a:r>
            <a:endParaRPr lang="en-US" sz="3200" dirty="0"/>
          </a:p>
          <a:p>
            <a:pPr marL="0" indent="0" algn="l">
              <a:buNone/>
            </a:pPr>
            <a:r>
              <a:rPr lang="en-US" sz="3200" dirty="0">
                <a:solidFill>
                  <a:srgbClr val="FFF8E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Courage in the night.</a:t>
            </a:r>
            <a:endParaRPr lang="en-US" sz="3200" dirty="0"/>
          </a:p>
        </p:txBody>
      </p:sp>
      <p:sp>
        <p:nvSpPr>
          <p:cNvPr id="7" name="Text 4"/>
          <p:cNvSpPr/>
          <p:nvPr/>
        </p:nvSpPr>
        <p:spPr>
          <a:xfrm>
            <a:off x="713232" y="6309360"/>
            <a:ext cx="10881360" cy="310896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</a:pPr>
            <a:r>
              <a:rPr lang="en-US" sz="1500" i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What kind of faith builds a house ready for frightened people in the night?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Georgia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rial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924</Words>
  <Application>Microsoft Office PowerPoint</Application>
  <PresentationFormat>Widescreen</PresentationFormat>
  <Paragraphs>164</Paragraphs>
  <Slides>28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Georgia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First Friends Church of Marion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Received Freely, Sent Faithfully: What Is a Call?</dc:title>
  <dc:subject>Received Freely, Sent Faithfully</dc:subject>
  <dc:creator>Paul David Bravard</dc:creator>
  <cp:lastModifiedBy>Paul David Bravard</cp:lastModifiedBy>
  <cp:revision>7</cp:revision>
  <dcterms:created xsi:type="dcterms:W3CDTF">2026-06-14T10:50:12Z</dcterms:created>
  <dcterms:modified xsi:type="dcterms:W3CDTF">2026-06-14T11:22:30Z</dcterms:modified>
</cp:coreProperties>
</file>