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1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cinematic_rural_landscape_under_dramatic_batch_1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94360" y="777240"/>
            <a:ext cx="7498080" cy="4389120"/>
          </a:xfrm>
          <a:prstGeom prst="roundRect">
            <a:avLst>
              <a:gd name="adj" fmla="val 2500"/>
            </a:avLst>
          </a:prstGeom>
          <a:solidFill>
            <a:srgbClr val="0A0A0A">
              <a:alpha val="7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41248" y="1005840"/>
            <a:ext cx="6949440" cy="868680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60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Holy Presence</a:t>
            </a:r>
            <a:endParaRPr lang="en-US" sz="5800" dirty="0"/>
          </a:p>
        </p:txBody>
      </p:sp>
      <p:sp>
        <p:nvSpPr>
          <p:cNvPr id="5" name="Text 2"/>
          <p:cNvSpPr/>
          <p:nvPr/>
        </p:nvSpPr>
        <p:spPr>
          <a:xfrm>
            <a:off x="868680" y="1920240"/>
            <a:ext cx="658368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Refuge to Living Stones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868680" y="2816352"/>
            <a:ext cx="66751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John 14:1–14 • Acts 7:55–60 • Psalm 31:1–5, 15–16 • 1 Peter 2:2–10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868680" y="3977640"/>
            <a:ext cx="2926080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BFB7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5.3.2026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inematic_photorealistic_historical_biblical_s_batch_5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Acts 7 — Witness: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1695533"/>
            <a:ext cx="10698480" cy="749808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Holy presence under pressure.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713232" y="2811103"/>
            <a:ext cx="10698480" cy="777240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Stephen is not delivered from suffering, but he is not abandoned in suffering.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777240" y="4818888"/>
            <a:ext cx="10652760" cy="960120"/>
          </a:xfrm>
          <a:prstGeom prst="roundRect">
            <a:avLst>
              <a:gd name="adj" fmla="val 11429"/>
            </a:avLst>
          </a:prstGeom>
          <a:solidFill>
            <a:srgbClr val="0A0A0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68680" y="4983480"/>
            <a:ext cx="10469880" cy="676656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F8F5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“Lord Jesus, receive my spirit.” (Acts 7:59, NIV)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cinematic_close_up_shot_focused_batch_2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808" y="1417320"/>
            <a:ext cx="1060704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stone can be used to wound…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749808" y="3154680"/>
            <a:ext cx="10607040" cy="7315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or a stone can be used to build.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749808" y="5074920"/>
            <a:ext cx="10607040" cy="5943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are we doing with the stones?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photorealistic_cinematic_close_to_ground_view_batch_6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13232" y="786384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Stephen is connected, but not controlled.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804672" y="205740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He speaks truth.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804672" y="2862072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He prays for his persecutors.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804672" y="3666744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He is governed by the risen Christ.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close_up_ground_level_view_of_batch_7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Peter 2 — Living Stones: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1286971"/>
            <a:ext cx="10698480" cy="749808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Christ is the living Stone.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713232" y="1984248"/>
            <a:ext cx="10698480" cy="777240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Rejected by people. Chosen by God. Precious to the Father.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777240" y="4727448"/>
            <a:ext cx="10652760" cy="960120"/>
          </a:xfrm>
          <a:prstGeom prst="roundRect">
            <a:avLst>
              <a:gd name="adj" fmla="val 11429"/>
            </a:avLst>
          </a:prstGeom>
          <a:solidFill>
            <a:srgbClr val="0A0A0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68680" y="4892040"/>
            <a:ext cx="10469880" cy="676656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F8F5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“You also, like living stones, are being built into a spiritual house.” (1 Peter 2:5, NIV)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quiet_empty_sunlit_meeting_or_chapel_like_inte_batch_8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13232" y="786384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That is the church.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804672" y="201168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Not a crowd gathered by preference.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804672" y="283464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Not a brand gathered by taste.</a:t>
            </a:r>
            <a:endParaRPr lang="en-US" sz="3500" dirty="0"/>
          </a:p>
        </p:txBody>
      </p:sp>
      <p:sp>
        <p:nvSpPr>
          <p:cNvPr id="7" name="Text 4"/>
          <p:cNvSpPr/>
          <p:nvPr/>
        </p:nvSpPr>
        <p:spPr>
          <a:xfrm>
            <a:off x="804672" y="365760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people built on Jesus Christ.</a:t>
            </a:r>
            <a:endParaRPr lang="en-US" sz="3500" dirty="0"/>
          </a:p>
        </p:txBody>
      </p:sp>
      <p:sp>
        <p:nvSpPr>
          <p:cNvPr id="8" name="Text 5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photorealistic_cinematic_view_looking_into_a_ch_batch_12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773660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Vocation, not triumphalism: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77240" y="1097280"/>
            <a:ext cx="10424160" cy="5029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Triumphalism says: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777240" y="1737360"/>
            <a:ext cx="10424160" cy="5943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“We are chosen, so we are better.”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777240" y="3108960"/>
            <a:ext cx="10424160" cy="5029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Vocation says: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777240" y="3749040"/>
            <a:ext cx="1042416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“We are chosen, so we are called.”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777240" y="5257800"/>
            <a:ext cx="10424160" cy="41148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Chosen for humble, holy witness.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atmospheric_interior_scene_of_an_old_stone_batch_4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purpose of holiness: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868680"/>
            <a:ext cx="10881360" cy="749808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Not self-congratulation.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713232" y="1947672"/>
            <a:ext cx="10881360" cy="777240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life of God becoming visible in a people called out of darkness into light.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777240" y="4590288"/>
            <a:ext cx="10652760" cy="960120"/>
          </a:xfrm>
          <a:prstGeom prst="roundRect">
            <a:avLst>
              <a:gd name="adj" fmla="val 11429"/>
            </a:avLst>
          </a:prstGeom>
          <a:solidFill>
            <a:srgbClr val="0A0A0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68680" y="4754880"/>
            <a:ext cx="10469880" cy="676656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i="1" dirty="0">
                <a:solidFill>
                  <a:srgbClr val="F8F5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“that you may declare the praises of him who called you out of darkness into his wonderful light.” (1 Peter 2:9, NIV)</a:t>
            </a:r>
            <a:endParaRPr lang="en-US" sz="2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quiet_empty_sunlit_meeting_or_chapel_like_inte_batch_8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Friends Faith: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713232" y="1224133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church is not only a place where people hear about God’s presence.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804672" y="274320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church is meant to become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804672" y="356616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people of God’s presence.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wide_angle_nature_landscape_foc_batch_9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Flow of Holiness: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1005840"/>
            <a:ext cx="10789920" cy="749808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river runs all the way through.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713232" y="2121408"/>
            <a:ext cx="10789920" cy="777240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Psalm 31 • John 14 • Acts 7 • 1 Peter 2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731520" y="4983480"/>
            <a:ext cx="10698480" cy="54864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refuge  →  revelation  →  witness  →  living stones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cinematic_close_up_shot_focused_batch_2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Concluding question: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77240" y="1371600"/>
            <a:ext cx="10561320" cy="8229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are we doing with the stones?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777240" y="3017520"/>
            <a:ext cx="10561320" cy="530352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world knows how to throw stones.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777240" y="3977640"/>
            <a:ext cx="105613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Jesus builds a holy house.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cinematic_rural_landscape_under_dramatic_batch_1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13232" y="786384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There are some things we do not think about…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804672" y="278892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until the storm comes.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cinematic_rural_landscape_under_dramatic_batch_1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Remember: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1010123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39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the storm comes, remember the foundation.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804672" y="196596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anxiety rises, remember the refuge.</a:t>
            </a:r>
            <a:endParaRPr lang="en-US" sz="3300" dirty="0"/>
          </a:p>
        </p:txBody>
      </p:sp>
      <p:sp>
        <p:nvSpPr>
          <p:cNvPr id="6" name="Text 3"/>
          <p:cNvSpPr/>
          <p:nvPr/>
        </p:nvSpPr>
        <p:spPr>
          <a:xfrm>
            <a:off x="804672" y="274320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the way seems unclear, remember Jesus.</a:t>
            </a:r>
            <a:endParaRPr lang="en-US" sz="3300" dirty="0"/>
          </a:p>
        </p:txBody>
      </p:sp>
      <p:sp>
        <p:nvSpPr>
          <p:cNvPr id="7" name="Text 4"/>
          <p:cNvSpPr/>
          <p:nvPr/>
        </p:nvSpPr>
        <p:spPr>
          <a:xfrm>
            <a:off x="804672" y="352044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the world picks up stones, remember mercy.</a:t>
            </a:r>
            <a:endParaRPr lang="en-US" sz="3300" dirty="0"/>
          </a:p>
        </p:txBody>
      </p:sp>
      <p:sp>
        <p:nvSpPr>
          <p:cNvPr id="8" name="Text 5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close_up_ground_level_view_of_batch_7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Invitation: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77240" y="1051560"/>
            <a:ext cx="10561320" cy="8229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Come to Christ, the living Stone.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777240" y="2514600"/>
            <a:ext cx="10561320" cy="5029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Let him hold you.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777240" y="3246120"/>
            <a:ext cx="10561320" cy="5029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Let him center you.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777240" y="3977640"/>
            <a:ext cx="10561320" cy="5029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Let him build you.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777240" y="4892040"/>
            <a:ext cx="10561320" cy="5029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Let him make us a people of mercy and light.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photorealistic_cinematic_view_looking_into_a_ch_batch_12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2960" y="2057400"/>
            <a:ext cx="10515600" cy="7315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Holiness as the Gospel of God made visible.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22960" y="3337560"/>
            <a:ext cx="10515600" cy="7315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Holy Presence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822960" y="4343400"/>
            <a:ext cx="10515600" cy="4572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7DCC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refuge to living stones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cinematic_rural_landscape_under_dramatic_batch_1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Foundation: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1710514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 a storm, what matters is not what looks impressive.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804672" y="306324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matters is what can hold.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wide_angle_nature_landscape_foc_batch_9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670547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movement of Scripture: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49808" y="1325880"/>
            <a:ext cx="10607040" cy="5943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Refuge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749808" y="2331720"/>
            <a:ext cx="10607040" cy="5943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 Revelation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749808" y="3337560"/>
            <a:ext cx="10607040" cy="59436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 Witness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749808" y="4343400"/>
            <a:ext cx="1060704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 Living Stones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inematic_high_detail_wide_angle_landscape_sce_batch_10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Psalm 31 — Refuge: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10789920" cy="749808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God is our refuge.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713232" y="2057400"/>
            <a:ext cx="10789920" cy="777240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Refuge does not mean escape from every storm.</a:t>
            </a:r>
            <a:endParaRPr lang="en-US" sz="3200" dirty="0"/>
          </a:p>
        </p:txBody>
      </p:sp>
      <p:sp>
        <p:nvSpPr>
          <p:cNvPr id="6" name="Shape 3"/>
          <p:cNvSpPr/>
          <p:nvPr/>
        </p:nvSpPr>
        <p:spPr>
          <a:xfrm>
            <a:off x="777240" y="4727448"/>
            <a:ext cx="10652760" cy="960120"/>
          </a:xfrm>
          <a:prstGeom prst="roundRect">
            <a:avLst>
              <a:gd name="adj" fmla="val 11429"/>
            </a:avLst>
          </a:prstGeom>
          <a:solidFill>
            <a:srgbClr val="0A0A0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68680" y="4892040"/>
            <a:ext cx="10469880" cy="676656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F8F5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“Into your hands I commit my spirit.” (Psalm 31:5, NIV)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moody_warm_lit_still_life_scene_overall_a_rust_batch_11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Bible interpreting Bible…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1058764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Scripture gives us one redemptive pattern: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804672" y="1737360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Refuge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804672" y="2414016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Revelation</a:t>
            </a:r>
            <a:endParaRPr lang="en-US" sz="3800" dirty="0"/>
          </a:p>
        </p:txBody>
      </p:sp>
      <p:sp>
        <p:nvSpPr>
          <p:cNvPr id="7" name="Text 4"/>
          <p:cNvSpPr/>
          <p:nvPr/>
        </p:nvSpPr>
        <p:spPr>
          <a:xfrm>
            <a:off x="804672" y="3090672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Rejection</a:t>
            </a:r>
            <a:endParaRPr lang="en-US" sz="3800" dirty="0"/>
          </a:p>
        </p:txBody>
      </p:sp>
      <p:sp>
        <p:nvSpPr>
          <p:cNvPr id="8" name="Text 5"/>
          <p:cNvSpPr/>
          <p:nvPr/>
        </p:nvSpPr>
        <p:spPr>
          <a:xfrm>
            <a:off x="804672" y="3767328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Resurrection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804672" y="4443984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Holy Witness</a:t>
            </a:r>
            <a:endParaRPr lang="en-US" sz="3800" dirty="0"/>
          </a:p>
        </p:txBody>
      </p:sp>
      <p:sp>
        <p:nvSpPr>
          <p:cNvPr id="10" name="Text 7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inematic_warm_toned_interior_of_an_old_rustic_batch_3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John 14 — Revelation: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868680"/>
            <a:ext cx="10789920" cy="749808"/>
          </a:xfrm>
          <a:prstGeom prst="rect">
            <a:avLst/>
          </a:prstGeom>
          <a:noFill/>
          <a:ln/>
          <a:effectLst>
            <a:outerShdw blurRad="381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Jesus enters the troubled room.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713232" y="1947672"/>
            <a:ext cx="10789920" cy="777240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5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E7DCC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 does not deny reality. He reveals the Father’s purpose.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777240" y="4727448"/>
            <a:ext cx="10652760" cy="960120"/>
          </a:xfrm>
          <a:prstGeom prst="roundRect">
            <a:avLst>
              <a:gd name="adj" fmla="val 11429"/>
            </a:avLst>
          </a:prstGeom>
          <a:solidFill>
            <a:srgbClr val="0A0A0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68680" y="4892040"/>
            <a:ext cx="10469880" cy="676656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F8F5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“Do not let your hearts be troubled.” (John 14:1, NIV)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atmospheric_interior_scene_of_an_old_stone_batch_4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31520" y="1325880"/>
            <a:ext cx="10789920" cy="7315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Jesus is the Way.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731520" y="2560320"/>
            <a:ext cx="10789920" cy="7315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Jesus is the Truth.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731520" y="3794760"/>
            <a:ext cx="10789920" cy="73152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Jesus is the Life.</a:t>
            </a:r>
            <a:endParaRPr lang="en-US" sz="5200" dirty="0"/>
          </a:p>
        </p:txBody>
      </p:sp>
      <p:sp>
        <p:nvSpPr>
          <p:cNvPr id="7" name="Shape 4"/>
          <p:cNvSpPr/>
          <p:nvPr/>
        </p:nvSpPr>
        <p:spPr>
          <a:xfrm>
            <a:off x="777240" y="5413248"/>
            <a:ext cx="10652760" cy="960120"/>
          </a:xfrm>
          <a:prstGeom prst="roundRect">
            <a:avLst>
              <a:gd name="adj" fmla="val 11429"/>
            </a:avLst>
          </a:prstGeom>
          <a:solidFill>
            <a:srgbClr val="0A0A0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38100" dist="50800" dir="27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68680" y="5577840"/>
            <a:ext cx="10469880" cy="676656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F8F5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“I am the way and the truth and the life.” (John 14:6, NIV)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photorealistic_cinematic_view_looking_into_a_ch_batch_12_dim.jp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384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6A85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Gospel of Now: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13232" y="2527637"/>
            <a:ext cx="10789920" cy="685800"/>
          </a:xfrm>
          <a:prstGeom prst="rect">
            <a:avLst/>
          </a:prstGeom>
          <a:noFill/>
          <a:ln/>
          <a:effectLst>
            <a:outerShdw blurRad="3175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508" tIns="508" rIns="508" bIns="508" rtlCol="0" anchor="ctr">
            <a:normAutofit/>
          </a:bodyPr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FFC9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Gospel of God is not only “later.”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804672" y="3649821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 Jesus Christ, God has come near — here.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804672" y="4472781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God has opened the way home — here.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804672" y="5295741"/>
            <a:ext cx="10607040" cy="566928"/>
          </a:xfrm>
          <a:prstGeom prst="rect">
            <a:avLst/>
          </a:prstGeom>
          <a:noFill/>
          <a:ln/>
          <a:effectLst>
            <a:outerShdw blurRad="25400" dist="50800" dir="2700000" algn="bl" rotWithShape="0">
              <a:srgbClr val="000000">
                <a:alpha val="65000"/>
              </a:srgbClr>
            </a:outerShdw>
          </a:effectLst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8F5E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God is forming a holy people — here.</a:t>
            </a:r>
            <a:endParaRPr lang="en-US" sz="3400" dirty="0"/>
          </a:p>
        </p:txBody>
      </p:sp>
      <p:sp>
        <p:nvSpPr>
          <p:cNvPr id="8" name="Text 5"/>
          <p:cNvSpPr/>
          <p:nvPr/>
        </p:nvSpPr>
        <p:spPr>
          <a:xfrm>
            <a:off x="640080" y="6446520"/>
            <a:ext cx="6217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B8B8B8">
                    <a:alpha val="75000"/>
                  </a:srgbClr>
                </a:solidFill>
              </a:rPr>
              <a:t>Holy Presence: From Refuge to Living Stones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804</Words>
  <Application>Microsoft Office PowerPoint</Application>
  <PresentationFormat>Widescreen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First Friends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Presence: From Refuge to Living Stones</dc:title>
  <dc:subject>Visio Divina sermon slides for Holy Presence: From Refuge to Living Stones</dc:subject>
  <cp:lastModifiedBy>Paul David Bravard</cp:lastModifiedBy>
  <cp:revision>5</cp:revision>
  <dcterms:created xsi:type="dcterms:W3CDTF">2026-05-03T11:25:46Z</dcterms:created>
  <dcterms:modified xsi:type="dcterms:W3CDTF">2026-05-03T11:56:27Z</dcterms:modified>
</cp:coreProperties>
</file>