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101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21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Robert Zünd, “The Road to Emmaus” (1877), public domain image surfaced via United Methodist News Service: https://www.umnews.org/en/news/walking-with-christ-do-you-know-the-way-to-emmaus
- Foundation statement and sermon arc adapted from user-provided manuscript “4.19.2026 Burning Hearts and Opened Eyes.docx”.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Foreground sign image supplied by the user in this conversation: “Beware of Invisible Cows.jpg”.
- Background image: Danila Perevoshchikov, foggy road photograph from Unsplash: https://unsplash.com/s/photos/foggy-road
- Scripture quotation: Luke 24:21, New International Version (NIV).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“Christ on the Road to Emmaus,” c. 1725–1730, National Gallery of Art, public domain: https://www.nga.gov/artworks/50692-christ-road-emmaus
- On-slide text adapted from user-provided manuscript “4.19.2026 Burning Hearts and Opened Eyes.docx”.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0E3F3-3C9B-B7B3-FCA4-4003A3D4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2B87D-FEBD-EF1B-38BF-A8ABA703D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2818A-B907-A0D2-8411-99523741D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Shane Hoving, sunlit open Bible photograph from Unsplash: https://unsplash.com/photos/an-open-bible-on-a-table-in-the-sunlight-SZaxKdLwz6o
- Scripture quotation: Luke 24:32, New International Version (NIV).
- Supporting line adapted from user-provided manuscript “4.19.2026 Burning Hearts and Opened Eyes.docx”.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5661F-C44F-96C9-DA1C-137A11158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Caravaggio, “Supper at Emmaus” (1606), public domain via Wikimedia Commons: https://commons.wikimedia.org/wiki/File:Supper_at_Emmaus-Caravaggio_(1606).jpg
- Scripture quotation: Luke 24:31, New International Version (NIV).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Shane Hoving, sunlit open Bible photograph from Unsplash: https://unsplash.com/photos/an-open-bible-on-a-table-in-the-sunlight-SZaxKdLwz6o
- Scripture quotation: Luke 24:32, New International Version (NIV).
- Supporting line adapted from user-provided manuscript “4.19.2026 Burning Hearts and Opened Eyes.docx”.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Anthony van Dyck, “Pentecost,” public domain via Web Gallery of Art / Wikimedia Commons: https://commons.wikimedia.org/wiki/File:Anthony_van_Dyck_-_Pentecost_-_WGA07442.jpg
- On-slide text adapted from user-provided manuscript “4.19.2026 Burning Hearts and Opened Eyes.docx”.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early-morning road photograph from Unsplash (related image surfaced in sunrise road search): https://unsplash.com/photos/gray-concrete-road-between-green-trees-during-daytime-SPXPqDdIFco
- Closing lines adapted from user-provided manuscript “4.19.2026 Burning Hearts and Opened Eyes.docx”.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e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232B4E"/>
          </a:solidFill>
          <a:ln w="12700">
            <a:solidFill>
              <a:srgbClr val="232B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232B4E"/>
          </a:solidFill>
          <a:ln w="12700">
            <a:solidFill>
              <a:srgbClr val="232B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9224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E8E2D4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9224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E8E2D4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slides/assets/emmaus_zund.jpg"/>
          <p:cNvPicPr>
            <a:picLocks noChangeAspect="1"/>
          </p:cNvPicPr>
          <p:nvPr/>
        </p:nvPicPr>
        <p:blipFill>
          <a:blip r:embed="rId3"/>
          <a:srcRect t="9663" b="9663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32B4E">
              <a:alpha val="50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1"/>
          <p:cNvSpPr/>
          <p:nvPr/>
        </p:nvSpPr>
        <p:spPr>
          <a:xfrm>
            <a:off x="411480" y="384048"/>
            <a:ext cx="11368735" cy="6089904"/>
          </a:xfrm>
          <a:prstGeom prst="rect">
            <a:avLst/>
          </a:prstGeom>
          <a:solidFill>
            <a:srgbClr val="FFFFFF">
              <a:alpha val="0"/>
            </a:srgbClr>
          </a:solidFill>
          <a:ln w="15240">
            <a:solidFill>
              <a:srgbClr val="F5F1E8">
                <a:alpha val="72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2"/>
          <p:cNvSpPr/>
          <p:nvPr/>
        </p:nvSpPr>
        <p:spPr>
          <a:xfrm>
            <a:off x="960119" y="448056"/>
            <a:ext cx="10271455" cy="1645920"/>
          </a:xfrm>
          <a:prstGeom prst="rect">
            <a:avLst/>
          </a:prstGeom>
          <a:noFill/>
          <a:ln/>
          <a:effectLst>
            <a:outerShdw blurRad="12700" dist="25400" dir="2700000" algn="bl" rotWithShape="0">
              <a:srgbClr val="000000">
                <a:alpha val="3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Burning Hearts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Opened Eyes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1325880" y="2352915"/>
            <a:ext cx="9539935" cy="822960"/>
          </a:xfrm>
          <a:prstGeom prst="rect">
            <a:avLst/>
          </a:prstGeom>
          <a:noFill/>
          <a:ln/>
          <a:effectLst>
            <a:outerShdw blurRad="12700" dist="19050" dir="2700000" algn="bl" rotWithShape="0">
              <a:srgbClr val="000000">
                <a:alpha val="26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F5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risen Jesus is recognized through the opened Word and shared table,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i="1" dirty="0">
                <a:solidFill>
                  <a:srgbClr val="F5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and when he is truly recognized, he gathers, reforms, and sends a holy people.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822960" y="6163056"/>
            <a:ext cx="1054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1D7C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4.19.2026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slides/assets/foggy_road.jpg"/>
          <p:cNvPicPr>
            <a:picLocks noChangeAspect="1"/>
          </p:cNvPicPr>
          <p:nvPr/>
        </p:nvPicPr>
        <p:blipFill>
          <a:blip r:embed="rId3"/>
          <a:srcRect t="31250" b="3125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32B4E">
              <a:alpha val="82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2F0EA">
              <a:alpha val="1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pic>
        <p:nvPicPr>
          <p:cNvPr id="5" name="Image 1" descr="/mnt/data/Beware of Invisible Co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883" y="178296"/>
            <a:ext cx="8471927" cy="2240354"/>
          </a:xfrm>
          <a:prstGeom prst="rect">
            <a:avLst/>
          </a:prstGeom>
          <a:effectLst>
            <a:outerShdw blurRad="15240" dist="25400" dir="2700000" algn="bl" rotWithShape="0">
              <a:srgbClr val="000000">
                <a:alpha val="22000"/>
              </a:srgbClr>
            </a:outerShdw>
          </a:effectLst>
        </p:spPr>
      </p:pic>
      <p:sp>
        <p:nvSpPr>
          <p:cNvPr id="6" name="Shape 2"/>
          <p:cNvSpPr/>
          <p:nvPr/>
        </p:nvSpPr>
        <p:spPr>
          <a:xfrm>
            <a:off x="0" y="5349240"/>
            <a:ext cx="12191695" cy="1508760"/>
          </a:xfrm>
          <a:prstGeom prst="rect">
            <a:avLst/>
          </a:prstGeom>
          <a:solidFill>
            <a:srgbClr val="232B4E">
              <a:alpha val="82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7" name="Text 3"/>
          <p:cNvSpPr/>
          <p:nvPr/>
        </p:nvSpPr>
        <p:spPr>
          <a:xfrm>
            <a:off x="822960" y="5648500"/>
            <a:ext cx="10545775" cy="384048"/>
          </a:xfrm>
          <a:prstGeom prst="rect">
            <a:avLst/>
          </a:prstGeom>
          <a:noFill/>
          <a:ln/>
          <a:effectLst>
            <a:outerShdw blurRad="12700" dist="22860" dir="2700000" algn="bl" rotWithShape="0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“But we had hoped...” (Luke 24:21, NIV)</a:t>
            </a:r>
            <a:endParaRPr lang="en-US" sz="3200" dirty="0"/>
          </a:p>
        </p:txBody>
      </p:sp>
      <p:sp>
        <p:nvSpPr>
          <p:cNvPr id="8" name="Text 4"/>
          <p:cNvSpPr/>
          <p:nvPr/>
        </p:nvSpPr>
        <p:spPr>
          <a:xfrm>
            <a:off x="1920240" y="6273203"/>
            <a:ext cx="8351215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E8E2D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road is right.  The vision is fogged.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slides/assets/road_emmaus_nga.jpg"/>
          <p:cNvPicPr>
            <a:picLocks noChangeAspect="1"/>
          </p:cNvPicPr>
          <p:nvPr/>
        </p:nvPicPr>
        <p:blipFill>
          <a:blip r:embed="rId3"/>
          <a:srcRect t="15972" b="15972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32B4E">
              <a:alpha val="25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7296912" y="658368"/>
            <a:ext cx="3977640" cy="5413248"/>
          </a:xfrm>
          <a:prstGeom prst="rect">
            <a:avLst/>
          </a:prstGeom>
          <a:solidFill>
            <a:srgbClr val="232B4E">
              <a:alpha val="82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  <a:effectLst>
            <a:outerShdw blurRad="12700" dist="2032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726680" y="1170432"/>
            <a:ext cx="310896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Confusion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 the road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7726680" y="2395728"/>
            <a:ext cx="29260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5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Confusion is real.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5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Confusion is not the end of the road.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7726680" y="4041648"/>
            <a:ext cx="2331720" cy="0"/>
          </a:xfrm>
          <a:prstGeom prst="line">
            <a:avLst/>
          </a:prstGeom>
          <a:noFill/>
          <a:ln w="27940">
            <a:solidFill>
              <a:srgbClr val="C7A25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726680" y="4187952"/>
            <a:ext cx="2880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F2EBD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Grace comes before clarity.</a:t>
            </a:r>
            <a:endParaRPr lang="en-US" sz="1450" dirty="0"/>
          </a:p>
          <a:p>
            <a:pPr marL="0" indent="0">
              <a:buNone/>
            </a:pPr>
            <a:r>
              <a:rPr lang="en-US" sz="1450" i="1" dirty="0">
                <a:solidFill>
                  <a:srgbClr val="F2EBD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Presence comes before perception.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726680" y="523036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E3D8C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Luke 24:13–27</a:t>
            </a:r>
            <a:endParaRPr lang="en-US" sz="11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9224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E8E2D4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E">
            <a:alpha val="9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7BBE7-BE42-91A6-C65B-57B269699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6D68FB73-08F4-E0BE-D4DF-A20A866B5D9A}"/>
              </a:ext>
            </a:extLst>
          </p:cNvPr>
          <p:cNvSpPr/>
          <p:nvPr/>
        </p:nvSpPr>
        <p:spPr>
          <a:xfrm>
            <a:off x="0" y="-9144"/>
            <a:ext cx="12191695" cy="6858000"/>
          </a:xfrm>
          <a:prstGeom prst="rect">
            <a:avLst/>
          </a:prstGeom>
          <a:solidFill>
            <a:srgbClr val="232B4E">
              <a:alpha val="58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37CC528E-8EBE-D4B2-E21D-A387E50917E1}"/>
              </a:ext>
            </a:extLst>
          </p:cNvPr>
          <p:cNvSpPr/>
          <p:nvPr/>
        </p:nvSpPr>
        <p:spPr>
          <a:xfrm>
            <a:off x="398594" y="322118"/>
            <a:ext cx="11488605" cy="5804362"/>
          </a:xfrm>
          <a:prstGeom prst="roundRect">
            <a:avLst>
              <a:gd name="adj" fmla="val 1143"/>
            </a:avLst>
          </a:prstGeom>
          <a:solidFill>
            <a:srgbClr val="F5F1E8">
              <a:alpha val="88000"/>
            </a:srgbClr>
          </a:solidFill>
          <a:ln w="12700">
            <a:solidFill>
              <a:srgbClr val="F5F1E8">
                <a:alpha val="0"/>
              </a:srgbClr>
            </a:solidFill>
            <a:prstDash val="solid"/>
          </a:ln>
          <a:effectLst>
            <a:outerShdw blurRad="12700" dist="190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82042BA-D6DD-74AC-DAF0-D0FC5F1AA28C}"/>
              </a:ext>
            </a:extLst>
          </p:cNvPr>
          <p:cNvSpPr/>
          <p:nvPr/>
        </p:nvSpPr>
        <p:spPr>
          <a:xfrm>
            <a:off x="540743" y="739002"/>
            <a:ext cx="1069183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232B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“He explained to them what was said in all the Scriptures concerning himself…”</a:t>
            </a:r>
            <a:endParaRPr lang="en-US" sz="3600" i="1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CAE0EA8-443B-0B6F-1191-858327B03FE4}"/>
              </a:ext>
            </a:extLst>
          </p:cNvPr>
          <p:cNvSpPr/>
          <p:nvPr/>
        </p:nvSpPr>
        <p:spPr>
          <a:xfrm>
            <a:off x="649971" y="2298884"/>
            <a:ext cx="10891751" cy="4147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/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Seed of the Woman: 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Genesis 3:15;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Suffering Servant: 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Isaiah 53 ;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King from Bethlehem: 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Micah 5:2;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Divinity and Reign: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Isaiah 9:6-7;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Pierced One: 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Zechariah 12:10;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Passover Lamb: 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Exodus 12;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Rock in the Wilderness: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Exodus 17; 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Bronze Serpent: 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In Numbers 21; </a:t>
            </a:r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Priest-King: </a:t>
            </a:r>
            <a:r>
              <a:rPr lang="en-US" sz="2800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Genesis 14;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Angel of the LORD: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Gen 16:7;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Man: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Daniel 3:25;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Prophecy of the resurrection: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16:10; Isaiah 53:10–12; Jonah 1:17 (and 2:10); Hosea 6:2; Job 19:25–27; Psalm 22…</a:t>
            </a:r>
          </a:p>
          <a:p>
            <a:pPr lvl="0"/>
            <a:r>
              <a:rPr lang="en-US" sz="2800" b="1" dirty="0">
                <a:solidFill>
                  <a:srgbClr val="232B4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Third Day… No Decay… Victory Over Death…</a:t>
            </a:r>
          </a:p>
          <a:p>
            <a:pPr lvl="0"/>
            <a:endParaRPr lang="en-US" sz="2400" dirty="0">
              <a:solidFill>
                <a:srgbClr val="232B4E"/>
              </a:solidFill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232B4E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buNone/>
            </a:pPr>
            <a:endParaRPr lang="en-US" sz="2400" i="1" dirty="0">
              <a:solidFill>
                <a:srgbClr val="232B4E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buNone/>
            </a:pPr>
            <a:endParaRPr lang="en-US" sz="1720" i="1" dirty="0">
              <a:solidFill>
                <a:srgbClr val="232B4E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25" name="Slide Number Placeholder 0">
            <a:extLst>
              <a:ext uri="{FF2B5EF4-FFF2-40B4-BE49-F238E27FC236}">
                <a16:creationId xmlns:a16="http://schemas.microsoft.com/office/drawing/2014/main" id="{DADAAF64-C9A1-D77B-00BE-DD322138A0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7160" y="649224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E8E2D4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slides/assets/supper_emmaus_caravaggio.jpg"/>
          <p:cNvPicPr>
            <a:picLocks noChangeAspect="1"/>
          </p:cNvPicPr>
          <p:nvPr/>
        </p:nvPicPr>
        <p:blipFill>
          <a:blip r:embed="rId3"/>
          <a:srcRect t="14974" b="149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32B4E">
              <a:alpha val="20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" name="Shape 1"/>
          <p:cNvSpPr/>
          <p:nvPr/>
        </p:nvSpPr>
        <p:spPr>
          <a:xfrm>
            <a:off x="0" y="5532120"/>
            <a:ext cx="12191695" cy="1325880"/>
          </a:xfrm>
          <a:prstGeom prst="rect">
            <a:avLst/>
          </a:prstGeom>
          <a:solidFill>
            <a:srgbClr val="232B4E">
              <a:alpha val="86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5" name="Text 2"/>
          <p:cNvSpPr/>
          <p:nvPr/>
        </p:nvSpPr>
        <p:spPr>
          <a:xfrm>
            <a:off x="330426" y="658368"/>
            <a:ext cx="6662651" cy="365760"/>
          </a:xfrm>
          <a:prstGeom prst="rect">
            <a:avLst/>
          </a:prstGeom>
          <a:noFill/>
          <a:ln/>
          <a:effectLst>
            <a:outerShdw blurRad="12700" dist="19050" dir="2700000" algn="bl" rotWithShape="0">
              <a:srgbClr val="000000">
                <a:alpha val="25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Shared Table, Opened Eyes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0" y="6053328"/>
            <a:ext cx="12191695" cy="621792"/>
          </a:xfrm>
          <a:prstGeom prst="rect">
            <a:avLst/>
          </a:prstGeom>
          <a:noFill/>
          <a:ln/>
          <a:effectLst>
            <a:outerShdw blurRad="12700" dist="17780" dir="2700000" algn="bl" rotWithShape="0">
              <a:srgbClr val="000000">
                <a:alpha val="24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“Then their eyes were opened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and they recognized him” (Luke 24:31).</a:t>
            </a:r>
            <a:endParaRPr lang="en-US" sz="3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9224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E8E2D4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4EE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slides/assets/open_bible_light.jpg"/>
          <p:cNvPicPr>
            <a:picLocks noChangeAspect="1"/>
          </p:cNvPicPr>
          <p:nvPr/>
        </p:nvPicPr>
        <p:blipFill>
          <a:blip r:embed="rId3"/>
          <a:srcRect t="7763" b="7763"/>
          <a:stretch/>
        </p:blipFill>
        <p:spPr>
          <a:xfrm>
            <a:off x="0" y="0"/>
            <a:ext cx="1505859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5058592" cy="6858000"/>
          </a:xfrm>
          <a:prstGeom prst="rect">
            <a:avLst/>
          </a:prstGeom>
          <a:solidFill>
            <a:srgbClr val="232B4E">
              <a:alpha val="58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1"/>
          <p:cNvSpPr/>
          <p:nvPr/>
        </p:nvSpPr>
        <p:spPr>
          <a:xfrm>
            <a:off x="398594" y="731520"/>
            <a:ext cx="5929469" cy="5394960"/>
          </a:xfrm>
          <a:prstGeom prst="roundRect">
            <a:avLst>
              <a:gd name="adj" fmla="val 1143"/>
            </a:avLst>
          </a:prstGeom>
          <a:solidFill>
            <a:srgbClr val="F5F1E8">
              <a:alpha val="88000"/>
            </a:srgbClr>
          </a:solidFill>
          <a:ln w="12700">
            <a:solidFill>
              <a:srgbClr val="F5F1E8">
                <a:alpha val="0"/>
              </a:srgbClr>
            </a:solidFill>
            <a:prstDash val="solid"/>
          </a:ln>
          <a:effectLst>
            <a:outerShdw blurRad="12700" dist="190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" name="Text 2"/>
          <p:cNvSpPr/>
          <p:nvPr/>
        </p:nvSpPr>
        <p:spPr>
          <a:xfrm>
            <a:off x="987551" y="1115568"/>
            <a:ext cx="502593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232B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Opened Word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987552" y="1847088"/>
            <a:ext cx="4800046" cy="1572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rgbClr val="232B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“Were not our hearts burning within us while he talked with us on the road and opened the Scriptures to us?” (Luke 24:32)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987552" y="3950208"/>
            <a:ext cx="2597672" cy="0"/>
          </a:xfrm>
          <a:prstGeom prst="line">
            <a:avLst/>
          </a:prstGeom>
          <a:noFill/>
          <a:ln w="31750">
            <a:solidFill>
              <a:srgbClr val="C7A25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Text 5"/>
          <p:cNvSpPr/>
          <p:nvPr/>
        </p:nvSpPr>
        <p:spPr>
          <a:xfrm>
            <a:off x="987551" y="4133088"/>
            <a:ext cx="4743575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32B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same Spirit who inspired the Word must illumine the Word.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987551" y="5358384"/>
            <a:ext cx="3162383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5B62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Acts 2:36–37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slides/assets/pentecost_vandyck.jpg"/>
          <p:cNvPicPr>
            <a:picLocks noChangeAspect="1"/>
          </p:cNvPicPr>
          <p:nvPr/>
        </p:nvPicPr>
        <p:blipFill>
          <a:blip r:embed="rId3"/>
          <a:srcRect t="26843" b="26843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32B4E">
              <a:alpha val="52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" name="Shape 1"/>
          <p:cNvSpPr/>
          <p:nvPr/>
        </p:nvSpPr>
        <p:spPr>
          <a:xfrm>
            <a:off x="7040880" y="548640"/>
            <a:ext cx="4389120" cy="5532120"/>
          </a:xfrm>
          <a:prstGeom prst="rect">
            <a:avLst/>
          </a:prstGeom>
          <a:solidFill>
            <a:srgbClr val="232B4E">
              <a:alpha val="88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  <a:effectLst>
            <a:outerShdw blurRad="12700" dist="2032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6" name="Text 3"/>
          <p:cNvSpPr/>
          <p:nvPr/>
        </p:nvSpPr>
        <p:spPr>
          <a:xfrm>
            <a:off x="7452360" y="1499616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GATHERS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7452360" y="2234877"/>
            <a:ext cx="2286000" cy="0"/>
          </a:xfrm>
          <a:prstGeom prst="line">
            <a:avLst/>
          </a:prstGeom>
          <a:noFill/>
          <a:ln w="27940">
            <a:solidFill>
              <a:srgbClr val="C7A25B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8" name="Text 5"/>
          <p:cNvSpPr/>
          <p:nvPr/>
        </p:nvSpPr>
        <p:spPr>
          <a:xfrm>
            <a:off x="7452360" y="2505456"/>
            <a:ext cx="3108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REFORMS</a:t>
            </a:r>
            <a:endParaRPr lang="en-US" sz="3200" dirty="0"/>
          </a:p>
        </p:txBody>
      </p:sp>
      <p:sp>
        <p:nvSpPr>
          <p:cNvPr id="9" name="Shape 6"/>
          <p:cNvSpPr/>
          <p:nvPr/>
        </p:nvSpPr>
        <p:spPr>
          <a:xfrm>
            <a:off x="7452360" y="3209544"/>
            <a:ext cx="2286000" cy="0"/>
          </a:xfrm>
          <a:prstGeom prst="line">
            <a:avLst/>
          </a:prstGeom>
          <a:noFill/>
          <a:ln w="27940">
            <a:solidFill>
              <a:srgbClr val="C7A25B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" name="Text 7"/>
          <p:cNvSpPr/>
          <p:nvPr/>
        </p:nvSpPr>
        <p:spPr>
          <a:xfrm>
            <a:off x="7452360" y="3511296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SENDS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7452360" y="4370832"/>
            <a:ext cx="4114800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i="1" dirty="0">
                <a:solidFill>
                  <a:srgbClr val="EFE6D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Recognition without reform is not yet the full work of Emmaus.</a:t>
            </a:r>
            <a:endParaRPr lang="en-US" sz="3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9224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E8E2D4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sz="3200" b="0"/>
              <a:t>7</a:t>
            </a:fld>
            <a:endParaRPr 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slides/assets/sunrise_road.jpg"/>
          <p:cNvPicPr>
            <a:picLocks noChangeAspect="1"/>
          </p:cNvPicPr>
          <p:nvPr/>
        </p:nvPicPr>
        <p:blipFill>
          <a:blip r:embed="rId3"/>
          <a:srcRect t="31250" b="3125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32B4E">
              <a:alpha val="55000"/>
            </a:srgbClr>
          </a:solidFill>
          <a:ln w="12700">
            <a:solidFill>
              <a:srgbClr val="232B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914400" y="1097280"/>
            <a:ext cx="10378440" cy="4480560"/>
          </a:xfrm>
          <a:prstGeom prst="roundRect">
            <a:avLst>
              <a:gd name="adj" fmla="val 1224"/>
            </a:avLst>
          </a:prstGeom>
          <a:solidFill>
            <a:srgbClr val="232B4E">
              <a:alpha val="58000"/>
            </a:srgbClr>
          </a:solidFill>
          <a:ln w="12700">
            <a:solidFill>
              <a:srgbClr val="F5F1E8">
                <a:alpha val="2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737360" y="1737360"/>
            <a:ext cx="8732520" cy="2423160"/>
          </a:xfrm>
          <a:prstGeom prst="rect">
            <a:avLst/>
          </a:prstGeom>
          <a:noFill/>
          <a:ln/>
          <a:effectLst>
            <a:outerShdw blurRad="12700" dist="19050" dir="2700000" algn="bl" rotWithShape="0">
              <a:srgbClr val="000000">
                <a:alpha val="2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 our eyes.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Reform our lives.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Send us in holiness</a:t>
            </a:r>
            <a:r>
              <a:rPr lang="en-US" sz="2700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2700" dirty="0"/>
          </a:p>
        </p:txBody>
      </p:sp>
      <p:sp>
        <p:nvSpPr>
          <p:cNvPr id="6" name="Shape 3"/>
          <p:cNvSpPr/>
          <p:nvPr/>
        </p:nvSpPr>
        <p:spPr>
          <a:xfrm>
            <a:off x="4434840" y="4553712"/>
            <a:ext cx="3337560" cy="0"/>
          </a:xfrm>
          <a:prstGeom prst="line">
            <a:avLst/>
          </a:prstGeom>
          <a:noFill/>
          <a:ln w="30480">
            <a:solidFill>
              <a:srgbClr val="C7A25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645920" y="4736592"/>
            <a:ext cx="8915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F1E8D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Where the Spirit opens the Word and Christ is truly recognized, the old life cannot remain untouched.</a:t>
            </a:r>
            <a:endParaRPr lang="en-US" sz="2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9224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E8E2D4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Georgia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823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Hearts and Opened Eyes</dc:title>
  <dc:subject>Burning Hearts and Opened Eyes</dc:subject>
  <dc:creator>OpenAI</dc:creator>
  <cp:lastModifiedBy>Paul David Bravard</cp:lastModifiedBy>
  <cp:revision>6</cp:revision>
  <dcterms:created xsi:type="dcterms:W3CDTF">2026-04-14T17:08:28Z</dcterms:created>
  <dcterms:modified xsi:type="dcterms:W3CDTF">2026-04-19T10:54:12Z</dcterms:modified>
</cp:coreProperties>
</file>