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5" d="100"/>
          <a:sy n="95" d="100"/>
        </p:scale>
        <p:origin x="56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9524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https://lectionary.library.vanderbilt.edu/2026/02/march-01-2026-second-sunday-in-lent/
[/Sources]
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https://lectionary.library.vanderbilt.edu/2026/02/march-01-2026-second-sunday-in-lent/
[/Sources]
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https://www.religion-online.org/book-chapter/chapter-3-the-impotence-of-ethics/
[/Sources]
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24EE7B6-C9D8-6D06-107D-D79B9238112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8000"/>
          </a:blip>
          <a:stretch>
            <a:fillRect/>
          </a:stretch>
        </p:blipFill>
        <p:spPr>
          <a:xfrm>
            <a:off x="0" y="-19050"/>
            <a:ext cx="12192000" cy="685800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50000"/>
              </a:srgbClr>
            </a:outerShdw>
          </a:effectLst>
        </p:spPr>
      </p:pic>
      <p:sp>
        <p:nvSpPr>
          <p:cNvPr id="3" name="Shape 1"/>
          <p:cNvSpPr/>
          <p:nvPr/>
        </p:nvSpPr>
        <p:spPr>
          <a:xfrm>
            <a:off x="0" y="0"/>
            <a:ext cx="12191695" cy="182880"/>
          </a:xfrm>
          <a:prstGeom prst="rect">
            <a:avLst/>
          </a:prstGeom>
          <a:solidFill>
            <a:srgbClr val="2F855A"/>
          </a:solidFill>
          <a:ln w="12700">
            <a:solidFill>
              <a:srgbClr val="2F85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92640" y="731520"/>
            <a:ext cx="2011680" cy="20116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2960" y="1920240"/>
            <a:ext cx="8778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Cut Flowers and New Birth</a:t>
            </a:r>
            <a:endParaRPr lang="en-US" sz="4200" dirty="0"/>
          </a:p>
        </p:txBody>
      </p:sp>
      <p:sp>
        <p:nvSpPr>
          <p:cNvPr id="6" name="Text 3"/>
          <p:cNvSpPr/>
          <p:nvPr/>
        </p:nvSpPr>
        <p:spPr>
          <a:xfrm>
            <a:off x="841248" y="2651760"/>
            <a:ext cx="8778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Truth Needs Roots</a:t>
            </a:r>
            <a:endParaRPr lang="en-US" sz="2400" dirty="0"/>
          </a:p>
        </p:txBody>
      </p:sp>
      <p:sp>
        <p:nvSpPr>
          <p:cNvPr id="7" name="Shape 4"/>
          <p:cNvSpPr/>
          <p:nvPr/>
        </p:nvSpPr>
        <p:spPr>
          <a:xfrm>
            <a:off x="822960" y="3246120"/>
            <a:ext cx="6583680" cy="54864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841248" y="3429000"/>
            <a:ext cx="8778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3.1.2026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841248" y="3794760"/>
            <a:ext cx="10607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Genesis 12:1–4a • Psalm 121 • Romans 4:1–5, 13–17 • John 3:1–17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12191695" cy="54864"/>
          </a:xfrm>
          <a:prstGeom prst="rect">
            <a:avLst/>
          </a:prstGeom>
          <a:solidFill>
            <a:srgbClr val="2F855A"/>
          </a:solidFill>
          <a:ln w="12700">
            <a:solidFill>
              <a:srgbClr val="2F855A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5" name="Text 3"/>
          <p:cNvSpPr/>
          <p:nvPr/>
        </p:nvSpPr>
        <p:spPr>
          <a:xfrm>
            <a:off x="548640" y="128016"/>
            <a:ext cx="11094415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Are We Arranging Instead of Rooting?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731520" y="1600200"/>
            <a:ext cx="10698480" cy="4800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1097280" y="1600200"/>
            <a:ext cx="10058400" cy="2103120"/>
          </a:xfrm>
          <a:prstGeom prst="rect">
            <a:avLst/>
          </a:prstGeom>
          <a:solidFill>
            <a:srgbClr val="F0FDF4"/>
          </a:solidFill>
          <a:ln>
            <a:solidFill>
              <a:srgbClr val="BBF7D0"/>
            </a:solidFill>
          </a:ln>
        </p:spPr>
        <p:txBody>
          <a:bodyPr wrap="square" lIns="2540" tIns="2540" rIns="2540" bIns="254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Self-reflection question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am I trying to “arrange” a good life (appearance, control, performance)instead of staying rooted in Christ?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1097280" y="379476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places to notice it: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1097280" y="4160520"/>
            <a:ext cx="100584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life — managing impressions vs. prayerful surrender</a:t>
            </a:r>
            <a:endParaRPr lang="en-US" sz="32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Church life — rewarding force vs. patient fruit of the Spirit</a:t>
            </a:r>
            <a:endParaRPr lang="en-US" sz="32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witness — loud “flowers” vs. steady rooted love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12191695" cy="54864"/>
          </a:xfrm>
          <a:prstGeom prst="rect">
            <a:avLst/>
          </a:prstGeom>
          <a:solidFill>
            <a:srgbClr val="2F855A"/>
          </a:solidFill>
          <a:ln w="12700">
            <a:solidFill>
              <a:srgbClr val="2F855A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5" name="Text 3"/>
          <p:cNvSpPr/>
          <p:nvPr/>
        </p:nvSpPr>
        <p:spPr>
          <a:xfrm>
            <a:off x="548640" y="128016"/>
            <a:ext cx="11094415" cy="466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Clear Invitation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48640" y="1362742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simple steps shaped by today’s texts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731520" y="2240852"/>
            <a:ext cx="10698480" cy="415994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3200"/>
          </a:p>
        </p:txBody>
      </p:sp>
      <p:sp>
        <p:nvSpPr>
          <p:cNvPr id="8" name="Text 6"/>
          <p:cNvSpPr/>
          <p:nvPr/>
        </p:nvSpPr>
        <p:spPr>
          <a:xfrm>
            <a:off x="1097280" y="2457450"/>
            <a:ext cx="10058400" cy="30289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4000" indent="-2540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Hear the call — like Abram (Genesis 12:1–4a)</a:t>
            </a:r>
            <a:endParaRPr lang="en-US" sz="3200" dirty="0"/>
          </a:p>
          <a:p>
            <a:pPr marL="254000" indent="-2540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the Keeper — like Psalm 121</a:t>
            </a:r>
            <a:endParaRPr lang="en-US" sz="3200" dirty="0"/>
          </a:p>
          <a:p>
            <a:pPr marL="254000" indent="-2540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 righteousness — gift, not wages (Romans 4)</a:t>
            </a:r>
            <a:endParaRPr lang="en-US" sz="3200" dirty="0"/>
          </a:p>
          <a:p>
            <a:pPr marL="254000" indent="-2540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 to Jesus honestly — like Nicodemus (John 3)</a:t>
            </a:r>
            <a:endParaRPr lang="en-US" sz="3200" dirty="0"/>
          </a:p>
          <a:p>
            <a:pPr marL="254000" indent="-2540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born from above — surrender to the Spirit</a:t>
            </a:r>
            <a:endParaRPr lang="en-US" sz="3200" dirty="0"/>
          </a:p>
        </p:txBody>
      </p:sp>
      <p:sp>
        <p:nvSpPr>
          <p:cNvPr id="9" name="Shape 7"/>
          <p:cNvSpPr/>
          <p:nvPr/>
        </p:nvSpPr>
        <p:spPr>
          <a:xfrm>
            <a:off x="1097280" y="5577840"/>
            <a:ext cx="10058400" cy="731520"/>
          </a:xfrm>
          <a:prstGeom prst="rect">
            <a:avLst/>
          </a:prstGeom>
          <a:solidFill>
            <a:srgbClr val="F5F3FF"/>
          </a:solidFill>
          <a:ln w="12700">
            <a:solidFill>
              <a:srgbClr val="DDD6FE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10" name="Text 8"/>
          <p:cNvSpPr/>
          <p:nvPr/>
        </p:nvSpPr>
        <p:spPr>
          <a:xfrm>
            <a:off x="1371600" y="5742432"/>
            <a:ext cx="9509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takeaway: A bouquet can be arranged — but fruit must be grown.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F855A"/>
          </a:solidFill>
          <a:ln w="12700">
            <a:solidFill>
              <a:srgbClr val="2F85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0" y="1417320"/>
            <a:ext cx="996696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635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508760" y="205740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“The LORD will watch over your coming and going</a:t>
            </a:r>
            <a:endParaRPr lang="en-US" sz="3000" dirty="0"/>
          </a:p>
          <a:p>
            <a:pPr marL="0" indent="0" algn="ctr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both now and forevermore.” (Psalm 121:8, NIV)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508760" y="374904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Amen.</a:t>
            </a:r>
            <a:endParaRPr lang="en-US" sz="2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B16A921-18D6-A0F0-2DE6-29FD281CE83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8000"/>
          </a:blip>
          <a:stretch>
            <a:fillRect/>
          </a:stretch>
        </p:blipFill>
        <p:spPr>
          <a:xfrm>
            <a:off x="0" y="-19050"/>
            <a:ext cx="12192000" cy="685800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12191695" cy="54864"/>
          </a:xfrm>
          <a:prstGeom prst="rect">
            <a:avLst/>
          </a:prstGeom>
          <a:solidFill>
            <a:srgbClr val="2F855A"/>
          </a:solidFill>
          <a:ln w="12700">
            <a:solidFill>
              <a:srgbClr val="2F85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28016"/>
            <a:ext cx="11094415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Today’s Roadmap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66928" y="420624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731520" y="1188720"/>
            <a:ext cx="10698480" cy="5212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97280" y="14173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97280" y="1874520"/>
            <a:ext cx="1005840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Genesis 12:1–4a — God calls Abram by grace</a:t>
            </a:r>
            <a:endParaRPr lang="en-US" sz="20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Psalm 121 — The Lord watches over you</a:t>
            </a:r>
            <a:endParaRPr lang="en-US" sz="20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Romans 4:1–5, 13–17 — Righteousness is credited by faith</a:t>
            </a:r>
            <a:endParaRPr lang="en-US" sz="20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3:1–17 — “You must be born again/from above”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97280" y="39776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Big Idea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97280" y="4389120"/>
            <a:ext cx="10058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Holiness and truth endure only when they are rooted in the living God — not merely “arranged” as ideals.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12191695" cy="54864"/>
          </a:xfrm>
          <a:prstGeom prst="rect">
            <a:avLst/>
          </a:prstGeom>
          <a:solidFill>
            <a:srgbClr val="2F855A"/>
          </a:solidFill>
          <a:ln w="12700">
            <a:solidFill>
              <a:srgbClr val="2F85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28016"/>
            <a:ext cx="11094415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Opener: The Bouquet on the Table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66928" y="905540"/>
            <a:ext cx="11057839" cy="6397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Cut flowers can look alive for a while — but they are severed from roots</a:t>
            </a:r>
            <a:endParaRPr lang="en-US" sz="2000" b="1" dirty="0"/>
          </a:p>
        </p:txBody>
      </p:sp>
      <p:sp>
        <p:nvSpPr>
          <p:cNvPr id="7" name="Shape 5"/>
          <p:cNvSpPr/>
          <p:nvPr/>
        </p:nvSpPr>
        <p:spPr>
          <a:xfrm>
            <a:off x="746607" y="1957388"/>
            <a:ext cx="10698480" cy="45891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97280" y="2075116"/>
            <a:ext cx="6217920" cy="5537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simple image: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97280" y="2543175"/>
            <a:ext cx="6400800" cy="395050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Beautiful • bright • fragrant</a:t>
            </a:r>
            <a:endParaRPr lang="en-US" sz="20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Trim stems • change water • keep it cool</a:t>
            </a:r>
            <a:endParaRPr lang="en-US" sz="20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Still… day by day it wilts</a:t>
            </a:r>
            <a:endParaRPr lang="en-US" sz="20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“bad flowers” — just severed from roots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7589520" y="2214566"/>
            <a:ext cx="3657600" cy="4297680"/>
          </a:xfrm>
          <a:prstGeom prst="rect">
            <a:avLst/>
          </a:prstGeom>
          <a:solidFill>
            <a:srgbClr val="F0FDF4"/>
          </a:solidFill>
          <a:ln w="1270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818120" y="2370298"/>
            <a:ext cx="320040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Lent exposes what withers</a:t>
            </a:r>
            <a:endParaRPr lang="en-US" sz="2400" dirty="0"/>
          </a:p>
          <a:p>
            <a:pPr marL="0" indent="0" algn="l">
              <a:buNone/>
            </a:pPr>
            <a:r>
              <a:rPr lang="en-US" sz="2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—and re-roots us in Christ.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7818120" y="5326386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“You can’t arrange your way into life.”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12191695" cy="54864"/>
          </a:xfrm>
          <a:prstGeom prst="rect">
            <a:avLst/>
          </a:prstGeom>
          <a:solidFill>
            <a:srgbClr val="2F855A"/>
          </a:solidFill>
          <a:ln w="12700">
            <a:solidFill>
              <a:srgbClr val="2F85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28016"/>
            <a:ext cx="11094415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Trueblood’s “Cut-Flower Civilization”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681228" y="1324736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objective truth/right requires living roots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731520" y="2207419"/>
            <a:ext cx="10698480" cy="430053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97280" y="250174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claim (paraphrase):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97280" y="2911792"/>
            <a:ext cx="10058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try to preserve dignity, freedom, and moral seriousness after cutting loose from the faith that gives them roots.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1097280" y="4020508"/>
            <a:ext cx="10058400" cy="2194560"/>
          </a:xfrm>
          <a:prstGeom prst="rect">
            <a:avLst/>
          </a:prstGeom>
          <a:solidFill>
            <a:srgbClr val="F5F3FF"/>
          </a:solidFill>
          <a:ln w="12700">
            <a:solidFill>
              <a:srgbClr val="DDD6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325880" y="4244821"/>
            <a:ext cx="9509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“Belief in objective truth and belief in objective right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part of what we mean by belief in God.”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371600" y="5606420"/>
            <a:ext cx="9509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D. Elton Trueblood, The Predicament of Modern Man (1944), 59–60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12191695" cy="54864"/>
          </a:xfrm>
          <a:prstGeom prst="rect">
            <a:avLst/>
          </a:prstGeom>
          <a:solidFill>
            <a:srgbClr val="2F855A"/>
          </a:solidFill>
          <a:ln w="12700">
            <a:solidFill>
              <a:srgbClr val="2F85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28016"/>
            <a:ext cx="1109441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The Root: God Calls by Grace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66928" y="420624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Genesis 12:1–4a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731520" y="1188720"/>
            <a:ext cx="10698480" cy="5212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97280" y="15087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God initiates before Abram can prove anything.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1097280" y="2148840"/>
            <a:ext cx="10058400" cy="1280160"/>
          </a:xfrm>
          <a:prstGeom prst="rect">
            <a:avLst/>
          </a:prstGeom>
          <a:solidFill>
            <a:srgbClr val="ECFDF5"/>
          </a:solidFill>
          <a:ln w="12700">
            <a:solidFill>
              <a:srgbClr val="A7F3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371600" y="2423160"/>
            <a:ext cx="9509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“Go… to the land I will show you.” (Genesis 12:1, NIV)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1097280" y="3657600"/>
            <a:ext cx="100584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résumé-first — relationship-first</a:t>
            </a:r>
            <a:endParaRPr lang="en-US" sz="20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Faith begins as a step: “So Abram went…” (Genesis 12:4, NIV)</a:t>
            </a:r>
            <a:endParaRPr lang="en-US" sz="20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Holiness grows from answered call, not pressured performance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12191695" cy="54864"/>
          </a:xfrm>
          <a:prstGeom prst="rect">
            <a:avLst/>
          </a:prstGeom>
          <a:solidFill>
            <a:srgbClr val="2F855A"/>
          </a:solidFill>
          <a:ln w="12700">
            <a:solidFill>
              <a:srgbClr val="2F85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28016"/>
            <a:ext cx="1109441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The Keeper: God Watches Over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66928" y="420624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Psalm 121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731520" y="1188720"/>
            <a:ext cx="10698480" cy="5212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097280" y="1508760"/>
            <a:ext cx="10058400" cy="1463040"/>
          </a:xfrm>
          <a:prstGeom prst="rect">
            <a:avLst/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371600" y="1691640"/>
            <a:ext cx="9509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“My help comes from the LORD,</a:t>
            </a:r>
            <a:endParaRPr lang="en-US" sz="2600" dirty="0"/>
          </a:p>
          <a:p>
            <a:pPr marL="0" indent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the Maker of heaven and earth.” (Psalm 121:2, NIV)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1097280" y="3246120"/>
            <a:ext cx="100584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temptation: fruit without dependence</a:t>
            </a:r>
            <a:endParaRPr lang="en-US" sz="20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grow exhausted trying to “keep” what only God can keep</a:t>
            </a:r>
            <a:endParaRPr lang="en-US" sz="20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Lord is trusted as Keeper, anxiety lowers and steadiness grows</a:t>
            </a:r>
            <a:endParaRPr lang="en-US" sz="20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Holiness looks like faithful presence (not nervous control)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12191695" cy="54864"/>
          </a:xfrm>
          <a:prstGeom prst="rect">
            <a:avLst/>
          </a:prstGeom>
          <a:solidFill>
            <a:srgbClr val="2F855A"/>
          </a:solidFill>
          <a:ln w="12700">
            <a:solidFill>
              <a:srgbClr val="2F855A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5" name="Text 3"/>
          <p:cNvSpPr/>
          <p:nvPr/>
        </p:nvSpPr>
        <p:spPr>
          <a:xfrm>
            <a:off x="548640" y="128016"/>
            <a:ext cx="11094415" cy="1014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Gift, Not Wages, </a:t>
            </a:r>
            <a:r>
              <a:rPr lang="en-US" sz="3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Romans 4:1–5, 13–17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66928" y="420624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731520" y="1188720"/>
            <a:ext cx="10698480" cy="5212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3200"/>
          </a:p>
        </p:txBody>
      </p:sp>
      <p:sp>
        <p:nvSpPr>
          <p:cNvPr id="8" name="Text 6"/>
          <p:cNvSpPr/>
          <p:nvPr/>
        </p:nvSpPr>
        <p:spPr>
          <a:xfrm>
            <a:off x="1097280" y="14630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Paul contrasts two systems:</a:t>
            </a:r>
            <a:endParaRPr lang="en-US" sz="3200" dirty="0"/>
          </a:p>
        </p:txBody>
      </p:sp>
      <p:sp>
        <p:nvSpPr>
          <p:cNvPr id="9" name="Shape 7"/>
          <p:cNvSpPr/>
          <p:nvPr/>
        </p:nvSpPr>
        <p:spPr>
          <a:xfrm>
            <a:off x="1097280" y="1874520"/>
            <a:ext cx="4892040" cy="2624614"/>
          </a:xfrm>
          <a:prstGeom prst="rect">
            <a:avLst/>
          </a:prstGeom>
          <a:solidFill>
            <a:srgbClr val="FFF7ED"/>
          </a:solidFill>
          <a:ln w="12700">
            <a:solidFill>
              <a:srgbClr val="FED7AA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10" name="Text 8"/>
          <p:cNvSpPr/>
          <p:nvPr/>
        </p:nvSpPr>
        <p:spPr>
          <a:xfrm>
            <a:off x="1325880" y="205740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WAGES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1325880" y="2468880"/>
            <a:ext cx="44805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Earned</a:t>
            </a:r>
            <a:endParaRPr lang="en-US" sz="32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Anxious comparison</a:t>
            </a:r>
            <a:endParaRPr lang="en-US" sz="32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Fragile “rightness”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6263640" y="1874520"/>
            <a:ext cx="4892040" cy="2624614"/>
          </a:xfrm>
          <a:prstGeom prst="rect">
            <a:avLst/>
          </a:prstGeom>
          <a:solidFill>
            <a:srgbClr val="ECFDF5"/>
          </a:solidFill>
          <a:ln w="12700">
            <a:solidFill>
              <a:srgbClr val="A7F3D0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13" name="Text 11"/>
          <p:cNvSpPr/>
          <p:nvPr/>
        </p:nvSpPr>
        <p:spPr>
          <a:xfrm>
            <a:off x="6492240" y="205740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GIFT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492240" y="2468880"/>
            <a:ext cx="44805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Received by faith</a:t>
            </a:r>
            <a:endParaRPr lang="en-US" sz="32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Steady repentance</a:t>
            </a:r>
            <a:endParaRPr lang="en-US" sz="32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Rooted righteousness</a:t>
            </a:r>
            <a:endParaRPr lang="en-US" sz="3200" dirty="0"/>
          </a:p>
        </p:txBody>
      </p:sp>
      <p:sp>
        <p:nvSpPr>
          <p:cNvPr id="15" name="Shape 13"/>
          <p:cNvSpPr/>
          <p:nvPr/>
        </p:nvSpPr>
        <p:spPr>
          <a:xfrm>
            <a:off x="1097280" y="5093494"/>
            <a:ext cx="10058400" cy="1307306"/>
          </a:xfrm>
          <a:prstGeom prst="rect">
            <a:avLst/>
          </a:prstGeom>
          <a:solidFill>
            <a:srgbClr val="F5F3FF"/>
          </a:solidFill>
          <a:ln w="12700">
            <a:solidFill>
              <a:srgbClr val="DDD6FE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16" name="Text 14"/>
          <p:cNvSpPr/>
          <p:nvPr/>
        </p:nvSpPr>
        <p:spPr>
          <a:xfrm>
            <a:off x="1325880" y="5370671"/>
            <a:ext cx="9509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“Abraham believed God, and it was credited to him as righteousness.” (Romans 4:3, NIV)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12191695" cy="54864"/>
          </a:xfrm>
          <a:prstGeom prst="rect">
            <a:avLst/>
          </a:prstGeom>
          <a:solidFill>
            <a:srgbClr val="2F855A"/>
          </a:solidFill>
          <a:ln w="12700">
            <a:solidFill>
              <a:srgbClr val="2F855A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5" name="Text 3"/>
          <p:cNvSpPr/>
          <p:nvPr/>
        </p:nvSpPr>
        <p:spPr>
          <a:xfrm>
            <a:off x="548640" y="128016"/>
            <a:ext cx="11094415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4) More Than Sincere: New Birth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66928" y="420624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731520" y="1188720"/>
            <a:ext cx="10698480" cy="5212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3200"/>
          </a:p>
        </p:txBody>
      </p:sp>
      <p:sp>
        <p:nvSpPr>
          <p:cNvPr id="8" name="Text 6"/>
          <p:cNvSpPr/>
          <p:nvPr/>
        </p:nvSpPr>
        <p:spPr>
          <a:xfrm>
            <a:off x="1097280" y="1463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Nicodemus is sincere… but Jesus goes to the root.</a:t>
            </a:r>
            <a:endParaRPr lang="en-US" sz="3200" dirty="0"/>
          </a:p>
        </p:txBody>
      </p:sp>
      <p:sp>
        <p:nvSpPr>
          <p:cNvPr id="9" name="Shape 7"/>
          <p:cNvSpPr/>
          <p:nvPr/>
        </p:nvSpPr>
        <p:spPr>
          <a:xfrm>
            <a:off x="1097280" y="2057400"/>
            <a:ext cx="10058400" cy="1508760"/>
          </a:xfrm>
          <a:prstGeom prst="rect">
            <a:avLst/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10" name="Text 8"/>
          <p:cNvSpPr/>
          <p:nvPr/>
        </p:nvSpPr>
        <p:spPr>
          <a:xfrm>
            <a:off x="1371600" y="2267712"/>
            <a:ext cx="9509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“No one can see the kingdom of God</a:t>
            </a:r>
            <a:endParaRPr lang="en-US" sz="3200" dirty="0"/>
          </a:p>
          <a:p>
            <a:pPr marL="0" indent="0"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unless they are born again.” (John 3:3, NIV)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1097280" y="3840480"/>
            <a:ext cx="1005840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mere moral arrangement — new creation life</a:t>
            </a:r>
            <a:endParaRPr lang="en-US" sz="32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“Born of water and the Spirit” (John 3:5, NIV)</a:t>
            </a:r>
            <a:endParaRPr lang="en-US" sz="32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gospel: rescue without condemnation (John 3:16–17, NIV)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12191695" cy="54864"/>
          </a:xfrm>
          <a:prstGeom prst="rect">
            <a:avLst/>
          </a:prstGeom>
          <a:solidFill>
            <a:srgbClr val="2F855A"/>
          </a:solidFill>
          <a:ln w="12700">
            <a:solidFill>
              <a:srgbClr val="2F855A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5" name="Text 3"/>
          <p:cNvSpPr/>
          <p:nvPr/>
        </p:nvSpPr>
        <p:spPr>
          <a:xfrm>
            <a:off x="548640" y="128015"/>
            <a:ext cx="11094415" cy="54349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</a:t>
            </a: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Unplugged Lamp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85216" y="1340883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Beautiful design, but no power without the Source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564400" y="2151414"/>
            <a:ext cx="10698480" cy="398849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320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7280" y="1828800"/>
            <a:ext cx="4206240" cy="2926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3731559" y="2623257"/>
            <a:ext cx="5820183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plug isn’t connected…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3590365" y="3476064"/>
            <a:ext cx="7672515" cy="21017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Polish it • admire it • discuss it</a:t>
            </a:r>
            <a:endParaRPr lang="en-US" sz="32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isn’t in the lamp — it’s in the source</a:t>
            </a:r>
            <a:endParaRPr lang="en-US" sz="3200" dirty="0"/>
          </a:p>
          <a:p>
            <a:pPr marL="228600" indent="-228600">
              <a:spcAft>
                <a:spcPts val="600"/>
              </a:spcAft>
              <a:buSzPct val="100000"/>
              <a:buChar char="•"/>
            </a:pPr>
            <a:r>
              <a:rPr lang="en-US" sz="3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So: holiness needs communion with God</a:t>
            </a:r>
            <a:endParaRPr lang="en-US" sz="32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879FE35-DEE6-7A34-3CF3-28842CF0277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7071" r="29292"/>
          <a:stretch>
            <a:fillRect/>
          </a:stretch>
        </p:blipFill>
        <p:spPr>
          <a:xfrm>
            <a:off x="1097280" y="2244214"/>
            <a:ext cx="2351962" cy="36958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811</Words>
  <Application>Microsoft Office PowerPoint</Application>
  <PresentationFormat>Widescreen</PresentationFormat>
  <Paragraphs>102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Lectionary 2026 (ChatGPT)</dc:creator>
  <cp:lastModifiedBy>Paul David Bravard</cp:lastModifiedBy>
  <cp:revision>9</cp:revision>
  <dcterms:created xsi:type="dcterms:W3CDTF">2026-03-01T12:09:05Z</dcterms:created>
  <dcterms:modified xsi:type="dcterms:W3CDTF">2026-03-01T13:23:10Z</dcterms:modified>
</cp:coreProperties>
</file>