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66" r:id="rId4"/>
    <p:sldId id="268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70" r:id="rId14"/>
    <p:sldId id="263" r:id="rId15"/>
    <p:sldId id="264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29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49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User-provided manuscript: 3.29.2026 Who Is This. When the King Arrives.docx.
Revised Common Lectionary, Year A, Palm/Passion Sunday for March 29, 2026: https://lectionary.library.vanderbilt.edu/.
Asset: “Jerusalem, Mount of olives 3862.JPG,” photo by Nemo, Wikimedia Commons, CC BY-SA 3.0, https://commons.wikimedia.org/wiki/File:Jerusalem,_Mount_of_olives_3862.JPG.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Closing response adapted from the user-provided sermon manuscript.
Asset: “Cross (3).jpg,” Wikimedia Commons / Pixabay user Geralt, CC0, https://commons.wikimedia.org/wiki/File:%22Cross%22_(3).jpg.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Primary text for this slide: Matthew 21:10 (NIV).
Visual emphasis and supporting line adapted from the user-provided sermon manuscript.
Asset: “Christ’s Triumphal Entry into Jerusalem,” The Church of Jesus Christ of Latter-day Saints media library, https://www.churchofjesuschrist.org/media/image/triumphant-entry-jesus-christ-547dd55?lang=eng.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Core thesis and supporting language adapted from the user-provided sermon manuscript.
Asset: Benjamin Robert Haydon, “Christ’s Entry into Jerusalem,” public-domain reproduction via PICRYL / Web Gallery of Art, https://picryl.com/media/benjamin-robert-haydon-christs-entry-into-jerusalem-wga11207-8e2388.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Primary text for this slide: Matthew 21:4–5 (NIV).
Comparison points adapted from the user-provided sermon manuscript and the sermon’s line about “the humble coronation of King Jesus.”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Primary texts for this slide: Psalm 118:25–26 (NIV) and Matthew 21:9 (NIV).
Interpretive emphasis adapted from the user-provided sermon manuscript.
Asset: “SG NT Jesus rides into Jerusalem,” public-domain reproduction via PICRYL, https://picryl.com/media/sg-nt-jesus-rides-into-jerusalem-lippi-memmo-d3919a.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Application language adapted from the user-provided sermon manuscript.
Asset: “A Protest In the Street Holds Up Mobile Phones,” photo by Matthew Henry via Burst (Shopify), https://www.shopify.com/stock-photos/photos/a-protest-in-the-street-holds-up-mobile-phones.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Thomas R. Kelly, A Testament of Devotion (New York: Harper &amp; Brothers, 1941).
Friends/Quaker application language adapted from the user-provided sermon manuscript.
Asset: “Priest praying at church. Original public domain image from Wikimedia Commons,” via rawpixel, https://www.rawpixel.com/image/3337271/free-photo-image-cross-aisle-altar.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Holiness language adapted from the user-provided sermon manuscript.
Supporting theme: Carole Dale Spencer, Holiness: The Soul of Quakerism (Milton Keynes, UK: Paternoster, 2007).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0B0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A0E"/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Glory Laud And Honour - Hymn Story - Phamox Music">
            <a:extLst>
              <a:ext uri="{FF2B5EF4-FFF2-40B4-BE49-F238E27FC236}">
                <a16:creationId xmlns:a16="http://schemas.microsoft.com/office/drawing/2014/main" id="{8E01A32F-F866-49FD-2DAC-FD7DAAF2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4" y="1091559"/>
            <a:ext cx="9459191" cy="5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1ED68-6F2B-4024-FD16-84D573974C7E}"/>
              </a:ext>
            </a:extLst>
          </p:cNvPr>
          <p:cNvSpPr txBox="1"/>
          <p:nvPr/>
        </p:nvSpPr>
        <p:spPr>
          <a:xfrm>
            <a:off x="1262496" y="3756510"/>
            <a:ext cx="60994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glory, laud, and honor,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thee, Redeemer, King,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whom the lips of children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sweet hosannas ring.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1DABF-3A33-05E1-1570-FE6B27B74E8D}"/>
              </a:ext>
            </a:extLst>
          </p:cNvPr>
          <p:cNvSpPr txBox="1"/>
          <p:nvPr/>
        </p:nvSpPr>
        <p:spPr>
          <a:xfrm>
            <a:off x="1262496" y="322118"/>
            <a:ext cx="10929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Gory, Laud and Honor”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 249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21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lippi_ent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38" y="1674520"/>
            <a:ext cx="3977640" cy="433308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4078" y="1824812"/>
            <a:ext cx="7296912" cy="4736592"/>
          </a:xfrm>
          <a:prstGeom prst="rect">
            <a:avLst/>
          </a:prstGeom>
          <a:solidFill>
            <a:srgbClr val="0F0D12">
              <a:alpha val="94000"/>
            </a:srgbClr>
          </a:solidFill>
          <a:ln w="12700">
            <a:solidFill>
              <a:srgbClr val="D6B16D">
                <a:alpha val="14000"/>
              </a:srgbClr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87878" y="242900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“Hosanna” is a true cry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1885" y="883564"/>
            <a:ext cx="10168959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but a true cry can still carry a shallow expectation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985558" y="2263724"/>
            <a:ext cx="24231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Fast relief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Visible victory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Public reversal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1598" y="2766644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D6B16D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597438" y="2263724"/>
            <a:ext cx="25146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Deeper healing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 new ruler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 truer salvation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049566" y="5235524"/>
            <a:ext cx="5669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“Lord, save us!” (Ps. 118:25).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phones_protest.jpg"/>
          <p:cNvPicPr>
            <a:picLocks noChangeAspect="1"/>
          </p:cNvPicPr>
          <p:nvPr/>
        </p:nvPicPr>
        <p:blipFill>
          <a:blip r:embed="rId3"/>
          <a:srcRect t="7800" b="780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A0E">
              <a:alpha val="72000"/>
            </a:srgbClr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0080" y="513727"/>
            <a:ext cx="11077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The crowd has multiplied…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18652" y="938537"/>
            <a:ext cx="11319856" cy="639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2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palm sunday still speaks today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07918" y="1794723"/>
            <a:ext cx="9282282" cy="2423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Crowds form quickly.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Opinions harden fast.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Even a just concern can drift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when truth, humility, and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Christ’s lordship are lost.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16630" y="5212080"/>
            <a:ext cx="9621878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Palm Sunday is not a warning against public concern.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3200" b="1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It is a warning against letting the crowd become lord of the conscience.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prayer_church.jpg"/>
          <p:cNvPicPr>
            <a:picLocks noChangeAspect="1"/>
          </p:cNvPicPr>
          <p:nvPr/>
        </p:nvPicPr>
        <p:blipFill>
          <a:blip r:embed="rId3"/>
          <a:srcRect t="7896" b="7896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A0E">
              <a:alpha val="66000"/>
            </a:srgbClr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6217920" y="1389888"/>
            <a:ext cx="5257800" cy="4599432"/>
          </a:xfrm>
          <a:prstGeom prst="rect">
            <a:avLst/>
          </a:prstGeom>
          <a:solidFill>
            <a:srgbClr val="131216">
              <a:alpha val="68000"/>
            </a:srgbClr>
          </a:solidFill>
          <a:ln w="12700">
            <a:solidFill>
              <a:srgbClr val="D6B16D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0080" y="420624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Gathered again to the Divine Center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537960" y="2003995"/>
            <a:ext cx="44805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The answer is not cynicism or isolation.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The answer is to become inwardly gathered around Christ in holy obedience.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599225" y="4667598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wait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80960" y="4928616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listen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90609" y="5096117"/>
            <a:ext cx="4037907" cy="745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test in the Light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320040"/>
            <a:ext cx="4572000" cy="62179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68680" y="960120"/>
            <a:ext cx="0" cy="4846320"/>
          </a:xfrm>
          <a:prstGeom prst="line">
            <a:avLst/>
          </a:prstGeom>
          <a:noFill/>
          <a:ln w="12700">
            <a:solidFill>
              <a:srgbClr val="B49358">
                <a:alpha val="9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841248"/>
            <a:ext cx="5120640" cy="1508760"/>
          </a:xfrm>
          <a:prstGeom prst="rect">
            <a:avLst/>
          </a:prstGeom>
          <a:noFill/>
          <a:ln/>
          <a:effectLst>
            <a:outerShdw blurRad="19050" dist="12700" dir="2700000" algn="bl" rotWithShape="0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F2EEE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WHO MOVED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>
                <a:solidFill>
                  <a:srgbClr val="F2EEE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HAND?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1161288" y="2487168"/>
            <a:ext cx="4754880" cy="502920"/>
          </a:xfrm>
          <a:prstGeom prst="rect">
            <a:avLst/>
          </a:prstGeom>
          <a:noFill/>
          <a:ln/>
          <a:effectLst>
            <a:outerShdw blurRad="12700" dist="7620" dir="2700000" algn="bl" rotWithShape="0">
              <a:srgbClr val="000000">
                <a:alpha val="2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D6C39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Faith or the pull of the crowd?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188720" y="3246120"/>
            <a:ext cx="4754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EAE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“The Lord looks at the heart.”</a:t>
            </a:r>
            <a:r>
              <a:rPr lang="en-US" sz="1700" i="1" dirty="0">
                <a:solidFill>
                  <a:srgbClr val="AEB7A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1 Samuel 16:7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188720" y="3822192"/>
            <a:ext cx="5212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b="1" dirty="0">
                <a:solidFill>
                  <a:srgbClr val="EAE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“Do not follow the crowd in doing wrong.”</a:t>
            </a:r>
            <a:r>
              <a:rPr lang="en-US" sz="1580" i="1" dirty="0">
                <a:solidFill>
                  <a:srgbClr val="AEB7A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Exodus 23:2</a:t>
            </a:r>
            <a:endParaRPr lang="en-US" sz="1580" dirty="0"/>
          </a:p>
        </p:txBody>
      </p:sp>
      <p:sp>
        <p:nvSpPr>
          <p:cNvPr id="8" name="Text 5"/>
          <p:cNvSpPr/>
          <p:nvPr/>
        </p:nvSpPr>
        <p:spPr>
          <a:xfrm>
            <a:off x="1188720" y="4425696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b="1" dirty="0">
                <a:solidFill>
                  <a:srgbClr val="EAE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“Be transformed by the renewing of your mind.”</a:t>
            </a:r>
            <a:r>
              <a:rPr lang="en-US" sz="1580" i="1" dirty="0">
                <a:solidFill>
                  <a:srgbClr val="AEB7A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Romans 12:2</a:t>
            </a:r>
            <a:endParaRPr lang="en-US" sz="1580" dirty="0"/>
          </a:p>
        </p:txBody>
      </p:sp>
      <p:sp>
        <p:nvSpPr>
          <p:cNvPr id="9" name="Text 6"/>
          <p:cNvSpPr/>
          <p:nvPr/>
        </p:nvSpPr>
        <p:spPr>
          <a:xfrm>
            <a:off x="1143000" y="5349240"/>
            <a:ext cx="5166360" cy="868680"/>
          </a:xfrm>
          <a:prstGeom prst="rect">
            <a:avLst/>
          </a:prstGeom>
          <a:noFill/>
          <a:ln/>
          <a:effectLst>
            <a:outerShdw blurRad="12700" dist="7620" dir="2700000" algn="bl" rotWithShape="0">
              <a:srgbClr val="000000">
                <a:alpha val="22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50" dirty="0">
                <a:solidFill>
                  <a:srgbClr val="F4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Borrowed faith will not sustain you</a:t>
            </a:r>
            <a:endParaRPr lang="en-US" sz="1950" dirty="0"/>
          </a:p>
          <a:p>
            <a:pPr marL="0" indent="0">
              <a:buNone/>
            </a:pPr>
            <a:r>
              <a:rPr lang="en-US" sz="1950" dirty="0">
                <a:solidFill>
                  <a:srgbClr val="F4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the parade ends.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188720" y="6355080"/>
            <a:ext cx="1463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B8F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Palm Sunday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389888"/>
            <a:ext cx="11201400" cy="4507992"/>
          </a:xfrm>
          <a:prstGeom prst="rect">
            <a:avLst/>
          </a:prstGeom>
          <a:solidFill>
            <a:srgbClr val="F3EBDD"/>
          </a:solidFill>
          <a:ln w="12700">
            <a:solidFill>
              <a:srgbClr val="D6B16D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420624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Holiness begins…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58368" y="102412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when jesus is recognized rightly and received fully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1828800"/>
            <a:ext cx="10241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1B1712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Holiness begins when the soul stops negotiating and starts yielding.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05840" y="2788920"/>
            <a:ext cx="10058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Holiness begins when the church stops treating Jesus as mascot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and receives him as Lord.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0120" y="4023360"/>
            <a:ext cx="101955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46362A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Holiness begins when a people are freed from crowd-thinking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46362A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and gathered again to the Divine Center in holy obedience.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cross_sunrise.jp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A0E">
              <a:alpha val="58000"/>
            </a:srgbClr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868679" y="1389887"/>
            <a:ext cx="10547949" cy="5249903"/>
          </a:xfrm>
          <a:prstGeom prst="rect">
            <a:avLst/>
          </a:prstGeom>
          <a:solidFill>
            <a:srgbClr val="0E0C10">
              <a:alpha val="53000"/>
            </a:srgbClr>
          </a:solidFill>
          <a:ln w="12700">
            <a:solidFill>
              <a:srgbClr val="D6B16D">
                <a:alpha val="16000"/>
              </a:srgbClr>
            </a:solidFill>
            <a:prstDash val="solid"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85632" y="275982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A response for holy week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42999" y="1645920"/>
            <a:ext cx="10273629" cy="2788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Who is this?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Where do you need Christ to free you from crowd-thinking and lead you into holy obedience?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42999" y="4937760"/>
            <a:ext cx="10273629" cy="16189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Do not merely admire the scene.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Do not merely stand because everyone else is standing.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Receive the King.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C88D2-BA74-0892-9915-00851EC0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 Glory Laud And Honour - Hymn Story - Phamox Music">
            <a:extLst>
              <a:ext uri="{FF2B5EF4-FFF2-40B4-BE49-F238E27FC236}">
                <a16:creationId xmlns:a16="http://schemas.microsoft.com/office/drawing/2014/main" id="{A4E87BAF-9B2E-9089-58CC-1BC78C61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4" y="1091559"/>
            <a:ext cx="9459191" cy="5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55D27-4521-268A-3D79-DB4410F5C460}"/>
              </a:ext>
            </a:extLst>
          </p:cNvPr>
          <p:cNvSpPr txBox="1"/>
          <p:nvPr/>
        </p:nvSpPr>
        <p:spPr>
          <a:xfrm>
            <a:off x="1366404" y="3429000"/>
            <a:ext cx="70952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art the King of Israel,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David's royal Son,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in the Lord's name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 and Blessed One.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FFBCA-C7A0-8F25-8A6C-8306D2165C4C}"/>
              </a:ext>
            </a:extLst>
          </p:cNvPr>
          <p:cNvSpPr txBox="1"/>
          <p:nvPr/>
        </p:nvSpPr>
        <p:spPr>
          <a:xfrm>
            <a:off x="1366404" y="322118"/>
            <a:ext cx="10825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Gory, Laud and Honor”</a:t>
            </a:r>
          </a:p>
        </p:txBody>
      </p:sp>
    </p:spTree>
    <p:extLst>
      <p:ext uri="{BB962C8B-B14F-4D97-AF65-F5344CB8AC3E}">
        <p14:creationId xmlns:p14="http://schemas.microsoft.com/office/powerpoint/2010/main" val="304359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334CC-918F-872E-BF9B-9016D9FB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 Glory Laud And Honour - Hymn Story - Phamox Music">
            <a:extLst>
              <a:ext uri="{FF2B5EF4-FFF2-40B4-BE49-F238E27FC236}">
                <a16:creationId xmlns:a16="http://schemas.microsoft.com/office/drawing/2014/main" id="{4EF01FCA-1EEC-576D-1C32-1408A868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4" y="1091559"/>
            <a:ext cx="9459191" cy="5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8D750-343F-432F-3220-A67AA1DE6DA0}"/>
              </a:ext>
            </a:extLst>
          </p:cNvPr>
          <p:cNvSpPr txBox="1"/>
          <p:nvPr/>
        </p:nvSpPr>
        <p:spPr>
          <a:xfrm>
            <a:off x="1366404" y="3429000"/>
            <a:ext cx="73931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the Hebrews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psalms before thee went;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prayer and praise and anthems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thee we present.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88895-112B-2279-6D19-6A54F6237777}"/>
              </a:ext>
            </a:extLst>
          </p:cNvPr>
          <p:cNvSpPr txBox="1"/>
          <p:nvPr/>
        </p:nvSpPr>
        <p:spPr>
          <a:xfrm>
            <a:off x="1366404" y="322118"/>
            <a:ext cx="10825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Gory, Laud and Honor”</a:t>
            </a:r>
          </a:p>
        </p:txBody>
      </p:sp>
    </p:spTree>
    <p:extLst>
      <p:ext uri="{BB962C8B-B14F-4D97-AF65-F5344CB8AC3E}">
        <p14:creationId xmlns:p14="http://schemas.microsoft.com/office/powerpoint/2010/main" val="207054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81844-C193-888B-2A4B-3E825FBB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 Glory Laud And Honour - Hymn Story - Phamox Music">
            <a:extLst>
              <a:ext uri="{FF2B5EF4-FFF2-40B4-BE49-F238E27FC236}">
                <a16:creationId xmlns:a16="http://schemas.microsoft.com/office/drawing/2014/main" id="{D466ED39-74DD-0E09-E256-475DB715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4" y="1091559"/>
            <a:ext cx="9459191" cy="5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64D52-E291-93EA-3381-D2E5AA622046}"/>
              </a:ext>
            </a:extLst>
          </p:cNvPr>
          <p:cNvSpPr txBox="1"/>
          <p:nvPr/>
        </p:nvSpPr>
        <p:spPr>
          <a:xfrm>
            <a:off x="1288473" y="3445654"/>
            <a:ext cx="68735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thee, before thy passion,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sang their hymns of praise;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thee, now high exalted,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melody we raise.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C334E-1D00-2038-1F1C-76B72FD2239C}"/>
              </a:ext>
            </a:extLst>
          </p:cNvPr>
          <p:cNvSpPr txBox="1"/>
          <p:nvPr/>
        </p:nvSpPr>
        <p:spPr>
          <a:xfrm>
            <a:off x="1288472" y="322118"/>
            <a:ext cx="10903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Gory, Laud and Honor”</a:t>
            </a:r>
          </a:p>
        </p:txBody>
      </p:sp>
    </p:spTree>
    <p:extLst>
      <p:ext uri="{BB962C8B-B14F-4D97-AF65-F5344CB8AC3E}">
        <p14:creationId xmlns:p14="http://schemas.microsoft.com/office/powerpoint/2010/main" val="31946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14F95-4277-BAB2-0117-3ECB60AD9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 Glory Laud And Honour - Hymn Story - Phamox Music">
            <a:extLst>
              <a:ext uri="{FF2B5EF4-FFF2-40B4-BE49-F238E27FC236}">
                <a16:creationId xmlns:a16="http://schemas.microsoft.com/office/drawing/2014/main" id="{F5A951F0-9629-DEE3-823A-8E400DA9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4" y="1091559"/>
            <a:ext cx="9459191" cy="5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5D84C-F066-47C4-2A42-EA7C77041B1E}"/>
              </a:ext>
            </a:extLst>
          </p:cNvPr>
          <p:cNvSpPr txBox="1"/>
          <p:nvPr/>
        </p:nvSpPr>
        <p:spPr>
          <a:xfrm>
            <a:off x="1366404" y="3429000"/>
            <a:ext cx="71091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didst accept their praises;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prayers we bring,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in all good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delightest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good and gracious King.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4F216-D2AA-3E29-1A46-EDE709FEBC7D}"/>
              </a:ext>
            </a:extLst>
          </p:cNvPr>
          <p:cNvSpPr txBox="1"/>
          <p:nvPr/>
        </p:nvSpPr>
        <p:spPr>
          <a:xfrm>
            <a:off x="1366404" y="322118"/>
            <a:ext cx="10825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Gory, Laud and Honor”</a:t>
            </a:r>
          </a:p>
        </p:txBody>
      </p:sp>
    </p:spTree>
    <p:extLst>
      <p:ext uri="{BB962C8B-B14F-4D97-AF65-F5344CB8AC3E}">
        <p14:creationId xmlns:p14="http://schemas.microsoft.com/office/powerpoint/2010/main" val="25299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mount_olives.jp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A0E">
              <a:alpha val="52000"/>
            </a:srgbClr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02920" y="502920"/>
            <a:ext cx="11201400" cy="4800600"/>
          </a:xfrm>
          <a:prstGeom prst="rect">
            <a:avLst/>
          </a:prstGeom>
          <a:solidFill>
            <a:srgbClr val="0B0A0E">
              <a:alpha val="42000"/>
            </a:srgbClr>
          </a:solidFill>
          <a:ln w="12700">
            <a:solidFill>
              <a:srgbClr val="D6B16D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04672" y="914400"/>
            <a:ext cx="104013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WHO IS THIS?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22960" y="4005072"/>
            <a:ext cx="56007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Palm/Passion Sunday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3.29.2026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22960" y="592283"/>
            <a:ext cx="9901238" cy="44917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FC4AF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Matthew 21:1–11 • Psalm 118:1–2, 19–29 • Philippians 2:5–11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triumphal_entry.jpg"/>
          <p:cNvPicPr>
            <a:picLocks noChangeAspect="1"/>
          </p:cNvPicPr>
          <p:nvPr/>
        </p:nvPicPr>
        <p:blipFill>
          <a:blip r:embed="rId3"/>
          <a:srcRect l="3210" r="321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9773" y="0"/>
            <a:ext cx="12191695" cy="6858000"/>
          </a:xfrm>
          <a:prstGeom prst="rect">
            <a:avLst/>
          </a:prstGeom>
          <a:solidFill>
            <a:srgbClr val="130F0C">
              <a:alpha val="56000"/>
            </a:srgbClr>
          </a:solidFill>
          <a:ln w="12700">
            <a:solidFill>
              <a:srgbClr val="130F0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85" y="640080"/>
            <a:ext cx="12119458" cy="5303520"/>
          </a:xfrm>
          <a:prstGeom prst="rect">
            <a:avLst/>
          </a:prstGeom>
          <a:solidFill>
            <a:srgbClr val="15110E">
              <a:alpha val="38000"/>
            </a:srgbClr>
          </a:solidFill>
          <a:ln w="12700">
            <a:solidFill>
              <a:srgbClr val="D6B16D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7737" y="914400"/>
            <a:ext cx="106651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city is stirred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23214" y="1417320"/>
            <a:ext cx="10180345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“When Jesus entered Jerusalem, the whole city was stirred and asked, </a:t>
            </a:r>
            <a:r>
              <a:rPr lang="en-US" sz="3600" b="1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‘Who is this?’</a:t>
            </a: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 (Matt. 21:10).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15673" y="4160520"/>
            <a:ext cx="8483621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Not only for Jerusalem.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For the church.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For every heart.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3865523" y="6446520"/>
            <a:ext cx="212064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11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lm_sunday_assets/haydon_entry.jpg"/>
          <p:cNvPicPr>
            <a:picLocks noChangeAspect="1"/>
          </p:cNvPicPr>
          <p:nvPr/>
        </p:nvPicPr>
        <p:blipFill>
          <a:blip r:embed="rId3"/>
          <a:srcRect l="18125" r="18125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0B0A0E">
              <a:alpha val="80000"/>
            </a:srgbClr>
          </a:solidFill>
          <a:ln w="12700">
            <a:solidFill>
              <a:srgbClr val="0B0A0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577840" y="138223"/>
            <a:ext cx="5257800" cy="143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Hearing about Him is not the same as bowing to Him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577840" y="1540764"/>
            <a:ext cx="6266688" cy="3776472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Many in the crowd had likely heard of Jesus before this day.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But hearing is not the same as yielding.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Some recognize a King.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Others are carried by the crowd.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7472" y="5394960"/>
            <a:ext cx="11731114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gospel begins in a person when Jesus is no longer treated as interesting, useful, or symbolic, but as Lord.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5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000">
                <a:solidFill>
                  <a:srgbClr val="D8C7A2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71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1719499"/>
            <a:ext cx="11384280" cy="4736592"/>
          </a:xfrm>
          <a:prstGeom prst="rect">
            <a:avLst/>
          </a:prstGeom>
          <a:solidFill>
            <a:srgbClr val="171116"/>
          </a:solidFill>
          <a:ln w="12700">
            <a:solidFill>
              <a:srgbClr val="D6B16D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420624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The humble coronation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58368" y="102412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E8D7B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21:4–5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8680" y="1746931"/>
            <a:ext cx="10287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“See, your king comes to you, gentle and riding on a donkey”</a:t>
            </a:r>
            <a:r>
              <a:rPr lang="en-US" sz="3600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 (Matt. 21:5).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97280" y="2752771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Worldly coronation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903720" y="2752771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D6B16D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Christ’s arrival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25880" y="3209971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warhorse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05856" y="3200827"/>
            <a:ext cx="777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—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223760" y="3209971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donkey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325880" y="3868339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spectacle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05856" y="3859195"/>
            <a:ext cx="777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—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223760" y="3868339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gentleness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325880" y="4526707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force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705856" y="4517563"/>
            <a:ext cx="777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—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223760" y="4526707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peace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325880" y="5185075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E8D7B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admiration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705856" y="5175931"/>
            <a:ext cx="777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8E5E3B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—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223760" y="5185075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F6F0E5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allegiance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1201</Words>
  <Application>Microsoft Office PowerPoint</Application>
  <PresentationFormat>Widescreen</PresentationFormat>
  <Paragraphs>135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This? When the King Arrives</dc:title>
  <dc:subject>Palm Sunday sermon companion deck</dc:subject>
  <cp:lastModifiedBy>Paul David Bravard</cp:lastModifiedBy>
  <cp:revision>6</cp:revision>
  <dcterms:created xsi:type="dcterms:W3CDTF">2026-03-27T19:10:10Z</dcterms:created>
  <dcterms:modified xsi:type="dcterms:W3CDTF">2026-03-29T10:48:16Z</dcterms:modified>
</cp:coreProperties>
</file>