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9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0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2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7" r:id="rId2"/>
    <p:sldId id="268" r:id="rId3"/>
    <p:sldId id="269" r:id="rId4"/>
    <p:sldId id="270" r:id="rId5"/>
    <p:sldId id="271" r:id="rId6"/>
    <p:sldId id="272" r:id="rId7"/>
    <p:sldId id="256" r:id="rId8"/>
    <p:sldId id="263" r:id="rId9"/>
    <p:sldId id="265" r:id="rId10"/>
    <p:sldId id="266" r:id="rId11"/>
    <p:sldId id="258" r:id="rId12"/>
    <p:sldId id="257" r:id="rId13"/>
    <p:sldId id="259" r:id="rId14"/>
    <p:sldId id="260" r:id="rId15"/>
    <p:sldId id="261" r:id="rId16"/>
    <p:sldId id="262" r:id="rId17"/>
    <p:sldId id="264" r:id="rId18"/>
  </p:sldIdLst>
  <p:sldSz cx="12192000" cy="6858000"/>
  <p:notesSz cx="7010400" cy="9296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1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1" d="100"/>
          <a:sy n="61" d="100"/>
        </p:scale>
        <p:origin x="3692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65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Sermon texts: Ezekiel 37:1–14; Psalm 130; Romans 8:6–11; John 11:1–45.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EAB11-53D7-3200-E1E7-EEEE5D221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31694E-8196-7EB3-1910-A05744265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051D7C-B3CB-FE08-E47D-65077994E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Sermon texts: Ezekiel 37:1–14; Psalm 130; Romans 8:6–11; John 11:1–45.
[/Sources]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994E6-52AC-DBC3-4B64-949C27E3C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61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Background image: “Desert Sunrise 602,” Public Domain Pictures, CC0 Public Domain, source: turn0image1.
- Sermon claim derived from Ezekiel 37:1–14; Psalm 130; Romans 8:6–11; John 11:1–45.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Theological flow and big idea derived from Ezekiel 37:1–14; Psalm 130; Romans 8:6–11; John 11:1–45.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Background image: “Tall Grass Sunrise,” Public Domain Pictures, CC0 Public Domain, source: turn0image6.
- Sermon claim derived from Ezekiel 37:1–14 and Romans 8:6–11.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Sermon claim derived from John 11:1–45.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Background image: “Forest Path Sunrise,” Public Domain Pictures, CC0 Public Domain, source: turn0image2.
- Sermon claim derived from John 11:1–45 and Romans 8:6–11.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Reflection question and invitation derived from Ezekiel 37:1–14; Psalm 130; Romans 8:6–11; John 11:1–45.
[/Sources]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85CCE-04F1-461A-C375-BE04CB309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08C9D5-AB32-E808-AE7B-FBCDD3529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062106-1337-2078-FD50-271E664CE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[Sources]
- Background image: “Desert Sunrise 602,” Public Domain Pictures, CC0 Public Domain, source: turn0image1.
- Sermon claim derived from Ezekiel 37:1–14; Psalm 130; Romans 8:6–11; John 11:1–45.
[/Sources]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026E9-CEC6-8D48-FD9D-0A4AE4DE4A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9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">
    <p:bg>
      <p:bgPr>
        <a:solidFill>
          <a:srgbClr val="201A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C1B49-C298-1B6C-0A25-06F7AB000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86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06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AFDC7-AE4B-910B-0D50-EAF9E2FCB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cMurdo Dry Valleys 2">
            <a:extLst>
              <a:ext uri="{FF2B5EF4-FFF2-40B4-BE49-F238E27FC236}">
                <a16:creationId xmlns:a16="http://schemas.microsoft.com/office/drawing/2014/main" id="{AD933663-08CC-EA6D-4361-78C49549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1" y="244379"/>
            <a:ext cx="11399519" cy="63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E86B84-D2A4-9F9F-E0E2-B1C152A36BD9}"/>
              </a:ext>
            </a:extLst>
          </p:cNvPr>
          <p:cNvSpPr txBox="1"/>
          <p:nvPr/>
        </p:nvSpPr>
        <p:spPr>
          <a:xfrm>
            <a:off x="740528" y="1579419"/>
            <a:ext cx="1108779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truth is that no situation is too far gone for God. </a:t>
            </a:r>
          </a:p>
          <a:p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second truth is that life comes not from our effort, but from God’s own breath.</a:t>
            </a:r>
          </a:p>
        </p:txBody>
      </p:sp>
    </p:spTree>
    <p:extLst>
      <p:ext uri="{BB962C8B-B14F-4D97-AF65-F5344CB8AC3E}">
        <p14:creationId xmlns:p14="http://schemas.microsoft.com/office/powerpoint/2010/main" val="859438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ermon_slides_03222026/desert-sunrise.jpg"/>
          <p:cNvPicPr>
            <a:picLocks noChangeAspect="1"/>
          </p:cNvPicPr>
          <p:nvPr/>
        </p:nvPicPr>
        <p:blipFill>
          <a:blip r:embed="rId3"/>
          <a:srcRect t="7976" b="7976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8640" y="146304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D8C7A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Take Away 1 · Ezekiel 37 · Psalm 130 · Romans 8 · John 11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380307" y="864108"/>
            <a:ext cx="7018020" cy="5440680"/>
          </a:xfrm>
          <a:prstGeom prst="rect">
            <a:avLst/>
          </a:prstGeom>
          <a:solidFill>
            <a:srgbClr val="120F0D">
              <a:alpha val="75000"/>
            </a:srgbClr>
          </a:solidFill>
          <a:ln w="12700">
            <a:solidFill>
              <a:srgbClr val="120F0D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sz="3200"/>
          </a:p>
        </p:txBody>
      </p:sp>
      <p:sp>
        <p:nvSpPr>
          <p:cNvPr id="6" name="Text 3"/>
          <p:cNvSpPr/>
          <p:nvPr/>
        </p:nvSpPr>
        <p:spPr>
          <a:xfrm>
            <a:off x="548640" y="1303020"/>
            <a:ext cx="6487245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7F1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situation is too far gone for God.</a:t>
            </a:r>
            <a:endParaRPr lang="en-US" sz="3200" dirty="0"/>
          </a:p>
        </p:txBody>
      </p:sp>
      <p:sp>
        <p:nvSpPr>
          <p:cNvPr id="7" name="Shape 4"/>
          <p:cNvSpPr/>
          <p:nvPr/>
        </p:nvSpPr>
        <p:spPr>
          <a:xfrm>
            <a:off x="544898" y="2400300"/>
            <a:ext cx="1651299" cy="0"/>
          </a:xfrm>
          <a:prstGeom prst="line">
            <a:avLst/>
          </a:prstGeom>
          <a:noFill/>
          <a:ln w="19050">
            <a:solidFill>
              <a:srgbClr val="D8B16A"/>
            </a:solidFill>
            <a:prstDash val="solid"/>
          </a:ln>
        </p:spPr>
        <p:txBody>
          <a:bodyPr/>
          <a:lstStyle/>
          <a:p>
            <a:endParaRPr lang="en-US" sz="3200"/>
          </a:p>
        </p:txBody>
      </p:sp>
      <p:sp>
        <p:nvSpPr>
          <p:cNvPr id="8" name="Text 5"/>
          <p:cNvSpPr/>
          <p:nvPr/>
        </p:nvSpPr>
        <p:spPr>
          <a:xfrm>
            <a:off x="544899" y="2619756"/>
            <a:ext cx="6451860" cy="2148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EADCC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Dry bones. The depths.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EADCC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sealed tomb.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EADCC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Scripture piles up impossibility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EADCC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 no one mistakes resurrection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EADCC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for self-improvement.</a:t>
            </a:r>
            <a:endParaRPr lang="en-US" sz="3200" dirty="0"/>
          </a:p>
        </p:txBody>
      </p:sp>
      <p:sp>
        <p:nvSpPr>
          <p:cNvPr id="9" name="Text 6"/>
          <p:cNvSpPr/>
          <p:nvPr/>
        </p:nvSpPr>
        <p:spPr>
          <a:xfrm>
            <a:off x="544898" y="5509260"/>
            <a:ext cx="6369295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i="1" dirty="0">
                <a:solidFill>
                  <a:srgbClr val="D8B1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 dead place is beyond the reach of God.</a:t>
            </a:r>
            <a:endParaRPr lang="en-US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241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87452"/>
            <a:ext cx="12191695" cy="6858000"/>
          </a:xfrm>
          <a:prstGeom prst="rect">
            <a:avLst/>
          </a:prstGeom>
          <a:solidFill>
            <a:srgbClr val="241D18"/>
          </a:solidFill>
          <a:ln w="12700">
            <a:solidFill>
              <a:srgbClr val="241D18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sz="3600"/>
          </a:p>
        </p:txBody>
      </p:sp>
      <p:sp>
        <p:nvSpPr>
          <p:cNvPr id="3" name="Shape 1"/>
          <p:cNvSpPr/>
          <p:nvPr/>
        </p:nvSpPr>
        <p:spPr>
          <a:xfrm>
            <a:off x="777240" y="1010412"/>
            <a:ext cx="91440" cy="5166360"/>
          </a:xfrm>
          <a:prstGeom prst="rect">
            <a:avLst/>
          </a:prstGeom>
          <a:solidFill>
            <a:srgbClr val="D8B16A"/>
          </a:solidFill>
          <a:ln w="12700">
            <a:solidFill>
              <a:srgbClr val="D8B16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sz="3600"/>
          </a:p>
        </p:txBody>
      </p:sp>
      <p:sp>
        <p:nvSpPr>
          <p:cNvPr id="4" name="Text 2"/>
          <p:cNvSpPr/>
          <p:nvPr/>
        </p:nvSpPr>
        <p:spPr>
          <a:xfrm>
            <a:off x="548640" y="333756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D8C7A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Take Away 2: Ezekiel 37 · Psalm 130 · Romans 8 · John 11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1143000" y="1284732"/>
            <a:ext cx="58978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7F1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From despair to breath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1143000" y="2336292"/>
            <a:ext cx="59893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7F1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From the depths to hope</a:t>
            </a:r>
            <a:endParaRPr lang="en-US" sz="3600" dirty="0"/>
          </a:p>
        </p:txBody>
      </p:sp>
      <p:sp>
        <p:nvSpPr>
          <p:cNvPr id="7" name="Text 5"/>
          <p:cNvSpPr/>
          <p:nvPr/>
        </p:nvSpPr>
        <p:spPr>
          <a:xfrm>
            <a:off x="1143000" y="3387852"/>
            <a:ext cx="5440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7F1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From flesh to Spirit</a:t>
            </a:r>
            <a:endParaRPr lang="en-US" sz="3600" dirty="0"/>
          </a:p>
        </p:txBody>
      </p:sp>
      <p:sp>
        <p:nvSpPr>
          <p:cNvPr id="8" name="Text 6"/>
          <p:cNvSpPr/>
          <p:nvPr/>
        </p:nvSpPr>
        <p:spPr>
          <a:xfrm>
            <a:off x="1143000" y="4439412"/>
            <a:ext cx="49834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7F1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From tomb to life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7406640" y="1110996"/>
            <a:ext cx="4636424" cy="3108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dirty="0">
                <a:solidFill>
                  <a:srgbClr val="EADCC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True life comes from the Lord alone, and those who hear his voice must answer with obedient faith.</a:t>
            </a:r>
            <a:endParaRPr lang="en-US" sz="3600" dirty="0"/>
          </a:p>
        </p:txBody>
      </p:sp>
      <p:sp>
        <p:nvSpPr>
          <p:cNvPr id="10" name="Text 8"/>
          <p:cNvSpPr/>
          <p:nvPr/>
        </p:nvSpPr>
        <p:spPr>
          <a:xfrm>
            <a:off x="7406639" y="5143500"/>
            <a:ext cx="4636423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i="1" dirty="0">
                <a:solidFill>
                  <a:srgbClr val="D8B1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Lent is not only about admitting death;</a:t>
            </a:r>
            <a:endParaRPr lang="en-US" sz="3600" dirty="0"/>
          </a:p>
          <a:p>
            <a:pPr marL="0" indent="0">
              <a:buNone/>
            </a:pPr>
            <a:r>
              <a:rPr lang="en-US" sz="3600" i="1" dirty="0">
                <a:solidFill>
                  <a:srgbClr val="D8B1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it is about learning where life comes from.</a:t>
            </a:r>
            <a:endParaRPr lang="en-US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ermon_slides_03222026/tall-grass-sunrise.jpg"/>
          <p:cNvPicPr>
            <a:picLocks noChangeAspect="1"/>
          </p:cNvPicPr>
          <p:nvPr/>
        </p:nvPicPr>
        <p:blipFill>
          <a:blip r:embed="rId3"/>
          <a:srcRect t="12499" b="12499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8640" y="146304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dirty="0">
                <a:solidFill>
                  <a:srgbClr val="D8C7A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Ezekiel 37 · Romans 8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3470564" y="731519"/>
            <a:ext cx="7959436" cy="5814753"/>
          </a:xfrm>
          <a:prstGeom prst="rect">
            <a:avLst/>
          </a:prstGeom>
          <a:solidFill>
            <a:srgbClr val="140F0C">
              <a:alpha val="75000"/>
            </a:srgbClr>
          </a:solidFill>
          <a:ln w="12700">
            <a:solidFill>
              <a:srgbClr val="140F0C">
                <a:alpha val="0"/>
              </a:srgbClr>
            </a:solidFill>
            <a:prstDash val="solid"/>
          </a:ln>
        </p:spPr>
        <p:txBody>
          <a:bodyPr/>
          <a:lstStyle/>
          <a:p>
            <a:pPr algn="ctr"/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3825650" y="1499616"/>
            <a:ext cx="7357462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7F1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Holy Spirit is the agent of new life.</a:t>
            </a:r>
            <a:endParaRPr lang="en-US" sz="3600" dirty="0"/>
          </a:p>
        </p:txBody>
      </p:sp>
      <p:sp>
        <p:nvSpPr>
          <p:cNvPr id="7" name="Shape 4"/>
          <p:cNvSpPr/>
          <p:nvPr/>
        </p:nvSpPr>
        <p:spPr>
          <a:xfrm>
            <a:off x="3865782" y="2621003"/>
            <a:ext cx="7043010" cy="0"/>
          </a:xfrm>
          <a:prstGeom prst="line">
            <a:avLst/>
          </a:prstGeom>
          <a:noFill/>
          <a:ln w="19050">
            <a:solidFill>
              <a:srgbClr val="D8B16A"/>
            </a:solidFill>
            <a:prstDash val="solid"/>
          </a:ln>
        </p:spPr>
        <p:txBody>
          <a:bodyPr/>
          <a:lstStyle/>
          <a:p>
            <a:pPr algn="ctr"/>
            <a:endParaRPr lang="en-US" sz="3600"/>
          </a:p>
        </p:txBody>
      </p:sp>
      <p:sp>
        <p:nvSpPr>
          <p:cNvPr id="8" name="Text 5"/>
          <p:cNvSpPr/>
          <p:nvPr/>
        </p:nvSpPr>
        <p:spPr>
          <a:xfrm>
            <a:off x="3865782" y="2724912"/>
            <a:ext cx="7317330" cy="2148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EADCC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breath does in Ezekiel,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>
                <a:solidFill>
                  <a:srgbClr val="EADCC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Spirit does in Romans.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>
                <a:solidFill>
                  <a:srgbClr val="EADCC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God does not merely advise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>
                <a:solidFill>
                  <a:srgbClr val="EADCC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dead; he animates them.</a:t>
            </a:r>
            <a:endParaRPr lang="en-US" sz="3600" dirty="0"/>
          </a:p>
        </p:txBody>
      </p:sp>
      <p:sp>
        <p:nvSpPr>
          <p:cNvPr id="9" name="Text 6"/>
          <p:cNvSpPr/>
          <p:nvPr/>
        </p:nvSpPr>
        <p:spPr>
          <a:xfrm>
            <a:off x="4019532" y="5376672"/>
            <a:ext cx="68892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i="1" dirty="0">
                <a:solidFill>
                  <a:srgbClr val="D8B1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This is more than encouragement.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i="1" dirty="0">
                <a:solidFill>
                  <a:srgbClr val="D8B1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It is divine re-creation.</a:t>
            </a:r>
            <a:endParaRPr lang="en-US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digital_photograph_captures_an_open_rock_hewn_to.png"/>
          <p:cNvPicPr>
            <a:picLocks noChangeAspect="1"/>
          </p:cNvPicPr>
          <p:nvPr/>
        </p:nvPicPr>
        <p:blipFill>
          <a:blip r:embed="rId3"/>
          <a:srcRect t="7811" b="781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8640" y="146304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D8C7AA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Take Away 3: John 11:1–45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40079" y="731520"/>
            <a:ext cx="8857211" cy="5440680"/>
          </a:xfrm>
          <a:prstGeom prst="rect">
            <a:avLst/>
          </a:prstGeom>
          <a:solidFill>
            <a:srgbClr val="120F0D">
              <a:alpha val="75000"/>
            </a:srgbClr>
          </a:solidFill>
          <a:ln w="12700">
            <a:solidFill>
              <a:srgbClr val="120F0D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22960" y="1143001"/>
            <a:ext cx="8187338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7F1E6"/>
                </a:solidFill>
                <a:latin typeface="Times New Roman" panose="02020603050405020304" pitchFamily="18" charset="0"/>
                <a:ea typeface="Georgia" pitchFamily="34" charset="-122"/>
                <a:cs typeface="Times New Roman" panose="02020603050405020304" pitchFamily="18" charset="0"/>
              </a:rPr>
              <a:t>Resurrection has a present tense.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04672" y="2267712"/>
            <a:ext cx="2084050" cy="0"/>
          </a:xfrm>
          <a:prstGeom prst="line">
            <a:avLst/>
          </a:prstGeom>
          <a:noFill/>
          <a:ln w="19050">
            <a:solidFill>
              <a:srgbClr val="D8B16A"/>
            </a:solidFill>
            <a:prstDash val="solid"/>
          </a:ln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04672" y="2487168"/>
            <a:ext cx="8142680" cy="2148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600" dirty="0">
                <a:solidFill>
                  <a:srgbClr val="EADCC2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Jesus is not only promising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EADCC2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a future doctrine.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EADCC2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He stands before the tomb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EADCC2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as its source now.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22960" y="5116068"/>
            <a:ext cx="7815186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i="1" dirty="0">
                <a:solidFill>
                  <a:srgbClr val="D8B16A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He does not merely explain resurrection;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i="1" dirty="0">
                <a:solidFill>
                  <a:srgbClr val="D8B16A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he embodies present power.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ermon_slides_03222026/forest-path-sunrise.jpg"/>
          <p:cNvPicPr>
            <a:picLocks noChangeAspect="1"/>
          </p:cNvPicPr>
          <p:nvPr/>
        </p:nvPicPr>
        <p:blipFill>
          <a:blip r:embed="rId3"/>
          <a:srcRect t="12499" b="12499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8640" y="146304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D8C7AA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Take Away 4: John 11 · Romans 8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527964" y="1499616"/>
            <a:ext cx="6390409" cy="4672584"/>
          </a:xfrm>
          <a:prstGeom prst="rect">
            <a:avLst/>
          </a:prstGeom>
          <a:solidFill>
            <a:srgbClr val="140F0C">
              <a:alpha val="75000"/>
            </a:srgbClr>
          </a:solidFill>
          <a:ln w="12700">
            <a:solidFill>
              <a:srgbClr val="140F0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764384" y="1499616"/>
            <a:ext cx="5907101" cy="147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7F1E6"/>
                </a:solidFill>
                <a:latin typeface="Times New Roman" panose="02020603050405020304" pitchFamily="18" charset="0"/>
                <a:ea typeface="Georgia" pitchFamily="34" charset="-122"/>
                <a:cs typeface="Times New Roman" panose="02020603050405020304" pitchFamily="18" charset="0"/>
              </a:rPr>
              <a:t>Resurrection leads into holiness, not mere relief.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857709" y="3098985"/>
            <a:ext cx="5406035" cy="0"/>
          </a:xfrm>
          <a:prstGeom prst="line">
            <a:avLst/>
          </a:prstGeom>
          <a:noFill/>
          <a:ln w="19050">
            <a:solidFill>
              <a:srgbClr val="D8B16A"/>
            </a:solidFill>
            <a:prstDash val="solid"/>
          </a:ln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769173" y="3399490"/>
            <a:ext cx="5874880" cy="2148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EADCC2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Stones are moved.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EADCC2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Grave clothes come off.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EADCC2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The Spirit forms a holy people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EADCC2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who learn to live in the life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EADCC2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God gives.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2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20F0D"/>
          </a:solidFill>
          <a:ln w="12700">
            <a:solidFill>
              <a:srgbClr val="120F0D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078224" y="1635944"/>
            <a:ext cx="4050792" cy="0"/>
          </a:xfrm>
          <a:prstGeom prst="line">
            <a:avLst/>
          </a:prstGeom>
          <a:noFill/>
          <a:ln w="15240">
            <a:solidFill>
              <a:srgbClr val="D8B16A"/>
            </a:solidFill>
            <a:prstDash val="solid"/>
          </a:ln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8047" y="953055"/>
            <a:ext cx="10515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D8B16A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Reflection question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280160" y="1828800"/>
            <a:ext cx="960120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Georgia" pitchFamily="34" charset="-122"/>
                <a:cs typeface="Times New Roman" panose="02020603050405020304" pitchFamily="18" charset="0"/>
              </a:rPr>
              <a:t>What stone may Christ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Georgia" pitchFamily="34" charset="-122"/>
                <a:cs typeface="Times New Roman" panose="02020603050405020304" pitchFamily="18" charset="0"/>
              </a:rPr>
              <a:t>be asking you to move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2034540" y="3022092"/>
            <a:ext cx="813816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so, life can be more fully received?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508760" y="4594860"/>
            <a:ext cx="91897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D8C7AA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Listen for the voice of the Lord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D8C7AA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who still brings life to what feels buried, stalled, or beyond repair.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4D7C2-2E42-90CD-65E7-E32A683EF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ermon_slides_03222026/desert-sunrise.jpg">
            <a:extLst>
              <a:ext uri="{FF2B5EF4-FFF2-40B4-BE49-F238E27FC236}">
                <a16:creationId xmlns:a16="http://schemas.microsoft.com/office/drawing/2014/main" id="{E56E171E-6A86-3D93-1255-7AE741D7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76" b="7976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Shape 1">
            <a:extLst>
              <a:ext uri="{FF2B5EF4-FFF2-40B4-BE49-F238E27FC236}">
                <a16:creationId xmlns:a16="http://schemas.microsoft.com/office/drawing/2014/main" id="{E220FA4D-E700-29EF-6569-239112730431}"/>
              </a:ext>
            </a:extLst>
          </p:cNvPr>
          <p:cNvSpPr/>
          <p:nvPr/>
        </p:nvSpPr>
        <p:spPr>
          <a:xfrm>
            <a:off x="6562898" y="160020"/>
            <a:ext cx="5440680" cy="1886989"/>
          </a:xfrm>
          <a:prstGeom prst="rect">
            <a:avLst/>
          </a:prstGeom>
          <a:solidFill>
            <a:srgbClr val="120F0D">
              <a:alpha val="75000"/>
            </a:srgbClr>
          </a:solidFill>
          <a:ln w="12700">
            <a:solidFill>
              <a:srgbClr val="120F0D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D492DB64-B261-6C72-C6B6-E5CE9D580A50}"/>
              </a:ext>
            </a:extLst>
          </p:cNvPr>
          <p:cNvSpPr/>
          <p:nvPr/>
        </p:nvSpPr>
        <p:spPr>
          <a:xfrm>
            <a:off x="6974378" y="576072"/>
            <a:ext cx="5029200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7F1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situation is too far gone for God.</a:t>
            </a:r>
            <a:endParaRPr lang="en-US" sz="360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D8D4F200-74F1-2AD4-C610-86918626942D}"/>
              </a:ext>
            </a:extLst>
          </p:cNvPr>
          <p:cNvSpPr/>
          <p:nvPr/>
        </p:nvSpPr>
        <p:spPr>
          <a:xfrm>
            <a:off x="804671" y="5376672"/>
            <a:ext cx="10905883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i="1" dirty="0">
                <a:solidFill>
                  <a:srgbClr val="D8B1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 dead place is beyond the reach of God.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9368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2AE79C-6B59-70C0-B8F3-20C4D6874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47" r="5648" b="1"/>
          <a:stretch>
            <a:fillRect/>
          </a:stretch>
        </p:blipFill>
        <p:spPr>
          <a:xfrm>
            <a:off x="96819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14829-BAA0-628F-0A10-7C16D9F2F717}"/>
              </a:ext>
            </a:extLst>
          </p:cNvPr>
          <p:cNvSpPr txBox="1"/>
          <p:nvPr/>
        </p:nvSpPr>
        <p:spPr>
          <a:xfrm rot="19047024">
            <a:off x="-499602" y="1498716"/>
            <a:ext cx="47051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April!</a:t>
            </a:r>
          </a:p>
          <a:p>
            <a:pPr algn="ctr"/>
            <a:r>
              <a:rPr lang="en-US" sz="5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Coming Soon…</a:t>
            </a:r>
          </a:p>
        </p:txBody>
      </p:sp>
    </p:spTree>
    <p:extLst>
      <p:ext uri="{BB962C8B-B14F-4D97-AF65-F5344CB8AC3E}">
        <p14:creationId xmlns:p14="http://schemas.microsoft.com/office/powerpoint/2010/main" val="406299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From the Land of the Bible... - Enjoying the Journey">
            <a:extLst>
              <a:ext uri="{FF2B5EF4-FFF2-40B4-BE49-F238E27FC236}">
                <a16:creationId xmlns:a16="http://schemas.microsoft.com/office/drawing/2014/main" id="{72943AB5-395F-262B-7582-B1ABE9499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173173-96AE-8935-35DC-BBEF45ECB6C2}"/>
              </a:ext>
            </a:extLst>
          </p:cNvPr>
          <p:cNvSpPr txBox="1"/>
          <p:nvPr/>
        </p:nvSpPr>
        <p:spPr>
          <a:xfrm>
            <a:off x="1035132" y="486060"/>
            <a:ext cx="101217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Listen to the Land Bible Study</a:t>
            </a:r>
          </a:p>
          <a:p>
            <a:pPr algn="ctr"/>
            <a:r>
              <a:rPr lang="en-US" sz="4800" dirty="0"/>
              <a:t>Tuesday Evenings, 5:30 pm</a:t>
            </a:r>
          </a:p>
          <a:p>
            <a:pPr algn="ctr"/>
            <a:r>
              <a:rPr lang="en-US" sz="4800" dirty="0"/>
              <a:t>Temple Church with Pastor Paul &amp; Jeff</a:t>
            </a:r>
          </a:p>
        </p:txBody>
      </p:sp>
    </p:spTree>
    <p:extLst>
      <p:ext uri="{BB962C8B-B14F-4D97-AF65-F5344CB8AC3E}">
        <p14:creationId xmlns:p14="http://schemas.microsoft.com/office/powerpoint/2010/main" val="3382073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cross on a hill&#10;&#10;AI-generated content may be incorrect.">
            <a:extLst>
              <a:ext uri="{FF2B5EF4-FFF2-40B4-BE49-F238E27FC236}">
                <a16:creationId xmlns:a16="http://schemas.microsoft.com/office/drawing/2014/main" id="{7E8DC678-5FE9-D8F5-3083-0E2C284DD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6450"/>
            <a:ext cx="523875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6C0B71-9E4C-D742-F19D-AF200B328703}"/>
              </a:ext>
            </a:extLst>
          </p:cNvPr>
          <p:cNvSpPr txBox="1"/>
          <p:nvPr/>
        </p:nvSpPr>
        <p:spPr>
          <a:xfrm>
            <a:off x="0" y="483897"/>
            <a:ext cx="12191999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600"/>
              </a:spcAft>
              <a:buNone/>
            </a:pPr>
            <a:r>
              <a:rPr lang="en-US" sz="6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Foundation: What is a Friend?</a:t>
            </a:r>
            <a:endParaRPr lang="en-US" sz="6000" b="0" dirty="0">
              <a:effectLst/>
            </a:endParaRPr>
          </a:p>
          <a:p>
            <a:pPr algn="ctr" rtl="0">
              <a:spcAft>
                <a:spcPts val="1000"/>
              </a:spcAft>
              <a:buNone/>
            </a:pPr>
            <a:r>
              <a:rPr lang="en-US" sz="32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 12-Week Friends Examination, Holiness, and Distinctives Course</a:t>
            </a:r>
            <a:endParaRPr lang="en-US" sz="3200" b="0" dirty="0">
              <a:effectLst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CF42F-433C-9B98-D625-3D42D56730C6}"/>
              </a:ext>
            </a:extLst>
          </p:cNvPr>
          <p:cNvSpPr txBox="1"/>
          <p:nvPr/>
        </p:nvSpPr>
        <p:spPr>
          <a:xfrm>
            <a:off x="5668160" y="2488466"/>
            <a:ext cx="6094428" cy="4119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600"/>
              </a:spcAft>
              <a:buNone/>
            </a:pPr>
            <a:r>
              <a:rPr lang="en-US" sz="6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Date Change:</a:t>
            </a:r>
            <a:endParaRPr lang="en-US" sz="6000" b="0" dirty="0">
              <a:effectLst/>
            </a:endParaRPr>
          </a:p>
          <a:p>
            <a:pPr algn="ctr" rtl="0">
              <a:spcAft>
                <a:spcPts val="1000"/>
              </a:spcAft>
              <a:buNone/>
            </a:pPr>
            <a:r>
              <a:rPr lang="en-US" sz="4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We will start on April 8</a:t>
            </a:r>
            <a:r>
              <a:rPr lang="en-US" sz="4800" b="0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</a:t>
            </a:r>
            <a:r>
              <a:rPr lang="en-US" sz="4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 the Library</a:t>
            </a:r>
          </a:p>
          <a:p>
            <a:pPr algn="ctr" rtl="0">
              <a:spcAft>
                <a:spcPts val="1000"/>
              </a:spcAft>
              <a:buNone/>
            </a:pPr>
            <a:r>
              <a:rPr lang="en-US" sz="4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Wednesdays at 5:30 pm.</a:t>
            </a:r>
            <a:r>
              <a:rPr lang="en-US" sz="4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sz="4800" b="0" dirty="0">
              <a:effectLst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957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308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CE313AE-A531-E6FD-A29E-673FDE379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2" b="23638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D2306D-1C85-8245-E596-8F0535A43A9D}"/>
              </a:ext>
            </a:extLst>
          </p:cNvPr>
          <p:cNvSpPr txBox="1"/>
          <p:nvPr/>
        </p:nvSpPr>
        <p:spPr>
          <a:xfrm>
            <a:off x="-1504" y="1846013"/>
            <a:ext cx="12191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Wednesday, April 1</a:t>
            </a:r>
            <a:r>
              <a:rPr lang="en-US" sz="4400" baseline="30000" dirty="0"/>
              <a:t>st</a:t>
            </a:r>
            <a:r>
              <a:rPr lang="en-US" sz="4400" dirty="0"/>
              <a:t> at 6:30 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BB838-8752-A9A5-8673-4B95DE70E37E}"/>
              </a:ext>
            </a:extLst>
          </p:cNvPr>
          <p:cNvSpPr txBox="1"/>
          <p:nvPr/>
        </p:nvSpPr>
        <p:spPr>
          <a:xfrm>
            <a:off x="1524" y="4661227"/>
            <a:ext cx="1218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Saturday, April 4</a:t>
            </a:r>
            <a:r>
              <a:rPr lang="en-US" sz="4400" baseline="30000" dirty="0"/>
              <a:t>th</a:t>
            </a:r>
            <a:r>
              <a:rPr lang="en-US" sz="4400" dirty="0"/>
              <a:t> at 2:00 pm</a:t>
            </a:r>
          </a:p>
        </p:txBody>
      </p:sp>
    </p:spTree>
    <p:extLst>
      <p:ext uri="{BB962C8B-B14F-4D97-AF65-F5344CB8AC3E}">
        <p14:creationId xmlns:p14="http://schemas.microsoft.com/office/powerpoint/2010/main" val="1369321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815CB-1ED5-6803-90BD-DB7643A3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37" b="930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75098-29AE-5407-AF00-619028671B58}"/>
              </a:ext>
            </a:extLst>
          </p:cNvPr>
          <p:cNvSpPr txBox="1"/>
          <p:nvPr/>
        </p:nvSpPr>
        <p:spPr>
          <a:xfrm>
            <a:off x="1477108" y="5097026"/>
            <a:ext cx="89643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Easter Breakfast, April 5</a:t>
            </a:r>
            <a:r>
              <a:rPr lang="en-US" sz="8000" baseline="30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</a:t>
            </a:r>
            <a:r>
              <a:rPr lang="en-US" sz="8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3543326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photograph_taken_at_sunrise_or_sunset_shows_an_e.png"/>
          <p:cNvPicPr>
            <a:picLocks noChangeAspect="1"/>
          </p:cNvPicPr>
          <p:nvPr/>
        </p:nvPicPr>
        <p:blipFill>
          <a:blip r:embed="rId3"/>
          <a:srcRect t="7811" b="781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0B356-B57F-AE70-110A-2E943F56F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photograph_taken_at_sunrise_or_sunset_shows_an_e.png">
            <a:extLst>
              <a:ext uri="{FF2B5EF4-FFF2-40B4-BE49-F238E27FC236}">
                <a16:creationId xmlns:a16="http://schemas.microsoft.com/office/drawing/2014/main" id="{B056F19F-4591-CB5A-8F85-298E5BA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1" b="781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1DA6C025-E701-B5DC-80BF-43C172DF83FA}"/>
              </a:ext>
            </a:extLst>
          </p:cNvPr>
          <p:cNvSpPr/>
          <p:nvPr/>
        </p:nvSpPr>
        <p:spPr>
          <a:xfrm>
            <a:off x="22860" y="0"/>
            <a:ext cx="6583680" cy="6858000"/>
          </a:xfrm>
          <a:prstGeom prst="rect">
            <a:avLst/>
          </a:prstGeom>
          <a:solidFill>
            <a:srgbClr val="120F0D">
              <a:alpha val="72000"/>
            </a:srgbClr>
          </a:solidFill>
          <a:ln w="12700">
            <a:solidFill>
              <a:srgbClr val="120F0D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28CCB5B7-B4AA-D83A-68D2-74D906248247}"/>
              </a:ext>
            </a:extLst>
          </p:cNvPr>
          <p:cNvSpPr/>
          <p:nvPr/>
        </p:nvSpPr>
        <p:spPr>
          <a:xfrm>
            <a:off x="713232" y="521208"/>
            <a:ext cx="53035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F7F1E6"/>
                </a:solidFill>
                <a:latin typeface="Times New Roman" panose="02020603050405020304" pitchFamily="18" charset="0"/>
                <a:ea typeface="Georgia" pitchFamily="34" charset="-122"/>
                <a:cs typeface="Times New Roman" panose="02020603050405020304" pitchFamily="18" charset="0"/>
              </a:rPr>
              <a:t>Move the Stone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239D7520-2A1E-0748-FBD6-36EEB2AA6361}"/>
              </a:ext>
            </a:extLst>
          </p:cNvPr>
          <p:cNvSpPr/>
          <p:nvPr/>
        </p:nvSpPr>
        <p:spPr>
          <a:xfrm>
            <a:off x="713232" y="1632204"/>
            <a:ext cx="51663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i="1" dirty="0">
                <a:solidFill>
                  <a:srgbClr val="D8B16A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Obedient Participation in the Life of God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4C851954-BA56-67A3-E13E-A24324825D37}"/>
              </a:ext>
            </a:extLst>
          </p:cNvPr>
          <p:cNvSpPr/>
          <p:nvPr/>
        </p:nvSpPr>
        <p:spPr>
          <a:xfrm>
            <a:off x="749808" y="2665892"/>
            <a:ext cx="1417320" cy="0"/>
          </a:xfrm>
          <a:prstGeom prst="line">
            <a:avLst/>
          </a:prstGeom>
          <a:noFill/>
          <a:ln w="15875">
            <a:solidFill>
              <a:srgbClr val="D8B16A"/>
            </a:solidFill>
            <a:prstDash val="solid"/>
          </a:ln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328070ED-B437-A581-5122-ED8135719D99}"/>
              </a:ext>
            </a:extLst>
          </p:cNvPr>
          <p:cNvSpPr/>
          <p:nvPr/>
        </p:nvSpPr>
        <p:spPr>
          <a:xfrm>
            <a:off x="731520" y="3172968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dirty="0">
                <a:solidFill>
                  <a:srgbClr val="D8C7AA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3.22.2026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249DDA55-ABFB-A16B-E2A1-CAA44CD06188}"/>
              </a:ext>
            </a:extLst>
          </p:cNvPr>
          <p:cNvSpPr/>
          <p:nvPr/>
        </p:nvSpPr>
        <p:spPr>
          <a:xfrm>
            <a:off x="731520" y="6144768"/>
            <a:ext cx="5669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dirty="0">
                <a:solidFill>
                  <a:srgbClr val="F7F1E6"/>
                </a:solidFill>
                <a:latin typeface="Times New Roman" panose="02020603050405020304" pitchFamily="18" charset="0"/>
                <a:ea typeface="Aptos" pitchFamily="34" charset="-122"/>
                <a:cs typeface="Times New Roman" panose="02020603050405020304" pitchFamily="18" charset="0"/>
              </a:rPr>
              <a:t>Ezekiel 37:1–14 · Psalm 130 · Romans 8:6–11 · John 11:1–45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87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cMurdo Dry Valleys 2">
            <a:extLst>
              <a:ext uri="{FF2B5EF4-FFF2-40B4-BE49-F238E27FC236}">
                <a16:creationId xmlns:a16="http://schemas.microsoft.com/office/drawing/2014/main" id="{CBA25C57-9751-A3DE-24D2-6B99E7BDA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1" y="244379"/>
            <a:ext cx="11399519" cy="63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291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Georgia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769</Words>
  <Application>Microsoft Office PowerPoint</Application>
  <PresentationFormat>Widescreen</PresentationFormat>
  <Paragraphs>87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Angsana New</vt:lpstr>
      <vt:lpstr>Aptos</vt:lpstr>
      <vt:lpstr>Arial</vt:lpstr>
      <vt:lpstr>Georgia</vt:lpstr>
      <vt:lpstr>Mongolian Baiti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 the Stone</dc:title>
  <dc:subject>Sermon slides for March 22, 2026</dc:subject>
  <dc:creator>OpenAI</dc:creator>
  <cp:lastModifiedBy>Paul David Bravard</cp:lastModifiedBy>
  <cp:revision>14</cp:revision>
  <cp:lastPrinted>2026-03-22T13:21:36Z</cp:lastPrinted>
  <dcterms:created xsi:type="dcterms:W3CDTF">2026-03-18T17:36:55Z</dcterms:created>
  <dcterms:modified xsi:type="dcterms:W3CDTF">2026-03-22T13:48:29Z</dcterms:modified>
</cp:coreProperties>
</file>