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64" r:id="rId2"/>
    <p:sldId id="265" r:id="rId3"/>
    <p:sldId id="266" r:id="rId4"/>
    <p:sldId id="256" r:id="rId5"/>
    <p:sldId id="263" r:id="rId6"/>
    <p:sldId id="257" r:id="rId7"/>
    <p:sldId id="258" r:id="rId8"/>
    <p:sldId id="268" r:id="rId9"/>
    <p:sldId id="267" r:id="rId10"/>
    <p:sldId id="259" r:id="rId11"/>
    <p:sldId id="260" r:id="rId12"/>
    <p:sldId id="261" r:id="rId13"/>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28" autoAdjust="0"/>
    <p:restoredTop sz="94610"/>
  </p:normalViewPr>
  <p:slideViewPr>
    <p:cSldViewPr snapToGrid="0" snapToObjects="1">
      <p:cViewPr varScale="1">
        <p:scale>
          <a:sx n="70" d="100"/>
          <a:sy n="70" d="100"/>
        </p:scale>
        <p:origin x="1080" y="307"/>
      </p:cViewPr>
      <p:guideLst/>
    </p:cSldViewPr>
  </p:slideViewPr>
  <p:notesTextViewPr>
    <p:cViewPr>
      <p:scale>
        <a:sx n="1" d="1"/>
        <a:sy n="1" d="1"/>
      </p:scale>
      <p:origin x="0" y="0"/>
    </p:cViewPr>
  </p:notesTextViewPr>
  <p:notesViewPr>
    <p:cSldViewPr snapToGrid="0" snapToObjects="1">
      <p:cViewPr varScale="1">
        <p:scale>
          <a:sx n="47" d="100"/>
          <a:sy n="47" d="100"/>
        </p:scale>
        <p:origin x="3552"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9153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BA6BF-246F-5CA3-68F0-EE72305D12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108784-B1CA-ACC1-EC35-75BF550546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0AA550-141B-268A-F6A8-4A1D371C6672}"/>
              </a:ext>
            </a:extLst>
          </p:cNvPr>
          <p:cNvSpPr>
            <a:spLocks noGrp="1"/>
          </p:cNvSpPr>
          <p:nvPr>
            <p:ph type="body" idx="1"/>
          </p:nvPr>
        </p:nvSpPr>
        <p:spPr/>
        <p:txBody>
          <a:bodyPr/>
          <a:lstStyle/>
          <a:p>
            <a:r>
              <a:rPr lang="en-US" dirty="0"/>
              <a:t>[Sources]
- Revised Common Lectionary, Fourth Sunday in Lent, March 15, 2026</a:t>
            </a:r>
          </a:p>
          <a:p>
            <a:r>
              <a:rPr lang="en-US" dirty="0"/>
              <a:t> (Vanderbilt Divinity Library): </a:t>
            </a:r>
          </a:p>
          <a:p>
            <a:r>
              <a:rPr lang="en-US" dirty="0"/>
              <a:t>1 Samuel 16:1–13; Psalm 23; Ephesians 5:8–14; John 9:1–41.
</a:t>
            </a:r>
          </a:p>
        </p:txBody>
      </p:sp>
      <p:sp>
        <p:nvSpPr>
          <p:cNvPr id="4" name="Slide Number Placeholder 3">
            <a:extLst>
              <a:ext uri="{FF2B5EF4-FFF2-40B4-BE49-F238E27FC236}">
                <a16:creationId xmlns:a16="http://schemas.microsoft.com/office/drawing/2014/main" id="{80B10992-AFFA-34B8-A1E7-9568924E2AF3}"/>
              </a:ext>
            </a:extLst>
          </p:cNvPr>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3479998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John 9:1–41, especially verses 2–3 and 25.
- Ephesians 5:8–14, especially verse 14.
</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Application adapted from the sermon manuscript.
- Psalm 23:1 and John 9 serve as the prayer frame for the practice.
</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70833-86D8-DF16-15C2-5FA5115C4A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583CEC-67D5-F516-E9F6-CFE29CDD53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4A9FF8-4E2E-8F1E-91AC-6E801C070288}"/>
              </a:ext>
            </a:extLst>
          </p:cNvPr>
          <p:cNvSpPr>
            <a:spLocks noGrp="1"/>
          </p:cNvSpPr>
          <p:nvPr>
            <p:ph type="body" idx="1"/>
          </p:nvPr>
        </p:nvSpPr>
        <p:spPr/>
        <p:txBody>
          <a:bodyPr/>
          <a:lstStyle/>
          <a:p>
            <a:r>
              <a:rPr lang="en-US" dirty="0"/>
              <a:t>[Sources]
- Revised Common Lectionary, Fourth Sunday in Lent, March 15, 2026</a:t>
            </a:r>
          </a:p>
          <a:p>
            <a:r>
              <a:rPr lang="en-US" dirty="0"/>
              <a:t> (Vanderbilt Divinity Library): </a:t>
            </a:r>
          </a:p>
          <a:p>
            <a:r>
              <a:rPr lang="en-US" dirty="0"/>
              <a:t>1 Samuel 16:1–13; Psalm 23; Ephesians 5:8–14; John 9:1–41.
</a:t>
            </a:r>
          </a:p>
        </p:txBody>
      </p:sp>
      <p:sp>
        <p:nvSpPr>
          <p:cNvPr id="4" name="Slide Number Placeholder 3">
            <a:extLst>
              <a:ext uri="{FF2B5EF4-FFF2-40B4-BE49-F238E27FC236}">
                <a16:creationId xmlns:a16="http://schemas.microsoft.com/office/drawing/2014/main" id="{FCAB24E9-D1B2-FDD9-E4BB-598058AF74A2}"/>
              </a:ext>
            </a:extLst>
          </p:cNvPr>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3850325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9549A-CB83-FD07-389D-4B71C31DAF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CEBF6F-1AAA-5CA7-3B47-A1DB2A6891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E44181-C21D-28AD-4ADA-D66656869E74}"/>
              </a:ext>
            </a:extLst>
          </p:cNvPr>
          <p:cNvSpPr>
            <a:spLocks noGrp="1"/>
          </p:cNvSpPr>
          <p:nvPr>
            <p:ph type="body" idx="1"/>
          </p:nvPr>
        </p:nvSpPr>
        <p:spPr/>
        <p:txBody>
          <a:bodyPr/>
          <a:lstStyle/>
          <a:p>
            <a:r>
              <a:rPr lang="en-US" dirty="0"/>
              <a:t>[Sources]
- Revised Common Lectionary, Fourth Sunday in Lent, March 15, 2026</a:t>
            </a:r>
          </a:p>
          <a:p>
            <a:r>
              <a:rPr lang="en-US" dirty="0"/>
              <a:t> (Vanderbilt Divinity Library): </a:t>
            </a:r>
          </a:p>
          <a:p>
            <a:r>
              <a:rPr lang="en-US" dirty="0"/>
              <a:t>1 Samuel 16:1–13; Psalm 23; Ephesians 5:8–14; John 9:1–41.
</a:t>
            </a:r>
          </a:p>
        </p:txBody>
      </p:sp>
      <p:sp>
        <p:nvSpPr>
          <p:cNvPr id="4" name="Slide Number Placeholder 3">
            <a:extLst>
              <a:ext uri="{FF2B5EF4-FFF2-40B4-BE49-F238E27FC236}">
                <a16:creationId xmlns:a16="http://schemas.microsoft.com/office/drawing/2014/main" id="{8362FBD0-71D7-1B2A-87BD-78A009C9E9AB}"/>
              </a:ext>
            </a:extLst>
          </p:cNvPr>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4137038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Revised Common Lectionary, Fourth Sunday in Lent, March 15, 2026</a:t>
            </a:r>
          </a:p>
          <a:p>
            <a:r>
              <a:rPr lang="en-US" dirty="0"/>
              <a:t> (Vanderbilt Divinity Library): </a:t>
            </a:r>
          </a:p>
          <a:p>
            <a:r>
              <a:rPr lang="en-US" dirty="0"/>
              <a:t>1 Samuel 16:1–13; Psalm 23; Ephesians 5:8–14; John 9:1–41.
</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03330-8832-787D-F553-CFE45449AD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8169E2-86E2-9E1E-F271-B69E3B5682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06094D-D174-C2E0-D969-81A721A6AD17}"/>
              </a:ext>
            </a:extLst>
          </p:cNvPr>
          <p:cNvSpPr>
            <a:spLocks noGrp="1"/>
          </p:cNvSpPr>
          <p:nvPr>
            <p:ph type="body" idx="1"/>
          </p:nvPr>
        </p:nvSpPr>
        <p:spPr/>
        <p:txBody>
          <a:bodyPr/>
          <a:lstStyle/>
          <a:p>
            <a:r>
              <a:rPr lang="en-US" dirty="0"/>
              <a:t>[Sources]
- Revised Common Lectionary, Fourth Sunday in Lent, March 15, 2026</a:t>
            </a:r>
          </a:p>
          <a:p>
            <a:r>
              <a:rPr lang="en-US" dirty="0"/>
              <a:t> (Vanderbilt Divinity Library): </a:t>
            </a:r>
          </a:p>
          <a:p>
            <a:r>
              <a:rPr lang="en-US" dirty="0"/>
              <a:t>1 Samuel 16:1–13; Psalm 23; Ephesians 5:8–14; John 9:1–41.
</a:t>
            </a:r>
          </a:p>
        </p:txBody>
      </p:sp>
      <p:sp>
        <p:nvSpPr>
          <p:cNvPr id="4" name="Slide Number Placeholder 3">
            <a:extLst>
              <a:ext uri="{FF2B5EF4-FFF2-40B4-BE49-F238E27FC236}">
                <a16:creationId xmlns:a16="http://schemas.microsoft.com/office/drawing/2014/main" id="{C9147134-5B2E-A7C0-DD9C-98DF00BDC2ED}"/>
              </a:ext>
            </a:extLst>
          </p:cNvPr>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2183767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Scriptural movement synthesized from 1 Samuel 16:1–13;</a:t>
            </a:r>
          </a:p>
          <a:p>
            <a:r>
              <a:rPr lang="en-US" dirty="0"/>
              <a:t> Psalm 23; Ephesians 5:8–14; John 9:1–41.
</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- 1 Samuel 16:1–13, especially verse 7.
- Illustration theme drawn from the sermon manuscript .</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A9966-0A28-54B1-580C-E8EC3BE41E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86006-D4FB-87A1-329D-5B9632C28E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BB2E41-6A27-5564-CBCC-6B1F2E9238D7}"/>
              </a:ext>
            </a:extLst>
          </p:cNvPr>
          <p:cNvSpPr>
            <a:spLocks noGrp="1"/>
          </p:cNvSpPr>
          <p:nvPr>
            <p:ph type="body" idx="1"/>
          </p:nvPr>
        </p:nvSpPr>
        <p:spPr/>
        <p:txBody>
          <a:bodyPr/>
          <a:lstStyle/>
          <a:p>
            <a:r>
              <a:rPr lang="en-US" dirty="0"/>
              <a:t>[Sources]
- Psalm 23, especially verse 4.
- Boone cave illustration adapted from the user’s sermon material.
</a:t>
            </a:r>
          </a:p>
        </p:txBody>
      </p:sp>
      <p:sp>
        <p:nvSpPr>
          <p:cNvPr id="4" name="Slide Number Placeholder 3">
            <a:extLst>
              <a:ext uri="{FF2B5EF4-FFF2-40B4-BE49-F238E27FC236}">
                <a16:creationId xmlns:a16="http://schemas.microsoft.com/office/drawing/2014/main" id="{C8D83FEA-BCC4-74C9-622E-1EB4ED8CA40F}"/>
              </a:ext>
            </a:extLst>
          </p:cNvPr>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705441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Psalm 23, especially verse 4.
- Boone cave illustration adapted from the user’s sermon material.
</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1DB62-4F25-2316-FC23-84F4AFCFF632}"/>
            </a:ext>
          </a:extLst>
        </p:cNvPr>
        <p:cNvGrpSpPr/>
        <p:nvPr/>
      </p:nvGrpSpPr>
      <p:grpSpPr>
        <a:xfrm>
          <a:off x="0" y="0"/>
          <a:ext cx="0" cy="0"/>
          <a:chOff x="0" y="0"/>
          <a:chExt cx="0" cy="0"/>
        </a:xfrm>
      </p:grpSpPr>
      <p:pic>
        <p:nvPicPr>
          <p:cNvPr id="2" name="Image 0" descr="/mnt/data/sermon_slide_assets/slide1_bg.jpg">
            <a:extLst>
              <a:ext uri="{FF2B5EF4-FFF2-40B4-BE49-F238E27FC236}">
                <a16:creationId xmlns:a16="http://schemas.microsoft.com/office/drawing/2014/main" id="{B2157F48-F041-A5D0-E226-79425478C74E}"/>
              </a:ext>
            </a:extLst>
          </p:cNvPr>
          <p:cNvPicPr>
            <a:picLocks noChangeAspect="1"/>
          </p:cNvPicPr>
          <p:nvPr/>
        </p:nvPicPr>
        <p:blipFill>
          <a:blip r:embed="rId3">
            <a:alphaModFix amt="40000"/>
          </a:blip>
          <a:srcRect l="1" r="1"/>
          <a:stretch/>
        </p:blipFill>
        <p:spPr>
          <a:xfrm>
            <a:off x="0" y="0"/>
            <a:ext cx="12191695" cy="6858000"/>
          </a:xfrm>
          <a:prstGeom prst="rect">
            <a:avLst/>
          </a:prstGeom>
        </p:spPr>
      </p:pic>
      <p:sp>
        <p:nvSpPr>
          <p:cNvPr id="4" name="TextBox 3">
            <a:extLst>
              <a:ext uri="{FF2B5EF4-FFF2-40B4-BE49-F238E27FC236}">
                <a16:creationId xmlns:a16="http://schemas.microsoft.com/office/drawing/2014/main" id="{D82F685F-40BE-11E7-B67B-82EB94E5843E}"/>
              </a:ext>
            </a:extLst>
          </p:cNvPr>
          <p:cNvSpPr txBox="1"/>
          <p:nvPr/>
        </p:nvSpPr>
        <p:spPr>
          <a:xfrm>
            <a:off x="370114" y="598714"/>
            <a:ext cx="11549743" cy="5616922"/>
          </a:xfrm>
          <a:prstGeom prst="rect">
            <a:avLst/>
          </a:prstGeom>
          <a:noFill/>
        </p:spPr>
        <p:txBody>
          <a:bodyPr wrap="square">
            <a:spAutoFit/>
          </a:bodyPr>
          <a:lstStyle/>
          <a:p>
            <a:pPr algn="ctr"/>
            <a:r>
              <a:rPr lang="en-US" sz="4000" b="1" dirty="0">
                <a:latin typeface="Times New Roman" panose="02020603050405020304" pitchFamily="18" charset="0"/>
                <a:cs typeface="Times New Roman" panose="02020603050405020304" pitchFamily="18" charset="0"/>
              </a:rPr>
              <a:t>CALL TO WORSHIP</a:t>
            </a:r>
          </a:p>
          <a:p>
            <a:pPr algn="ctr"/>
            <a:endParaRPr lang="en-US" sz="4000" b="1" dirty="0">
              <a:latin typeface="Times New Roman" panose="02020603050405020304" pitchFamily="18" charset="0"/>
              <a:cs typeface="Times New Roman" panose="02020603050405020304" pitchFamily="18" charset="0"/>
            </a:endParaRPr>
          </a:p>
          <a:p>
            <a:pPr>
              <a:spcBef>
                <a:spcPts val="600"/>
              </a:spcBef>
            </a:pPr>
            <a:r>
              <a:rPr lang="en-US" sz="4000" b="1" dirty="0">
                <a:latin typeface="Times New Roman" panose="02020603050405020304" pitchFamily="18" charset="0"/>
                <a:cs typeface="Times New Roman" panose="02020603050405020304" pitchFamily="18" charset="0"/>
              </a:rPr>
              <a:t>Leader: </a:t>
            </a:r>
            <a:r>
              <a:rPr lang="en-US" sz="4000" dirty="0">
                <a:latin typeface="Times New Roman" panose="02020603050405020304" pitchFamily="18" charset="0"/>
                <a:cs typeface="Times New Roman" panose="02020603050405020304" pitchFamily="18" charset="0"/>
              </a:rPr>
              <a:t>Come, people of God, out of shadow and into light.</a:t>
            </a:r>
          </a:p>
          <a:p>
            <a:pPr>
              <a:spcBef>
                <a:spcPts val="600"/>
              </a:spcBef>
            </a:pPr>
            <a:r>
              <a:rPr lang="en-US" sz="4000" b="1" dirty="0">
                <a:latin typeface="Times New Roman" panose="02020603050405020304" pitchFamily="18" charset="0"/>
                <a:cs typeface="Times New Roman" panose="02020603050405020304" pitchFamily="18" charset="0"/>
              </a:rPr>
              <a:t>People: </a:t>
            </a:r>
            <a:r>
              <a:rPr lang="en-US" sz="4000" i="1" dirty="0">
                <a:latin typeface="Times New Roman" panose="02020603050405020304" pitchFamily="18" charset="0"/>
                <a:cs typeface="Times New Roman" panose="02020603050405020304" pitchFamily="18" charset="0"/>
              </a:rPr>
              <a:t>We come seeking the mercy and truth of Christ.</a:t>
            </a:r>
          </a:p>
          <a:p>
            <a:pPr>
              <a:spcBef>
                <a:spcPts val="600"/>
              </a:spcBef>
            </a:pPr>
            <a:endParaRPr lang="en-US" sz="1400" i="1" dirty="0">
              <a:latin typeface="Times New Roman" panose="02020603050405020304" pitchFamily="18" charset="0"/>
              <a:cs typeface="Times New Roman" panose="02020603050405020304" pitchFamily="18" charset="0"/>
            </a:endParaRPr>
          </a:p>
          <a:p>
            <a:pPr>
              <a:spcBef>
                <a:spcPts val="600"/>
              </a:spcBef>
            </a:pPr>
            <a:r>
              <a:rPr lang="en-US" sz="4000" b="1" dirty="0">
                <a:latin typeface="Times New Roman" panose="02020603050405020304" pitchFamily="18" charset="0"/>
                <a:cs typeface="Times New Roman" panose="02020603050405020304" pitchFamily="18" charset="0"/>
              </a:rPr>
              <a:t>Leader: </a:t>
            </a:r>
            <a:r>
              <a:rPr lang="en-US" sz="4000" dirty="0">
                <a:latin typeface="Times New Roman" panose="02020603050405020304" pitchFamily="18" charset="0"/>
                <a:cs typeface="Times New Roman" panose="02020603050405020304" pitchFamily="18" charset="0"/>
              </a:rPr>
              <a:t>We do not come because we already see clearly.</a:t>
            </a:r>
          </a:p>
          <a:p>
            <a:pPr>
              <a:spcBef>
                <a:spcPts val="600"/>
              </a:spcBef>
            </a:pPr>
            <a:r>
              <a:rPr lang="en-US" sz="4000" b="1" dirty="0">
                <a:latin typeface="Times New Roman" panose="02020603050405020304" pitchFamily="18" charset="0"/>
                <a:cs typeface="Times New Roman" panose="02020603050405020304" pitchFamily="18" charset="0"/>
              </a:rPr>
              <a:t>People: </a:t>
            </a:r>
            <a:r>
              <a:rPr lang="en-US" sz="4000" i="1" dirty="0">
                <a:latin typeface="Times New Roman" panose="02020603050405020304" pitchFamily="18" charset="0"/>
                <a:cs typeface="Times New Roman" panose="02020603050405020304" pitchFamily="18" charset="0"/>
              </a:rPr>
              <a:t>We come because Jesus still opens blind eyes.</a:t>
            </a:r>
          </a:p>
        </p:txBody>
      </p:sp>
    </p:spTree>
    <p:extLst>
      <p:ext uri="{BB962C8B-B14F-4D97-AF65-F5344CB8AC3E}">
        <p14:creationId xmlns:p14="http://schemas.microsoft.com/office/powerpoint/2010/main" val="1011612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mnt/data/sermon_slide_assets/slide4_bg.jpg"/>
          <p:cNvPicPr>
            <a:picLocks noChangeAspect="1"/>
          </p:cNvPicPr>
          <p:nvPr/>
        </p:nvPicPr>
        <p:blipFill>
          <a:blip r:embed="rId3"/>
          <a:srcRect l="1" r="1"/>
          <a:stretch/>
        </p:blipFill>
        <p:spPr>
          <a:xfrm>
            <a:off x="0" y="0"/>
            <a:ext cx="12192000" cy="6858000"/>
          </a:xfrm>
          <a:prstGeom prst="rect">
            <a:avLst/>
          </a:prstGeom>
        </p:spPr>
      </p:pic>
      <p:sp>
        <p:nvSpPr>
          <p:cNvPr id="3" name="Text 0"/>
          <p:cNvSpPr/>
          <p:nvPr/>
        </p:nvSpPr>
        <p:spPr>
          <a:xfrm>
            <a:off x="268605" y="726325"/>
            <a:ext cx="4339659" cy="594360"/>
          </a:xfrm>
          <a:prstGeom prst="rect">
            <a:avLst/>
          </a:prstGeom>
          <a:noFill/>
          <a:ln/>
          <a:effectLst>
            <a:outerShdw blurRad="25400" dist="12700" dir="2700000" algn="bl" rotWithShape="0">
              <a:srgbClr val="000000">
                <a:alpha val="30000"/>
              </a:srgbClr>
            </a:outerShdw>
          </a:effectLst>
        </p:spPr>
        <p:txBody>
          <a:bodyPr wrap="square" lIns="0" tIns="0" rIns="0" bIns="0" rtlCol="0" anchor="ctr"/>
          <a:lstStyle/>
          <a:p>
            <a:pPr marL="0" indent="0">
              <a:buNone/>
            </a:pPr>
            <a:r>
              <a:rPr lang="en-US" sz="4000" b="1" dirty="0">
                <a:solidFill>
                  <a:srgbClr val="F6F2EA"/>
                </a:solidFill>
                <a:latin typeface="Georgia" pitchFamily="34" charset="0"/>
                <a:ea typeface="Georgia" pitchFamily="34" charset="-122"/>
                <a:cs typeface="Georgia" pitchFamily="34" charset="-120"/>
              </a:rPr>
              <a:t>The Shepherd in the valley</a:t>
            </a:r>
            <a:endParaRPr lang="en-US" sz="4000" dirty="0"/>
          </a:p>
        </p:txBody>
      </p:sp>
      <p:sp>
        <p:nvSpPr>
          <p:cNvPr id="4" name="Text 1"/>
          <p:cNvSpPr/>
          <p:nvPr/>
        </p:nvSpPr>
        <p:spPr>
          <a:xfrm>
            <a:off x="864524" y="3212869"/>
            <a:ext cx="6537960" cy="822960"/>
          </a:xfrm>
          <a:prstGeom prst="rect">
            <a:avLst/>
          </a:prstGeom>
          <a:noFill/>
          <a:ln/>
          <a:effectLst>
            <a:outerShdw blurRad="12700" dist="12700" dir="2700000" algn="bl" rotWithShape="0">
              <a:srgbClr val="000000">
                <a:alpha val="25000"/>
              </a:srgbClr>
            </a:outerShdw>
          </a:effectLst>
        </p:spPr>
        <p:txBody>
          <a:bodyPr wrap="square" lIns="0" tIns="0" rIns="0" bIns="0" rtlCol="0" anchor="ctr"/>
          <a:lstStyle/>
          <a:p>
            <a:pPr marL="0" indent="0" algn="ctr">
              <a:buNone/>
            </a:pPr>
            <a:r>
              <a:rPr lang="en-US" sz="3600" dirty="0">
                <a:solidFill>
                  <a:srgbClr val="E4D9C7"/>
                </a:solidFill>
                <a:latin typeface="Aptos" pitchFamily="34" charset="0"/>
                <a:ea typeface="Aptos" pitchFamily="34" charset="-122"/>
                <a:cs typeface="Aptos" pitchFamily="34" charset="-120"/>
              </a:rPr>
              <a:t>“Even though I walk through the darkest valley, I will fear no evil, for you are with me.”</a:t>
            </a:r>
            <a:endParaRPr lang="en-US" sz="3600" dirty="0"/>
          </a:p>
          <a:p>
            <a:pPr marL="0" indent="0" algn="ctr">
              <a:buNone/>
            </a:pPr>
            <a:r>
              <a:rPr lang="en-US" sz="3600" dirty="0">
                <a:solidFill>
                  <a:srgbClr val="E4D9C7"/>
                </a:solidFill>
                <a:latin typeface="Aptos" pitchFamily="34" charset="0"/>
                <a:ea typeface="Aptos" pitchFamily="34" charset="-122"/>
                <a:cs typeface="Aptos" pitchFamily="34" charset="-120"/>
              </a:rPr>
              <a:t>(Psalm 23:4, NIV)</a:t>
            </a:r>
            <a:endParaRPr lang="en-US" sz="3600" dirty="0"/>
          </a:p>
        </p:txBody>
      </p:sp>
      <p:sp>
        <p:nvSpPr>
          <p:cNvPr id="5" name="Text 2"/>
          <p:cNvSpPr/>
          <p:nvPr/>
        </p:nvSpPr>
        <p:spPr>
          <a:xfrm>
            <a:off x="268605" y="5609013"/>
            <a:ext cx="11654790" cy="777240"/>
          </a:xfrm>
          <a:prstGeom prst="rect">
            <a:avLst/>
          </a:prstGeom>
          <a:noFill/>
          <a:ln/>
          <a:effectLst>
            <a:outerShdw blurRad="12700" dist="12700" dir="2700000" algn="bl" rotWithShape="0">
              <a:srgbClr val="000000">
                <a:alpha val="25000"/>
              </a:srgbClr>
            </a:outerShdw>
          </a:effectLst>
        </p:spPr>
        <p:txBody>
          <a:bodyPr wrap="square" lIns="0" tIns="0" rIns="0" bIns="0" rtlCol="0" anchor="ctr"/>
          <a:lstStyle/>
          <a:p>
            <a:pPr marL="0" indent="0" algn="l">
              <a:buNone/>
            </a:pPr>
            <a:r>
              <a:rPr lang="en-US" sz="3600" b="1" dirty="0">
                <a:solidFill>
                  <a:srgbClr val="F6F2EA"/>
                </a:solidFill>
                <a:latin typeface="Aptos" pitchFamily="34" charset="0"/>
                <a:ea typeface="Aptos" pitchFamily="34" charset="-122"/>
                <a:cs typeface="Aptos" pitchFamily="34" charset="-120"/>
              </a:rPr>
              <a:t>Dark places can become holy places when they become places of prayer, refuge, and remembered presence.</a:t>
            </a:r>
            <a:endParaRPr lang="en-US" sz="3600" b="1" dirty="0"/>
          </a:p>
        </p:txBody>
      </p:sp>
      <p:sp>
        <p:nvSpPr>
          <p:cNvPr id="6" name="Text 3"/>
          <p:cNvSpPr/>
          <p:nvPr/>
        </p:nvSpPr>
        <p:spPr>
          <a:xfrm>
            <a:off x="8188036" y="2512522"/>
            <a:ext cx="3736572" cy="2223654"/>
          </a:xfrm>
          <a:prstGeom prst="rect">
            <a:avLst/>
          </a:prstGeom>
          <a:solidFill>
            <a:schemeClr val="bg1">
              <a:lumMod val="65000"/>
            </a:schemeClr>
          </a:solidFill>
          <a:ln/>
          <a:effectLst>
            <a:outerShdw blurRad="12700" dist="12700" dir="2700000" algn="bl" rotWithShape="0">
              <a:srgbClr val="000000">
                <a:alpha val="25000"/>
              </a:srgbClr>
            </a:outerShdw>
          </a:effectLst>
        </p:spPr>
        <p:txBody>
          <a:bodyPr wrap="square" lIns="0" tIns="0" rIns="0" bIns="0" rtlCol="0" anchor="ctr"/>
          <a:lstStyle/>
          <a:p>
            <a:pPr marL="0" indent="0" algn="l">
              <a:buNone/>
            </a:pPr>
            <a:r>
              <a:rPr lang="en-US" sz="2800" b="1" dirty="0">
                <a:solidFill>
                  <a:srgbClr val="E4D9C7"/>
                </a:solidFill>
                <a:latin typeface="Aptos" pitchFamily="34" charset="0"/>
                <a:ea typeface="Aptos" pitchFamily="34" charset="-122"/>
                <a:cs typeface="Aptos" pitchFamily="34" charset="-120"/>
              </a:rPr>
              <a:t>Boone cave image: not the chase, but the cave, the dark place that became a praying place.</a:t>
            </a:r>
            <a:endParaRPr lang="en-US" sz="28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mnt/data/sermon_slide_assets/slide5_bg.jpg"/>
          <p:cNvPicPr>
            <a:picLocks noChangeAspect="1"/>
          </p:cNvPicPr>
          <p:nvPr/>
        </p:nvPicPr>
        <p:blipFill>
          <a:blip r:embed="rId3"/>
          <a:srcRect l="1" r="1"/>
          <a:stretch/>
        </p:blipFill>
        <p:spPr>
          <a:xfrm>
            <a:off x="0" y="0"/>
            <a:ext cx="12191695" cy="6858000"/>
          </a:xfrm>
          <a:prstGeom prst="rect">
            <a:avLst/>
          </a:prstGeom>
        </p:spPr>
      </p:pic>
      <p:sp>
        <p:nvSpPr>
          <p:cNvPr id="3" name="Text 0"/>
          <p:cNvSpPr/>
          <p:nvPr/>
        </p:nvSpPr>
        <p:spPr>
          <a:xfrm>
            <a:off x="4279391" y="125522"/>
            <a:ext cx="6454417" cy="594360"/>
          </a:xfrm>
          <a:prstGeom prst="rect">
            <a:avLst/>
          </a:prstGeom>
          <a:noFill/>
          <a:ln/>
          <a:effectLst>
            <a:outerShdw blurRad="25400" dist="12700" dir="2700000" algn="bl" rotWithShape="0">
              <a:srgbClr val="000000">
                <a:alpha val="30000"/>
              </a:srgbClr>
            </a:outerShdw>
          </a:effectLst>
        </p:spPr>
        <p:txBody>
          <a:bodyPr wrap="square" lIns="0" tIns="0" rIns="0" bIns="0" rtlCol="0" anchor="ctr"/>
          <a:lstStyle/>
          <a:p>
            <a:pPr marL="0" indent="0">
              <a:buNone/>
            </a:pPr>
            <a:r>
              <a:rPr lang="en-US" sz="4000" b="1" dirty="0">
                <a:solidFill>
                  <a:srgbClr val="F6F2EA"/>
                </a:solidFill>
                <a:latin typeface="Georgia" pitchFamily="34" charset="0"/>
                <a:ea typeface="Georgia" pitchFamily="34" charset="-122"/>
                <a:cs typeface="Georgia" pitchFamily="34" charset="-120"/>
              </a:rPr>
              <a:t>The deepest blindness</a:t>
            </a:r>
            <a:endParaRPr lang="en-US" sz="4000" dirty="0"/>
          </a:p>
        </p:txBody>
      </p:sp>
      <p:sp>
        <p:nvSpPr>
          <p:cNvPr id="4" name="Text 1"/>
          <p:cNvSpPr/>
          <p:nvPr/>
        </p:nvSpPr>
        <p:spPr>
          <a:xfrm>
            <a:off x="8737092" y="719882"/>
            <a:ext cx="4343400" cy="822960"/>
          </a:xfrm>
          <a:prstGeom prst="rect">
            <a:avLst/>
          </a:prstGeom>
          <a:noFill/>
          <a:ln/>
          <a:effectLst>
            <a:outerShdw blurRad="12700" dist="12700" dir="2700000" algn="bl" rotWithShape="0">
              <a:srgbClr val="000000">
                <a:alpha val="25000"/>
              </a:srgbClr>
            </a:outerShdw>
          </a:effectLst>
        </p:spPr>
        <p:txBody>
          <a:bodyPr wrap="square" lIns="0" tIns="0" rIns="0" bIns="0" rtlCol="0" anchor="ctr"/>
          <a:lstStyle/>
          <a:p>
            <a:pPr marL="0" indent="0" algn="l">
              <a:buNone/>
            </a:pPr>
            <a:r>
              <a:rPr lang="en-US" sz="2800" b="1" dirty="0">
                <a:solidFill>
                  <a:srgbClr val="D9B66F"/>
                </a:solidFill>
                <a:latin typeface="Aptos" pitchFamily="34" charset="0"/>
                <a:ea typeface="Aptos" pitchFamily="34" charset="-122"/>
                <a:cs typeface="Aptos" pitchFamily="34" charset="-120"/>
              </a:rPr>
              <a:t>is not lack of sight,</a:t>
            </a:r>
            <a:endParaRPr lang="en-US" sz="2800" dirty="0"/>
          </a:p>
          <a:p>
            <a:pPr marL="0" indent="0" algn="l">
              <a:buNone/>
            </a:pPr>
            <a:r>
              <a:rPr lang="en-US" sz="2800" b="1" dirty="0">
                <a:solidFill>
                  <a:srgbClr val="D9B66F"/>
                </a:solidFill>
                <a:latin typeface="Aptos" pitchFamily="34" charset="0"/>
                <a:ea typeface="Aptos" pitchFamily="34" charset="-122"/>
                <a:cs typeface="Aptos" pitchFamily="34" charset="-120"/>
              </a:rPr>
              <a:t>it is refusal of light.</a:t>
            </a:r>
            <a:endParaRPr lang="en-US" sz="2800" dirty="0"/>
          </a:p>
        </p:txBody>
      </p:sp>
      <p:sp>
        <p:nvSpPr>
          <p:cNvPr id="5" name="Text 2"/>
          <p:cNvSpPr/>
          <p:nvPr/>
        </p:nvSpPr>
        <p:spPr>
          <a:xfrm>
            <a:off x="7781128" y="3461212"/>
            <a:ext cx="4160520" cy="749808"/>
          </a:xfrm>
          <a:prstGeom prst="rect">
            <a:avLst/>
          </a:prstGeom>
          <a:noFill/>
          <a:ln/>
          <a:effectLst>
            <a:outerShdw blurRad="12700" dist="12700" dir="2700000" algn="bl" rotWithShape="0">
              <a:srgbClr val="000000">
                <a:alpha val="25000"/>
              </a:srgbClr>
            </a:outerShdw>
          </a:effectLst>
        </p:spPr>
        <p:txBody>
          <a:bodyPr wrap="square" lIns="0" tIns="0" rIns="0" bIns="0" rtlCol="0" anchor="ctr"/>
          <a:lstStyle/>
          <a:p>
            <a:pPr marL="0" indent="0" algn="ctr">
              <a:buNone/>
            </a:pPr>
            <a:r>
              <a:rPr lang="en-US" sz="3200" dirty="0">
                <a:solidFill>
                  <a:srgbClr val="E4D9C7"/>
                </a:solidFill>
                <a:latin typeface="Times New Roman" panose="02020603050405020304" pitchFamily="18" charset="0"/>
                <a:ea typeface="Aptos" pitchFamily="34" charset="-122"/>
                <a:cs typeface="Times New Roman" panose="02020603050405020304" pitchFamily="18" charset="0"/>
              </a:rPr>
              <a:t>“One thing I do know. I was blind but now I see.”</a:t>
            </a:r>
            <a:endParaRPr lang="en-US" sz="3200" dirty="0">
              <a:latin typeface="Times New Roman" panose="02020603050405020304" pitchFamily="18" charset="0"/>
              <a:cs typeface="Times New Roman" panose="02020603050405020304" pitchFamily="18" charset="0"/>
            </a:endParaRPr>
          </a:p>
          <a:p>
            <a:pPr marL="0" indent="0" algn="ctr">
              <a:buNone/>
            </a:pPr>
            <a:r>
              <a:rPr lang="en-US" sz="3200" dirty="0">
                <a:solidFill>
                  <a:srgbClr val="E4D9C7"/>
                </a:solidFill>
                <a:latin typeface="Times New Roman" panose="02020603050405020304" pitchFamily="18" charset="0"/>
                <a:ea typeface="Aptos" pitchFamily="34" charset="-122"/>
                <a:cs typeface="Times New Roman" panose="02020603050405020304" pitchFamily="18" charset="0"/>
              </a:rPr>
              <a:t>(John 9:25, NIV)</a:t>
            </a:r>
            <a:endParaRPr lang="en-US" sz="3200" dirty="0">
              <a:latin typeface="Times New Roman" panose="02020603050405020304" pitchFamily="18" charset="0"/>
              <a:cs typeface="Times New Roman" panose="02020603050405020304" pitchFamily="18" charset="0"/>
            </a:endParaRPr>
          </a:p>
        </p:txBody>
      </p:sp>
      <p:sp>
        <p:nvSpPr>
          <p:cNvPr id="6" name="Text 3"/>
          <p:cNvSpPr/>
          <p:nvPr/>
        </p:nvSpPr>
        <p:spPr>
          <a:xfrm>
            <a:off x="860783" y="3935661"/>
            <a:ext cx="4590288" cy="960120"/>
          </a:xfrm>
          <a:prstGeom prst="rect">
            <a:avLst/>
          </a:prstGeom>
          <a:noFill/>
          <a:ln/>
          <a:effectLst>
            <a:outerShdw blurRad="12700" dist="12700" dir="2700000" algn="bl" rotWithShape="0">
              <a:srgbClr val="000000">
                <a:alpha val="25000"/>
              </a:srgbClr>
            </a:outerShdw>
          </a:effectLst>
        </p:spPr>
        <p:txBody>
          <a:bodyPr wrap="square" lIns="0" tIns="0" rIns="0" bIns="0" rtlCol="0" anchor="ctr"/>
          <a:lstStyle/>
          <a:p>
            <a:pPr marL="0" indent="0" algn="l">
              <a:buNone/>
            </a:pPr>
            <a:r>
              <a:rPr lang="en-US" sz="2800" dirty="0">
                <a:solidFill>
                  <a:srgbClr val="F6F2EA"/>
                </a:solidFill>
                <a:latin typeface="Times New Roman" panose="02020603050405020304" pitchFamily="18" charset="0"/>
                <a:ea typeface="Aptos" pitchFamily="34" charset="-122"/>
                <a:cs typeface="Times New Roman" panose="02020603050405020304" pitchFamily="18" charset="0"/>
              </a:rPr>
              <a:t>The blind man knows his need. The Pharisees defend their certainty. Jesus heals one kind of blindness and exposes another.</a:t>
            </a:r>
            <a:endParaRPr lang="en-US" sz="2800" dirty="0">
              <a:latin typeface="Times New Roman" panose="02020603050405020304" pitchFamily="18" charset="0"/>
              <a:cs typeface="Times New Roman" panose="02020603050405020304" pitchFamily="18" charset="0"/>
            </a:endParaRPr>
          </a:p>
        </p:txBody>
      </p:sp>
      <p:sp>
        <p:nvSpPr>
          <p:cNvPr id="7" name="Text 4"/>
          <p:cNvSpPr/>
          <p:nvPr/>
        </p:nvSpPr>
        <p:spPr>
          <a:xfrm>
            <a:off x="10390" y="6175941"/>
            <a:ext cx="12191694" cy="566928"/>
          </a:xfrm>
          <a:prstGeom prst="rect">
            <a:avLst/>
          </a:prstGeom>
          <a:solidFill>
            <a:schemeClr val="bg1">
              <a:lumMod val="75000"/>
            </a:schemeClr>
          </a:solidFill>
          <a:ln/>
          <a:effectLst>
            <a:outerShdw blurRad="12700" dist="12700" dir="2700000" algn="bl" rotWithShape="0">
              <a:srgbClr val="000000">
                <a:alpha val="25000"/>
              </a:srgbClr>
            </a:outerShdw>
          </a:effectLst>
        </p:spPr>
        <p:txBody>
          <a:bodyPr wrap="square" lIns="0" tIns="0" rIns="0" bIns="0" rtlCol="0" anchor="ctr"/>
          <a:lstStyle/>
          <a:p>
            <a:pPr marL="0" indent="0" algn="ctr">
              <a:buNone/>
            </a:pPr>
            <a:r>
              <a:rPr lang="en-US" sz="3200" dirty="0">
                <a:latin typeface="Times New Roman" panose="02020603050405020304" pitchFamily="18" charset="0"/>
                <a:ea typeface="Aptos" pitchFamily="34" charset="-122"/>
                <a:cs typeface="Times New Roman" panose="02020603050405020304" pitchFamily="18" charset="0"/>
              </a:rPr>
              <a:t>“Wake up, sleeper… and Christ will shine on you.” (Eph. 5:14)</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mnt/data/sermon_slide_assets/slide6_bg.jpg"/>
          <p:cNvPicPr>
            <a:picLocks noChangeAspect="1"/>
          </p:cNvPicPr>
          <p:nvPr/>
        </p:nvPicPr>
        <p:blipFill>
          <a:blip r:embed="rId3"/>
          <a:srcRect l="1" r="1"/>
          <a:stretch/>
        </p:blipFill>
        <p:spPr>
          <a:xfrm>
            <a:off x="0" y="0"/>
            <a:ext cx="12191695" cy="6858000"/>
          </a:xfrm>
          <a:prstGeom prst="rect">
            <a:avLst/>
          </a:prstGeom>
        </p:spPr>
      </p:pic>
      <p:sp>
        <p:nvSpPr>
          <p:cNvPr id="4" name="Text 1"/>
          <p:cNvSpPr/>
          <p:nvPr/>
        </p:nvSpPr>
        <p:spPr>
          <a:xfrm>
            <a:off x="658368" y="564435"/>
            <a:ext cx="4909704" cy="379891"/>
          </a:xfrm>
          <a:prstGeom prst="rect">
            <a:avLst/>
          </a:prstGeom>
          <a:noFill/>
          <a:ln/>
          <a:effectLst>
            <a:outerShdw blurRad="12700" dist="12700" dir="2700000" algn="bl" rotWithShape="0">
              <a:srgbClr val="000000">
                <a:alpha val="25000"/>
              </a:srgbClr>
            </a:outerShdw>
          </a:effectLst>
        </p:spPr>
        <p:txBody>
          <a:bodyPr wrap="square" lIns="0" tIns="0" rIns="0" bIns="0" rtlCol="0" anchor="ctr"/>
          <a:lstStyle/>
          <a:p>
            <a:pPr marL="0" indent="0" algn="l">
              <a:buNone/>
            </a:pPr>
            <a:r>
              <a:rPr lang="en-US" sz="3600" b="1" dirty="0">
                <a:solidFill>
                  <a:srgbClr val="D9B66F"/>
                </a:solidFill>
                <a:latin typeface="Times New Roman" panose="02020603050405020304" pitchFamily="18" charset="0"/>
                <a:ea typeface="Aptos" pitchFamily="34" charset="-122"/>
                <a:cs typeface="Times New Roman" panose="02020603050405020304" pitchFamily="18" charset="0"/>
              </a:rPr>
              <a:t>Seven Minutes of Light</a:t>
            </a:r>
            <a:endParaRPr lang="en-US" sz="3600" dirty="0">
              <a:latin typeface="Times New Roman" panose="02020603050405020304" pitchFamily="18" charset="0"/>
              <a:cs typeface="Times New Roman" panose="02020603050405020304" pitchFamily="18" charset="0"/>
            </a:endParaRPr>
          </a:p>
        </p:txBody>
      </p:sp>
      <p:sp>
        <p:nvSpPr>
          <p:cNvPr id="5" name="Text 2"/>
          <p:cNvSpPr/>
          <p:nvPr/>
        </p:nvSpPr>
        <p:spPr>
          <a:xfrm>
            <a:off x="658368" y="572332"/>
            <a:ext cx="9805277" cy="3337560"/>
          </a:xfrm>
          <a:prstGeom prst="rect">
            <a:avLst/>
          </a:prstGeom>
          <a:noFill/>
          <a:ln/>
          <a:effectLst>
            <a:outerShdw blurRad="12700" dist="12700" dir="2700000" algn="bl" rotWithShape="0">
              <a:srgbClr val="000000">
                <a:alpha val="25000"/>
              </a:srgbClr>
            </a:outerShdw>
          </a:effectLst>
        </p:spPr>
        <p:txBody>
          <a:bodyPr wrap="square" lIns="0" tIns="0" rIns="0" bIns="0" rtlCol="0" anchor="ctr"/>
          <a:lstStyle/>
          <a:p>
            <a:pPr marL="457200" indent="-457200" algn="l">
              <a:buFont typeface="+mj-lt"/>
              <a:buAutoNum type="arabicPeriod"/>
            </a:pPr>
            <a:r>
              <a:rPr lang="en-US" sz="2800" dirty="0">
                <a:solidFill>
                  <a:srgbClr val="F6F2EA"/>
                </a:solidFill>
                <a:latin typeface="Times New Roman" panose="02020603050405020304" pitchFamily="18" charset="0"/>
                <a:ea typeface="Aptos" pitchFamily="34" charset="-122"/>
                <a:cs typeface="Times New Roman" panose="02020603050405020304" pitchFamily="18" charset="0"/>
              </a:rPr>
              <a:t>Read one short Gospel scene from Holy Week slowly.</a:t>
            </a:r>
            <a:endParaRPr lang="en-US" sz="2800" dirty="0">
              <a:latin typeface="Times New Roman" panose="02020603050405020304" pitchFamily="18" charset="0"/>
              <a:cs typeface="Times New Roman" panose="02020603050405020304" pitchFamily="18" charset="0"/>
            </a:endParaRPr>
          </a:p>
          <a:p>
            <a:pPr marL="457200" indent="-457200" algn="l">
              <a:buFont typeface="+mj-lt"/>
              <a:buAutoNum type="arabicPeriod"/>
            </a:pPr>
            <a:r>
              <a:rPr lang="en-US" sz="2800" dirty="0">
                <a:solidFill>
                  <a:srgbClr val="F6F2EA"/>
                </a:solidFill>
                <a:latin typeface="Times New Roman" panose="02020603050405020304" pitchFamily="18" charset="0"/>
                <a:ea typeface="Aptos" pitchFamily="34" charset="-122"/>
                <a:cs typeface="Times New Roman" panose="02020603050405020304" pitchFamily="18" charset="0"/>
              </a:rPr>
              <a:t>Sit in silence for two minutes.</a:t>
            </a:r>
            <a:endParaRPr lang="en-US" sz="2800" dirty="0">
              <a:latin typeface="Times New Roman" panose="02020603050405020304" pitchFamily="18" charset="0"/>
              <a:cs typeface="Times New Roman" panose="02020603050405020304" pitchFamily="18" charset="0"/>
            </a:endParaRPr>
          </a:p>
          <a:p>
            <a:pPr marL="457200" indent="-457200" algn="l">
              <a:buFont typeface="+mj-lt"/>
              <a:buAutoNum type="arabicPeriod"/>
            </a:pPr>
            <a:r>
              <a:rPr lang="en-US" sz="2800" dirty="0">
                <a:solidFill>
                  <a:srgbClr val="F6F2EA"/>
                </a:solidFill>
                <a:latin typeface="Times New Roman" panose="02020603050405020304" pitchFamily="18" charset="0"/>
                <a:ea typeface="Aptos" pitchFamily="34" charset="-122"/>
                <a:cs typeface="Times New Roman" panose="02020603050405020304" pitchFamily="18" charset="0"/>
              </a:rPr>
              <a:t>Pray: “Lord Jesus Christ, let me see.”</a:t>
            </a:r>
            <a:endParaRPr lang="en-US" sz="2800" dirty="0">
              <a:latin typeface="Times New Roman" panose="02020603050405020304" pitchFamily="18" charset="0"/>
              <a:cs typeface="Times New Roman" panose="02020603050405020304" pitchFamily="18" charset="0"/>
            </a:endParaRPr>
          </a:p>
          <a:p>
            <a:pPr marL="457200" indent="-457200" algn="l">
              <a:buFont typeface="+mj-lt"/>
              <a:buAutoNum type="arabicPeriod"/>
            </a:pPr>
            <a:r>
              <a:rPr lang="en-US" sz="2800" dirty="0">
                <a:solidFill>
                  <a:srgbClr val="F6F2EA"/>
                </a:solidFill>
                <a:latin typeface="Times New Roman" panose="02020603050405020304" pitchFamily="18" charset="0"/>
                <a:ea typeface="Aptos" pitchFamily="34" charset="-122"/>
                <a:cs typeface="Times New Roman" panose="02020603050405020304" pitchFamily="18" charset="0"/>
              </a:rPr>
              <a:t>Ask: What am I resisting? Where am I being asked to wait?</a:t>
            </a:r>
            <a:endParaRPr lang="en-US" sz="2800" dirty="0">
              <a:latin typeface="Times New Roman" panose="02020603050405020304" pitchFamily="18" charset="0"/>
              <a:cs typeface="Times New Roman" panose="02020603050405020304" pitchFamily="18" charset="0"/>
            </a:endParaRPr>
          </a:p>
          <a:p>
            <a:pPr marL="457200" indent="-457200" algn="l">
              <a:buFont typeface="+mj-lt"/>
              <a:buAutoNum type="arabicPeriod"/>
            </a:pPr>
            <a:r>
              <a:rPr lang="en-US" sz="2800" dirty="0">
                <a:solidFill>
                  <a:srgbClr val="F6F2EA"/>
                </a:solidFill>
                <a:latin typeface="Times New Roman" panose="02020603050405020304" pitchFamily="18" charset="0"/>
                <a:ea typeface="Aptos" pitchFamily="34" charset="-122"/>
                <a:cs typeface="Times New Roman" panose="02020603050405020304" pitchFamily="18" charset="0"/>
              </a:rPr>
              <a:t>End aloud: “The Lord is my shepherd.”</a:t>
            </a:r>
            <a:endParaRPr lang="en-US" sz="2800" dirty="0">
              <a:latin typeface="Times New Roman" panose="02020603050405020304" pitchFamily="18" charset="0"/>
              <a:cs typeface="Times New Roman" panose="02020603050405020304" pitchFamily="18" charset="0"/>
            </a:endParaRPr>
          </a:p>
        </p:txBody>
      </p:sp>
      <p:sp>
        <p:nvSpPr>
          <p:cNvPr id="6" name="Text 3"/>
          <p:cNvSpPr/>
          <p:nvPr/>
        </p:nvSpPr>
        <p:spPr>
          <a:xfrm>
            <a:off x="176645" y="5787321"/>
            <a:ext cx="11835246" cy="777240"/>
          </a:xfrm>
          <a:prstGeom prst="rect">
            <a:avLst/>
          </a:prstGeom>
          <a:noFill/>
          <a:ln/>
          <a:effectLst>
            <a:outerShdw blurRad="12700" dist="12700" dir="2700000" algn="bl" rotWithShape="0">
              <a:srgbClr val="000000">
                <a:alpha val="25000"/>
              </a:srgbClr>
            </a:outerShdw>
          </a:effectLst>
        </p:spPr>
        <p:txBody>
          <a:bodyPr wrap="square" lIns="0" tIns="0" rIns="0" bIns="0" rtlCol="0" anchor="ctr"/>
          <a:lstStyle/>
          <a:p>
            <a:pPr marL="0" indent="0" algn="ctr">
              <a:buNone/>
            </a:pPr>
            <a:r>
              <a:rPr lang="en-US" sz="3200" dirty="0">
                <a:solidFill>
                  <a:srgbClr val="E4D9C7"/>
                </a:solidFill>
                <a:latin typeface="Times New Roman" panose="02020603050405020304" pitchFamily="18" charset="0"/>
                <a:ea typeface="Aptos" pitchFamily="34" charset="-122"/>
                <a:cs typeface="Times New Roman" panose="02020603050405020304" pitchFamily="18" charset="0"/>
              </a:rPr>
              <a:t>Time. Patience. Listening. Silence.</a:t>
            </a:r>
            <a:endParaRPr lang="en-US" sz="3200" dirty="0">
              <a:latin typeface="Times New Roman" panose="02020603050405020304" pitchFamily="18" charset="0"/>
              <a:cs typeface="Times New Roman" panose="02020603050405020304" pitchFamily="18" charset="0"/>
            </a:endParaRPr>
          </a:p>
          <a:p>
            <a:pPr marL="0" indent="0" algn="ctr">
              <a:buNone/>
            </a:pPr>
            <a:r>
              <a:rPr lang="en-US" sz="3200" dirty="0">
                <a:solidFill>
                  <a:srgbClr val="E4D9C7"/>
                </a:solidFill>
                <a:latin typeface="Times New Roman" panose="02020603050405020304" pitchFamily="18" charset="0"/>
                <a:ea typeface="Aptos" pitchFamily="34" charset="-122"/>
                <a:cs typeface="Times New Roman" panose="02020603050405020304" pitchFamily="18" charset="0"/>
              </a:rPr>
              <a:t>These practices do not earn grace — they make room to notice it.</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5539E-0A00-BA9A-DCE9-63412324F9E7}"/>
            </a:ext>
          </a:extLst>
        </p:cNvPr>
        <p:cNvGrpSpPr/>
        <p:nvPr/>
      </p:nvGrpSpPr>
      <p:grpSpPr>
        <a:xfrm>
          <a:off x="0" y="0"/>
          <a:ext cx="0" cy="0"/>
          <a:chOff x="0" y="0"/>
          <a:chExt cx="0" cy="0"/>
        </a:xfrm>
      </p:grpSpPr>
      <p:pic>
        <p:nvPicPr>
          <p:cNvPr id="2" name="Image 0" descr="/mnt/data/sermon_slide_assets/slide1_bg.jpg">
            <a:extLst>
              <a:ext uri="{FF2B5EF4-FFF2-40B4-BE49-F238E27FC236}">
                <a16:creationId xmlns:a16="http://schemas.microsoft.com/office/drawing/2014/main" id="{077075FE-8C8D-4418-6194-DC36C9BD0949}"/>
              </a:ext>
            </a:extLst>
          </p:cNvPr>
          <p:cNvPicPr>
            <a:picLocks noChangeAspect="1"/>
          </p:cNvPicPr>
          <p:nvPr/>
        </p:nvPicPr>
        <p:blipFill>
          <a:blip r:embed="rId3">
            <a:alphaModFix amt="40000"/>
          </a:blip>
          <a:srcRect l="1" r="1"/>
          <a:stretch/>
        </p:blipFill>
        <p:spPr>
          <a:xfrm>
            <a:off x="305" y="0"/>
            <a:ext cx="12191695" cy="6858000"/>
          </a:xfrm>
          <a:prstGeom prst="rect">
            <a:avLst/>
          </a:prstGeom>
        </p:spPr>
      </p:pic>
      <p:sp>
        <p:nvSpPr>
          <p:cNvPr id="4" name="TextBox 3">
            <a:extLst>
              <a:ext uri="{FF2B5EF4-FFF2-40B4-BE49-F238E27FC236}">
                <a16:creationId xmlns:a16="http://schemas.microsoft.com/office/drawing/2014/main" id="{68ACE093-2E9B-7CF5-1DDE-6E088170D1E9}"/>
              </a:ext>
            </a:extLst>
          </p:cNvPr>
          <p:cNvSpPr txBox="1"/>
          <p:nvPr/>
        </p:nvSpPr>
        <p:spPr>
          <a:xfrm>
            <a:off x="321128" y="2155371"/>
            <a:ext cx="11549743" cy="4924425"/>
          </a:xfrm>
          <a:prstGeom prst="rect">
            <a:avLst/>
          </a:prstGeom>
          <a:noFill/>
        </p:spPr>
        <p:txBody>
          <a:bodyPr wrap="square">
            <a:spAutoFit/>
          </a:bodyPr>
          <a:lstStyle/>
          <a:p>
            <a:pPr>
              <a:spcBef>
                <a:spcPts val="600"/>
              </a:spcBef>
            </a:pPr>
            <a:r>
              <a:rPr lang="en-US" sz="4000" b="1" dirty="0">
                <a:latin typeface="Times New Roman" panose="02020603050405020304" pitchFamily="18" charset="0"/>
                <a:cs typeface="Times New Roman" panose="02020603050405020304" pitchFamily="18" charset="0"/>
              </a:rPr>
              <a:t>Leader: </a:t>
            </a:r>
            <a:r>
              <a:rPr lang="en-US" sz="4000" dirty="0">
                <a:latin typeface="Times New Roman" panose="02020603050405020304" pitchFamily="18" charset="0"/>
                <a:cs typeface="Times New Roman" panose="02020603050405020304" pitchFamily="18" charset="0"/>
              </a:rPr>
              <a:t>The Lord looks not at outward appearance, but at the heart.</a:t>
            </a:r>
          </a:p>
          <a:p>
            <a:pPr>
              <a:spcBef>
                <a:spcPts val="600"/>
              </a:spcBef>
            </a:pPr>
            <a:r>
              <a:rPr lang="en-US" sz="4000" b="1" dirty="0">
                <a:latin typeface="Times New Roman" panose="02020603050405020304" pitchFamily="18" charset="0"/>
                <a:cs typeface="Times New Roman" panose="02020603050405020304" pitchFamily="18" charset="0"/>
              </a:rPr>
              <a:t>People: </a:t>
            </a:r>
            <a:r>
              <a:rPr lang="en-US" sz="4000" i="1" dirty="0">
                <a:latin typeface="Times New Roman" panose="02020603050405020304" pitchFamily="18" charset="0"/>
                <a:cs typeface="Times New Roman" panose="02020603050405020304" pitchFamily="18" charset="0"/>
              </a:rPr>
              <a:t>Search us, O God, and lead us in your way.</a:t>
            </a:r>
          </a:p>
          <a:p>
            <a:pPr>
              <a:spcBef>
                <a:spcPts val="600"/>
              </a:spcBef>
            </a:pPr>
            <a:endParaRPr lang="en-US" sz="1400" i="1" dirty="0">
              <a:latin typeface="Times New Roman" panose="02020603050405020304" pitchFamily="18" charset="0"/>
              <a:cs typeface="Times New Roman" panose="02020603050405020304" pitchFamily="18" charset="0"/>
            </a:endParaRPr>
          </a:p>
          <a:p>
            <a:pPr>
              <a:spcBef>
                <a:spcPts val="600"/>
              </a:spcBef>
            </a:pPr>
            <a:r>
              <a:rPr lang="en-US" sz="4000" dirty="0">
                <a:latin typeface="Times New Roman" panose="02020603050405020304" pitchFamily="18" charset="0"/>
                <a:cs typeface="Times New Roman" panose="02020603050405020304" pitchFamily="18" charset="0"/>
              </a:rPr>
              <a:t>Leader: </a:t>
            </a:r>
            <a:r>
              <a:rPr lang="en-US" sz="4000" b="1" dirty="0">
                <a:latin typeface="Times New Roman" panose="02020603050405020304" pitchFamily="18" charset="0"/>
                <a:cs typeface="Times New Roman" panose="02020603050405020304" pitchFamily="18" charset="0"/>
              </a:rPr>
              <a:t>The Lord is our Shepherd in green pastures and in dark valleys.</a:t>
            </a:r>
          </a:p>
          <a:p>
            <a:pPr>
              <a:spcBef>
                <a:spcPts val="600"/>
              </a:spcBef>
            </a:pPr>
            <a:r>
              <a:rPr lang="en-US" sz="4000" dirty="0">
                <a:latin typeface="Times New Roman" panose="02020603050405020304" pitchFamily="18" charset="0"/>
                <a:cs typeface="Times New Roman" panose="02020603050405020304" pitchFamily="18" charset="0"/>
              </a:rPr>
              <a:t>People: </a:t>
            </a:r>
            <a:r>
              <a:rPr lang="en-US" sz="4000" b="1" i="1" dirty="0">
                <a:latin typeface="Times New Roman" panose="02020603050405020304" pitchFamily="18" charset="0"/>
                <a:cs typeface="Times New Roman" panose="02020603050405020304" pitchFamily="18" charset="0"/>
              </a:rPr>
              <a:t>We will fear no evil, for you are with us.</a:t>
            </a:r>
          </a:p>
          <a:p>
            <a:pPr algn="ct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8740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0A6A9-A698-E830-B378-720CF49E98F2}"/>
            </a:ext>
          </a:extLst>
        </p:cNvPr>
        <p:cNvGrpSpPr/>
        <p:nvPr/>
      </p:nvGrpSpPr>
      <p:grpSpPr>
        <a:xfrm>
          <a:off x="0" y="0"/>
          <a:ext cx="0" cy="0"/>
          <a:chOff x="0" y="0"/>
          <a:chExt cx="0" cy="0"/>
        </a:xfrm>
      </p:grpSpPr>
      <p:pic>
        <p:nvPicPr>
          <p:cNvPr id="2" name="Image 0" descr="/mnt/data/sermon_slide_assets/slide1_bg.jpg">
            <a:extLst>
              <a:ext uri="{FF2B5EF4-FFF2-40B4-BE49-F238E27FC236}">
                <a16:creationId xmlns:a16="http://schemas.microsoft.com/office/drawing/2014/main" id="{39C0D649-F785-09CB-5AEE-9477B476C7C5}"/>
              </a:ext>
            </a:extLst>
          </p:cNvPr>
          <p:cNvPicPr>
            <a:picLocks noChangeAspect="1"/>
          </p:cNvPicPr>
          <p:nvPr/>
        </p:nvPicPr>
        <p:blipFill>
          <a:blip r:embed="rId3">
            <a:alphaModFix amt="40000"/>
          </a:blip>
          <a:srcRect l="1" r="1"/>
          <a:stretch/>
        </p:blipFill>
        <p:spPr>
          <a:xfrm>
            <a:off x="0" y="0"/>
            <a:ext cx="12191695" cy="6858000"/>
          </a:xfrm>
          <a:prstGeom prst="rect">
            <a:avLst/>
          </a:prstGeom>
        </p:spPr>
      </p:pic>
      <p:sp>
        <p:nvSpPr>
          <p:cNvPr id="4" name="TextBox 3">
            <a:extLst>
              <a:ext uri="{FF2B5EF4-FFF2-40B4-BE49-F238E27FC236}">
                <a16:creationId xmlns:a16="http://schemas.microsoft.com/office/drawing/2014/main" id="{BA44F166-5997-F14D-01E7-C3A65FD1331C}"/>
              </a:ext>
            </a:extLst>
          </p:cNvPr>
          <p:cNvSpPr txBox="1"/>
          <p:nvPr/>
        </p:nvSpPr>
        <p:spPr>
          <a:xfrm>
            <a:off x="239485" y="1066799"/>
            <a:ext cx="11549743" cy="5539978"/>
          </a:xfrm>
          <a:prstGeom prst="rect">
            <a:avLst/>
          </a:prstGeom>
          <a:noFill/>
        </p:spPr>
        <p:txBody>
          <a:bodyPr wrap="square">
            <a:spAutoFit/>
          </a:bodyPr>
          <a:lstStyle/>
          <a:p>
            <a:pPr>
              <a:spcBef>
                <a:spcPts val="600"/>
              </a:spcBef>
            </a:pPr>
            <a:r>
              <a:rPr lang="en-US" sz="4000" b="1" dirty="0">
                <a:latin typeface="Times New Roman" panose="02020603050405020304" pitchFamily="18" charset="0"/>
                <a:cs typeface="Times New Roman" panose="02020603050405020304" pitchFamily="18" charset="0"/>
              </a:rPr>
              <a:t>Leader: </a:t>
            </a:r>
            <a:r>
              <a:rPr lang="en-US" sz="4000" dirty="0">
                <a:latin typeface="Times New Roman" panose="02020603050405020304" pitchFamily="18" charset="0"/>
                <a:cs typeface="Times New Roman" panose="02020603050405020304" pitchFamily="18" charset="0"/>
              </a:rPr>
              <a:t>Once we were darkness, but now we are light in the Lord.</a:t>
            </a:r>
          </a:p>
          <a:p>
            <a:pPr>
              <a:spcBef>
                <a:spcPts val="600"/>
              </a:spcBef>
            </a:pPr>
            <a:r>
              <a:rPr lang="en-US" sz="4000" b="1" dirty="0">
                <a:latin typeface="Times New Roman" panose="02020603050405020304" pitchFamily="18" charset="0"/>
                <a:cs typeface="Times New Roman" panose="02020603050405020304" pitchFamily="18" charset="0"/>
              </a:rPr>
              <a:t>People: </a:t>
            </a:r>
            <a:r>
              <a:rPr lang="en-US" sz="4000" i="1" dirty="0">
                <a:latin typeface="Times New Roman" panose="02020603050405020304" pitchFamily="18" charset="0"/>
                <a:cs typeface="Times New Roman" panose="02020603050405020304" pitchFamily="18" charset="0"/>
              </a:rPr>
              <a:t>Teach us to live as children of light.</a:t>
            </a:r>
          </a:p>
          <a:p>
            <a:pPr>
              <a:spcBef>
                <a:spcPts val="600"/>
              </a:spcBef>
            </a:pPr>
            <a:endParaRPr lang="en-US" sz="1400" i="1" dirty="0">
              <a:latin typeface="Times New Roman" panose="02020603050405020304" pitchFamily="18" charset="0"/>
              <a:cs typeface="Times New Roman" panose="02020603050405020304" pitchFamily="18" charset="0"/>
            </a:endParaRPr>
          </a:p>
          <a:p>
            <a:pPr>
              <a:spcBef>
                <a:spcPts val="600"/>
              </a:spcBef>
            </a:pPr>
            <a:r>
              <a:rPr lang="en-US" sz="4000" b="1" dirty="0">
                <a:latin typeface="Times New Roman" panose="02020603050405020304" pitchFamily="18" charset="0"/>
                <a:cs typeface="Times New Roman" panose="02020603050405020304" pitchFamily="18" charset="0"/>
              </a:rPr>
              <a:t>Leader: </a:t>
            </a:r>
            <a:r>
              <a:rPr lang="en-US" sz="4000" dirty="0">
                <a:latin typeface="Times New Roman" panose="02020603050405020304" pitchFamily="18" charset="0"/>
                <a:cs typeface="Times New Roman" panose="02020603050405020304" pitchFamily="18" charset="0"/>
              </a:rPr>
              <a:t>Come, let us worship the living Christ, who meets us in mercy, awakens us in truth, and leads us in holiness.</a:t>
            </a:r>
          </a:p>
          <a:p>
            <a:pPr>
              <a:spcBef>
                <a:spcPts val="600"/>
              </a:spcBef>
            </a:pPr>
            <a:r>
              <a:rPr lang="en-US" sz="4000" b="1" dirty="0">
                <a:latin typeface="Times New Roman" panose="02020603050405020304" pitchFamily="18" charset="0"/>
                <a:cs typeface="Times New Roman" panose="02020603050405020304" pitchFamily="18" charset="0"/>
              </a:rPr>
              <a:t>People: </a:t>
            </a:r>
            <a:r>
              <a:rPr lang="en-US" sz="4000" i="1" dirty="0">
                <a:latin typeface="Times New Roman" panose="02020603050405020304" pitchFamily="18" charset="0"/>
                <a:cs typeface="Times New Roman" panose="02020603050405020304" pitchFamily="18" charset="0"/>
              </a:rPr>
              <a:t>We come to worship, to listen, and to walk in the Light.</a:t>
            </a:r>
          </a:p>
        </p:txBody>
      </p:sp>
    </p:spTree>
    <p:extLst>
      <p:ext uri="{BB962C8B-B14F-4D97-AF65-F5344CB8AC3E}">
        <p14:creationId xmlns:p14="http://schemas.microsoft.com/office/powerpoint/2010/main" val="808798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mnt/data/sermon_slide_assets/slide1_bg.jpg"/>
          <p:cNvPicPr>
            <a:picLocks noChangeAspect="1"/>
          </p:cNvPicPr>
          <p:nvPr/>
        </p:nvPicPr>
        <p:blipFill>
          <a:blip r:embed="rId3"/>
          <a:srcRect l="1" r="1"/>
          <a:stretch/>
        </p:blipFill>
        <p:spPr>
          <a:xfrm>
            <a:off x="0" y="0"/>
            <a:ext cx="12191695"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A9818-B679-D60C-6C98-D662C491553C}"/>
            </a:ext>
          </a:extLst>
        </p:cNvPr>
        <p:cNvGrpSpPr/>
        <p:nvPr/>
      </p:nvGrpSpPr>
      <p:grpSpPr>
        <a:xfrm>
          <a:off x="0" y="0"/>
          <a:ext cx="0" cy="0"/>
          <a:chOff x="0" y="0"/>
          <a:chExt cx="0" cy="0"/>
        </a:xfrm>
      </p:grpSpPr>
      <p:pic>
        <p:nvPicPr>
          <p:cNvPr id="2" name="Image 0" descr="/mnt/data/sermon_slide_assets/slide1_bg.jpg">
            <a:extLst>
              <a:ext uri="{FF2B5EF4-FFF2-40B4-BE49-F238E27FC236}">
                <a16:creationId xmlns:a16="http://schemas.microsoft.com/office/drawing/2014/main" id="{E8FBB3C1-F005-C05D-0B02-95FFE2447BBA}"/>
              </a:ext>
            </a:extLst>
          </p:cNvPr>
          <p:cNvPicPr>
            <a:picLocks noChangeAspect="1"/>
          </p:cNvPicPr>
          <p:nvPr/>
        </p:nvPicPr>
        <p:blipFill>
          <a:blip r:embed="rId3"/>
          <a:srcRect l="1" r="1"/>
          <a:stretch/>
        </p:blipFill>
        <p:spPr>
          <a:xfrm>
            <a:off x="0" y="0"/>
            <a:ext cx="12191695" cy="6858000"/>
          </a:xfrm>
          <a:prstGeom prst="rect">
            <a:avLst/>
          </a:prstGeom>
        </p:spPr>
      </p:pic>
      <p:sp>
        <p:nvSpPr>
          <p:cNvPr id="3" name="Shape 0">
            <a:extLst>
              <a:ext uri="{FF2B5EF4-FFF2-40B4-BE49-F238E27FC236}">
                <a16:creationId xmlns:a16="http://schemas.microsoft.com/office/drawing/2014/main" id="{C71D3AF7-8CF4-BEC5-4F20-88961ABA8281}"/>
              </a:ext>
            </a:extLst>
          </p:cNvPr>
          <p:cNvSpPr/>
          <p:nvPr/>
        </p:nvSpPr>
        <p:spPr>
          <a:xfrm>
            <a:off x="6510528" y="1005840"/>
            <a:ext cx="1417320" cy="0"/>
          </a:xfrm>
          <a:prstGeom prst="line">
            <a:avLst/>
          </a:prstGeom>
          <a:noFill/>
          <a:ln w="25400">
            <a:solidFill>
              <a:srgbClr val="D9B66F"/>
            </a:solidFill>
            <a:prstDash val="solid"/>
          </a:ln>
        </p:spPr>
        <p:txBody>
          <a:bodyPr/>
          <a:lstStyle/>
          <a:p>
            <a:endParaRPr lang="en-US"/>
          </a:p>
        </p:txBody>
      </p:sp>
      <p:sp>
        <p:nvSpPr>
          <p:cNvPr id="4" name="Text 1">
            <a:extLst>
              <a:ext uri="{FF2B5EF4-FFF2-40B4-BE49-F238E27FC236}">
                <a16:creationId xmlns:a16="http://schemas.microsoft.com/office/drawing/2014/main" id="{CD23ECAB-E060-4ABD-E2DA-9B7EF94C3849}"/>
              </a:ext>
            </a:extLst>
          </p:cNvPr>
          <p:cNvSpPr/>
          <p:nvPr/>
        </p:nvSpPr>
        <p:spPr>
          <a:xfrm>
            <a:off x="6774872" y="1097280"/>
            <a:ext cx="4033335" cy="246875"/>
          </a:xfrm>
          <a:prstGeom prst="rect">
            <a:avLst/>
          </a:prstGeom>
          <a:noFill/>
          <a:ln/>
          <a:effectLst>
            <a:outerShdw blurRad="12700" dist="12700" dir="2700000" algn="bl" rotWithShape="0">
              <a:srgbClr val="000000">
                <a:alpha val="25000"/>
              </a:srgbClr>
            </a:outerShdw>
          </a:effectLst>
        </p:spPr>
        <p:txBody>
          <a:bodyPr wrap="square" lIns="0" tIns="0" rIns="0" bIns="0" rtlCol="0" anchor="ctr"/>
          <a:lstStyle/>
          <a:p>
            <a:pPr marL="0" indent="0" algn="l">
              <a:buNone/>
            </a:pPr>
            <a:r>
              <a:rPr lang="en-US" sz="1400" dirty="0">
                <a:solidFill>
                  <a:srgbClr val="D9B66F"/>
                </a:solidFill>
                <a:latin typeface="Aptos" pitchFamily="34" charset="0"/>
                <a:ea typeface="Aptos" pitchFamily="34" charset="-122"/>
                <a:cs typeface="Aptos" pitchFamily="34" charset="-120"/>
              </a:rPr>
              <a:t>3.15.2026</a:t>
            </a:r>
            <a:endParaRPr lang="en-US" sz="1400" dirty="0"/>
          </a:p>
        </p:txBody>
      </p:sp>
      <p:sp>
        <p:nvSpPr>
          <p:cNvPr id="5" name="Text 2">
            <a:extLst>
              <a:ext uri="{FF2B5EF4-FFF2-40B4-BE49-F238E27FC236}">
                <a16:creationId xmlns:a16="http://schemas.microsoft.com/office/drawing/2014/main" id="{240E9612-1CA2-58B9-4A20-273595B865AC}"/>
              </a:ext>
            </a:extLst>
          </p:cNvPr>
          <p:cNvSpPr/>
          <p:nvPr/>
        </p:nvSpPr>
        <p:spPr>
          <a:xfrm>
            <a:off x="6473952" y="1600200"/>
            <a:ext cx="4663440" cy="594360"/>
          </a:xfrm>
          <a:prstGeom prst="rect">
            <a:avLst/>
          </a:prstGeom>
          <a:noFill/>
          <a:ln/>
          <a:effectLst>
            <a:outerShdw blurRad="25400" dist="12700" dir="2700000" algn="bl" rotWithShape="0">
              <a:srgbClr val="000000">
                <a:alpha val="30000"/>
              </a:srgbClr>
            </a:outerShdw>
          </a:effectLst>
        </p:spPr>
        <p:txBody>
          <a:bodyPr wrap="square" lIns="0" tIns="0" rIns="0" bIns="0" rtlCol="0" anchor="ctr"/>
          <a:lstStyle/>
          <a:p>
            <a:pPr marL="0" indent="0">
              <a:buNone/>
            </a:pPr>
            <a:r>
              <a:rPr lang="en-US" sz="2900" b="1" dirty="0">
                <a:solidFill>
                  <a:srgbClr val="F6F2EA"/>
                </a:solidFill>
                <a:latin typeface="Georgia" pitchFamily="34" charset="0"/>
                <a:ea typeface="Georgia" pitchFamily="34" charset="-122"/>
                <a:cs typeface="Georgia" pitchFamily="34" charset="-120"/>
              </a:rPr>
              <a:t>The Grace to See</a:t>
            </a:r>
            <a:endParaRPr lang="en-US" sz="2900" dirty="0"/>
          </a:p>
        </p:txBody>
      </p:sp>
      <p:sp>
        <p:nvSpPr>
          <p:cNvPr id="6" name="Text 3">
            <a:extLst>
              <a:ext uri="{FF2B5EF4-FFF2-40B4-BE49-F238E27FC236}">
                <a16:creationId xmlns:a16="http://schemas.microsoft.com/office/drawing/2014/main" id="{6435B0EC-3F63-9AA3-420A-3C1BC118DF95}"/>
              </a:ext>
            </a:extLst>
          </p:cNvPr>
          <p:cNvSpPr/>
          <p:nvPr/>
        </p:nvSpPr>
        <p:spPr>
          <a:xfrm>
            <a:off x="6492240" y="2450592"/>
            <a:ext cx="4572000" cy="960120"/>
          </a:xfrm>
          <a:prstGeom prst="rect">
            <a:avLst/>
          </a:prstGeom>
          <a:noFill/>
          <a:ln/>
          <a:effectLst>
            <a:outerShdw blurRad="12700" dist="12700" dir="2700000" algn="bl" rotWithShape="0">
              <a:srgbClr val="000000">
                <a:alpha val="25000"/>
              </a:srgbClr>
            </a:outerShdw>
          </a:effectLst>
        </p:spPr>
        <p:txBody>
          <a:bodyPr wrap="square" lIns="0" tIns="0" rIns="0" bIns="0" rtlCol="0" anchor="ctr"/>
          <a:lstStyle/>
          <a:p>
            <a:pPr marL="0" indent="0" algn="l">
              <a:buNone/>
            </a:pPr>
            <a:r>
              <a:rPr lang="en-US" sz="2000" dirty="0">
                <a:solidFill>
                  <a:srgbClr val="E4D9C7"/>
                </a:solidFill>
                <a:latin typeface="Aptos" pitchFamily="34" charset="0"/>
                <a:ea typeface="Aptos" pitchFamily="34" charset="-122"/>
                <a:cs typeface="Aptos" pitchFamily="34" charset="-120"/>
              </a:rPr>
              <a:t>Jesus still opens blind eyes — and holiness is learning to walk in that light.</a:t>
            </a:r>
            <a:endParaRPr lang="en-US" sz="2000" dirty="0"/>
          </a:p>
        </p:txBody>
      </p:sp>
      <p:sp>
        <p:nvSpPr>
          <p:cNvPr id="7" name="Text 4">
            <a:extLst>
              <a:ext uri="{FF2B5EF4-FFF2-40B4-BE49-F238E27FC236}">
                <a16:creationId xmlns:a16="http://schemas.microsoft.com/office/drawing/2014/main" id="{DD9ED00A-2AF3-4DC8-503D-F7D4774D8CFF}"/>
              </a:ext>
            </a:extLst>
          </p:cNvPr>
          <p:cNvSpPr/>
          <p:nvPr/>
        </p:nvSpPr>
        <p:spPr>
          <a:xfrm>
            <a:off x="6510528" y="6053328"/>
            <a:ext cx="4754880" cy="228600"/>
          </a:xfrm>
          <a:prstGeom prst="rect">
            <a:avLst/>
          </a:prstGeom>
          <a:noFill/>
          <a:ln/>
          <a:effectLst>
            <a:outerShdw blurRad="12700" dist="12700" dir="2700000" algn="bl" rotWithShape="0">
              <a:srgbClr val="000000">
                <a:alpha val="25000"/>
              </a:srgbClr>
            </a:outerShdw>
          </a:effectLst>
        </p:spPr>
        <p:txBody>
          <a:bodyPr wrap="square" lIns="0" tIns="0" rIns="0" bIns="0" rtlCol="0" anchor="ctr"/>
          <a:lstStyle/>
          <a:p>
            <a:pPr marL="0" indent="0" algn="l">
              <a:buNone/>
            </a:pPr>
            <a:r>
              <a:rPr lang="en-US" sz="1300" dirty="0">
                <a:solidFill>
                  <a:srgbClr val="D6C7AF"/>
                </a:solidFill>
                <a:latin typeface="Aptos" pitchFamily="34" charset="0"/>
                <a:ea typeface="Aptos" pitchFamily="34" charset="-122"/>
                <a:cs typeface="Aptos" pitchFamily="34" charset="-120"/>
              </a:rPr>
              <a:t>1 Samuel 16:1–13 • Psalm 23 • Ephesians 5:8–14 • John 9:1–41</a:t>
            </a:r>
            <a:endParaRPr lang="en-US" sz="1300" dirty="0"/>
          </a:p>
        </p:txBody>
      </p:sp>
    </p:spTree>
    <p:extLst>
      <p:ext uri="{BB962C8B-B14F-4D97-AF65-F5344CB8AC3E}">
        <p14:creationId xmlns:p14="http://schemas.microsoft.com/office/powerpoint/2010/main" val="1385171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mnt/data/sermon_slide_assets/slide2_bg.jpg"/>
          <p:cNvPicPr>
            <a:picLocks noChangeAspect="1"/>
          </p:cNvPicPr>
          <p:nvPr/>
        </p:nvPicPr>
        <p:blipFill>
          <a:blip r:embed="rId3">
            <a:alphaModFix/>
          </a:blip>
          <a:srcRect l="1" r="1"/>
          <a:stretch/>
        </p:blipFill>
        <p:spPr>
          <a:xfrm>
            <a:off x="0" y="0"/>
            <a:ext cx="12192000" cy="6858000"/>
          </a:xfrm>
          <a:prstGeom prst="rect">
            <a:avLst/>
          </a:prstGeom>
        </p:spPr>
      </p:pic>
      <p:sp>
        <p:nvSpPr>
          <p:cNvPr id="3" name="Text 0"/>
          <p:cNvSpPr/>
          <p:nvPr/>
        </p:nvSpPr>
        <p:spPr>
          <a:xfrm>
            <a:off x="4784488" y="291569"/>
            <a:ext cx="6057682" cy="360980"/>
          </a:xfrm>
          <a:prstGeom prst="rect">
            <a:avLst/>
          </a:prstGeom>
          <a:noFill/>
          <a:ln/>
          <a:effectLst>
            <a:outerShdw blurRad="25400" dist="12700" dir="2700000" algn="bl" rotWithShape="0">
              <a:srgbClr val="000000">
                <a:alpha val="30000"/>
              </a:srgbClr>
            </a:outerShdw>
          </a:effectLst>
        </p:spPr>
        <p:txBody>
          <a:bodyPr wrap="square" lIns="0" tIns="0" rIns="0" bIns="0" rtlCol="0" anchor="ctr"/>
          <a:lstStyle/>
          <a:p>
            <a:pPr marL="0" indent="0">
              <a:buNone/>
            </a:pPr>
            <a:r>
              <a:rPr lang="en-US" sz="3600" b="1" dirty="0">
                <a:solidFill>
                  <a:srgbClr val="F6F2EA"/>
                </a:solidFill>
                <a:latin typeface="Times New Roman" panose="02020603050405020304" pitchFamily="18" charset="0"/>
                <a:ea typeface="Georgia" pitchFamily="34" charset="-122"/>
                <a:cs typeface="Times New Roman" panose="02020603050405020304" pitchFamily="18" charset="0"/>
              </a:rPr>
              <a:t>This Sunday’s movement</a:t>
            </a:r>
            <a:endParaRPr lang="en-US" sz="3600" dirty="0">
              <a:latin typeface="Times New Roman" panose="02020603050405020304" pitchFamily="18" charset="0"/>
              <a:cs typeface="Times New Roman" panose="02020603050405020304" pitchFamily="18" charset="0"/>
            </a:endParaRPr>
          </a:p>
        </p:txBody>
      </p:sp>
      <p:sp>
        <p:nvSpPr>
          <p:cNvPr id="4" name="Text 1"/>
          <p:cNvSpPr/>
          <p:nvPr/>
        </p:nvSpPr>
        <p:spPr>
          <a:xfrm>
            <a:off x="5022667" y="1536192"/>
            <a:ext cx="3657692" cy="167917"/>
          </a:xfrm>
          <a:prstGeom prst="rect">
            <a:avLst/>
          </a:prstGeom>
          <a:noFill/>
          <a:ln/>
          <a:effectLst>
            <a:outerShdw blurRad="12700" dist="12700" dir="2700000" algn="bl" rotWithShape="0">
              <a:srgbClr val="000000">
                <a:alpha val="25000"/>
              </a:srgbClr>
            </a:outerShdw>
          </a:effectLst>
        </p:spPr>
        <p:txBody>
          <a:bodyPr wrap="square" lIns="0" tIns="0" rIns="0" bIns="0" rtlCol="0" anchor="ctr"/>
          <a:lstStyle/>
          <a:p>
            <a:pPr marL="0" indent="0" algn="l">
              <a:buNone/>
            </a:pPr>
            <a:r>
              <a:rPr lang="en-US" sz="2800" b="1" dirty="0">
                <a:solidFill>
                  <a:srgbClr val="D9B66F"/>
                </a:solidFill>
                <a:latin typeface="Times New Roman" panose="02020603050405020304" pitchFamily="18" charset="0"/>
                <a:ea typeface="Aptos" pitchFamily="34" charset="-122"/>
                <a:cs typeface="Times New Roman" panose="02020603050405020304" pitchFamily="18" charset="0"/>
              </a:rPr>
              <a:t>God sees the heart.</a:t>
            </a:r>
            <a:endParaRPr lang="en-US" sz="2800" dirty="0">
              <a:latin typeface="Times New Roman" panose="02020603050405020304" pitchFamily="18" charset="0"/>
              <a:cs typeface="Times New Roman" panose="02020603050405020304" pitchFamily="18" charset="0"/>
            </a:endParaRPr>
          </a:p>
        </p:txBody>
      </p:sp>
      <p:sp>
        <p:nvSpPr>
          <p:cNvPr id="5" name="Text 2"/>
          <p:cNvSpPr/>
          <p:nvPr/>
        </p:nvSpPr>
        <p:spPr>
          <a:xfrm>
            <a:off x="5022667" y="1892808"/>
            <a:ext cx="1828846" cy="115443"/>
          </a:xfrm>
          <a:prstGeom prst="rect">
            <a:avLst/>
          </a:prstGeom>
          <a:noFill/>
          <a:ln/>
          <a:effectLst>
            <a:outerShdw blurRad="12700" dist="12700" dir="2700000" algn="bl" rotWithShape="0">
              <a:srgbClr val="000000">
                <a:alpha val="25000"/>
              </a:srgbClr>
            </a:outerShdw>
          </a:effectLst>
        </p:spPr>
        <p:txBody>
          <a:bodyPr wrap="square" lIns="0" tIns="0" rIns="0" bIns="0" rtlCol="0" anchor="ctr"/>
          <a:lstStyle/>
          <a:p>
            <a:pPr marL="0" indent="0" algn="l">
              <a:buNone/>
            </a:pPr>
            <a:r>
              <a:rPr lang="en-US" sz="2800" dirty="0">
                <a:solidFill>
                  <a:srgbClr val="E4D9C7"/>
                </a:solidFill>
                <a:latin typeface="Times New Roman" panose="02020603050405020304" pitchFamily="18" charset="0"/>
                <a:ea typeface="Aptos" pitchFamily="34" charset="-122"/>
                <a:cs typeface="Times New Roman" panose="02020603050405020304" pitchFamily="18" charset="0"/>
              </a:rPr>
              <a:t>1 Samuel 16</a:t>
            </a:r>
            <a:endParaRPr lang="en-US" sz="2800" dirty="0">
              <a:latin typeface="Times New Roman" panose="02020603050405020304" pitchFamily="18" charset="0"/>
              <a:cs typeface="Times New Roman" panose="02020603050405020304" pitchFamily="18" charset="0"/>
            </a:endParaRPr>
          </a:p>
        </p:txBody>
      </p:sp>
      <p:sp>
        <p:nvSpPr>
          <p:cNvPr id="6" name="Text 3"/>
          <p:cNvSpPr/>
          <p:nvPr/>
        </p:nvSpPr>
        <p:spPr>
          <a:xfrm>
            <a:off x="5022666" y="2587752"/>
            <a:ext cx="6912034" cy="284607"/>
          </a:xfrm>
          <a:prstGeom prst="rect">
            <a:avLst/>
          </a:prstGeom>
          <a:noFill/>
          <a:ln/>
          <a:effectLst>
            <a:outerShdw blurRad="12700" dist="12700" dir="2700000" algn="bl" rotWithShape="0">
              <a:srgbClr val="000000">
                <a:alpha val="25000"/>
              </a:srgbClr>
            </a:outerShdw>
          </a:effectLst>
        </p:spPr>
        <p:txBody>
          <a:bodyPr wrap="square" lIns="0" tIns="0" rIns="0" bIns="0" rtlCol="0" anchor="ctr"/>
          <a:lstStyle/>
          <a:p>
            <a:pPr marL="0" indent="0" algn="l">
              <a:buNone/>
            </a:pPr>
            <a:r>
              <a:rPr lang="en-US" sz="2800" b="1" dirty="0">
                <a:solidFill>
                  <a:srgbClr val="D9B66F"/>
                </a:solidFill>
                <a:latin typeface="Times New Roman" panose="02020603050405020304" pitchFamily="18" charset="0"/>
                <a:ea typeface="Aptos" pitchFamily="34" charset="-122"/>
                <a:cs typeface="Times New Roman" panose="02020603050405020304" pitchFamily="18" charset="0"/>
              </a:rPr>
              <a:t>The Shepherd stays with us in the valley.</a:t>
            </a:r>
            <a:endParaRPr lang="en-US" sz="2800" dirty="0">
              <a:latin typeface="Times New Roman" panose="02020603050405020304" pitchFamily="18" charset="0"/>
              <a:cs typeface="Times New Roman" panose="02020603050405020304" pitchFamily="18" charset="0"/>
            </a:endParaRPr>
          </a:p>
        </p:txBody>
      </p:sp>
      <p:sp>
        <p:nvSpPr>
          <p:cNvPr id="7" name="Text 4"/>
          <p:cNvSpPr/>
          <p:nvPr/>
        </p:nvSpPr>
        <p:spPr>
          <a:xfrm>
            <a:off x="5022667" y="3054096"/>
            <a:ext cx="1828846" cy="104948"/>
          </a:xfrm>
          <a:prstGeom prst="rect">
            <a:avLst/>
          </a:prstGeom>
          <a:noFill/>
          <a:ln/>
          <a:effectLst>
            <a:outerShdw blurRad="12700" dist="12700" dir="2700000" algn="bl" rotWithShape="0">
              <a:srgbClr val="000000">
                <a:alpha val="25000"/>
              </a:srgbClr>
            </a:outerShdw>
          </a:effectLst>
        </p:spPr>
        <p:txBody>
          <a:bodyPr wrap="square" lIns="0" tIns="0" rIns="0" bIns="0" rtlCol="0" anchor="ctr"/>
          <a:lstStyle/>
          <a:p>
            <a:pPr marL="0" indent="0" algn="l">
              <a:buNone/>
            </a:pPr>
            <a:r>
              <a:rPr lang="en-US" sz="2800" dirty="0">
                <a:solidFill>
                  <a:srgbClr val="E4D9C7"/>
                </a:solidFill>
                <a:latin typeface="Times New Roman" panose="02020603050405020304" pitchFamily="18" charset="0"/>
                <a:ea typeface="Aptos" pitchFamily="34" charset="-122"/>
                <a:cs typeface="Times New Roman" panose="02020603050405020304" pitchFamily="18" charset="0"/>
              </a:rPr>
              <a:t>Psalm 23</a:t>
            </a:r>
            <a:endParaRPr lang="en-US" sz="2800" dirty="0">
              <a:latin typeface="Times New Roman" panose="02020603050405020304" pitchFamily="18" charset="0"/>
              <a:cs typeface="Times New Roman" panose="02020603050405020304" pitchFamily="18" charset="0"/>
            </a:endParaRPr>
          </a:p>
        </p:txBody>
      </p:sp>
      <p:sp>
        <p:nvSpPr>
          <p:cNvPr id="8" name="Text 5"/>
          <p:cNvSpPr/>
          <p:nvPr/>
        </p:nvSpPr>
        <p:spPr>
          <a:xfrm>
            <a:off x="5022666" y="3675888"/>
            <a:ext cx="6912034" cy="220391"/>
          </a:xfrm>
          <a:prstGeom prst="rect">
            <a:avLst/>
          </a:prstGeom>
          <a:noFill/>
          <a:ln/>
          <a:effectLst>
            <a:outerShdw blurRad="12700" dist="12700" dir="2700000" algn="bl" rotWithShape="0">
              <a:srgbClr val="000000">
                <a:alpha val="25000"/>
              </a:srgbClr>
            </a:outerShdw>
          </a:effectLst>
        </p:spPr>
        <p:txBody>
          <a:bodyPr wrap="square" lIns="0" tIns="0" rIns="0" bIns="0" rtlCol="0" anchor="ctr"/>
          <a:lstStyle/>
          <a:p>
            <a:pPr marL="0" indent="0" algn="l">
              <a:buNone/>
            </a:pPr>
            <a:r>
              <a:rPr lang="en-US" sz="2800" b="1" dirty="0">
                <a:solidFill>
                  <a:srgbClr val="D9B66F"/>
                </a:solidFill>
                <a:latin typeface="Times New Roman" panose="02020603050405020304" pitchFamily="18" charset="0"/>
                <a:ea typeface="Aptos" pitchFamily="34" charset="-122"/>
                <a:cs typeface="Times New Roman" panose="02020603050405020304" pitchFamily="18" charset="0"/>
              </a:rPr>
              <a:t>Christ wakes us to walk in the light.</a:t>
            </a:r>
            <a:endParaRPr lang="en-US" sz="2800" dirty="0">
              <a:latin typeface="Times New Roman" panose="02020603050405020304" pitchFamily="18" charset="0"/>
              <a:cs typeface="Times New Roman" panose="02020603050405020304" pitchFamily="18" charset="0"/>
            </a:endParaRPr>
          </a:p>
        </p:txBody>
      </p:sp>
      <p:sp>
        <p:nvSpPr>
          <p:cNvPr id="9" name="Text 6"/>
          <p:cNvSpPr/>
          <p:nvPr/>
        </p:nvSpPr>
        <p:spPr>
          <a:xfrm>
            <a:off x="5022667" y="4151376"/>
            <a:ext cx="1828846" cy="104948"/>
          </a:xfrm>
          <a:prstGeom prst="rect">
            <a:avLst/>
          </a:prstGeom>
          <a:noFill/>
          <a:ln/>
          <a:effectLst>
            <a:outerShdw blurRad="12700" dist="12700" dir="2700000" algn="bl" rotWithShape="0">
              <a:srgbClr val="000000">
                <a:alpha val="25000"/>
              </a:srgbClr>
            </a:outerShdw>
          </a:effectLst>
        </p:spPr>
        <p:txBody>
          <a:bodyPr wrap="square" lIns="0" tIns="0" rIns="0" bIns="0" rtlCol="0" anchor="ctr"/>
          <a:lstStyle/>
          <a:p>
            <a:pPr marL="0" indent="0" algn="l">
              <a:buNone/>
            </a:pPr>
            <a:r>
              <a:rPr lang="en-US" sz="2800" dirty="0">
                <a:solidFill>
                  <a:srgbClr val="E4D9C7"/>
                </a:solidFill>
                <a:latin typeface="Times New Roman" panose="02020603050405020304" pitchFamily="18" charset="0"/>
                <a:ea typeface="Aptos" pitchFamily="34" charset="-122"/>
                <a:cs typeface="Times New Roman" panose="02020603050405020304" pitchFamily="18" charset="0"/>
              </a:rPr>
              <a:t>Ephesians 5</a:t>
            </a:r>
            <a:endParaRPr lang="en-US" sz="2800" dirty="0">
              <a:latin typeface="Times New Roman" panose="02020603050405020304" pitchFamily="18" charset="0"/>
              <a:cs typeface="Times New Roman" panose="02020603050405020304" pitchFamily="18" charset="0"/>
            </a:endParaRPr>
          </a:p>
        </p:txBody>
      </p:sp>
      <p:sp>
        <p:nvSpPr>
          <p:cNvPr id="10" name="Text 7"/>
          <p:cNvSpPr/>
          <p:nvPr/>
        </p:nvSpPr>
        <p:spPr>
          <a:xfrm>
            <a:off x="5022666" y="4951474"/>
            <a:ext cx="4526393" cy="230886"/>
          </a:xfrm>
          <a:prstGeom prst="rect">
            <a:avLst/>
          </a:prstGeom>
          <a:noFill/>
          <a:ln/>
          <a:effectLst>
            <a:outerShdw blurRad="12700" dist="12700" dir="2700000" algn="bl" rotWithShape="0">
              <a:srgbClr val="000000">
                <a:alpha val="25000"/>
              </a:srgbClr>
            </a:outerShdw>
          </a:effectLst>
        </p:spPr>
        <p:txBody>
          <a:bodyPr wrap="square" lIns="0" tIns="0" rIns="0" bIns="0" rtlCol="0" anchor="ctr"/>
          <a:lstStyle/>
          <a:p>
            <a:pPr marL="0" indent="0" algn="l">
              <a:buNone/>
            </a:pPr>
            <a:r>
              <a:rPr lang="en-US" sz="2800" b="1" dirty="0">
                <a:solidFill>
                  <a:srgbClr val="D9B66F"/>
                </a:solidFill>
                <a:latin typeface="Times New Roman" panose="02020603050405020304" pitchFamily="18" charset="0"/>
                <a:ea typeface="Aptos" pitchFamily="34" charset="-122"/>
                <a:cs typeface="Times New Roman" panose="02020603050405020304" pitchFamily="18" charset="0"/>
              </a:rPr>
              <a:t>Jesus opens blind eyes and exposes false sight.</a:t>
            </a:r>
            <a:endParaRPr lang="en-US" sz="2800" dirty="0">
              <a:latin typeface="Times New Roman" panose="02020603050405020304" pitchFamily="18" charset="0"/>
              <a:cs typeface="Times New Roman" panose="02020603050405020304" pitchFamily="18" charset="0"/>
            </a:endParaRPr>
          </a:p>
        </p:txBody>
      </p:sp>
      <p:sp>
        <p:nvSpPr>
          <p:cNvPr id="11" name="Text 8"/>
          <p:cNvSpPr/>
          <p:nvPr/>
        </p:nvSpPr>
        <p:spPr>
          <a:xfrm>
            <a:off x="5022667" y="5570981"/>
            <a:ext cx="1828846" cy="531703"/>
          </a:xfrm>
          <a:prstGeom prst="rect">
            <a:avLst/>
          </a:prstGeom>
          <a:noFill/>
          <a:ln/>
          <a:effectLst>
            <a:outerShdw blurRad="12700" dist="12700" dir="2700000" algn="bl" rotWithShape="0">
              <a:srgbClr val="000000">
                <a:alpha val="25000"/>
              </a:srgbClr>
            </a:outerShdw>
          </a:effectLst>
        </p:spPr>
        <p:txBody>
          <a:bodyPr wrap="square" lIns="0" tIns="0" rIns="0" bIns="0" rtlCol="0" anchor="ctr"/>
          <a:lstStyle/>
          <a:p>
            <a:pPr marL="0" indent="0" algn="l">
              <a:buNone/>
            </a:pPr>
            <a:r>
              <a:rPr lang="en-US" sz="2800" dirty="0">
                <a:solidFill>
                  <a:srgbClr val="E4D9C7"/>
                </a:solidFill>
                <a:latin typeface="Times New Roman" panose="02020603050405020304" pitchFamily="18" charset="0"/>
                <a:ea typeface="Aptos" pitchFamily="34" charset="-122"/>
                <a:cs typeface="Times New Roman" panose="02020603050405020304" pitchFamily="18" charset="0"/>
              </a:rPr>
              <a:t>John 9</a:t>
            </a:r>
            <a:endParaRPr lang="en-US" sz="2800" dirty="0">
              <a:latin typeface="Times New Roman" panose="02020603050405020304" pitchFamily="18" charset="0"/>
              <a:cs typeface="Times New Roman" panose="02020603050405020304" pitchFamily="18" charset="0"/>
            </a:endParaRPr>
          </a:p>
        </p:txBody>
      </p:sp>
      <p:sp>
        <p:nvSpPr>
          <p:cNvPr id="13" name="Text 9">
            <a:extLst>
              <a:ext uri="{FF2B5EF4-FFF2-40B4-BE49-F238E27FC236}">
                <a16:creationId xmlns:a16="http://schemas.microsoft.com/office/drawing/2014/main" id="{18A30F2D-3697-EB1D-E310-7A8530EB7E04}"/>
              </a:ext>
            </a:extLst>
          </p:cNvPr>
          <p:cNvSpPr/>
          <p:nvPr/>
        </p:nvSpPr>
        <p:spPr>
          <a:xfrm>
            <a:off x="444831" y="2953776"/>
            <a:ext cx="3603679" cy="577215"/>
          </a:xfrm>
          <a:prstGeom prst="rect">
            <a:avLst/>
          </a:prstGeom>
          <a:noFill/>
          <a:ln/>
          <a:effectLst>
            <a:outerShdw blurRad="12700" dist="12700" dir="2700000" algn="bl" rotWithShape="0">
              <a:srgbClr val="000000">
                <a:alpha val="25000"/>
              </a:srgbClr>
            </a:outerShdw>
          </a:effectLst>
        </p:spPr>
        <p:txBody>
          <a:bodyPr wrap="square" lIns="0" tIns="0" rIns="0" bIns="0" rtlCol="0" anchor="ctr"/>
          <a:lstStyle/>
          <a:p>
            <a:r>
              <a:rPr lang="en-US" sz="3600" b="1" dirty="0">
                <a:solidFill>
                  <a:schemeClr val="bg1"/>
                </a:solidFill>
              </a:rPr>
              <a:t>The good news is not that we have everything figured out, or that we see clearly on our own. The good news is that Jesus brings light where we cannot find our way.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mnt/data/sermon_slide_assets/slide3_bg.jpg"/>
          <p:cNvPicPr>
            <a:picLocks noChangeAspect="1"/>
          </p:cNvPicPr>
          <p:nvPr/>
        </p:nvPicPr>
        <p:blipFill>
          <a:blip r:embed="rId3"/>
          <a:srcRect l="1" r="1"/>
          <a:stretch/>
        </p:blipFill>
        <p:spPr>
          <a:xfrm>
            <a:off x="0" y="0"/>
            <a:ext cx="12192000" cy="6858000"/>
          </a:xfrm>
          <a:prstGeom prst="rect">
            <a:avLst/>
          </a:prstGeom>
        </p:spPr>
      </p:pic>
      <p:sp>
        <p:nvSpPr>
          <p:cNvPr id="3" name="Text 0"/>
          <p:cNvSpPr/>
          <p:nvPr/>
        </p:nvSpPr>
        <p:spPr>
          <a:xfrm>
            <a:off x="676655" y="603504"/>
            <a:ext cx="4809745" cy="594360"/>
          </a:xfrm>
          <a:prstGeom prst="rect">
            <a:avLst/>
          </a:prstGeom>
          <a:noFill/>
          <a:ln/>
          <a:effectLst>
            <a:outerShdw blurRad="25400" dist="12700" dir="2700000" algn="bl" rotWithShape="0">
              <a:srgbClr val="000000">
                <a:alpha val="30000"/>
              </a:srgbClr>
            </a:outerShdw>
          </a:effectLst>
        </p:spPr>
        <p:txBody>
          <a:bodyPr wrap="square" lIns="0" tIns="0" rIns="0" bIns="0" rtlCol="0" anchor="ctr"/>
          <a:lstStyle/>
          <a:p>
            <a:pPr marL="0" indent="0">
              <a:buNone/>
            </a:pPr>
            <a:r>
              <a:rPr lang="en-US" sz="4000" b="1" dirty="0">
                <a:solidFill>
                  <a:srgbClr val="F6F2EA"/>
                </a:solidFill>
                <a:latin typeface="Georgia" pitchFamily="34" charset="0"/>
                <a:ea typeface="Georgia" pitchFamily="34" charset="-122"/>
                <a:cs typeface="Georgia" pitchFamily="34" charset="-120"/>
              </a:rPr>
              <a:t>God sees deeper than we do</a:t>
            </a:r>
            <a:endParaRPr lang="en-US" sz="4000" dirty="0"/>
          </a:p>
        </p:txBody>
      </p:sp>
      <p:sp>
        <p:nvSpPr>
          <p:cNvPr id="4" name="Text 1"/>
          <p:cNvSpPr/>
          <p:nvPr/>
        </p:nvSpPr>
        <p:spPr>
          <a:xfrm>
            <a:off x="731520" y="1916083"/>
            <a:ext cx="9971116" cy="841248"/>
          </a:xfrm>
          <a:prstGeom prst="rect">
            <a:avLst/>
          </a:prstGeom>
          <a:noFill/>
          <a:ln/>
          <a:effectLst>
            <a:outerShdw blurRad="12700" dist="12700" dir="2700000" algn="bl" rotWithShape="0">
              <a:srgbClr val="000000">
                <a:alpha val="25000"/>
              </a:srgbClr>
            </a:outerShdw>
          </a:effectLst>
        </p:spPr>
        <p:txBody>
          <a:bodyPr wrap="square" lIns="0" tIns="0" rIns="0" bIns="0" rtlCol="0" anchor="ctr"/>
          <a:lstStyle/>
          <a:p>
            <a:pPr marL="0" indent="0" algn="l">
              <a:buNone/>
            </a:pPr>
            <a:r>
              <a:rPr lang="en-US" sz="3200" dirty="0">
                <a:solidFill>
                  <a:srgbClr val="E4D9C7"/>
                </a:solidFill>
                <a:latin typeface="Aptos" pitchFamily="34" charset="0"/>
                <a:ea typeface="Aptos" pitchFamily="34" charset="-122"/>
                <a:cs typeface="Aptos" pitchFamily="34" charset="-120"/>
              </a:rPr>
              <a:t>“People look at the outward appearance, but the Lord looks at the heart.”</a:t>
            </a:r>
            <a:endParaRPr lang="en-US" sz="3200" dirty="0"/>
          </a:p>
          <a:p>
            <a:pPr marL="0" indent="0" algn="l">
              <a:buNone/>
            </a:pPr>
            <a:r>
              <a:rPr lang="en-US" sz="3200" dirty="0">
                <a:solidFill>
                  <a:srgbClr val="E4D9C7"/>
                </a:solidFill>
                <a:latin typeface="Aptos" pitchFamily="34" charset="0"/>
                <a:ea typeface="Aptos" pitchFamily="34" charset="-122"/>
                <a:cs typeface="Aptos" pitchFamily="34" charset="-120"/>
              </a:rPr>
              <a:t>(1 Samuel 16:7, NIV)</a:t>
            </a:r>
            <a:endParaRPr lang="en-US" sz="3200" dirty="0"/>
          </a:p>
        </p:txBody>
      </p:sp>
      <p:sp>
        <p:nvSpPr>
          <p:cNvPr id="5" name="Text 2"/>
          <p:cNvSpPr/>
          <p:nvPr/>
        </p:nvSpPr>
        <p:spPr>
          <a:xfrm>
            <a:off x="731519" y="3711633"/>
            <a:ext cx="9836035" cy="868680"/>
          </a:xfrm>
          <a:prstGeom prst="rect">
            <a:avLst/>
          </a:prstGeom>
          <a:noFill/>
          <a:ln/>
          <a:effectLst>
            <a:outerShdw blurRad="12700" dist="12700" dir="2700000" algn="bl" rotWithShape="0">
              <a:srgbClr val="000000">
                <a:alpha val="25000"/>
              </a:srgbClr>
            </a:outerShdw>
          </a:effectLst>
        </p:spPr>
        <p:txBody>
          <a:bodyPr wrap="square" lIns="0" tIns="0" rIns="0" bIns="0" rtlCol="0" anchor="ctr"/>
          <a:lstStyle/>
          <a:p>
            <a:pPr marL="0" indent="0" algn="l">
              <a:buNone/>
            </a:pPr>
            <a:r>
              <a:rPr lang="en-US" sz="3200" dirty="0">
                <a:solidFill>
                  <a:srgbClr val="F6F2EA"/>
                </a:solidFill>
                <a:latin typeface="Aptos" pitchFamily="34" charset="0"/>
                <a:ea typeface="Aptos" pitchFamily="34" charset="-122"/>
                <a:cs typeface="Aptos" pitchFamily="34" charset="-120"/>
              </a:rPr>
              <a:t>Samuel sees height, strength, and appearance. God chooses the overlooked shepherd.</a:t>
            </a:r>
            <a:endParaRPr lang="en-US" sz="3200" dirty="0"/>
          </a:p>
        </p:txBody>
      </p:sp>
      <p:sp>
        <p:nvSpPr>
          <p:cNvPr id="6" name="Text 3"/>
          <p:cNvSpPr/>
          <p:nvPr/>
        </p:nvSpPr>
        <p:spPr>
          <a:xfrm>
            <a:off x="731519" y="5534615"/>
            <a:ext cx="10095807" cy="868680"/>
          </a:xfrm>
          <a:prstGeom prst="rect">
            <a:avLst/>
          </a:prstGeom>
          <a:noFill/>
          <a:ln/>
          <a:effectLst>
            <a:outerShdw blurRad="12700" dist="12700" dir="2700000" algn="bl" rotWithShape="0">
              <a:srgbClr val="000000">
                <a:alpha val="25000"/>
              </a:srgbClr>
            </a:outerShdw>
          </a:effectLst>
        </p:spPr>
        <p:txBody>
          <a:bodyPr wrap="square" lIns="0" tIns="0" rIns="0" bIns="0" rtlCol="0" anchor="ctr"/>
          <a:lstStyle/>
          <a:p>
            <a:pPr marL="0" indent="0" algn="l">
              <a:buNone/>
            </a:pPr>
            <a:r>
              <a:rPr lang="en-US" sz="3200" dirty="0">
                <a:solidFill>
                  <a:srgbClr val="D9B66F"/>
                </a:solidFill>
                <a:latin typeface="Aptos" pitchFamily="34" charset="0"/>
                <a:ea typeface="Aptos" pitchFamily="34" charset="-122"/>
                <a:cs typeface="Aptos" pitchFamily="34" charset="-120"/>
              </a:rPr>
              <a:t>Holiness begins where performance ends — when we let God tell the truth about us.</a:t>
            </a:r>
            <a:endParaRPr lang="en-US"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825D7-89E8-A0E7-7BC3-184CADA31B07}"/>
            </a:ext>
          </a:extLst>
        </p:cNvPr>
        <p:cNvGrpSpPr/>
        <p:nvPr/>
      </p:nvGrpSpPr>
      <p:grpSpPr>
        <a:xfrm>
          <a:off x="0" y="0"/>
          <a:ext cx="0" cy="0"/>
          <a:chOff x="0" y="0"/>
          <a:chExt cx="0" cy="0"/>
        </a:xfrm>
      </p:grpSpPr>
      <p:pic>
        <p:nvPicPr>
          <p:cNvPr id="2" name="Image 0" descr="/mnt/data/sermon_slide_assets/slide4_bg.jpg">
            <a:extLst>
              <a:ext uri="{FF2B5EF4-FFF2-40B4-BE49-F238E27FC236}">
                <a16:creationId xmlns:a16="http://schemas.microsoft.com/office/drawing/2014/main" id="{B4578074-182C-E7E4-F822-4DC05C90519E}"/>
              </a:ext>
            </a:extLst>
          </p:cNvPr>
          <p:cNvPicPr>
            <a:picLocks noChangeAspect="1"/>
          </p:cNvPicPr>
          <p:nvPr/>
        </p:nvPicPr>
        <p:blipFill>
          <a:blip r:embed="rId3"/>
          <a:srcRect l="1" r="1"/>
          <a:stretch/>
        </p:blipFill>
        <p:spPr>
          <a:xfrm>
            <a:off x="0" y="0"/>
            <a:ext cx="12192000" cy="6858000"/>
          </a:xfrm>
          <a:prstGeom prst="rect">
            <a:avLst/>
          </a:prstGeom>
        </p:spPr>
      </p:pic>
      <p:sp>
        <p:nvSpPr>
          <p:cNvPr id="3" name="Text 0">
            <a:extLst>
              <a:ext uri="{FF2B5EF4-FFF2-40B4-BE49-F238E27FC236}">
                <a16:creationId xmlns:a16="http://schemas.microsoft.com/office/drawing/2014/main" id="{355A4328-E1D6-B632-B9C6-A0AA1C25B32B}"/>
              </a:ext>
            </a:extLst>
          </p:cNvPr>
          <p:cNvSpPr/>
          <p:nvPr/>
        </p:nvSpPr>
        <p:spPr>
          <a:xfrm>
            <a:off x="268605" y="726325"/>
            <a:ext cx="4339659" cy="594360"/>
          </a:xfrm>
          <a:prstGeom prst="rect">
            <a:avLst/>
          </a:prstGeom>
          <a:noFill/>
          <a:ln/>
          <a:effectLst>
            <a:outerShdw blurRad="25400" dist="12700" dir="2700000" algn="bl" rotWithShape="0">
              <a:srgbClr val="000000">
                <a:alpha val="30000"/>
              </a:srgbClr>
            </a:outerShdw>
          </a:effectLst>
        </p:spPr>
        <p:txBody>
          <a:bodyPr wrap="square" lIns="0" tIns="0" rIns="0" bIns="0" rtlCol="0" anchor="ctr"/>
          <a:lstStyle/>
          <a:p>
            <a:pPr marL="0" indent="0">
              <a:buNone/>
            </a:pPr>
            <a:r>
              <a:rPr lang="en-US" sz="4000" b="1" dirty="0">
                <a:solidFill>
                  <a:srgbClr val="F6F2EA"/>
                </a:solidFill>
                <a:latin typeface="Georgia" pitchFamily="34" charset="0"/>
                <a:ea typeface="Georgia" pitchFamily="34" charset="-122"/>
                <a:cs typeface="Georgia" pitchFamily="34" charset="-120"/>
              </a:rPr>
              <a:t>The Shepherd in the valley</a:t>
            </a:r>
            <a:endParaRPr lang="en-US" sz="4000" dirty="0"/>
          </a:p>
        </p:txBody>
      </p:sp>
      <p:sp>
        <p:nvSpPr>
          <p:cNvPr id="4" name="Text 1">
            <a:extLst>
              <a:ext uri="{FF2B5EF4-FFF2-40B4-BE49-F238E27FC236}">
                <a16:creationId xmlns:a16="http://schemas.microsoft.com/office/drawing/2014/main" id="{80E76DF0-6CA3-DD2B-B233-B004E67529F2}"/>
              </a:ext>
            </a:extLst>
          </p:cNvPr>
          <p:cNvSpPr/>
          <p:nvPr/>
        </p:nvSpPr>
        <p:spPr>
          <a:xfrm>
            <a:off x="864524" y="3212869"/>
            <a:ext cx="6537960" cy="822960"/>
          </a:xfrm>
          <a:prstGeom prst="rect">
            <a:avLst/>
          </a:prstGeom>
          <a:noFill/>
          <a:ln/>
          <a:effectLst>
            <a:outerShdw blurRad="12700" dist="12700" dir="2700000" algn="bl" rotWithShape="0">
              <a:srgbClr val="000000">
                <a:alpha val="25000"/>
              </a:srgbClr>
            </a:outerShdw>
          </a:effectLst>
        </p:spPr>
        <p:txBody>
          <a:bodyPr wrap="square" lIns="0" tIns="0" rIns="0" bIns="0" rtlCol="0" anchor="ctr"/>
          <a:lstStyle/>
          <a:p>
            <a:pPr marL="0" indent="0" algn="ctr">
              <a:buNone/>
            </a:pPr>
            <a:r>
              <a:rPr lang="en-US" sz="3600" dirty="0">
                <a:solidFill>
                  <a:srgbClr val="E4D9C7"/>
                </a:solidFill>
                <a:latin typeface="Aptos" pitchFamily="34" charset="0"/>
                <a:ea typeface="Aptos" pitchFamily="34" charset="-122"/>
                <a:cs typeface="Aptos" pitchFamily="34" charset="-120"/>
              </a:rPr>
              <a:t>“Even though I walk through the darkest valley, I will fear no evil, for you are with me.”</a:t>
            </a:r>
            <a:endParaRPr lang="en-US" sz="3600" dirty="0"/>
          </a:p>
          <a:p>
            <a:pPr marL="0" indent="0" algn="ctr">
              <a:buNone/>
            </a:pPr>
            <a:r>
              <a:rPr lang="en-US" sz="3600" dirty="0">
                <a:solidFill>
                  <a:srgbClr val="E4D9C7"/>
                </a:solidFill>
                <a:latin typeface="Aptos" pitchFamily="34" charset="0"/>
                <a:ea typeface="Aptos" pitchFamily="34" charset="-122"/>
                <a:cs typeface="Aptos" pitchFamily="34" charset="-120"/>
              </a:rPr>
              <a:t>(Psalm 23:4, NIV)</a:t>
            </a:r>
            <a:endParaRPr lang="en-US" sz="3600" dirty="0"/>
          </a:p>
        </p:txBody>
      </p:sp>
      <p:sp>
        <p:nvSpPr>
          <p:cNvPr id="5" name="Text 2">
            <a:extLst>
              <a:ext uri="{FF2B5EF4-FFF2-40B4-BE49-F238E27FC236}">
                <a16:creationId xmlns:a16="http://schemas.microsoft.com/office/drawing/2014/main" id="{51AB05D3-EDE8-7A86-AFFD-E52A2CAF1ECF}"/>
              </a:ext>
            </a:extLst>
          </p:cNvPr>
          <p:cNvSpPr/>
          <p:nvPr/>
        </p:nvSpPr>
        <p:spPr>
          <a:xfrm>
            <a:off x="268605" y="5609013"/>
            <a:ext cx="11654790" cy="777240"/>
          </a:xfrm>
          <a:prstGeom prst="rect">
            <a:avLst/>
          </a:prstGeom>
          <a:noFill/>
          <a:ln/>
          <a:effectLst>
            <a:outerShdw blurRad="12700" dist="12700" dir="2700000" algn="bl" rotWithShape="0">
              <a:srgbClr val="000000">
                <a:alpha val="25000"/>
              </a:srgbClr>
            </a:outerShdw>
          </a:effectLst>
        </p:spPr>
        <p:txBody>
          <a:bodyPr wrap="square" lIns="0" tIns="0" rIns="0" bIns="0" rtlCol="0" anchor="ctr"/>
          <a:lstStyle/>
          <a:p>
            <a:pPr marL="0" indent="0" algn="l">
              <a:buNone/>
            </a:pPr>
            <a:r>
              <a:rPr lang="en-US" sz="3600" b="1" dirty="0">
                <a:solidFill>
                  <a:srgbClr val="F6F2EA"/>
                </a:solidFill>
                <a:latin typeface="Aptos" pitchFamily="34" charset="0"/>
                <a:ea typeface="Aptos" pitchFamily="34" charset="-122"/>
                <a:cs typeface="Aptos" pitchFamily="34" charset="-120"/>
              </a:rPr>
              <a:t>Dark places can become holy places when they become places of prayer, refuge, and remembered presence.</a:t>
            </a:r>
            <a:endParaRPr lang="en-US" sz="3600" b="1" dirty="0"/>
          </a:p>
        </p:txBody>
      </p:sp>
    </p:spTree>
    <p:extLst>
      <p:ext uri="{BB962C8B-B14F-4D97-AF65-F5344CB8AC3E}">
        <p14:creationId xmlns:p14="http://schemas.microsoft.com/office/powerpoint/2010/main" val="2168505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our the grist mill, caverns, and the nearby pioneer village. ">
            <a:extLst>
              <a:ext uri="{FF2B5EF4-FFF2-40B4-BE49-F238E27FC236}">
                <a16:creationId xmlns:a16="http://schemas.microsoft.com/office/drawing/2014/main" id="{8DF621B0-4416-0793-F735-E17C398102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4069"/>
          <a:stretch>
            <a:fillRect/>
          </a:stretch>
        </p:blipFill>
        <p:spPr bwMode="auto">
          <a:xfrm>
            <a:off x="4278085" y="-49210"/>
            <a:ext cx="7913915" cy="69072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quire Boone, Jr., Crossing the Mountains with Stores for His Brother Daniel, Encamped in the Wilds of Kentucky, by William Title Ranney (1852)]">
            <a:extLst>
              <a:ext uri="{FF2B5EF4-FFF2-40B4-BE49-F238E27FC236}">
                <a16:creationId xmlns:a16="http://schemas.microsoft.com/office/drawing/2014/main" id="{C715B74F-9063-F783-84FE-E50EDA3124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6302829" cy="690721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0295155-42FE-B235-8BDA-F77A9156E005}"/>
              </a:ext>
            </a:extLst>
          </p:cNvPr>
          <p:cNvSpPr txBox="1"/>
          <p:nvPr/>
        </p:nvSpPr>
        <p:spPr>
          <a:xfrm>
            <a:off x="206829" y="217715"/>
            <a:ext cx="6095999" cy="1754326"/>
          </a:xfrm>
          <a:prstGeom prst="rect">
            <a:avLst/>
          </a:prstGeom>
          <a:noFill/>
        </p:spPr>
        <p:txBody>
          <a:bodyPr wrap="square">
            <a:spAutoFit/>
          </a:bodyPr>
          <a:lstStyle/>
          <a:p>
            <a:r>
              <a:rPr lang="en-US" sz="3600" b="1" dirty="0">
                <a:latin typeface="Times New Roman" panose="02020603050405020304" pitchFamily="18" charset="0"/>
                <a:cs typeface="Times New Roman" panose="02020603050405020304" pitchFamily="18" charset="0"/>
              </a:rPr>
              <a:t>SQUIRE BOONE CAVERNS</a:t>
            </a:r>
          </a:p>
          <a:p>
            <a:r>
              <a:rPr lang="en-US" sz="3600" b="1" dirty="0">
                <a:latin typeface="Times New Roman" panose="02020603050405020304" pitchFamily="18" charset="0"/>
                <a:cs typeface="Times New Roman" panose="02020603050405020304" pitchFamily="18" charset="0"/>
              </a:rPr>
              <a:t>100 Squire Boone Rd, </a:t>
            </a:r>
            <a:r>
              <a:rPr lang="en-US" sz="3600" b="1" dirty="0" err="1">
                <a:latin typeface="Times New Roman" panose="02020603050405020304" pitchFamily="18" charset="0"/>
                <a:cs typeface="Times New Roman" panose="02020603050405020304" pitchFamily="18" charset="0"/>
              </a:rPr>
              <a:t>Mauckport</a:t>
            </a:r>
            <a:r>
              <a:rPr lang="en-US" sz="3600" b="1" dirty="0">
                <a:latin typeface="Times New Roman" panose="02020603050405020304" pitchFamily="18" charset="0"/>
                <a:cs typeface="Times New Roman" panose="02020603050405020304" pitchFamily="18" charset="0"/>
              </a:rPr>
              <a:t>, IN 47142</a:t>
            </a:r>
          </a:p>
        </p:txBody>
      </p:sp>
    </p:spTree>
    <p:extLst>
      <p:ext uri="{BB962C8B-B14F-4D97-AF65-F5344CB8AC3E}">
        <p14:creationId xmlns:p14="http://schemas.microsoft.com/office/powerpoint/2010/main" val="25108258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Georgia"/>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96</TotalTime>
  <Words>1001</Words>
  <Application>Microsoft Office PowerPoint</Application>
  <PresentationFormat>Widescreen</PresentationFormat>
  <Paragraphs>95</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Aptos</vt:lpstr>
      <vt:lpstr>Arial</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OpenAI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Grace to See</dc:title>
  <dc:subject>Sermon presentation: The Grace to See</dc:subject>
  <dc:creator>OpenAI</dc:creator>
  <cp:lastModifiedBy>Paul David Bravard</cp:lastModifiedBy>
  <cp:revision>14</cp:revision>
  <dcterms:created xsi:type="dcterms:W3CDTF">2026-03-10T19:17:35Z</dcterms:created>
  <dcterms:modified xsi:type="dcterms:W3CDTF">2026-03-15T11:27:17Z</dcterms:modified>
</cp:coreProperties>
</file>