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6236" autoAdjust="0"/>
  </p:normalViewPr>
  <p:slideViewPr>
    <p:cSldViewPr snapToGrid="0" snapToObjects="1">
      <p:cViewPr varScale="1">
        <p:scale>
          <a:sx n="51" d="100"/>
          <a:sy n="51" d="100"/>
        </p:scale>
        <p:origin x="1232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72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33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("A Given Center: Glory That Sends Us Back Down the Mountain", 2/15/2026). 
- Background photo (CC0): https://jooinn.com/images/silhouette-of-mountains-during-sunrise.html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(fruit vs force framing; Galatians 5 lens).
- Scripture: Holy Bible, New International Version (Grand Rapids: Zondervan, 2011), Gal. 5:22–23.
- Background photo (public domain/CC0 per site): https://www.goodfreephotos.com/iceland/other-iceland/aerial-view-of-a-river-in-iceland.jpg.php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(application question + "quick charge" vs steady formation; fruit/force).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(closing lines and key refrain).
- Scripture: Holy Bible, New International Version (Grand Rapids: Zondervan, 2011), Matt. 17:5.
- Background photo (CC0): https://jooinn.com/images/silhouette-of-mountains-during-sunrise.html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(lectionary texts + stated theme). 
- Background photo (CC0): https://jooinn.com/images/silhouette-of-mountains-during-sunrise.html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(opener imagery + anxiety/reactivity language).
- Battery icon: https://creazilla.com/nodes/3230562-battery-low-icon (downloaded PNG).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(Matthew 17:1–5 exposition).
- Scripture: Holy Bible, New International Version (Grand Rapids: Zondervan, 2011), Matt. 17:5.
- Artwork (public domain image as hosted): https://sdcason.com/transfiguration-1516-1520-by-raphael-public-domain-bible-painting/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(holiness definition + Quaker waiting counsel).
- For early Friends’ "primitive" vision and holiness transformation framing: Paul N. Anderson, “Primitive Christianity Revived—The Original Quaker Vision,” Quaker Religious Thought 131 (2018).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(Take Away 1 + quick charge vs steady formation).
- Scripture: Holy Bible, New International Version (Grand Rapids: Zondervan, 2011), Matt. 17:7.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(Take Away 2: testimony over technique).
- Scripture: Holy Bible, New International Version (Grand Rapids: Zondervan, 2011), 2 Pet. 1:16, 19.
- Background photo (public domain/CC0 per site): https://www.goodfreephotos.com/iceland/other-iceland/aerial-view-of-a-river-in-iceland.jpg.php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("Flow of Holiness" metaphor: headwaters → riverbanks → downstream).
- Scripture: Holy Bible, New International Version (Grand Rapids: Zondervan, 2011), Matt. 17:5.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Sermon manuscript (Exodus 24 waiting as "riverbank" for formation; anxious systems quick-fix language).
- Scripture: Holy Bible, New International Version (Grand Rapids: Zondervan, 2011), Exod. 24:12.
- For "non-anxious presence" and leadership in anxious systems: Edwin H. Friedman, A Failure of Nerve: Leadership in the Age of the Quick Fix (New York: Church Publishing, 2007).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mountain_sunrise.jpg"/>
          <p:cNvPicPr>
            <a:picLocks noChangeAspect="1"/>
          </p:cNvPicPr>
          <p:nvPr/>
        </p:nvPicPr>
        <p:blipFill>
          <a:blip r:embed="rId3"/>
          <a:srcRect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22960" y="2011680"/>
            <a:ext cx="10972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Given Center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822960" y="2880360"/>
            <a:ext cx="11018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Glory That Sends Us Back Down the Mountain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868680" y="388620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E2E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Transfiguration Sunday • 2.15.2026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iver_aerial_iceland.jpg"/>
          <p:cNvPicPr>
            <a:picLocks noChangeAspect="1"/>
          </p:cNvPicPr>
          <p:nvPr/>
        </p:nvPicPr>
        <p:blipFill>
          <a:blip r:embed="rId3"/>
          <a:srcRect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" name="Text 1"/>
          <p:cNvSpPr/>
          <p:nvPr/>
        </p:nvSpPr>
        <p:spPr>
          <a:xfrm>
            <a:off x="822960" y="73152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2C1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Downstream test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822960" y="1143000"/>
            <a:ext cx="109728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Fruit vs. Force</a:t>
            </a:r>
            <a:endParaRPr lang="en-US" sz="3200" dirty="0"/>
          </a:p>
        </p:txBody>
      </p:sp>
      <p:sp>
        <p:nvSpPr>
          <p:cNvPr id="6" name="Shape 3"/>
          <p:cNvSpPr/>
          <p:nvPr/>
        </p:nvSpPr>
        <p:spPr>
          <a:xfrm>
            <a:off x="822960" y="2103120"/>
            <a:ext cx="10607040" cy="219456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7" name="Text 4"/>
          <p:cNvSpPr/>
          <p:nvPr/>
        </p:nvSpPr>
        <p:spPr>
          <a:xfrm>
            <a:off x="1280160" y="2514600"/>
            <a:ext cx="969264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i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“But the fruit of the Spirit is love, joy, peace, forbearance, kindness, goodness, faithfulness, gentleness and self-control.” (Galatians 5:22, NIV)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1280160" y="3749040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3200" dirty="0"/>
          </a:p>
        </p:txBody>
      </p:sp>
      <p:sp>
        <p:nvSpPr>
          <p:cNvPr id="9" name="Shape 6"/>
          <p:cNvSpPr/>
          <p:nvPr/>
        </p:nvSpPr>
        <p:spPr>
          <a:xfrm>
            <a:off x="822960" y="4434840"/>
            <a:ext cx="10607040" cy="155448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10" name="Text 7"/>
          <p:cNvSpPr/>
          <p:nvPr/>
        </p:nvSpPr>
        <p:spPr>
          <a:xfrm>
            <a:off x="1280160" y="4846320"/>
            <a:ext cx="96926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i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“Against such things there is no law.” (Galatians 5:23, NIV)</a:t>
            </a:r>
            <a:endParaRPr lang="en-US" sz="3200" dirty="0"/>
          </a:p>
        </p:txBody>
      </p:sp>
      <p:sp>
        <p:nvSpPr>
          <p:cNvPr id="11" name="Text 8"/>
          <p:cNvSpPr/>
          <p:nvPr/>
        </p:nvSpPr>
        <p:spPr>
          <a:xfrm>
            <a:off x="1280160" y="5440680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"/>
          </a:xfrm>
          <a:prstGeom prst="rect">
            <a:avLst/>
          </a:prstGeom>
          <a:solidFill>
            <a:srgbClr val="0B1B2B"/>
          </a:solidFill>
          <a:ln w="12700">
            <a:solidFill>
              <a:srgbClr val="0B1B2B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" name="Text 2"/>
          <p:cNvSpPr/>
          <p:nvPr/>
        </p:nvSpPr>
        <p:spPr>
          <a:xfrm>
            <a:off x="502920" y="242316"/>
            <a:ext cx="11155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D7E2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simple practices to “hold the charge”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0" y="685800"/>
            <a:ext cx="12191695" cy="6172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6" name="Shape 4"/>
          <p:cNvSpPr/>
          <p:nvPr/>
        </p:nvSpPr>
        <p:spPr>
          <a:xfrm>
            <a:off x="822960" y="1463040"/>
            <a:ext cx="3337560" cy="4136094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8" name="Text 6"/>
          <p:cNvSpPr/>
          <p:nvPr/>
        </p:nvSpPr>
        <p:spPr>
          <a:xfrm>
            <a:off x="960120" y="2103120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1) Receive the Center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960120" y="3063240"/>
            <a:ext cx="310896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the day with: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“Speak, Lord, I’m listening.”</a:t>
            </a:r>
            <a:endParaRPr lang="en-US" sz="3200" dirty="0"/>
          </a:p>
        </p:txBody>
      </p:sp>
      <p:sp>
        <p:nvSpPr>
          <p:cNvPr id="10" name="Shape 8"/>
          <p:cNvSpPr/>
          <p:nvPr/>
        </p:nvSpPr>
        <p:spPr>
          <a:xfrm>
            <a:off x="4389120" y="1411057"/>
            <a:ext cx="3337560" cy="4188077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12" name="Text 10"/>
          <p:cNvSpPr/>
          <p:nvPr/>
        </p:nvSpPr>
        <p:spPr>
          <a:xfrm>
            <a:off x="4526280" y="1948423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Stay present</a:t>
            </a:r>
            <a:endParaRPr lang="en-US" sz="3200" dirty="0"/>
          </a:p>
        </p:txBody>
      </p:sp>
      <p:sp>
        <p:nvSpPr>
          <p:cNvPr id="13" name="Text 11"/>
          <p:cNvSpPr/>
          <p:nvPr/>
        </p:nvSpPr>
        <p:spPr>
          <a:xfrm>
            <a:off x="4526280" y="3014387"/>
            <a:ext cx="310896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Slow down reactivity:</a:t>
            </a:r>
            <a:endParaRPr lang="en-US" sz="3200" dirty="0"/>
          </a:p>
          <a:p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Breathe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wait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listen</a:t>
            </a:r>
            <a:endParaRPr lang="en-US" sz="3200" dirty="0"/>
          </a:p>
        </p:txBody>
      </p:sp>
      <p:sp>
        <p:nvSpPr>
          <p:cNvPr id="14" name="Shape 12"/>
          <p:cNvSpPr/>
          <p:nvPr/>
        </p:nvSpPr>
        <p:spPr>
          <a:xfrm>
            <a:off x="8031482" y="1463040"/>
            <a:ext cx="3307078" cy="4136094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16" name="Text 14"/>
          <p:cNvSpPr/>
          <p:nvPr/>
        </p:nvSpPr>
        <p:spPr>
          <a:xfrm>
            <a:off x="8101208" y="1979738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3) Choose fruit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8119997" y="3077017"/>
            <a:ext cx="310896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 in conflict: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“What would love do next?”</a:t>
            </a:r>
            <a:endParaRPr lang="en-US" sz="3200" dirty="0"/>
          </a:p>
        </p:txBody>
      </p:sp>
      <p:sp>
        <p:nvSpPr>
          <p:cNvPr id="18" name="Shape 16"/>
          <p:cNvSpPr/>
          <p:nvPr/>
        </p:nvSpPr>
        <p:spPr>
          <a:xfrm>
            <a:off x="0" y="5787025"/>
            <a:ext cx="12191695" cy="1070975"/>
          </a:xfrm>
          <a:prstGeom prst="rect">
            <a:avLst/>
          </a:prstGeom>
          <a:solidFill>
            <a:srgbClr val="0B1B2B">
              <a:alpha val="90000"/>
            </a:srgbClr>
          </a:solidFill>
          <a:ln w="12700">
            <a:solidFill>
              <a:srgbClr val="0B1B2B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9" name="Text 17"/>
          <p:cNvSpPr/>
          <p:nvPr/>
        </p:nvSpPr>
        <p:spPr>
          <a:xfrm>
            <a:off x="548640" y="6243347"/>
            <a:ext cx="11155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D7E2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 to think about: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D7E2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are we rewarding right now, fruit or force?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mountain_sunrise.jpg"/>
          <p:cNvPicPr>
            <a:picLocks noChangeAspect="1"/>
          </p:cNvPicPr>
          <p:nvPr/>
        </p:nvPicPr>
        <p:blipFill>
          <a:blip r:embed="rId3"/>
          <a:srcRect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822960" y="196596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mountain is mercy.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822960" y="278892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valley is faithfulness.</a:t>
            </a:r>
            <a:endParaRPr lang="en-US" sz="3600" dirty="0"/>
          </a:p>
        </p:txBody>
      </p:sp>
      <p:sp>
        <p:nvSpPr>
          <p:cNvPr id="6" name="Shape 3"/>
          <p:cNvSpPr/>
          <p:nvPr/>
        </p:nvSpPr>
        <p:spPr>
          <a:xfrm>
            <a:off x="822960" y="3584323"/>
            <a:ext cx="5852160" cy="73152"/>
          </a:xfrm>
          <a:prstGeom prst="rect">
            <a:avLst/>
          </a:prstGeom>
          <a:solidFill>
            <a:srgbClr val="F2C14E"/>
          </a:solidFill>
          <a:ln w="127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7" name="Text 4"/>
          <p:cNvSpPr/>
          <p:nvPr/>
        </p:nvSpPr>
        <p:spPr>
          <a:xfrm>
            <a:off x="822960" y="38862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i="1" dirty="0">
                <a:solidFill>
                  <a:srgbClr val="E2E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“Listen to him!” (Matthew 17:5, NIV)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822960" y="4617720"/>
            <a:ext cx="110642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E2E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Let’s go down the mountain with Jesus, re-centered, unhurried, and ready for faithful presence.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mountain_sunrise.jpg"/>
          <p:cNvPicPr>
            <a:picLocks noChangeAspect="1"/>
          </p:cNvPicPr>
          <p:nvPr/>
        </p:nvPicPr>
        <p:blipFill>
          <a:blip r:embed="rId3"/>
          <a:srcRect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22960" y="82296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Today’s Scripture Readings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822960" y="1645920"/>
            <a:ext cx="6035040" cy="3840480"/>
          </a:xfrm>
          <a:prstGeom prst="round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  <a:effectLst>
            <a:outerShdw blurRad="381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234440" y="2057400"/>
            <a:ext cx="5303520" cy="3108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04800" indent="-304800">
              <a:spcAft>
                <a:spcPts val="1200"/>
              </a:spcAft>
              <a:buSzPct val="100000"/>
              <a:buChar char="•"/>
            </a:pPr>
            <a:r>
              <a:rPr lang="en-US" sz="4000" dirty="0">
                <a:solidFill>
                  <a:srgbClr val="0B1B2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Exodus 24:12–18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indent="-304800">
              <a:spcAft>
                <a:spcPts val="1200"/>
              </a:spcAft>
              <a:buSzPct val="100000"/>
              <a:buChar char="•"/>
            </a:pPr>
            <a:r>
              <a:rPr lang="en-US" sz="4000" dirty="0">
                <a:solidFill>
                  <a:srgbClr val="0B1B2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Psalm 2 (or Psalm 99)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indent="-304800">
              <a:spcAft>
                <a:spcPts val="1200"/>
              </a:spcAft>
              <a:buSzPct val="100000"/>
              <a:buChar char="•"/>
            </a:pPr>
            <a:r>
              <a:rPr lang="en-US" sz="4000" dirty="0">
                <a:solidFill>
                  <a:srgbClr val="0B1B2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 Peter 1:16–21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indent="-304800">
              <a:spcAft>
                <a:spcPts val="1200"/>
              </a:spcAft>
              <a:buSzPct val="100000"/>
              <a:buChar char="•"/>
            </a:pPr>
            <a:r>
              <a:rPr lang="en-US" sz="4000" dirty="0">
                <a:solidFill>
                  <a:srgbClr val="0B1B2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Matthew 17:1–9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0B1B2B">
              <a:alpha val="90000"/>
            </a:srgbClr>
          </a:solidFill>
          <a:ln w="12700">
            <a:solidFill>
              <a:srgbClr val="0B1B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8640" y="6592824"/>
            <a:ext cx="11155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7E2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Theme: God reveals Jesus as the beloved Son — and that revelation forms a people who refuse escapism and practice Spirit-grown fruit.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"/>
          </a:xfrm>
          <a:prstGeom prst="rect">
            <a:avLst/>
          </a:prstGeom>
          <a:solidFill>
            <a:srgbClr val="0B1B2B"/>
          </a:solidFill>
          <a:ln w="12700">
            <a:solidFill>
              <a:srgbClr val="0B1B2B"/>
            </a:solidFill>
            <a:prstDash val="solid"/>
          </a:ln>
        </p:spPr>
        <p:txBody>
          <a:bodyPr/>
          <a:lstStyle/>
          <a:p>
            <a:r>
              <a:rPr lang="en-US" sz="4000" b="1" dirty="0">
                <a:solidFill>
                  <a:srgbClr val="D7E2F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The battery that won’t hold a charge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1155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475488"/>
            <a:ext cx="11155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-263046" y="676656"/>
            <a:ext cx="12191695" cy="6172200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/mnt/data/battery_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554480"/>
            <a:ext cx="3108960" cy="31089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132588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Soul-tired often looks like:</a:t>
            </a:r>
            <a:endParaRPr lang="en-US" sz="4000" dirty="0"/>
          </a:p>
        </p:txBody>
      </p:sp>
      <p:sp>
        <p:nvSpPr>
          <p:cNvPr id="8" name="Text 5"/>
          <p:cNvSpPr/>
          <p:nvPr/>
        </p:nvSpPr>
        <p:spPr>
          <a:xfrm>
            <a:off x="960120" y="1965960"/>
            <a:ext cx="722376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Reactivity &amp; quick fixes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Performing / posturing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Control or numbing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Scapegoats &amp; “togetherness pressure”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22960" y="4343400"/>
            <a:ext cx="10972800" cy="182880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280160" y="4754880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600" i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“What if the center of your life isn’t something you manufacture, but someone you receive?”</a:t>
            </a:r>
            <a:endParaRPr lang="en-US" sz="2600" dirty="0"/>
          </a:p>
        </p:txBody>
      </p:sp>
      <p:sp>
        <p:nvSpPr>
          <p:cNvPr id="11" name="Text 8"/>
          <p:cNvSpPr/>
          <p:nvPr/>
        </p:nvSpPr>
        <p:spPr>
          <a:xfrm>
            <a:off x="1280160" y="5623560"/>
            <a:ext cx="10058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Transfiguration Sunday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ransfiguration_raphael.png"/>
          <p:cNvPicPr>
            <a:picLocks noChangeAspect="1"/>
          </p:cNvPicPr>
          <p:nvPr/>
        </p:nvPicPr>
        <p:blipFill>
          <a:blip r:embed="rId3"/>
          <a:srcRect t="8760" b="876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731520" y="50292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the mountain, God gives the Center</a:t>
            </a:r>
            <a:endParaRPr lang="en-US" sz="4000" dirty="0"/>
          </a:p>
        </p:txBody>
      </p:sp>
      <p:sp>
        <p:nvSpPr>
          <p:cNvPr id="5" name="Shape 2"/>
          <p:cNvSpPr/>
          <p:nvPr/>
        </p:nvSpPr>
        <p:spPr>
          <a:xfrm>
            <a:off x="134028" y="4209371"/>
            <a:ext cx="10607040" cy="255531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98324" y="4800600"/>
            <a:ext cx="969264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600" i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“This is my Son, whom I love; with him I am well pleased. Listen to him!” (Matthew 17:5, NIV)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1280160" y="5669280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B1B2B"/>
          </a:solidFill>
          <a:ln w="12700">
            <a:solidFill>
              <a:srgbClr val="0B1B2B"/>
            </a:solidFill>
            <a:prstDash val="solid"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1155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Holiness: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8640" y="585216"/>
            <a:ext cx="11155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D7E2F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Grace-shaped, communal faithful presence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0" y="960120"/>
            <a:ext cx="12191695" cy="58978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49061" y="1234440"/>
            <a:ext cx="5096213" cy="448056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24842" y="1554480"/>
            <a:ext cx="44805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B1B2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Holiness is not…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4842" y="2103120"/>
            <a:ext cx="4480560" cy="0"/>
          </a:xfrm>
          <a:prstGeom prst="line">
            <a:avLst/>
          </a:prstGeom>
          <a:noFill/>
          <a:ln w="381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16282" y="2286000"/>
            <a:ext cx="4297680" cy="3154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moral strain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a self-improvement project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a spiritual vacation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311036" y="1234440"/>
            <a:ext cx="6588690" cy="448056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56340" y="1554480"/>
            <a:ext cx="528427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B1B2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Holiness is…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456339" y="2103120"/>
            <a:ext cx="5917293" cy="0"/>
          </a:xfrm>
          <a:prstGeom prst="line">
            <a:avLst/>
          </a:prstGeom>
          <a:noFill/>
          <a:ln w="381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547779" y="2286000"/>
            <a:ext cx="6101425" cy="3154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God’s steadfast presence with us in Christ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Spirit-formed responsiveness to God &amp; one another over time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relational fidelity over time (a people formed, not frantic)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22960" y="5897880"/>
            <a:ext cx="10972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i="1" dirty="0">
                <a:solidFill>
                  <a:srgbClr val="334155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Friends’ counsel: don’t disturb others in their way — wait until God opens the way by his power.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5" y="0"/>
            <a:ext cx="12191695" cy="989556"/>
          </a:xfrm>
          <a:prstGeom prst="rect">
            <a:avLst/>
          </a:prstGeom>
          <a:solidFill>
            <a:srgbClr val="0B1B2B"/>
          </a:solidFill>
          <a:ln w="12700">
            <a:solidFill>
              <a:srgbClr val="0B1B2B"/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18312" y="394194"/>
            <a:ext cx="11155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D7E2F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Grace touches fear — then teaches us to walk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05" y="1099284"/>
            <a:ext cx="12191695" cy="5758716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/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31825" y="1325880"/>
            <a:ext cx="10789920" cy="1737361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89025" y="1737360"/>
            <a:ext cx="987552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i="1" dirty="0">
                <a:solidFill>
                  <a:srgbClr val="0B1B2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““But Jesus came and touched them. ‘Get up,’ he said. ‘Don’t be afraid.’” (Matthew 17:7, NIV)”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189025" y="3246120"/>
            <a:ext cx="9875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31825" y="3172969"/>
            <a:ext cx="10789920" cy="260604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89025" y="3295600"/>
            <a:ext cx="9875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1B2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The mountain is not the destination.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189025" y="3844240"/>
            <a:ext cx="9875520" cy="0"/>
          </a:xfrm>
          <a:prstGeom prst="line">
            <a:avLst/>
          </a:prstGeom>
          <a:noFill/>
          <a:ln w="381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280465" y="4027120"/>
            <a:ext cx="969264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The mountain is mercy: clarity &amp; courage.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The valley is faithfulness: ordinary obedience.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The test: does the “charge” hold under pressure?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iver_aerial_iceland.jpg"/>
          <p:cNvPicPr>
            <a:picLocks noChangeAspect="1"/>
          </p:cNvPicPr>
          <p:nvPr/>
        </p:nvPicPr>
        <p:blipFill>
          <a:blip r:embed="rId3"/>
          <a:srcRect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72856" y="5486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isn’t “vibes” — it’s witness</a:t>
            </a:r>
            <a:endParaRPr lang="en-US" sz="4000" dirty="0"/>
          </a:p>
        </p:txBody>
      </p:sp>
      <p:sp>
        <p:nvSpPr>
          <p:cNvPr id="6" name="Shape 3"/>
          <p:cNvSpPr/>
          <p:nvPr/>
        </p:nvSpPr>
        <p:spPr>
          <a:xfrm>
            <a:off x="822960" y="1965960"/>
            <a:ext cx="10607040" cy="192024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280160" y="2377440"/>
            <a:ext cx="969264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i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“For we did not follow cleverly devised stories… but we were eyewitnesses of his majesty.” (2 Peter 1:16, NIV)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1280160" y="3337560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822960" y="4069080"/>
            <a:ext cx="10607040" cy="201168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280160" y="4480560"/>
            <a:ext cx="96926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i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“You will do well to pay attention to it, as to a light shining in a dark place…” (2 Peter 1:19, NIV)</a:t>
            </a:r>
            <a:endParaRPr lang="en-US" sz="3200" dirty="0"/>
          </a:p>
        </p:txBody>
      </p:sp>
      <p:sp>
        <p:nvSpPr>
          <p:cNvPr id="11" name="Text 8"/>
          <p:cNvSpPr/>
          <p:nvPr/>
        </p:nvSpPr>
        <p:spPr>
          <a:xfrm>
            <a:off x="1280160" y="5532120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"/>
          </a:xfrm>
          <a:prstGeom prst="rect">
            <a:avLst/>
          </a:prstGeom>
          <a:solidFill>
            <a:srgbClr val="0B1B2B"/>
          </a:solidFill>
          <a:ln w="12700">
            <a:solidFill>
              <a:srgbClr val="0B1B2B"/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8640" y="246888"/>
            <a:ext cx="11155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D7E2F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The Flow of Holiness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0" y="685800"/>
            <a:ext cx="12191695" cy="6172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22960" y="1371600"/>
            <a:ext cx="10881360" cy="4206240"/>
          </a:xfrm>
          <a:prstGeom prst="roundRect">
            <a:avLst/>
          </a:prstGeom>
          <a:solidFill>
            <a:srgbClr val="0EA5E9">
              <a:alpha val="15000"/>
            </a:srgbClr>
          </a:solidFill>
          <a:ln w="12700">
            <a:solidFill>
              <a:srgbClr val="0EA5E9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1005840" y="1499615"/>
            <a:ext cx="3154680" cy="391789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234440" y="2103120"/>
            <a:ext cx="2697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1B2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Headwaters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234440" y="2560320"/>
            <a:ext cx="269748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Jesus revealed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&amp; received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663440" y="1499615"/>
            <a:ext cx="3154680" cy="391789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892040" y="2103120"/>
            <a:ext cx="2697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1B2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Riverbanks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892039" y="2560320"/>
            <a:ext cx="2941625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Shared practices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that slow anxiety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321040" y="1499615"/>
            <a:ext cx="3154680" cy="391789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549640" y="2103120"/>
            <a:ext cx="2697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1B2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Downstream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549640" y="2560320"/>
            <a:ext cx="269748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Fruit in the valley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F172A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(steady love)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4114800" y="3108960"/>
            <a:ext cx="640080" cy="548640"/>
          </a:xfrm>
          <a:prstGeom prst="rightArrow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7772400" y="3108960"/>
            <a:ext cx="640080" cy="548640"/>
          </a:xfrm>
          <a:prstGeom prst="rightArrow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60120" y="4314591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i="1" dirty="0">
                <a:solidFill>
                  <a:srgbClr val="334155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“Listen to him!” (Matthew 17:5, NIV)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572000" y="4452377"/>
            <a:ext cx="3154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334155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Practices: waiting, listening, truth-in-love, worship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488680" y="4405091"/>
            <a:ext cx="2819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334155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Fruit: love, peace, gentleness, self-control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0B1B2B">
              <a:alpha val="90000"/>
            </a:srgbClr>
          </a:solidFill>
          <a:ln w="12700">
            <a:solidFill>
              <a:srgbClr val="0B1B2B"/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548640" y="6415268"/>
            <a:ext cx="11155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D7E2F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Holiness is not a ladder we climb; it’s a river we enter.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5" y="-22860"/>
            <a:ext cx="12191695" cy="685800"/>
          </a:xfrm>
          <a:prstGeom prst="rect">
            <a:avLst/>
          </a:prstGeom>
          <a:solidFill>
            <a:srgbClr val="0B1B2B"/>
          </a:solidFill>
          <a:ln w="12700">
            <a:solidFill>
              <a:srgbClr val="0B1B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18007" y="225719"/>
            <a:ext cx="11155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D7E2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Presence before action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0" y="692063"/>
            <a:ext cx="12191695" cy="6172200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00887" y="1377863"/>
            <a:ext cx="10789920" cy="148590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188720" y="1560743"/>
            <a:ext cx="9875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600" i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“Come up to me on the mountain and stay here…” (Exodus 24:12, NIV)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1188720" y="2697480"/>
            <a:ext cx="9875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731520" y="3093929"/>
            <a:ext cx="6537960" cy="3398311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097280" y="3330984"/>
            <a:ext cx="56235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“stay here” matters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1188720" y="3953215"/>
            <a:ext cx="5623560" cy="0"/>
          </a:xfrm>
          <a:prstGeom prst="line">
            <a:avLst/>
          </a:prstGeom>
          <a:noFill/>
          <a:ln w="381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188720" y="4118247"/>
            <a:ext cx="5440680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Anxious systems crave motion &amp; certainty.</a:t>
            </a:r>
            <a:endParaRPr lang="en-US" sz="2000" dirty="0"/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Waiting is not inactivity — it is formation.</a:t>
            </a:r>
            <a:endParaRPr lang="en-US" sz="2000" dirty="0"/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Presence re-centers us before we manage outcomes.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7543800" y="3093929"/>
            <a:ext cx="3977640" cy="3398311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7818120" y="3703320"/>
            <a:ext cx="3474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B1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Bowen lens: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7818120" y="4069080"/>
            <a:ext cx="347472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calm, non-anxious presence helps the whole system breathe—and choose faithfulness over force.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1333</Words>
  <Application>Microsoft Office PowerPoint</Application>
  <PresentationFormat>Widescreen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Lectionary 2026 (generated by ChatGPT)</dc:creator>
  <cp:lastModifiedBy>Paul David Bravard</cp:lastModifiedBy>
  <cp:revision>7</cp:revision>
  <dcterms:created xsi:type="dcterms:W3CDTF">2026-02-15T11:56:41Z</dcterms:created>
  <dcterms:modified xsi:type="dcterms:W3CDTF">2026-02-15T12:45:31Z</dcterms:modified>
</cp:coreProperties>
</file>