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96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3" d="100"/>
          <a:sy n="63" d="100"/>
        </p:scale>
        <p:origin x="2864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314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Lectionary readings: https://lectionary.library.vanderbilt.edu/ (search “January 25, 2026, Third Sunday after Epiphany”).
- Background photo: Unsplash (JR Ross), “A boat floating on top of a large body of water” (Sea of Galilee): https://unsplash.com/photos/a-boat-floating-on-top-of-a-large-body-of-water-t3n4081w_kY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Image: “Throwing a cast net.jpg,” Wikimedia Commons (CC BY-SA 4.0): https://commons.wikimedia.org/wiki/File:Throwing_a_cast_net.jpg
- N. T. Wright, Surprised by Hope: Rethinking Heaven, the Resurrection, and the Mission of the Church (New York: HarperOne, 2008).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Lectionary readings: https://lectionary.library.vanderbilt.edu/ (January 25, 2026).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Lectionary readings: https://lectionary.library.vanderbilt.edu/ (January 25, 2026).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Image: “Handshake (319795901).jpg,” Wikimedia Commons (CC BY-SA 2.0): https://commons.wikimedia.org/wiki/File:Handshake_(319795901).jpg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Lectionary readings: https://lectionary.library.vanderbilt.edu/ (January 25, 2026).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Image: William Pina, “TV Static.jpg,” Wikimedia Commons (CC BY-SA 3.0): https://commons.wikimedia.org/wiki/File:TV_Static.jpg
- Example campaign referenced (“Dr. Rick”/Parentamorphosis): Progressive Insurance campaign overview: https://www.progressive.com/advertising/dr-rick/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Lectionary readings: https://lectionary.library.vanderbilt.edu/ (January 25, 2026).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Map image: “Lower Galilee map.svg,” Wikimedia Commons (CC BY 3.0): https://commons.wikimedia.org/wiki/File:Lower_Galilee_map.svg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Background photo (Sea of Galilee): Unsplash (JR Ross), https://unsplash.com/photos/a-boat-floating-on-top-of-a-large-body-of-water-t3n4081w_kY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Image: “Candle in the dark.JPG,” Wikimedia Commons (CC BY-SA 3.0): https://commons.wikimedia.org/wiki/File:Candle_in_the_dark.JPG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Bowen Family Systems Theory (triangles): Bowen Center for the Study of the Family (overview pages and glossary): https://www.thebowencenter.org/
- Edwin H. Friedman, A Failure of Nerve: Leadership in the Age of the Quick Fix (New York: Church Publishing, 2007).
- Thomas R. Kelly, A Testament of Devotion (New York: HarperOne, 1941).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Image: “Cross in sunset.jpg,” Wikimedia Commons (CC BY-SA 3.0): https://commons.wikimedia.org/wiki/File:Cross_in_sunset.jpg
- John MacArthur, 1 Corinthians (MacArthur New Testament Commentary) (Chicago: Moody Publishers, 1984).
- Carole Dale Spencer, Holiness: The Soul of Quakerism (Colorado Springs: Paternoster, 2007).
- Brené Brown, Daring Greatly (New York: Gotham, 2012).
[/Sources]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imgs/sea_galilee_boat.jpg"/>
          <p:cNvPicPr>
            <a:picLocks noChangeAspect="1"/>
          </p:cNvPicPr>
          <p:nvPr/>
        </p:nvPicPr>
        <p:blipFill>
          <a:blip r:embed="rId3"/>
          <a:srcRect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020">
              <a:alpha val="65000"/>
            </a:srgbClr>
          </a:solidFill>
          <a:ln w="12700">
            <a:solidFill>
              <a:srgbClr val="0B102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02920" y="1920240"/>
            <a:ext cx="11185855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400" b="1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LIGHT IN GALILEE</a:t>
            </a:r>
            <a:endParaRPr lang="en-US" sz="5400" dirty="0"/>
          </a:p>
        </p:txBody>
      </p:sp>
      <p:sp>
        <p:nvSpPr>
          <p:cNvPr id="5" name="Text 2"/>
          <p:cNvSpPr/>
          <p:nvPr/>
        </p:nvSpPr>
        <p:spPr>
          <a:xfrm>
            <a:off x="502920" y="2852928"/>
            <a:ext cx="1118585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1.25.2026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502920" y="3310128"/>
            <a:ext cx="5669280" cy="0"/>
          </a:xfrm>
          <a:prstGeom prst="line">
            <a:avLst/>
          </a:prstGeom>
          <a:noFill/>
          <a:ln w="38100">
            <a:solidFill>
              <a:srgbClr val="F6C4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02920" y="3657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Isaiah 9:1–4 • Psalm 27:1, 4–9 • 1 Corinthians 1:10–18 • Matthew 4:12–23 (NIV)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02919" y="6419088"/>
            <a:ext cx="11277809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C9D2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“The people living in darkness have seen a great light (Matthew 4:16, NIV).”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imgs/cast_net.jpg"/>
          <p:cNvPicPr>
            <a:picLocks noChangeAspect="1"/>
          </p:cNvPicPr>
          <p:nvPr/>
        </p:nvPicPr>
        <p:blipFill>
          <a:blip r:embed="rId3"/>
          <a:srcRect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7773" y="3548"/>
            <a:ext cx="12191695" cy="6858000"/>
          </a:xfrm>
          <a:prstGeom prst="rect">
            <a:avLst/>
          </a:prstGeom>
          <a:solidFill>
            <a:srgbClr val="0B1020">
              <a:alpha val="65000"/>
            </a:srgbClr>
          </a:solidFill>
          <a:ln w="12700">
            <a:solidFill>
              <a:srgbClr val="0B102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02920" y="164592"/>
            <a:ext cx="1118585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MOVE 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02920" y="594360"/>
            <a:ext cx="11185855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The Light Calls — and the Call Forms a People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2920" y="1600200"/>
            <a:ext cx="6400800" cy="1159008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4088" y="1681735"/>
            <a:ext cx="5998464" cy="497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“Repent, for the kingdom of heaven has come near (Mat.4:17).”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2920" y="3737616"/>
            <a:ext cx="6400800" cy="1039947"/>
          </a:xfrm>
          <a:prstGeom prst="roundRect">
            <a:avLst/>
          </a:prstGeom>
          <a:solidFill>
            <a:srgbClr val="0E1733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04088" y="3744232"/>
            <a:ext cx="5998464" cy="497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“Come, follow me … and I will send you out to fish for people (Mat. 4:19).”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02920" y="5479312"/>
            <a:ext cx="6400800" cy="1311348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4088" y="5615444"/>
            <a:ext cx="5998464" cy="603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“At once they left their nets and followed him(Mat. 4:20).”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452360" y="1600200"/>
            <a:ext cx="4236415" cy="2743200"/>
          </a:xfrm>
          <a:prstGeom prst="roundRect">
            <a:avLst/>
          </a:prstGeom>
          <a:solidFill>
            <a:srgbClr val="0B1020">
              <a:alpha val="85000"/>
            </a:srgbClr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635239" y="2001969"/>
            <a:ext cx="377921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Repentance = reorientation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680959" y="2962372"/>
            <a:ext cx="3779215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Turning from false centers to the true Center.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7406640" y="5293809"/>
            <a:ext cx="4236415" cy="1417320"/>
          </a:xfrm>
          <a:prstGeom prst="roundRect">
            <a:avLst/>
          </a:prstGeom>
          <a:solidFill>
            <a:srgbClr val="0B1020">
              <a:alpha val="85000"/>
            </a:srgbClr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658100" y="5429445"/>
            <a:ext cx="3779215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Jesus forms ordinary people for holy mission.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B1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The Pattern Matthew Shows Us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Light → Call → Obedience → Formation → Mission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02920" y="1920240"/>
            <a:ext cx="2054291" cy="960120"/>
          </a:xfrm>
          <a:prstGeom prst="roundRect">
            <a:avLst/>
          </a:prstGeom>
          <a:solidFill>
            <a:srgbClr val="101A36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02920" y="2148840"/>
            <a:ext cx="2054291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LIGHT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538923" y="2249424"/>
            <a:ext cx="320040" cy="320040"/>
          </a:xfrm>
          <a:prstGeom prst="rightArrow">
            <a:avLst/>
          </a:prstGeom>
          <a:solidFill>
            <a:srgbClr val="6AA5FF">
              <a:alpha val="85000"/>
            </a:srgbClr>
          </a:solidFill>
          <a:ln w="12700">
            <a:solidFill>
              <a:srgbClr val="6AA5FF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2869091" y="1920240"/>
            <a:ext cx="1880063" cy="96012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2785811" y="2148840"/>
            <a:ext cx="2054291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CALL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821814" y="2249424"/>
            <a:ext cx="320040" cy="320040"/>
          </a:xfrm>
          <a:prstGeom prst="rightArrow">
            <a:avLst/>
          </a:prstGeom>
          <a:solidFill>
            <a:srgbClr val="6AA5FF">
              <a:alpha val="85000"/>
            </a:srgbClr>
          </a:solidFill>
          <a:ln w="12700">
            <a:solidFill>
              <a:srgbClr val="6AA5FF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5159650" y="1920240"/>
            <a:ext cx="1872395" cy="96012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068702" y="2148840"/>
            <a:ext cx="2054291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OBEDIENCE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104705" y="2249424"/>
            <a:ext cx="320040" cy="320040"/>
          </a:xfrm>
          <a:prstGeom prst="rightArrow">
            <a:avLst/>
          </a:prstGeom>
          <a:solidFill>
            <a:srgbClr val="6AA5FF">
              <a:alpha val="85000"/>
            </a:srgbClr>
          </a:solidFill>
          <a:ln w="12700">
            <a:solidFill>
              <a:srgbClr val="6AA5FF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408298" y="1920240"/>
            <a:ext cx="2054291" cy="96012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351593" y="2148840"/>
            <a:ext cx="2126951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FORMATION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458479" y="2249424"/>
            <a:ext cx="320040" cy="320040"/>
          </a:xfrm>
          <a:prstGeom prst="rightArrow">
            <a:avLst/>
          </a:prstGeom>
          <a:solidFill>
            <a:srgbClr val="6AA5FF">
              <a:alpha val="85000"/>
            </a:srgbClr>
          </a:solidFill>
          <a:ln w="12700">
            <a:solidFill>
              <a:srgbClr val="6AA5FF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9790424" y="1920240"/>
            <a:ext cx="2054291" cy="96012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634484" y="2148840"/>
            <a:ext cx="2054291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MISSION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502920" y="3246120"/>
            <a:ext cx="11185855" cy="301752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22960" y="3429000"/>
            <a:ext cx="10545775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Jesus doesn’t merely offer information — he forms a people.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22960" y="3931920"/>
            <a:ext cx="10545775" cy="2240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Teaching → truth that reforms the mind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Proclaiming → gospel that re-centers the heart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Healing → mercy that restores lives and communities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“Jesus went throughout Galilee … proclaiming the good news … and healing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every disease and sickness (Matthew 4:23, NIV).”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F1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Four Responses for a Holy Week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Small enough to do • Deep enough to shape us.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813039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02920" y="1240822"/>
            <a:ext cx="11185855" cy="512064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14400" y="173736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554480" y="1527688"/>
            <a:ext cx="981425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Name your darkness without fear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554480" y="2006864"/>
            <a:ext cx="98142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“On those living in the land of deep darkness a light has dawned (Isaiah 9:2, NIV).”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14400" y="288036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554480" y="2791192"/>
            <a:ext cx="981425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Choose the “one thing” that re-centers you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554480" y="3164040"/>
            <a:ext cx="98142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Five minutes a day: “Your face, LORD, I will seek (Psalm 27:8, NIV).”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14400" y="402336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554480" y="3870400"/>
            <a:ext cx="981425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Refuse the pull of triangles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554480" y="4299949"/>
            <a:ext cx="98142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Speak directly, pray first, stay humble — “Is Christ divided (1 Corinthians 1:13, NIV)?”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14400" y="516636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554480" y="5119720"/>
            <a:ext cx="981425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Take one concrete step of obedience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554480" y="5471304"/>
            <a:ext cx="98142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“Come, follow me (Matthew 4:19, NIV).” What “net” do you set down?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02920" y="6419088"/>
            <a:ext cx="8222866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Holiness is love embodied — steady, warm, and true.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B1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Ordinary Kindness (Holy Friendliness)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 few ways to “treat strangers as not invisible.”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02920" y="1234440"/>
            <a:ext cx="4389120" cy="5120640"/>
          </a:xfrm>
          <a:prstGeom prst="round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/mnt/data/sermon_slides_imgs/handshake.jpg"/>
          <p:cNvPicPr>
            <a:picLocks noChangeAspect="1"/>
          </p:cNvPicPr>
          <p:nvPr/>
        </p:nvPicPr>
        <p:blipFill>
          <a:blip r:embed="rId3"/>
          <a:srcRect l="17857" r="17857"/>
          <a:stretch/>
        </p:blipFill>
        <p:spPr>
          <a:xfrm>
            <a:off x="502920" y="1234440"/>
            <a:ext cx="4389120" cy="512064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02920" y="1234440"/>
            <a:ext cx="4389120" cy="5120640"/>
          </a:xfrm>
          <a:prstGeom prst="rect">
            <a:avLst/>
          </a:prstGeom>
          <a:solidFill>
            <a:srgbClr val="0B1020">
              <a:alpha val="65000"/>
            </a:srgbClr>
          </a:solidFill>
          <a:ln w="12700">
            <a:solidFill>
              <a:srgbClr val="0B102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2960" y="5394960"/>
            <a:ext cx="3975868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Recognition with no agenda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440680" y="1234440"/>
            <a:ext cx="6248095" cy="512064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715000" y="1463040"/>
            <a:ext cx="56994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Examples of our culture: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715000" y="1874520"/>
            <a:ext cx="5699455" cy="3383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54000" indent="-254000">
              <a:spcAft>
                <a:spcPts val="400"/>
              </a:spcAft>
              <a:buSzPct val="100000"/>
              <a:buChar char="•"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 nod, a wave, a simple “hi”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400"/>
              </a:spcAft>
              <a:buSzPct val="100000"/>
              <a:buChar char="•"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Hold a door; let someone merge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400"/>
              </a:spcAft>
              <a:buSzPct val="100000"/>
              <a:buChar char="•"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Return a cart; pick up what someone dropped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400"/>
              </a:spcAft>
              <a:buSzPct val="100000"/>
              <a:buChar char="•"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Thank workers by name (when available)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400"/>
              </a:spcAft>
              <a:buSzPct val="100000"/>
              <a:buChar char="•"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Offer help, and release it if declined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400"/>
              </a:spcAft>
              <a:buSzPct val="100000"/>
              <a:buChar char="•"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In tense moments: “No rush, you’re fine.”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715000" y="5136642"/>
            <a:ext cx="5699455" cy="486918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916168" y="5205222"/>
            <a:ext cx="5297119" cy="845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800" i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Warmth isn’t naïve, it can be holiness in public.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B1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Opening Prayer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 steady, Christ-centered presence.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02920" y="1417319"/>
            <a:ext cx="11185855" cy="2158861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04088" y="1618488"/>
            <a:ext cx="10783519" cy="1132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3600" i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Lord, quiet our hearts, cleanse us with mercy,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600" i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and form us in holy love.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600" i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Speak, Lord. We are listening. Amen.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02920" y="4180331"/>
            <a:ext cx="11185855" cy="2377043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1520" y="4445488"/>
            <a:ext cx="1072865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Today’s guiding question: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5230368"/>
            <a:ext cx="10728655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When the Light comes near, will we keep living guarded,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or will we follow Jesus into a holy way of life?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B1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28F448C-2DDD-0D8D-8F46-CBA33DDDD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33" y="1290828"/>
            <a:ext cx="4938123" cy="37277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Opener: The Joke That Trains Our Instincts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How repeated satire can shape a community’s reflexes.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02920" y="1234440"/>
            <a:ext cx="5166360" cy="3840480"/>
          </a:xfrm>
          <a:prstGeom prst="round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35933" y="1178052"/>
            <a:ext cx="5166360" cy="3840480"/>
          </a:xfrm>
          <a:prstGeom prst="rect">
            <a:avLst/>
          </a:prstGeom>
          <a:solidFill>
            <a:srgbClr val="0B1020">
              <a:alpha val="75000"/>
            </a:srgbClr>
          </a:solidFill>
          <a:ln w="12700">
            <a:solidFill>
              <a:srgbClr val="0B102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2960" y="4206240"/>
            <a:ext cx="45262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Culture often changes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by repetition.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172200" y="1325879"/>
            <a:ext cx="5516575" cy="602153"/>
          </a:xfrm>
          <a:prstGeom prst="roundRect">
            <a:avLst/>
          </a:prstGeom>
          <a:solidFill>
            <a:srgbClr val="0F1630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172200" y="1389887"/>
            <a:ext cx="5516575" cy="48463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MIDWEST FRIENDLINESS IS A GIFT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172200" y="1874519"/>
            <a:ext cx="5516575" cy="4178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8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Yet, repeated jokes can quietly teach us:</a:t>
            </a:r>
          </a:p>
          <a:p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• Don’t talk to strangers</a:t>
            </a:r>
          </a:p>
          <a:p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• Don’t offer help</a:t>
            </a:r>
          </a:p>
          <a:p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• Treat warmth as naïve
</a:t>
            </a:r>
            <a:r>
              <a:rPr lang="en-US" sz="2800" i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But Scripture says the Light comes into the shadow, not after the world is "safe," but right into the dark.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3052" y="5595366"/>
            <a:ext cx="5114239" cy="845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“The people walking in darkness have seen a great light (Isaiah 9:2, NIV).”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F1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Four Movements in this Message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How the Holy moves among us.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02920" y="1463040"/>
            <a:ext cx="2625014" cy="1143000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  <a:effectLst>
            <a:outerShdw blurRad="381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0080" y="164592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1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234440" y="1627632"/>
            <a:ext cx="1756334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Light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in the dark place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356534" y="1463040"/>
            <a:ext cx="2625014" cy="1143000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  <a:effectLst>
            <a:outerShdw blurRad="381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3493694" y="164592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2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088054" y="1627632"/>
            <a:ext cx="1756334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“One thing”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as our center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10148" y="1463040"/>
            <a:ext cx="2625014" cy="1143000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  <a:effectLst>
            <a:outerShdw blurRad="381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347308" y="164592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941668" y="1627632"/>
            <a:ext cx="1756334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The cross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that guards unity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9063761" y="1463040"/>
            <a:ext cx="2625014" cy="1143000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  <a:effectLst>
            <a:outerShdw blurRad="381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200921" y="1645920"/>
            <a:ext cx="502920" cy="502920"/>
          </a:xfrm>
          <a:prstGeom prst="rect">
            <a:avLst/>
          </a:prstGeom>
          <a:solidFill>
            <a:srgbClr val="F6C445"/>
          </a:solidFill>
          <a:ln w="12700">
            <a:solidFill>
              <a:srgbClr val="F6C445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B102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4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795281" y="1627632"/>
            <a:ext cx="1756334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Follow Jesus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into holy life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502920" y="3063240"/>
            <a:ext cx="11185855" cy="342900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22960" y="3246120"/>
            <a:ext cx="10545775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Holiness is not polish — it’s presence.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22960" y="4023360"/>
            <a:ext cx="10545775" cy="1783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79400" indent="-279400"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God brings Light into real darkness.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0" indent="-279400"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God gathers us to a Center.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0" indent="-279400"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God shapes unity at the cross.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0" indent="-279400"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God sends us to follow Jesus in ordinary faithfulness.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22960" y="5989320"/>
            <a:ext cx="1054577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Light → Center → Cross → Call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B1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Move 1: Light Doesn’t Wait for Ideal Conditions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Isaiah 9:1–4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02920" y="1234440"/>
            <a:ext cx="5669280" cy="5120640"/>
          </a:xfrm>
          <a:prstGeom prst="round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/mnt/data/sermon_slides_imgs/lower_galilee_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465778"/>
            <a:ext cx="5669280" cy="4657963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31520" y="5669280"/>
            <a:ext cx="5212080" cy="502920"/>
          </a:xfrm>
          <a:prstGeom prst="roundRect">
            <a:avLst/>
          </a:prstGeom>
          <a:solidFill>
            <a:srgbClr val="0B1020">
              <a:alpha val="85000"/>
            </a:srgbClr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22960" y="5742432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Galilee (Zebulun &amp; Naphtali) — the “overlooked” place.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720840" y="1417319"/>
            <a:ext cx="4967935" cy="1486429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720840" y="1618488"/>
            <a:ext cx="4889913" cy="8465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“The people walking in darkness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have seen a great light …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light has dawned (Isaiah 9:2, NIV).”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6720840" y="3246120"/>
            <a:ext cx="496793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Isaiah names real darkness — and then dares to say: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717244" y="3847118"/>
            <a:ext cx="496793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6C4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Light has dawned.</a:t>
            </a:r>
            <a:endParaRPr lang="en-US" sz="3400" dirty="0"/>
          </a:p>
        </p:txBody>
      </p:sp>
      <p:sp>
        <p:nvSpPr>
          <p:cNvPr id="13" name="Shape 10"/>
          <p:cNvSpPr/>
          <p:nvPr/>
        </p:nvSpPr>
        <p:spPr>
          <a:xfrm>
            <a:off x="6731423" y="4738130"/>
            <a:ext cx="4967935" cy="1402523"/>
          </a:xfrm>
          <a:prstGeom prst="roundRect">
            <a:avLst/>
          </a:prstGeom>
          <a:solidFill>
            <a:srgbClr val="0E1733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918413" y="4928932"/>
            <a:ext cx="4565599" cy="370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“You have shattered the yoke that burdens them …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have broken (Isaiah 9:4, NIV).”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imgs/sea_galilee_boat.jpg"/>
          <p:cNvPicPr>
            <a:picLocks noChangeAspect="1"/>
          </p:cNvPicPr>
          <p:nvPr/>
        </p:nvPicPr>
        <p:blipFill>
          <a:blip r:embed="rId3"/>
          <a:srcRect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B1020">
              <a:alpha val="55000"/>
            </a:srgbClr>
          </a:solidFill>
          <a:ln w="12700">
            <a:solidFill>
              <a:srgbClr val="0B102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02920" y="285364"/>
            <a:ext cx="1118585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MOVE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02920" y="785744"/>
            <a:ext cx="11185855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Matthew says Isaiah is fulfilled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when Jesus goes to Galilee.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2920" y="1920240"/>
            <a:ext cx="6583680" cy="1188720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4088" y="2121408"/>
            <a:ext cx="6181344" cy="624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“The people living in darkness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have seen a great light (Matthew 4:16, NIV).”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02920" y="3703320"/>
            <a:ext cx="658368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Jesus does not wait for ideal conditions.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He goes where the shadow is thick.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98080" y="1920240"/>
            <a:ext cx="4190695" cy="2926080"/>
          </a:xfrm>
          <a:prstGeom prst="roundRect">
            <a:avLst/>
          </a:prstGeom>
          <a:solidFill>
            <a:srgbClr val="0B1020">
              <a:alpha val="82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726680" y="2103120"/>
            <a:ext cx="373349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So the question becomes: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726680" y="2423160"/>
            <a:ext cx="3733495" cy="2103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When the Light comes near,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what kind of people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does it make us?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B1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Move 2: “One Thing” Becomes Our Center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Psalm 27:1, 4–9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116775" y="1234440"/>
            <a:ext cx="4572000" cy="5120640"/>
          </a:xfrm>
          <a:prstGeom prst="round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/mnt/data/sermon_slides_imgs/candle_in_dark.jpg"/>
          <p:cNvPicPr>
            <a:picLocks noChangeAspect="1"/>
          </p:cNvPicPr>
          <p:nvPr/>
        </p:nvPicPr>
        <p:blipFill>
          <a:blip r:embed="rId3"/>
          <a:srcRect t="13394" b="13394"/>
          <a:stretch/>
        </p:blipFill>
        <p:spPr>
          <a:xfrm>
            <a:off x="7116775" y="1234440"/>
            <a:ext cx="4572000" cy="512064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116775" y="1234440"/>
            <a:ext cx="4572000" cy="5120640"/>
          </a:xfrm>
          <a:prstGeom prst="rect">
            <a:avLst/>
          </a:prstGeom>
          <a:solidFill>
            <a:srgbClr val="0B1020">
              <a:alpha val="75000"/>
            </a:srgbClr>
          </a:solidFill>
          <a:ln w="12700">
            <a:solidFill>
              <a:srgbClr val="0B102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2920" y="1371599"/>
            <a:ext cx="6613855" cy="1572759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04087" y="1617952"/>
            <a:ext cx="6348842" cy="497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“The LORD is my light and my salvation, whom shall I fear (Psalm 27:1, NIV)?”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02920" y="3035808"/>
            <a:ext cx="6613855" cy="1764788"/>
          </a:xfrm>
          <a:prstGeom prst="roundRect">
            <a:avLst/>
          </a:prstGeom>
          <a:solidFill>
            <a:srgbClr val="0E1733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4088" y="3219704"/>
            <a:ext cx="6348842" cy="497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“One thing I ask … this only do I seek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to gaze on the beauty of the LORD (Psalm 27:4, NIV).”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02920" y="4892040"/>
            <a:ext cx="6613855" cy="1371596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04087" y="4936216"/>
            <a:ext cx="6348843" cy="4338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“My heart says … ‘Seek his face!’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Your face, LORD, I will seek (Psalm 27:8, NIV).”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F1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1185855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 Gathered Life in an Anxious World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822960"/>
            <a:ext cx="11185855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Centering reduces reactivity.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02920" y="1325880"/>
            <a:ext cx="5669280" cy="5120640"/>
          </a:xfrm>
          <a:prstGeom prst="roundRect">
            <a:avLst/>
          </a:prstGeom>
          <a:solidFill>
            <a:srgbClr val="0E17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22960" y="1508760"/>
            <a:ext cx="5029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When anxiety rises in a system: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822960" y="1891177"/>
            <a:ext cx="5029200" cy="566928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05840" y="1986733"/>
            <a:ext cx="46634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Reactivity increases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200400" y="2507725"/>
            <a:ext cx="548640" cy="320040"/>
          </a:xfrm>
          <a:prstGeom prst="downArrow">
            <a:avLst/>
          </a:prstGeom>
          <a:solidFill>
            <a:srgbClr val="6AA5FF">
              <a:alpha val="80000"/>
            </a:srgbClr>
          </a:solidFill>
          <a:ln w="12700">
            <a:solidFill>
              <a:srgbClr val="6AA5FF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22960" y="2848816"/>
            <a:ext cx="5029200" cy="452661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05840" y="2887664"/>
            <a:ext cx="46634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Communication goes indirect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3200400" y="3401568"/>
            <a:ext cx="548640" cy="320040"/>
          </a:xfrm>
          <a:prstGeom prst="downArrow">
            <a:avLst/>
          </a:prstGeom>
          <a:solidFill>
            <a:srgbClr val="6AA5FF">
              <a:alpha val="80000"/>
            </a:srgbClr>
          </a:solidFill>
          <a:ln w="12700">
            <a:solidFill>
              <a:srgbClr val="6AA5FF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22960" y="3730752"/>
            <a:ext cx="5029200" cy="493776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05840" y="3767328"/>
            <a:ext cx="46634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Triangles multiply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22960" y="4622326"/>
            <a:ext cx="5029200" cy="566928"/>
          </a:xfrm>
          <a:prstGeom prst="roundRect">
            <a:avLst/>
          </a:prstGeom>
          <a:solidFill>
            <a:srgbClr val="111A33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05840" y="4646992"/>
            <a:ext cx="46634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We pass anxiety around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4709160" y="5212080"/>
            <a:ext cx="1097280" cy="914400"/>
          </a:xfrm>
          <a:prstGeom prst="triangle">
            <a:avLst/>
          </a:prstGeom>
          <a:solidFill>
            <a:srgbClr val="6AA5FF">
              <a:alpha val="30000"/>
            </a:srgbClr>
          </a:solidFill>
          <a:ln w="25400">
            <a:solidFill>
              <a:srgbClr val="6AA5FF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663440" y="61722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Triangles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446520" y="1325880"/>
            <a:ext cx="5242255" cy="5120640"/>
          </a:xfrm>
          <a:prstGeom prst="roundRect">
            <a:avLst/>
          </a:prstGeom>
          <a:solidFill>
            <a:srgbClr val="101A36"/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720840" y="1508760"/>
            <a:ext cx="469361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C445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 steadier alternative: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720840" y="1965960"/>
            <a:ext cx="4693615" cy="2194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54000" indent="-2540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Seek the Face of Christ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Stay direct (no triangles)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Hold a non-anxious presence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Let obedience become love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6720840" y="4434840"/>
            <a:ext cx="4693615" cy="486918"/>
          </a:xfrm>
          <a:prstGeom prst="roundRect">
            <a:avLst/>
          </a:prstGeom>
          <a:solidFill>
            <a:srgbClr val="0E1733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922008" y="4636008"/>
            <a:ext cx="4291279" cy="845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“Your face, LORD, I will seek (Psalm 27:8, NIV).”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6720840" y="5742432"/>
            <a:ext cx="488282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i="1" dirty="0">
                <a:solidFill>
                  <a:srgbClr val="C9D2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Steady presence is faithful presence.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200400" y="4270247"/>
            <a:ext cx="548640" cy="320040"/>
          </a:xfrm>
          <a:prstGeom prst="downArrow">
            <a:avLst/>
          </a:prstGeom>
          <a:solidFill>
            <a:srgbClr val="6AA5FF">
              <a:alpha val="80000"/>
            </a:srgbClr>
          </a:solidFill>
          <a:ln w="12700">
            <a:solidFill>
              <a:srgbClr val="6AA5FF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imgs/cross_sunset.jpg"/>
          <p:cNvPicPr>
            <a:picLocks noChangeAspect="1"/>
          </p:cNvPicPr>
          <p:nvPr/>
        </p:nvPicPr>
        <p:blipFill>
          <a:blip r:embed="rId3"/>
          <a:srcRect t="5900" b="590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020">
              <a:alpha val="60000"/>
            </a:srgbClr>
          </a:solidFill>
          <a:ln w="12700">
            <a:solidFill>
              <a:srgbClr val="0B102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02920" y="164592"/>
            <a:ext cx="1118585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dirty="0">
                <a:solidFill>
                  <a:srgbClr val="F6C4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MOVE 3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502920" y="594360"/>
            <a:ext cx="11185855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Cross Guards Our Unity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502920" y="1463040"/>
            <a:ext cx="6720840" cy="1338834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/>
          </a:p>
        </p:txBody>
      </p:sp>
      <p:sp>
        <p:nvSpPr>
          <p:cNvPr id="7" name="Text 4"/>
          <p:cNvSpPr/>
          <p:nvPr/>
        </p:nvSpPr>
        <p:spPr>
          <a:xfrm>
            <a:off x="554615" y="1463040"/>
            <a:ext cx="6669145" cy="10477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“That there be no divisions among you …</a:t>
            </a:r>
            <a:endParaRPr lang="en-US" sz="2800" dirty="0"/>
          </a:p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perfectly united in mind and thought</a:t>
            </a:r>
            <a:endParaRPr lang="en-US" sz="2800" dirty="0"/>
          </a:p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(1 Cor. 1:10, NIV).”</a:t>
            </a:r>
            <a:endParaRPr lang="en-US" sz="2800" dirty="0"/>
          </a:p>
        </p:txBody>
      </p:sp>
      <p:sp>
        <p:nvSpPr>
          <p:cNvPr id="8" name="Shape 5"/>
          <p:cNvSpPr/>
          <p:nvPr/>
        </p:nvSpPr>
        <p:spPr>
          <a:xfrm>
            <a:off x="502920" y="3322400"/>
            <a:ext cx="6720840" cy="669718"/>
          </a:xfrm>
          <a:prstGeom prst="roundRect">
            <a:avLst/>
          </a:prstGeom>
          <a:solidFill>
            <a:srgbClr val="0E1733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/>
          </a:p>
        </p:txBody>
      </p:sp>
      <p:sp>
        <p:nvSpPr>
          <p:cNvPr id="9" name="Text 6"/>
          <p:cNvSpPr/>
          <p:nvPr/>
        </p:nvSpPr>
        <p:spPr>
          <a:xfrm>
            <a:off x="704088" y="3331801"/>
            <a:ext cx="6428230" cy="2656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“Is Christ divided (1 Cor. 1:13, NIV)?”</a:t>
            </a:r>
            <a:endParaRPr lang="en-US" sz="2800" dirty="0"/>
          </a:p>
        </p:txBody>
      </p:sp>
      <p:sp>
        <p:nvSpPr>
          <p:cNvPr id="10" name="Shape 7"/>
          <p:cNvSpPr/>
          <p:nvPr/>
        </p:nvSpPr>
        <p:spPr>
          <a:xfrm>
            <a:off x="502920" y="4727448"/>
            <a:ext cx="6720840" cy="1691640"/>
          </a:xfrm>
          <a:prstGeom prst="roundRect">
            <a:avLst/>
          </a:prstGeom>
          <a:solidFill>
            <a:srgbClr val="101A36">
              <a:alpha val="85000"/>
            </a:srgbClr>
          </a:solidFill>
          <a:ln w="12700">
            <a:solidFill>
              <a:srgbClr val="2B3566"/>
            </a:solidFill>
            <a:prstDash val="solid"/>
          </a:ln>
          <a:effectLst>
            <a:outerShdw blurRad="50800" dist="25400" dir="2700000" algn="b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endParaRPr lang="en-US" sz="2800"/>
          </a:p>
        </p:txBody>
      </p:sp>
      <p:sp>
        <p:nvSpPr>
          <p:cNvPr id="11" name="Text 8"/>
          <p:cNvSpPr/>
          <p:nvPr/>
        </p:nvSpPr>
        <p:spPr>
          <a:xfrm>
            <a:off x="704088" y="4773168"/>
            <a:ext cx="6318504" cy="8465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“The message of the cross …</a:t>
            </a:r>
            <a:endParaRPr lang="en-US" sz="2800" dirty="0"/>
          </a:p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 the power of God</a:t>
            </a:r>
            <a:endParaRPr lang="en-US" sz="2800" dirty="0"/>
          </a:p>
          <a:p>
            <a:pPr marL="0" indent="0" algn="l">
              <a:buNone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(1 Cor. 1:18, NIV).”</a:t>
            </a:r>
            <a:endParaRPr lang="en-US" sz="2800" dirty="0"/>
          </a:p>
        </p:txBody>
      </p:sp>
      <p:sp>
        <p:nvSpPr>
          <p:cNvPr id="12" name="Shape 9"/>
          <p:cNvSpPr/>
          <p:nvPr/>
        </p:nvSpPr>
        <p:spPr>
          <a:xfrm>
            <a:off x="7635239" y="964426"/>
            <a:ext cx="4053535" cy="4517419"/>
          </a:xfrm>
          <a:prstGeom prst="roundRect">
            <a:avLst/>
          </a:prstGeom>
          <a:solidFill>
            <a:srgbClr val="0B1020">
              <a:alpha val="82000"/>
            </a:srgbClr>
          </a:solidFill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3" name="Text 10"/>
          <p:cNvSpPr/>
          <p:nvPr/>
        </p:nvSpPr>
        <p:spPr>
          <a:xfrm>
            <a:off x="8041050" y="1234440"/>
            <a:ext cx="359633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C4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cross keeps leveling pride: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7863840" y="2057400"/>
            <a:ext cx="3773545" cy="2926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28600" indent="-2286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“my camp”</a:t>
            </a:r>
            <a:endParaRPr lang="en-US" sz="2800" dirty="0"/>
          </a:p>
          <a:p>
            <a:pPr marL="228600" indent="-2286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“my slogan”</a:t>
            </a:r>
            <a:endParaRPr lang="en-US" sz="2800" dirty="0"/>
          </a:p>
          <a:p>
            <a:pPr marL="228600" indent="-2286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“winning”</a:t>
            </a:r>
            <a:endParaRPr lang="en-US" sz="2800" dirty="0"/>
          </a:p>
          <a:p>
            <a:pPr marL="228600" indent="-228600">
              <a:spcAft>
                <a:spcPts val="600"/>
              </a:spcAft>
              <a:buSzPct val="100000"/>
              <a:buChar char="•"/>
            </a:pPr>
            <a:endParaRPr lang="en-US" sz="2800" dirty="0"/>
          </a:p>
          <a:p>
            <a:pPr marL="228600" indent="-2286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But yielding, repenting, forgiving,</a:t>
            </a:r>
            <a:endParaRPr lang="en-US" sz="2800" dirty="0"/>
          </a:p>
          <a:p>
            <a:pPr marL="228600" indent="-228600">
              <a:spcAft>
                <a:spcPts val="600"/>
              </a:spcAft>
              <a:buSzPct val="100000"/>
              <a:buChar char="•"/>
            </a:pPr>
            <a:r>
              <a:rPr lang="en-US" sz="2800" dirty="0">
                <a:solidFill>
                  <a:srgbClr val="F4F6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and obeying together.</a:t>
            </a:r>
            <a:endParaRPr lang="en-US" sz="2800" dirty="0"/>
          </a:p>
        </p:txBody>
      </p:sp>
      <p:sp>
        <p:nvSpPr>
          <p:cNvPr id="15" name="Shape 12"/>
          <p:cNvSpPr/>
          <p:nvPr/>
        </p:nvSpPr>
        <p:spPr>
          <a:xfrm>
            <a:off x="502920" y="6355080"/>
            <a:ext cx="11185855" cy="0"/>
          </a:xfrm>
          <a:prstGeom prst="line">
            <a:avLst/>
          </a:prstGeom>
          <a:noFill/>
          <a:ln w="12700">
            <a:solidFill>
              <a:srgbClr val="2B3566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6" name="Text 13"/>
          <p:cNvSpPr/>
          <p:nvPr/>
        </p:nvSpPr>
        <p:spPr>
          <a:xfrm>
            <a:off x="502920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17" name="Text 14"/>
          <p:cNvSpPr/>
          <p:nvPr/>
        </p:nvSpPr>
        <p:spPr>
          <a:xfrm>
            <a:off x="6095848" y="6419088"/>
            <a:ext cx="559292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1807</Words>
  <Application>Microsoft Office PowerPoint</Application>
  <PresentationFormat>Widescreen</PresentationFormat>
  <Paragraphs>175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Lectionary 2026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Sage (ChatGPT)</dc:creator>
  <cp:lastModifiedBy>Paul David Bravard</cp:lastModifiedBy>
  <cp:revision>11</cp:revision>
  <dcterms:created xsi:type="dcterms:W3CDTF">2026-01-25T13:51:39Z</dcterms:created>
  <dcterms:modified xsi:type="dcterms:W3CDTF">2026-01-25T14:31:08Z</dcterms:modified>
</cp:coreProperties>
</file>