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.jpg" ContentType="image/jpg"/>
  <Override PartName="/ppt/notesSlides/notesSlide2.xml" ContentType="application/vnd.openxmlformats-officedocument.presentationml.notesSlide+xml"/>
  <Override PartName="/ppt/media/image3.jpg" ContentType="image/jp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4.jpg" ContentType="image/jp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image5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01" d="100"/>
          <a:sy n="101" d="100"/>
        </p:scale>
        <p:origin x="392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69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https://commons.wikimedia.org/wiki/File:Edward_Burne-Jones_-_The_Star_of_Bethlehem_-_Google_Art_Project.jpg (background image)
[/Sources]
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https://commons.wikimedia.org/wiki/File:Agnus_Dei_Zurbar%C3%A1n.jpg (background image)
[/Sources]
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https://commons.wikimedia.org/wiki/File:Headwaters_of_the_Sacramento_River-750px.JPG (background image)
[/Sources]
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https://commons.wikimedia.org/wiki/File:Headwaters_of_the_Sacramento_River-750px.JPG (background image)
[/Sources]
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https://commons.wikimedia.org/wiki/File:Edward_Burne-Jones_-_The_Star_of_Bethlehem_-_Google_Art_Project.jpg (background image)
[/Sources]
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https://commons.wikimedia.org/wiki/File:Painting_of_a_Quaker_Meeting.jpg (background image)
[/Sources]
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https://commons.wikimedia.org/wiki/File:Headwaters_of_the_Sacramento_River-750px.JPG (background image)
[/Sources]
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481121-F7FC-6B92-03E1-56D70B685C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126" b="2363"/>
          <a:stretch>
            <a:fillRect/>
          </a:stretch>
        </p:blipFill>
        <p:spPr>
          <a:xfrm>
            <a:off x="3304452" y="10"/>
            <a:ext cx="8887548" cy="6857990"/>
          </a:xfrm>
          <a:custGeom>
            <a:avLst/>
            <a:gdLst/>
            <a:ahLst/>
            <a:cxnLst/>
            <a:rect l="l" t="t" r="r" b="b"/>
            <a:pathLst>
              <a:path w="9547224" h="6858000">
                <a:moveTo>
                  <a:pt x="1623023" y="0"/>
                </a:moveTo>
                <a:lnTo>
                  <a:pt x="2716256" y="0"/>
                </a:lnTo>
                <a:lnTo>
                  <a:pt x="3032455" y="0"/>
                </a:lnTo>
                <a:lnTo>
                  <a:pt x="3496422" y="0"/>
                </a:lnTo>
                <a:lnTo>
                  <a:pt x="5205951" y="0"/>
                </a:lnTo>
                <a:lnTo>
                  <a:pt x="9547224" y="0"/>
                </a:lnTo>
                <a:lnTo>
                  <a:pt x="9547224" y="685800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3032455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1F9B6B4-B0C4-45C6-A086-901C960D0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44774" y="0"/>
            <a:ext cx="2756893" cy="6858000"/>
          </a:xfrm>
          <a:custGeom>
            <a:avLst/>
            <a:gdLst>
              <a:gd name="connsiteX0" fmla="*/ 1133870 w 2756893"/>
              <a:gd name="connsiteY0" fmla="*/ 0 h 6858000"/>
              <a:gd name="connsiteX1" fmla="*/ 898082 w 2756893"/>
              <a:gd name="connsiteY1" fmla="*/ 0 h 6858000"/>
              <a:gd name="connsiteX2" fmla="*/ 920668 w 2756893"/>
              <a:gd name="connsiteY2" fmla="*/ 14997 h 6858000"/>
              <a:gd name="connsiteX3" fmla="*/ 2554961 w 2756893"/>
              <a:gd name="connsiteY3" fmla="*/ 3621656 h 6858000"/>
              <a:gd name="connsiteX4" fmla="*/ 641513 w 2756893"/>
              <a:gd name="connsiteY4" fmla="*/ 6374814 h 6858000"/>
              <a:gd name="connsiteX5" fmla="*/ 114086 w 2756893"/>
              <a:gd name="connsiteY5" fmla="*/ 6780599 h 6858000"/>
              <a:gd name="connsiteX6" fmla="*/ 0 w 2756893"/>
              <a:gd name="connsiteY6" fmla="*/ 6858000 h 6858000"/>
              <a:gd name="connsiteX7" fmla="*/ 40637 w 2756893"/>
              <a:gd name="connsiteY7" fmla="*/ 6858000 h 6858000"/>
              <a:gd name="connsiteX8" fmla="*/ 254139 w 2756893"/>
              <a:gd name="connsiteY8" fmla="*/ 6858000 h 6858000"/>
              <a:gd name="connsiteX9" fmla="*/ 365895 w 2756893"/>
              <a:gd name="connsiteY9" fmla="*/ 6780599 h 6858000"/>
              <a:gd name="connsiteX10" fmla="*/ 882543 w 2756893"/>
              <a:gd name="connsiteY10" fmla="*/ 6374814 h 6858000"/>
              <a:gd name="connsiteX11" fmla="*/ 2756893 w 2756893"/>
              <a:gd name="connsiteY11" fmla="*/ 3621656 h 6858000"/>
              <a:gd name="connsiteX12" fmla="*/ 1155994 w 2756893"/>
              <a:gd name="connsiteY12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56893" h="6858000">
                <a:moveTo>
                  <a:pt x="1133870" y="0"/>
                </a:moveTo>
                <a:lnTo>
                  <a:pt x="898082" y="0"/>
                </a:lnTo>
                <a:lnTo>
                  <a:pt x="920668" y="14997"/>
                </a:lnTo>
                <a:cubicBezTo>
                  <a:pt x="1969257" y="754641"/>
                  <a:pt x="2554961" y="2093192"/>
                  <a:pt x="2554961" y="3621656"/>
                </a:cubicBezTo>
                <a:cubicBezTo>
                  <a:pt x="2554961" y="4969131"/>
                  <a:pt x="1606863" y="5602839"/>
                  <a:pt x="641513" y="6374814"/>
                </a:cubicBezTo>
                <a:cubicBezTo>
                  <a:pt x="465717" y="6515397"/>
                  <a:pt x="291531" y="6653108"/>
                  <a:pt x="114086" y="6780599"/>
                </a:cubicBezTo>
                <a:lnTo>
                  <a:pt x="0" y="6858000"/>
                </a:lnTo>
                <a:lnTo>
                  <a:pt x="40637" y="6858000"/>
                </a:lnTo>
                <a:lnTo>
                  <a:pt x="254139" y="6858000"/>
                </a:lnTo>
                <a:lnTo>
                  <a:pt x="365895" y="6780599"/>
                </a:lnTo>
                <a:cubicBezTo>
                  <a:pt x="539713" y="6653108"/>
                  <a:pt x="710340" y="6515397"/>
                  <a:pt x="882543" y="6374814"/>
                </a:cubicBezTo>
                <a:cubicBezTo>
                  <a:pt x="1828168" y="5602839"/>
                  <a:pt x="2756893" y="4969131"/>
                  <a:pt x="2756893" y="3621656"/>
                </a:cubicBezTo>
                <a:cubicBezTo>
                  <a:pt x="2756893" y="2093192"/>
                  <a:pt x="2183157" y="754641"/>
                  <a:pt x="115599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10E15D24-1359-E839-8419-EF6BED50184F}"/>
              </a:ext>
            </a:extLst>
          </p:cNvPr>
          <p:cNvSpPr/>
          <p:nvPr/>
        </p:nvSpPr>
        <p:spPr>
          <a:xfrm>
            <a:off x="234086" y="170078"/>
            <a:ext cx="1078992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56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Look to the Lamb</a:t>
            </a:r>
            <a:endParaRPr lang="en-US" sz="5600" b="1" dirty="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16776979-2C23-CA57-104C-B2CFB01299E8}"/>
              </a:ext>
            </a:extLst>
          </p:cNvPr>
          <p:cNvSpPr/>
          <p:nvPr/>
        </p:nvSpPr>
        <p:spPr>
          <a:xfrm>
            <a:off x="71708" y="5525812"/>
            <a:ext cx="3846786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b="1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Epiphany • 1.18.2026</a:t>
            </a:r>
            <a:endParaRPr lang="en-US" sz="3200" b="1" dirty="0"/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8C2FF03C-B2C5-532C-71D3-CAE3E2C87554}"/>
              </a:ext>
            </a:extLst>
          </p:cNvPr>
          <p:cNvSpPr/>
          <p:nvPr/>
        </p:nvSpPr>
        <p:spPr>
          <a:xfrm>
            <a:off x="51206" y="6191906"/>
            <a:ext cx="5119884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Isaiah 49:1–7; Psalm 40:1–11; 1 Corinthians 1:1–9; John 1:29–42.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3806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acramento_headwaters.jpg"/>
          <p:cNvPicPr>
            <a:picLocks noChangeAspect="1"/>
          </p:cNvPicPr>
          <p:nvPr/>
        </p:nvPicPr>
        <p:blipFill>
          <a:blip r:embed="rId3"/>
          <a:srcRect t="11924" b="11924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220">
              <a:alpha val="45000"/>
            </a:srgbClr>
          </a:solidFill>
          <a:ln w="12700">
            <a:solidFill>
              <a:srgbClr val="0B122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1"/>
          <p:cNvSpPr/>
          <p:nvPr/>
        </p:nvSpPr>
        <p:spPr>
          <a:xfrm>
            <a:off x="0" y="0"/>
            <a:ext cx="12191695" cy="411480"/>
          </a:xfrm>
          <a:prstGeom prst="rect">
            <a:avLst/>
          </a:prstGeom>
          <a:solidFill>
            <a:srgbClr val="0F1B2D">
              <a:alpha val="88000"/>
            </a:srgbClr>
          </a:solidFill>
          <a:ln w="12700">
            <a:solidFill>
              <a:srgbClr val="0F1B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548640" y="82296"/>
            <a:ext cx="111556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Downstream — Witness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822960" y="1097280"/>
            <a:ext cx="107899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5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Follow</a:t>
            </a:r>
            <a:endParaRPr lang="en-US" sz="5400" dirty="0"/>
          </a:p>
        </p:txBody>
      </p:sp>
      <p:sp>
        <p:nvSpPr>
          <p:cNvPr id="7" name="Shape 4"/>
          <p:cNvSpPr/>
          <p:nvPr/>
        </p:nvSpPr>
        <p:spPr>
          <a:xfrm>
            <a:off x="731520" y="2057400"/>
            <a:ext cx="10698480" cy="1920240"/>
          </a:xfrm>
          <a:prstGeom prst="roundRect">
            <a:avLst/>
          </a:prstGeom>
          <a:solidFill>
            <a:srgbClr val="FFFFFF">
              <a:alpha val="94000"/>
            </a:srgbClr>
          </a:solidFill>
          <a:ln w="12700">
            <a:solidFill>
              <a:srgbClr val="E2E8F0"/>
            </a:solidFill>
            <a:prstDash val="solid"/>
          </a:ln>
          <a:effectLst>
            <a:outerShdw blurRad="38100" dist="1905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143000" y="2377440"/>
            <a:ext cx="9875520" cy="1051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i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“When the two disciples heard him say this, they followed Jesus (John 1:37, NIV).”</a:t>
            </a:r>
            <a:endParaRPr lang="en-US" sz="2600" dirty="0"/>
          </a:p>
        </p:txBody>
      </p:sp>
      <p:sp>
        <p:nvSpPr>
          <p:cNvPr id="9" name="Text 6"/>
          <p:cNvSpPr/>
          <p:nvPr/>
        </p:nvSpPr>
        <p:spPr>
          <a:xfrm>
            <a:off x="1143000" y="3474720"/>
            <a:ext cx="9875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Downstream begins with simple obedience.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822960" y="5349240"/>
            <a:ext cx="107899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DE6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Revealed → received → followed → witnessed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411480"/>
          </a:xfrm>
          <a:prstGeom prst="rect">
            <a:avLst/>
          </a:prstGeom>
          <a:solidFill>
            <a:srgbClr val="0F1B2D">
              <a:alpha val="88000"/>
            </a:srgbClr>
          </a:solidFill>
          <a:ln w="12700">
            <a:solidFill>
              <a:srgbClr val="0F1B2D"/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3" name="Text 1"/>
          <p:cNvSpPr/>
          <p:nvPr/>
        </p:nvSpPr>
        <p:spPr>
          <a:xfrm>
            <a:off x="548640" y="82296"/>
            <a:ext cx="111556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Downstream — Invite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548640" y="640080"/>
            <a:ext cx="1106424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0F1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Bring Someone to Jesus</a:t>
            </a:r>
            <a:endParaRPr lang="en-US" sz="3200" dirty="0"/>
          </a:p>
        </p:txBody>
      </p:sp>
      <p:sp>
        <p:nvSpPr>
          <p:cNvPr id="5" name="Text 3"/>
          <p:cNvSpPr/>
          <p:nvPr/>
        </p:nvSpPr>
        <p:spPr>
          <a:xfrm>
            <a:off x="548640" y="1325880"/>
            <a:ext cx="110642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Witness as “come and see”</a:t>
            </a:r>
            <a:endParaRPr lang="en-US" sz="3200" dirty="0"/>
          </a:p>
        </p:txBody>
      </p:sp>
      <p:sp>
        <p:nvSpPr>
          <p:cNvPr id="6" name="Shape 4"/>
          <p:cNvSpPr/>
          <p:nvPr/>
        </p:nvSpPr>
        <p:spPr>
          <a:xfrm>
            <a:off x="777240" y="2057400"/>
            <a:ext cx="10652760" cy="25146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38100" dist="1905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 sz="3200"/>
          </a:p>
        </p:txBody>
      </p:sp>
      <p:sp>
        <p:nvSpPr>
          <p:cNvPr id="7" name="Text 5"/>
          <p:cNvSpPr/>
          <p:nvPr/>
        </p:nvSpPr>
        <p:spPr>
          <a:xfrm>
            <a:off x="1143000" y="2468880"/>
            <a:ext cx="9966960" cy="1874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i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“The first thing Andrew did was to find his brother Simon and tell him,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i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	‘We have found the Messiah’ (John 1:41, NIV).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i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And he brought him to Jesus (John 1:42, NIV).”</a:t>
            </a:r>
            <a:endParaRPr lang="en-US" sz="3200" dirty="0"/>
          </a:p>
        </p:txBody>
      </p:sp>
      <p:sp>
        <p:nvSpPr>
          <p:cNvPr id="8" name="Text 6"/>
          <p:cNvSpPr/>
          <p:nvPr/>
        </p:nvSpPr>
        <p:spPr>
          <a:xfrm>
            <a:off x="1005840" y="4800600"/>
            <a:ext cx="10149840" cy="1920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3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Witness is not hype or manipulation.</a:t>
            </a:r>
            <a:endParaRPr lang="en-US" sz="32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3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Witness is steady, relational, and invitational.</a:t>
            </a:r>
            <a:endParaRPr lang="en-US" sz="32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3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Find one person—and bring them with you.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411480"/>
          </a:xfrm>
          <a:prstGeom prst="rect">
            <a:avLst/>
          </a:prstGeom>
          <a:solidFill>
            <a:srgbClr val="0F1B2D">
              <a:alpha val="88000"/>
            </a:srgbClr>
          </a:solidFill>
          <a:ln w="12700">
            <a:solidFill>
              <a:srgbClr val="0F1B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48640" y="82296"/>
            <a:ext cx="111556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Practice for the Week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548640" y="640080"/>
            <a:ext cx="1106424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0F1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Before You Fix Anything…</a:t>
            </a:r>
            <a:endParaRPr lang="en-US" sz="4000" dirty="0"/>
          </a:p>
        </p:txBody>
      </p:sp>
      <p:sp>
        <p:nvSpPr>
          <p:cNvPr id="5" name="Text 3"/>
          <p:cNvSpPr/>
          <p:nvPr/>
        </p:nvSpPr>
        <p:spPr>
          <a:xfrm>
            <a:off x="548640" y="1325880"/>
            <a:ext cx="110642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Practice presence</a:t>
            </a:r>
            <a:endParaRPr lang="en-US" sz="2000" dirty="0"/>
          </a:p>
        </p:txBody>
      </p:sp>
      <p:sp>
        <p:nvSpPr>
          <p:cNvPr id="6" name="Shape 4"/>
          <p:cNvSpPr/>
          <p:nvPr/>
        </p:nvSpPr>
        <p:spPr>
          <a:xfrm>
            <a:off x="777240" y="1965960"/>
            <a:ext cx="10652760" cy="452628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  <a:effectLst>
            <a:outerShdw blurRad="38100" dist="1905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1234440" y="2423160"/>
            <a:ext cx="96926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F1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1) 60 seconds of worship silence</a:t>
            </a:r>
            <a:endParaRPr lang="en-US" sz="2800" dirty="0"/>
          </a:p>
        </p:txBody>
      </p:sp>
      <p:sp>
        <p:nvSpPr>
          <p:cNvPr id="8" name="Text 6"/>
          <p:cNvSpPr/>
          <p:nvPr/>
        </p:nvSpPr>
        <p:spPr>
          <a:xfrm>
            <a:off x="1234440" y="2788920"/>
            <a:ext cx="9692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 awkward. Attentive. Listening.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1234440" y="3291840"/>
            <a:ext cx="96926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F1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2) Breath prayer</a:t>
            </a:r>
            <a:endParaRPr lang="en-US" sz="2800" dirty="0"/>
          </a:p>
        </p:txBody>
      </p:sp>
      <p:sp>
        <p:nvSpPr>
          <p:cNvPr id="10" name="Text 8"/>
          <p:cNvSpPr/>
          <p:nvPr/>
        </p:nvSpPr>
        <p:spPr>
          <a:xfrm>
            <a:off x="1234440" y="3657600"/>
            <a:ext cx="96926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i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“Jesus, Lamb of God… lead me.”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1234440" y="4160520"/>
            <a:ext cx="96926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F1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3) One faithful step</a:t>
            </a:r>
            <a:endParaRPr lang="en-US" sz="2800" dirty="0"/>
          </a:p>
        </p:txBody>
      </p:sp>
      <p:sp>
        <p:nvSpPr>
          <p:cNvPr id="12" name="Text 10"/>
          <p:cNvSpPr/>
          <p:nvPr/>
        </p:nvSpPr>
        <p:spPr>
          <a:xfrm>
            <a:off x="1417320" y="4590288"/>
            <a:ext cx="9509760" cy="1737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20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phone call.</a:t>
            </a:r>
            <a:endParaRPr lang="en-US" sz="20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20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apology.</a:t>
            </a:r>
            <a:endParaRPr lang="en-US" sz="20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20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act of service.</a:t>
            </a:r>
            <a:endParaRPr lang="en-US" sz="20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20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boundary held without venom.</a:t>
            </a:r>
            <a:endParaRPr lang="en-US" sz="20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20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truth told with love.</a:t>
            </a:r>
            <a:endParaRPr lang="en-US" sz="2000" dirty="0"/>
          </a:p>
        </p:txBody>
      </p:sp>
      <p:sp>
        <p:nvSpPr>
          <p:cNvPr id="13" name="Text 11"/>
          <p:cNvSpPr/>
          <p:nvPr/>
        </p:nvSpPr>
        <p:spPr>
          <a:xfrm>
            <a:off x="777240" y="6492240"/>
            <a:ext cx="106527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Upstream: Look • Midstream: Wait • Downstream: Follow &amp; point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gnus_dei_zurbaran.jpg"/>
          <p:cNvPicPr>
            <a:picLocks noChangeAspect="1"/>
          </p:cNvPicPr>
          <p:nvPr/>
        </p:nvPicPr>
        <p:blipFill>
          <a:blip r:embed="rId3"/>
          <a:srcRect t="2918" b="2918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220">
              <a:alpha val="55000"/>
            </a:srgbClr>
          </a:solidFill>
          <a:ln w="12700">
            <a:solidFill>
              <a:srgbClr val="0B122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4800"/>
          </a:p>
        </p:txBody>
      </p:sp>
      <p:sp>
        <p:nvSpPr>
          <p:cNvPr id="4" name="Text 1"/>
          <p:cNvSpPr/>
          <p:nvPr/>
        </p:nvSpPr>
        <p:spPr>
          <a:xfrm>
            <a:off x="822960" y="2194560"/>
            <a:ext cx="1078992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FDE6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Look. Wait. Follow. Point.</a:t>
            </a:r>
            <a:endParaRPr lang="en-US" sz="4800" dirty="0"/>
          </a:p>
        </p:txBody>
      </p:sp>
      <p:sp>
        <p:nvSpPr>
          <p:cNvPr id="5" name="Text 2"/>
          <p:cNvSpPr/>
          <p:nvPr/>
        </p:nvSpPr>
        <p:spPr>
          <a:xfrm>
            <a:off x="1097280" y="3291840"/>
            <a:ext cx="996696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May the Holy Spirit make our holiness</a:t>
            </a:r>
            <a:endParaRPr lang="en-US" sz="4800" dirty="0"/>
          </a:p>
          <a:p>
            <a:pPr marL="0" indent="0" algn="ctr">
              <a:buNone/>
            </a:pPr>
            <a:r>
              <a:rPr lang="en-US" sz="4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 merely admired, but embodied.</a:t>
            </a:r>
            <a:endParaRPr lang="en-US" sz="4800" dirty="0"/>
          </a:p>
        </p:txBody>
      </p:sp>
      <p:sp>
        <p:nvSpPr>
          <p:cNvPr id="6" name="Text 3"/>
          <p:cNvSpPr/>
          <p:nvPr/>
        </p:nvSpPr>
        <p:spPr>
          <a:xfrm>
            <a:off x="0" y="5989320"/>
            <a:ext cx="12191695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Amen</a:t>
            </a:r>
            <a:endParaRPr lang="en-US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tar_of_bethlehem_burne_jones_1280.jpg"/>
          <p:cNvPicPr>
            <a:picLocks noChangeAspect="1"/>
          </p:cNvPicPr>
          <p:nvPr/>
        </p:nvPicPr>
        <p:blipFill>
          <a:blip r:embed="rId3"/>
          <a:srcRect t="7039" b="7039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rgbClr val="FFFFFF">
              <a:alpha val="82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1"/>
          <p:cNvSpPr/>
          <p:nvPr/>
        </p:nvSpPr>
        <p:spPr>
          <a:xfrm>
            <a:off x="0" y="0"/>
            <a:ext cx="12191695" cy="411480"/>
          </a:xfrm>
          <a:prstGeom prst="rect">
            <a:avLst/>
          </a:prstGeom>
          <a:solidFill>
            <a:srgbClr val="0F1B2D">
              <a:alpha val="88000"/>
            </a:srgbClr>
          </a:solidFill>
          <a:ln w="12700">
            <a:solidFill>
              <a:srgbClr val="0F1B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548640" y="82296"/>
            <a:ext cx="111556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563727" y="960120"/>
            <a:ext cx="1106424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0F1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Welcome</a:t>
            </a:r>
            <a:endParaRPr lang="en-US" sz="4000" dirty="0"/>
          </a:p>
        </p:txBody>
      </p:sp>
      <p:sp>
        <p:nvSpPr>
          <p:cNvPr id="8" name="Shape 5"/>
          <p:cNvSpPr/>
          <p:nvPr/>
        </p:nvSpPr>
        <p:spPr>
          <a:xfrm>
            <a:off x="731520" y="2011680"/>
            <a:ext cx="9137694" cy="42976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38100" dist="1905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1097280" y="2331720"/>
            <a:ext cx="7926902" cy="3749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You’re welcome here.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We’re Friends following Jesus: listening, obeying, and living holy love together.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Bring your joy. Bring your burden. If you’re unsure, seek Jesus with us.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Christ is here. Let’s worship.</a:t>
            </a:r>
            <a:endParaRPr lang="en-US" sz="2800" dirty="0"/>
          </a:p>
        </p:txBody>
      </p:sp>
      <p:sp>
        <p:nvSpPr>
          <p:cNvPr id="11" name="Text 8"/>
          <p:cNvSpPr/>
          <p:nvPr/>
        </p:nvSpPr>
        <p:spPr>
          <a:xfrm>
            <a:off x="6720840" y="2240280"/>
            <a:ext cx="44805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acramento_headwaters.jpg"/>
          <p:cNvPicPr>
            <a:picLocks noChangeAspect="1"/>
          </p:cNvPicPr>
          <p:nvPr/>
        </p:nvPicPr>
        <p:blipFill>
          <a:blip r:embed="rId3"/>
          <a:srcRect t="11924" b="11924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220">
              <a:alpha val="45000"/>
            </a:srgbClr>
          </a:solidFill>
          <a:ln w="12700">
            <a:solidFill>
              <a:srgbClr val="0B122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822960" y="1097280"/>
            <a:ext cx="107899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Today’s One Sentence:</a:t>
            </a:r>
            <a:endParaRPr lang="en-US" sz="4000" dirty="0"/>
          </a:p>
        </p:txBody>
      </p:sp>
      <p:sp>
        <p:nvSpPr>
          <p:cNvPr id="5" name="Text 2"/>
          <p:cNvSpPr/>
          <p:nvPr/>
        </p:nvSpPr>
        <p:spPr>
          <a:xfrm>
            <a:off x="822960" y="1828800"/>
            <a:ext cx="10789920" cy="2286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F8FA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Epiphany, God reveals Jesus as the Servant-Lamb who takes away sin, forming a people who wait, listen, and point others to him with holy lives.</a:t>
            </a:r>
            <a:endParaRPr lang="en-US" sz="4000" b="1" dirty="0"/>
          </a:p>
        </p:txBody>
      </p:sp>
      <p:sp>
        <p:nvSpPr>
          <p:cNvPr id="6" name="Text 3"/>
          <p:cNvSpPr/>
          <p:nvPr/>
        </p:nvSpPr>
        <p:spPr>
          <a:xfrm>
            <a:off x="822960" y="5897880"/>
            <a:ext cx="107899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DE6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“Look. Wait. Follow. Point.”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40080"/>
          </a:xfrm>
          <a:prstGeom prst="rect">
            <a:avLst/>
          </a:prstGeom>
          <a:solidFill>
            <a:srgbClr val="0F1B2D">
              <a:alpha val="88000"/>
            </a:srgbClr>
          </a:solidFill>
          <a:ln w="12700">
            <a:solidFill>
              <a:srgbClr val="0F1B2D"/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3" name="Text 1"/>
          <p:cNvSpPr/>
          <p:nvPr/>
        </p:nvSpPr>
        <p:spPr>
          <a:xfrm>
            <a:off x="548640" y="132744"/>
            <a:ext cx="111556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Simple Map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548640" y="640080"/>
            <a:ext cx="1106424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0F1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Map You Can Track</a:t>
            </a:r>
            <a:endParaRPr lang="en-US" sz="3200" dirty="0"/>
          </a:p>
        </p:txBody>
      </p:sp>
      <p:sp>
        <p:nvSpPr>
          <p:cNvPr id="5" name="Text 3"/>
          <p:cNvSpPr/>
          <p:nvPr/>
        </p:nvSpPr>
        <p:spPr>
          <a:xfrm>
            <a:off x="548640" y="1325880"/>
            <a:ext cx="110642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Three questions to keep us oriented</a:t>
            </a:r>
            <a:endParaRPr lang="en-US" sz="3200" dirty="0"/>
          </a:p>
        </p:txBody>
      </p:sp>
      <p:sp>
        <p:nvSpPr>
          <p:cNvPr id="6" name="Shape 4"/>
          <p:cNvSpPr/>
          <p:nvPr/>
        </p:nvSpPr>
        <p:spPr>
          <a:xfrm>
            <a:off x="777240" y="1828800"/>
            <a:ext cx="3301898" cy="345643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38100" dist="1905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 sz="3200"/>
          </a:p>
        </p:txBody>
      </p:sp>
      <p:sp>
        <p:nvSpPr>
          <p:cNvPr id="7" name="Text 5"/>
          <p:cNvSpPr/>
          <p:nvPr/>
        </p:nvSpPr>
        <p:spPr>
          <a:xfrm>
            <a:off x="1097280" y="2377440"/>
            <a:ext cx="2661818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0F1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Who is Jesus?</a:t>
            </a:r>
            <a:endParaRPr lang="en-US" sz="3200" dirty="0"/>
          </a:p>
        </p:txBody>
      </p:sp>
      <p:sp>
        <p:nvSpPr>
          <p:cNvPr id="8" name="Text 6"/>
          <p:cNvSpPr/>
          <p:nvPr/>
        </p:nvSpPr>
        <p:spPr>
          <a:xfrm>
            <a:off x="1097280" y="2926080"/>
            <a:ext cx="2661818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Lamb:</a:t>
            </a:r>
            <a:endParaRPr lang="en-US" sz="3200" dirty="0"/>
          </a:p>
          <a:p>
            <a:pPr marL="0" indent="0" algn="ctr">
              <a:buNone/>
            </a:pPr>
            <a:r>
              <a:rPr lang="en-US" sz="3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God’s saving work revealed.</a:t>
            </a:r>
            <a:endParaRPr lang="en-US" sz="3200" dirty="0"/>
          </a:p>
        </p:txBody>
      </p:sp>
      <p:sp>
        <p:nvSpPr>
          <p:cNvPr id="9" name="Shape 7"/>
          <p:cNvSpPr/>
          <p:nvPr/>
        </p:nvSpPr>
        <p:spPr>
          <a:xfrm>
            <a:off x="4444898" y="1783080"/>
            <a:ext cx="3301898" cy="356458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38100" dist="1905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 sz="3200"/>
          </a:p>
        </p:txBody>
      </p:sp>
      <p:sp>
        <p:nvSpPr>
          <p:cNvPr id="10" name="Text 8"/>
          <p:cNvSpPr/>
          <p:nvPr/>
        </p:nvSpPr>
        <p:spPr>
          <a:xfrm>
            <a:off x="4764938" y="2377440"/>
            <a:ext cx="2661818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0F1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Who are we?</a:t>
            </a:r>
            <a:endParaRPr lang="en-US" sz="3200" dirty="0"/>
          </a:p>
        </p:txBody>
      </p:sp>
      <p:sp>
        <p:nvSpPr>
          <p:cNvPr id="11" name="Text 9"/>
          <p:cNvSpPr/>
          <p:nvPr/>
        </p:nvSpPr>
        <p:spPr>
          <a:xfrm>
            <a:off x="4565694" y="2944368"/>
            <a:ext cx="3181102" cy="18105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sanctified people</a:t>
            </a:r>
            <a:endParaRPr lang="en-US" sz="3200" dirty="0"/>
          </a:p>
          <a:p>
            <a:pPr marL="0" indent="0" algn="ctr">
              <a:buNone/>
            </a:pPr>
            <a:r>
              <a:rPr lang="en-US" sz="3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held by grace—</a:t>
            </a:r>
            <a:endParaRPr lang="en-US" sz="3200" dirty="0"/>
          </a:p>
          <a:p>
            <a:pPr marL="0" indent="0" algn="ctr">
              <a:buNone/>
            </a:pPr>
            <a:r>
              <a:rPr lang="en-US" sz="3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learning to wait.</a:t>
            </a:r>
            <a:endParaRPr lang="en-US" sz="3200" dirty="0"/>
          </a:p>
        </p:txBody>
      </p:sp>
      <p:sp>
        <p:nvSpPr>
          <p:cNvPr id="12" name="Shape 10"/>
          <p:cNvSpPr/>
          <p:nvPr/>
        </p:nvSpPr>
        <p:spPr>
          <a:xfrm>
            <a:off x="8112557" y="1715287"/>
            <a:ext cx="3301898" cy="3632375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38100" dist="1905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 sz="3200"/>
          </a:p>
        </p:txBody>
      </p:sp>
      <p:sp>
        <p:nvSpPr>
          <p:cNvPr id="13" name="Text 11"/>
          <p:cNvSpPr/>
          <p:nvPr/>
        </p:nvSpPr>
        <p:spPr>
          <a:xfrm>
            <a:off x="8432597" y="2377440"/>
            <a:ext cx="305731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0F1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do we do?</a:t>
            </a:r>
            <a:endParaRPr lang="en-US" sz="3200" dirty="0"/>
          </a:p>
        </p:txBody>
      </p:sp>
      <p:sp>
        <p:nvSpPr>
          <p:cNvPr id="14" name="Text 12"/>
          <p:cNvSpPr/>
          <p:nvPr/>
        </p:nvSpPr>
        <p:spPr>
          <a:xfrm>
            <a:off x="8112557" y="2982834"/>
            <a:ext cx="3301898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follow Jesus,</a:t>
            </a:r>
            <a:endParaRPr lang="en-US" sz="3200" dirty="0"/>
          </a:p>
          <a:p>
            <a:pPr marL="0" indent="0" algn="ctr">
              <a:buNone/>
            </a:pPr>
            <a:r>
              <a:rPr lang="en-US" sz="3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and we point others</a:t>
            </a:r>
            <a:endParaRPr lang="en-US" sz="3200" dirty="0"/>
          </a:p>
          <a:p>
            <a:pPr marL="0" indent="0" algn="ctr">
              <a:buNone/>
            </a:pPr>
            <a:r>
              <a:rPr lang="en-US" sz="3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 him.</a:t>
            </a:r>
            <a:endParaRPr lang="en-US" sz="3200" dirty="0"/>
          </a:p>
        </p:txBody>
      </p:sp>
      <p:sp>
        <p:nvSpPr>
          <p:cNvPr id="15" name="Shape 13"/>
          <p:cNvSpPr/>
          <p:nvPr/>
        </p:nvSpPr>
        <p:spPr>
          <a:xfrm>
            <a:off x="777240" y="5486400"/>
            <a:ext cx="10652760" cy="822960"/>
          </a:xfrm>
          <a:prstGeom prst="roundRect">
            <a:avLst/>
          </a:prstGeom>
          <a:solidFill>
            <a:srgbClr val="0F1B2D"/>
          </a:solidFill>
          <a:ln w="12700">
            <a:solidFill>
              <a:srgbClr val="0F1B2D"/>
            </a:solidFill>
            <a:prstDash val="solid"/>
          </a:ln>
        </p:spPr>
        <p:txBody>
          <a:bodyPr/>
          <a:lstStyle/>
          <a:p>
            <a:endParaRPr lang="en-US" sz="3200"/>
          </a:p>
        </p:txBody>
      </p:sp>
      <p:sp>
        <p:nvSpPr>
          <p:cNvPr id="16" name="Text 14"/>
          <p:cNvSpPr/>
          <p:nvPr/>
        </p:nvSpPr>
        <p:spPr>
          <a:xfrm>
            <a:off x="1143000" y="5650992"/>
            <a:ext cx="99669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Holiness is a long river: received → formed → sent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acramento_headwaters.jpg"/>
          <p:cNvPicPr>
            <a:picLocks noChangeAspect="1"/>
          </p:cNvPicPr>
          <p:nvPr/>
        </p:nvPicPr>
        <p:blipFill>
          <a:blip r:embed="rId3"/>
          <a:srcRect t="11924" b="11924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>
              <a:alpha val="75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3600"/>
          </a:p>
        </p:txBody>
      </p:sp>
      <p:sp>
        <p:nvSpPr>
          <p:cNvPr id="4" name="Shape 1"/>
          <p:cNvSpPr/>
          <p:nvPr/>
        </p:nvSpPr>
        <p:spPr>
          <a:xfrm>
            <a:off x="0" y="0"/>
            <a:ext cx="12191695" cy="594360"/>
          </a:xfrm>
          <a:prstGeom prst="rect">
            <a:avLst/>
          </a:prstGeom>
          <a:solidFill>
            <a:srgbClr val="0F1B2D">
              <a:alpha val="88000"/>
            </a:srgbClr>
          </a:solidFill>
          <a:ln w="12700">
            <a:solidFill>
              <a:srgbClr val="0F1B2D"/>
            </a:solidFill>
            <a:prstDash val="solid"/>
          </a:ln>
        </p:spPr>
        <p:txBody>
          <a:bodyPr/>
          <a:lstStyle/>
          <a:p>
            <a:endParaRPr lang="en-US" sz="3600" dirty="0"/>
          </a:p>
        </p:txBody>
      </p:sp>
      <p:sp>
        <p:nvSpPr>
          <p:cNvPr id="5" name="Text 2"/>
          <p:cNvSpPr/>
          <p:nvPr/>
        </p:nvSpPr>
        <p:spPr>
          <a:xfrm>
            <a:off x="548640" y="120132"/>
            <a:ext cx="111556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Flow of Holiness</a:t>
            </a:r>
            <a:endParaRPr lang="en-US" sz="3600" dirty="0"/>
          </a:p>
        </p:txBody>
      </p:sp>
      <p:sp>
        <p:nvSpPr>
          <p:cNvPr id="6" name="Text 3"/>
          <p:cNvSpPr/>
          <p:nvPr/>
        </p:nvSpPr>
        <p:spPr>
          <a:xfrm>
            <a:off x="548640" y="640080"/>
            <a:ext cx="1106424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0F1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River Image</a:t>
            </a:r>
            <a:endParaRPr lang="en-US" sz="3600" dirty="0"/>
          </a:p>
        </p:txBody>
      </p:sp>
      <p:sp>
        <p:nvSpPr>
          <p:cNvPr id="7" name="Text 4"/>
          <p:cNvSpPr/>
          <p:nvPr/>
        </p:nvSpPr>
        <p:spPr>
          <a:xfrm>
            <a:off x="548640" y="1325880"/>
            <a:ext cx="110642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Upstream → Midstream → Downstream</a:t>
            </a:r>
            <a:endParaRPr lang="en-US" sz="3600" dirty="0"/>
          </a:p>
        </p:txBody>
      </p:sp>
      <p:sp>
        <p:nvSpPr>
          <p:cNvPr id="8" name="Shape 5"/>
          <p:cNvSpPr/>
          <p:nvPr/>
        </p:nvSpPr>
        <p:spPr>
          <a:xfrm>
            <a:off x="868679" y="1920240"/>
            <a:ext cx="10879783" cy="2109426"/>
          </a:xfrm>
          <a:prstGeom prst="roundRect">
            <a:avLst/>
          </a:prstGeom>
          <a:solidFill>
            <a:srgbClr val="1D4ED8">
              <a:alpha val="65000"/>
            </a:srgbClr>
          </a:solidFill>
          <a:ln w="12700">
            <a:solidFill>
              <a:srgbClr val="1D4ED8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sz="3600"/>
          </a:p>
        </p:txBody>
      </p:sp>
      <p:sp>
        <p:nvSpPr>
          <p:cNvPr id="9" name="Shape 6"/>
          <p:cNvSpPr/>
          <p:nvPr/>
        </p:nvSpPr>
        <p:spPr>
          <a:xfrm>
            <a:off x="960120" y="2051094"/>
            <a:ext cx="3337560" cy="189659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38100" dist="1905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3600"/>
          </a:p>
        </p:txBody>
      </p:sp>
      <p:sp>
        <p:nvSpPr>
          <p:cNvPr id="10" name="Text 7"/>
          <p:cNvSpPr/>
          <p:nvPr/>
        </p:nvSpPr>
        <p:spPr>
          <a:xfrm>
            <a:off x="1188720" y="2165553"/>
            <a:ext cx="28803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UPSTREAM</a:t>
            </a:r>
            <a:endParaRPr lang="en-US" sz="3600" dirty="0"/>
          </a:p>
        </p:txBody>
      </p:sp>
      <p:sp>
        <p:nvSpPr>
          <p:cNvPr id="11" name="Text 8"/>
          <p:cNvSpPr/>
          <p:nvPr/>
        </p:nvSpPr>
        <p:spPr>
          <a:xfrm>
            <a:off x="1188720" y="2520908"/>
            <a:ext cx="28803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0F1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Receive</a:t>
            </a:r>
            <a:endParaRPr lang="en-US" sz="3600" dirty="0"/>
          </a:p>
        </p:txBody>
      </p:sp>
      <p:sp>
        <p:nvSpPr>
          <p:cNvPr id="12" name="Text 9"/>
          <p:cNvSpPr/>
          <p:nvPr/>
        </p:nvSpPr>
        <p:spPr>
          <a:xfrm>
            <a:off x="1188720" y="3337560"/>
            <a:ext cx="3293418" cy="4571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Look to the Lamb</a:t>
            </a:r>
            <a:endParaRPr lang="en-US" sz="3600" dirty="0"/>
          </a:p>
        </p:txBody>
      </p:sp>
      <p:sp>
        <p:nvSpPr>
          <p:cNvPr id="13" name="Shape 10"/>
          <p:cNvSpPr/>
          <p:nvPr/>
        </p:nvSpPr>
        <p:spPr>
          <a:xfrm>
            <a:off x="4472678" y="2051094"/>
            <a:ext cx="3337560" cy="1852448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38100" dist="1905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3600"/>
          </a:p>
        </p:txBody>
      </p:sp>
      <p:sp>
        <p:nvSpPr>
          <p:cNvPr id="14" name="Text 11"/>
          <p:cNvSpPr/>
          <p:nvPr/>
        </p:nvSpPr>
        <p:spPr>
          <a:xfrm>
            <a:off x="4868390" y="2194560"/>
            <a:ext cx="288036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MIDSTREAM</a:t>
            </a:r>
            <a:endParaRPr lang="en-US" sz="3600" dirty="0"/>
          </a:p>
        </p:txBody>
      </p:sp>
      <p:sp>
        <p:nvSpPr>
          <p:cNvPr id="15" name="Text 12"/>
          <p:cNvSpPr/>
          <p:nvPr/>
        </p:nvSpPr>
        <p:spPr>
          <a:xfrm>
            <a:off x="4846320" y="2532888"/>
            <a:ext cx="28803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0F1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 Formed</a:t>
            </a:r>
            <a:endParaRPr lang="en-US" sz="3600" dirty="0"/>
          </a:p>
        </p:txBody>
      </p:sp>
      <p:sp>
        <p:nvSpPr>
          <p:cNvPr id="16" name="Text 13"/>
          <p:cNvSpPr/>
          <p:nvPr/>
        </p:nvSpPr>
        <p:spPr>
          <a:xfrm>
            <a:off x="4846320" y="3063240"/>
            <a:ext cx="28803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Wait &amp; listen</a:t>
            </a:r>
            <a:endParaRPr lang="en-US" sz="3600" dirty="0"/>
          </a:p>
        </p:txBody>
      </p:sp>
      <p:sp>
        <p:nvSpPr>
          <p:cNvPr id="17" name="Shape 14"/>
          <p:cNvSpPr/>
          <p:nvPr/>
        </p:nvSpPr>
        <p:spPr>
          <a:xfrm>
            <a:off x="7985236" y="2051094"/>
            <a:ext cx="3627644" cy="1852448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blurRad="38100" dist="1905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 sz="3600"/>
          </a:p>
        </p:txBody>
      </p:sp>
      <p:sp>
        <p:nvSpPr>
          <p:cNvPr id="18" name="Text 15"/>
          <p:cNvSpPr/>
          <p:nvPr/>
        </p:nvSpPr>
        <p:spPr>
          <a:xfrm>
            <a:off x="8244578" y="2320844"/>
            <a:ext cx="3108960" cy="4571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DOWNSTREAM</a:t>
            </a:r>
            <a:endParaRPr lang="en-US" sz="3600" dirty="0"/>
          </a:p>
        </p:txBody>
      </p:sp>
      <p:sp>
        <p:nvSpPr>
          <p:cNvPr id="19" name="Text 16"/>
          <p:cNvSpPr/>
          <p:nvPr/>
        </p:nvSpPr>
        <p:spPr>
          <a:xfrm>
            <a:off x="8244578" y="2583180"/>
            <a:ext cx="28803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0F1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 Public</a:t>
            </a:r>
            <a:endParaRPr lang="en-US" sz="3600" dirty="0"/>
          </a:p>
        </p:txBody>
      </p:sp>
      <p:sp>
        <p:nvSpPr>
          <p:cNvPr id="20" name="Text 17"/>
          <p:cNvSpPr/>
          <p:nvPr/>
        </p:nvSpPr>
        <p:spPr>
          <a:xfrm>
            <a:off x="8255615" y="3079794"/>
            <a:ext cx="31089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Follow &amp; point</a:t>
            </a:r>
            <a:endParaRPr lang="en-US" sz="3600" dirty="0"/>
          </a:p>
        </p:txBody>
      </p:sp>
      <p:sp>
        <p:nvSpPr>
          <p:cNvPr id="21" name="Shape 18"/>
          <p:cNvSpPr/>
          <p:nvPr/>
        </p:nvSpPr>
        <p:spPr>
          <a:xfrm>
            <a:off x="5422392" y="4160520"/>
            <a:ext cx="1371600" cy="502920"/>
          </a:xfrm>
          <a:prstGeom prst="rightArrow">
            <a:avLst/>
          </a:prstGeom>
          <a:solidFill>
            <a:srgbClr val="0F1B2D"/>
          </a:solidFill>
          <a:ln w="12700">
            <a:solidFill>
              <a:srgbClr val="0F1B2D"/>
            </a:solidFill>
            <a:prstDash val="solid"/>
          </a:ln>
        </p:spPr>
        <p:txBody>
          <a:bodyPr/>
          <a:lstStyle/>
          <a:p>
            <a:endParaRPr lang="en-US" sz="3600"/>
          </a:p>
        </p:txBody>
      </p:sp>
      <p:sp>
        <p:nvSpPr>
          <p:cNvPr id="22" name="Text 19"/>
          <p:cNvSpPr/>
          <p:nvPr/>
        </p:nvSpPr>
        <p:spPr>
          <a:xfrm>
            <a:off x="868680" y="4709160"/>
            <a:ext cx="104698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0F1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Received → Formed → Sent</a:t>
            </a:r>
            <a:endParaRPr lang="en-US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411480"/>
          </a:xfrm>
          <a:prstGeom prst="rect">
            <a:avLst/>
          </a:prstGeom>
          <a:solidFill>
            <a:srgbClr val="0F1B2D">
              <a:alpha val="88000"/>
            </a:srgbClr>
          </a:solidFill>
          <a:ln w="12700">
            <a:solidFill>
              <a:srgbClr val="0F1B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48640" y="82296"/>
            <a:ext cx="111556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Upstream — Receive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548640" y="640080"/>
            <a:ext cx="1106424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0F1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Look to the Lamb</a:t>
            </a:r>
            <a:endParaRPr lang="en-US" sz="4000" dirty="0"/>
          </a:p>
        </p:txBody>
      </p:sp>
      <p:sp>
        <p:nvSpPr>
          <p:cNvPr id="5" name="Text 3"/>
          <p:cNvSpPr/>
          <p:nvPr/>
        </p:nvSpPr>
        <p:spPr>
          <a:xfrm>
            <a:off x="548640" y="1325880"/>
            <a:ext cx="110642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God saves, then we follow</a:t>
            </a:r>
            <a:endParaRPr lang="en-US" sz="3200" dirty="0"/>
          </a:p>
        </p:txBody>
      </p:sp>
      <p:sp>
        <p:nvSpPr>
          <p:cNvPr id="6" name="Shape 4"/>
          <p:cNvSpPr/>
          <p:nvPr/>
        </p:nvSpPr>
        <p:spPr>
          <a:xfrm>
            <a:off x="731520" y="2057400"/>
            <a:ext cx="10698480" cy="2011680"/>
          </a:xfrm>
          <a:prstGeom prst="roundRect">
            <a:avLst/>
          </a:prstGeom>
          <a:solidFill>
            <a:srgbClr val="FFFFFF">
              <a:alpha val="94000"/>
            </a:srgbClr>
          </a:solidFill>
          <a:ln w="12700">
            <a:solidFill>
              <a:srgbClr val="E2E8F0"/>
            </a:solidFill>
            <a:prstDash val="solid"/>
          </a:ln>
          <a:effectLst>
            <a:outerShdw blurRad="38100" dist="1905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1143000" y="2377440"/>
            <a:ext cx="9875520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600" i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“Look, the Lamb of God, who takes away the sin of the world (John 1:29, NIV).”</a:t>
            </a:r>
            <a:endParaRPr lang="en-US" sz="3600" dirty="0"/>
          </a:p>
        </p:txBody>
      </p:sp>
      <p:sp>
        <p:nvSpPr>
          <p:cNvPr id="8" name="Text 6"/>
          <p:cNvSpPr/>
          <p:nvPr/>
        </p:nvSpPr>
        <p:spPr>
          <a:xfrm>
            <a:off x="1143000" y="3566160"/>
            <a:ext cx="9875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John the Baptist points away from himself—and toward God’s mercy.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1005840" y="4343400"/>
            <a:ext cx="10149840" cy="2103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3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This is God’s action first (not our self-improvement plan).</a:t>
            </a:r>
            <a:endParaRPr lang="en-US" sz="32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3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Mercy moves toward us—before we perform.</a:t>
            </a:r>
            <a:endParaRPr lang="en-US" sz="32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3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Lamb bears sin and brings deliverance.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tar_of_bethlehem_burne_jones_1280.jpg"/>
          <p:cNvPicPr>
            <a:picLocks noChangeAspect="1"/>
          </p:cNvPicPr>
          <p:nvPr/>
        </p:nvPicPr>
        <p:blipFill>
          <a:blip r:embed="rId3"/>
          <a:srcRect t="7039" b="7039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B1220">
              <a:alpha val="50000"/>
            </a:srgbClr>
          </a:solidFill>
          <a:ln w="12700">
            <a:solidFill>
              <a:srgbClr val="0B122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1"/>
          <p:cNvSpPr/>
          <p:nvPr/>
        </p:nvSpPr>
        <p:spPr>
          <a:xfrm>
            <a:off x="0" y="0"/>
            <a:ext cx="12191695" cy="411480"/>
          </a:xfrm>
          <a:prstGeom prst="rect">
            <a:avLst/>
          </a:prstGeom>
          <a:solidFill>
            <a:srgbClr val="0F1B2D">
              <a:alpha val="88000"/>
            </a:srgbClr>
          </a:solidFill>
          <a:ln w="12700">
            <a:solidFill>
              <a:srgbClr val="0F1B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548640" y="82296"/>
            <a:ext cx="111556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Upstream — Revelation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822960" y="1097280"/>
            <a:ext cx="107899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Light that Reaches Out</a:t>
            </a:r>
            <a:endParaRPr lang="en-US" sz="4200" dirty="0"/>
          </a:p>
        </p:txBody>
      </p:sp>
      <p:sp>
        <p:nvSpPr>
          <p:cNvPr id="7" name="Shape 4"/>
          <p:cNvSpPr/>
          <p:nvPr/>
        </p:nvSpPr>
        <p:spPr>
          <a:xfrm>
            <a:off x="731520" y="1965960"/>
            <a:ext cx="10698480" cy="2240280"/>
          </a:xfrm>
          <a:prstGeom prst="roundRect">
            <a:avLst/>
          </a:prstGeom>
          <a:solidFill>
            <a:srgbClr val="FFFFFF">
              <a:alpha val="94000"/>
            </a:srgbClr>
          </a:solidFill>
          <a:ln w="12700">
            <a:solidFill>
              <a:srgbClr val="E2E8F0"/>
            </a:solidFill>
            <a:prstDash val="solid"/>
          </a:ln>
          <a:effectLst>
            <a:outerShdw blurRad="38100" dist="1905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143000" y="2286000"/>
            <a:ext cx="987552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i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“I will also make you a light for the Gentiles, that my salvation may reach to the ends of the earth (Isaiah 49:6, NIV).”</a:t>
            </a:r>
            <a:endParaRPr lang="en-US" sz="2600" dirty="0"/>
          </a:p>
        </p:txBody>
      </p:sp>
      <p:sp>
        <p:nvSpPr>
          <p:cNvPr id="9" name="Text 6"/>
          <p:cNvSpPr/>
          <p:nvPr/>
        </p:nvSpPr>
        <p:spPr>
          <a:xfrm>
            <a:off x="1143000" y="3703320"/>
            <a:ext cx="9875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Epiphany is revelation with a mission-shaped horizon.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868680" y="4526280"/>
            <a:ext cx="1069848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dirty="0">
                <a:solidFill>
                  <a:srgbClr val="F8FA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Upstream isn’t just “God saves me.”</a:t>
            </a:r>
            <a:endParaRPr lang="en-US" sz="3200" dirty="0"/>
          </a:p>
          <a:p>
            <a:pPr marL="0" indent="0">
              <a:buNone/>
            </a:pPr>
            <a:r>
              <a:rPr lang="en-US" sz="3200" dirty="0">
                <a:solidFill>
                  <a:srgbClr val="F8FA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Upstream is God revealing his Son—so salvation goes outward.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quaker_meeting_painting.jpg"/>
          <p:cNvPicPr>
            <a:picLocks noChangeAspect="1"/>
          </p:cNvPicPr>
          <p:nvPr/>
        </p:nvPicPr>
        <p:blipFill>
          <a:blip r:embed="rId3"/>
          <a:srcRect t="16636" b="16636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>
              <a:alpha val="82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1"/>
          <p:cNvSpPr/>
          <p:nvPr/>
        </p:nvSpPr>
        <p:spPr>
          <a:xfrm>
            <a:off x="0" y="0"/>
            <a:ext cx="12191695" cy="411480"/>
          </a:xfrm>
          <a:prstGeom prst="rect">
            <a:avLst/>
          </a:prstGeom>
          <a:solidFill>
            <a:srgbClr val="0F1B2D">
              <a:alpha val="88000"/>
            </a:srgbClr>
          </a:solidFill>
          <a:ln w="12700">
            <a:solidFill>
              <a:srgbClr val="0F1B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548640" y="82296"/>
            <a:ext cx="111556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Midstream — Formation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822960" y="1005840"/>
            <a:ext cx="107899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400" b="1" dirty="0">
                <a:solidFill>
                  <a:srgbClr val="0F1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Wait &amp; Be Formed</a:t>
            </a:r>
            <a:endParaRPr lang="en-US" sz="4400" dirty="0"/>
          </a:p>
        </p:txBody>
      </p:sp>
      <p:sp>
        <p:nvSpPr>
          <p:cNvPr id="7" name="Shape 4"/>
          <p:cNvSpPr/>
          <p:nvPr/>
        </p:nvSpPr>
        <p:spPr>
          <a:xfrm>
            <a:off x="731520" y="1874520"/>
            <a:ext cx="10698480" cy="2011680"/>
          </a:xfrm>
          <a:prstGeom prst="roundRect">
            <a:avLst/>
          </a:prstGeom>
          <a:solidFill>
            <a:srgbClr val="FFFFFF">
              <a:alpha val="94000"/>
            </a:srgbClr>
          </a:solidFill>
          <a:ln w="12700">
            <a:solidFill>
              <a:srgbClr val="E2E8F0"/>
            </a:solidFill>
            <a:prstDash val="solid"/>
          </a:ln>
          <a:effectLst>
            <a:outerShdw blurRad="38100" dist="1905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143000" y="2194560"/>
            <a:ext cx="9875520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i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“I waited patiently for the LORD; he turned to me and heard my cry (Psalm 40:1, NIV).”</a:t>
            </a:r>
            <a:endParaRPr lang="en-US" sz="2600" dirty="0"/>
          </a:p>
        </p:txBody>
      </p:sp>
      <p:sp>
        <p:nvSpPr>
          <p:cNvPr id="9" name="Text 6"/>
          <p:cNvSpPr/>
          <p:nvPr/>
        </p:nvSpPr>
        <p:spPr>
          <a:xfrm>
            <a:off x="1143000" y="3383280"/>
            <a:ext cx="9875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Waiting is not passive—it’s attentive, responsive trust.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1005840" y="4160520"/>
            <a:ext cx="10149840" cy="2377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2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don’t manufacture intensity—we pay attention.</a:t>
            </a:r>
            <a:endParaRPr lang="en-US" sz="22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2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Silence is not empty; it’s listening space.</a:t>
            </a:r>
            <a:endParaRPr lang="en-US" sz="22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2200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Midstream practices keep us steady in a reactive world.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411480"/>
          </a:xfrm>
          <a:prstGeom prst="rect">
            <a:avLst/>
          </a:prstGeom>
          <a:solidFill>
            <a:srgbClr val="0F1B2D">
              <a:alpha val="88000"/>
            </a:srgbClr>
          </a:solidFill>
          <a:ln w="12700">
            <a:solidFill>
              <a:srgbClr val="0F1B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548640" y="82296"/>
            <a:ext cx="111556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Midstream — Held by Grace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548640" y="640080"/>
            <a:ext cx="1106424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0F1B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God is Faithful</a:t>
            </a:r>
            <a:endParaRPr lang="en-US" sz="4000" dirty="0"/>
          </a:p>
        </p:txBody>
      </p:sp>
      <p:sp>
        <p:nvSpPr>
          <p:cNvPr id="5" name="Text 3"/>
          <p:cNvSpPr/>
          <p:nvPr/>
        </p:nvSpPr>
        <p:spPr>
          <a:xfrm>
            <a:off x="548640" y="1325880"/>
            <a:ext cx="110642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 are held while we wait</a:t>
            </a:r>
            <a:endParaRPr lang="en-US" sz="2000" dirty="0"/>
          </a:p>
        </p:txBody>
      </p:sp>
      <p:sp>
        <p:nvSpPr>
          <p:cNvPr id="6" name="Shape 4"/>
          <p:cNvSpPr/>
          <p:nvPr/>
        </p:nvSpPr>
        <p:spPr>
          <a:xfrm>
            <a:off x="731520" y="2057400"/>
            <a:ext cx="10698480" cy="2148840"/>
          </a:xfrm>
          <a:prstGeom prst="roundRect">
            <a:avLst/>
          </a:prstGeom>
          <a:solidFill>
            <a:srgbClr val="FFFFFF">
              <a:alpha val="94000"/>
            </a:srgbClr>
          </a:solidFill>
          <a:ln w="12700">
            <a:solidFill>
              <a:srgbClr val="E2E8F0"/>
            </a:solidFill>
            <a:prstDash val="solid"/>
          </a:ln>
          <a:effectLst>
            <a:outerShdw blurRad="38100" dist="19050" dir="2700000" algn="bl" rotWithShape="0">
              <a:srgbClr val="000000">
                <a:alpha val="18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1143000" y="2377440"/>
            <a:ext cx="987552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i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“God is faithful, who has called you into fellowship with his Son, Jesus Christ our Lord (1 Corinthians 1:9, NIV).”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1143000" y="3703320"/>
            <a:ext cx="9875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47556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church is not held together by willpower—it’s held by God’s faithfulness.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868680" y="4617720"/>
            <a:ext cx="10469880" cy="1737360"/>
          </a:xfrm>
          <a:prstGeom prst="roundRect">
            <a:avLst/>
          </a:prstGeom>
          <a:solidFill>
            <a:srgbClr val="0F1B2D"/>
          </a:solidFill>
          <a:ln w="12700">
            <a:solidFill>
              <a:srgbClr val="0F1B2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1234440" y="4846320"/>
            <a:ext cx="973836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4000" b="1" dirty="0">
                <a:solidFill>
                  <a:srgbClr val="FDE6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Holiness isn’t frantic.</a:t>
            </a:r>
            <a:endParaRPr lang="en-US" sz="4000" dirty="0"/>
          </a:p>
          <a:p>
            <a:pPr marL="0" indent="0">
              <a:buNone/>
            </a:pPr>
            <a:r>
              <a:rPr lang="en-US" sz="4000" b="1" dirty="0">
                <a:solidFill>
                  <a:srgbClr val="FDE6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Holiness is faithful.</a:t>
            </a:r>
            <a:endParaRPr lang="en-US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1004</Words>
  <Application>Microsoft Office PowerPoint</Application>
  <PresentationFormat>Widescreen</PresentationFormat>
  <Paragraphs>123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Meiryo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Lectionary 2026</dc:creator>
  <cp:lastModifiedBy>Paul David Bravard</cp:lastModifiedBy>
  <cp:revision>2</cp:revision>
  <dcterms:created xsi:type="dcterms:W3CDTF">2026-01-18T13:19:01Z</dcterms:created>
  <dcterms:modified xsi:type="dcterms:W3CDTF">2026-01-18T14:09:59Z</dcterms:modified>
</cp:coreProperties>
</file>