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s/slide16.xml" ContentType="application/vnd.openxmlformats-officedocument.presentationml.slide+xml"/>
  <Override PartName="/ppt/slideMasters/slideMaster3.xml" ContentType="application/vnd.openxmlformats-officedocument.presentationml.slideMaster+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Masters/slideMaster4.xml" ContentType="application/vnd.openxmlformats-officedocument.presentationml.slideMaster+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slideMasters/slideMaster5.xml" ContentType="application/vnd.openxmlformats-officedocument.presentationml.slideMaster+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s/slide25.xml" ContentType="application/vnd.openxmlformats-officedocument.presentationml.slide+xml"/>
  <Override PartName="/ppt/slides/slide26.xml" ContentType="application/vnd.openxmlformats-officedocument.presentationml.slide+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 id="2147483730" r:id="rId5"/>
    <p:sldMasterId id="2147483660" r:id="rId6"/>
    <p:sldMasterId id="2147483712" r:id="rId7"/>
    <p:sldMasterId id="2147483648" r:id="rId8"/>
  </p:sldMasterIdLst>
  <p:notesMasterIdLst>
    <p:notesMasterId r:id="rId35"/>
  </p:notesMasterIdLst>
  <p:sldIdLst>
    <p:sldId id="312" r:id="rId9"/>
    <p:sldId id="256" r:id="rId10"/>
    <p:sldId id="257" r:id="rId11"/>
    <p:sldId id="288" r:id="rId12"/>
    <p:sldId id="259" r:id="rId13"/>
    <p:sldId id="282" r:id="rId14"/>
    <p:sldId id="292" r:id="rId15"/>
    <p:sldId id="262" r:id="rId16"/>
    <p:sldId id="293" r:id="rId17"/>
    <p:sldId id="294" r:id="rId18"/>
    <p:sldId id="320" r:id="rId19"/>
    <p:sldId id="314" r:id="rId20"/>
    <p:sldId id="300" r:id="rId21"/>
    <p:sldId id="319" r:id="rId22"/>
    <p:sldId id="316" r:id="rId23"/>
    <p:sldId id="258" r:id="rId24"/>
    <p:sldId id="317" r:id="rId25"/>
    <p:sldId id="260" r:id="rId26"/>
    <p:sldId id="261" r:id="rId27"/>
    <p:sldId id="318" r:id="rId28"/>
    <p:sldId id="263" r:id="rId29"/>
    <p:sldId id="264" r:id="rId30"/>
    <p:sldId id="273" r:id="rId31"/>
    <p:sldId id="313" r:id="rId32"/>
    <p:sldId id="291" r:id="rId33"/>
    <p:sldId id="26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DE6867-0857-BB2C-3B03-4B68FDD9F4C7}" v="364" dt="2025-08-19T13:18:38.5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customXml" Target="../customXml/item4.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i Wise" userId="S::vwise@homewardva.org::e07c4b8b-5d9a-4d69-b775-f78cb2905844" providerId="AD" clId="Web-{BEDE6867-0857-BB2C-3B03-4B68FDD9F4C7}"/>
    <pc:docChg chg="addSld delSld modSld addMainMaster modMainMaster">
      <pc:chgData name="Vicki Wise" userId="S::vwise@homewardva.org::e07c4b8b-5d9a-4d69-b775-f78cb2905844" providerId="AD" clId="Web-{BEDE6867-0857-BB2C-3B03-4B68FDD9F4C7}" dt="2025-08-19T13:18:34.191" v="356" actId="20577"/>
      <pc:docMkLst>
        <pc:docMk/>
      </pc:docMkLst>
      <pc:sldChg chg="modSp">
        <pc:chgData name="Vicki Wise" userId="S::vwise@homewardva.org::e07c4b8b-5d9a-4d69-b775-f78cb2905844" providerId="AD" clId="Web-{BEDE6867-0857-BB2C-3B03-4B68FDD9F4C7}" dt="2025-08-19T13:18:34.191" v="356" actId="20577"/>
        <pc:sldMkLst>
          <pc:docMk/>
          <pc:sldMk cId="4235656533" sldId="257"/>
        </pc:sldMkLst>
        <pc:spChg chg="mod">
          <ac:chgData name="Vicki Wise" userId="S::vwise@homewardva.org::e07c4b8b-5d9a-4d69-b775-f78cb2905844" providerId="AD" clId="Web-{BEDE6867-0857-BB2C-3B03-4B68FDD9F4C7}" dt="2025-08-19T13:18:34.191" v="356" actId="20577"/>
          <ac:spMkLst>
            <pc:docMk/>
            <pc:sldMk cId="4235656533" sldId="257"/>
            <ac:spMk id="3" creationId="{00000000-0000-0000-0000-000000000000}"/>
          </ac:spMkLst>
        </pc:spChg>
      </pc:sldChg>
      <pc:sldChg chg="add del">
        <pc:chgData name="Vicki Wise" userId="S::vwise@homewardva.org::e07c4b8b-5d9a-4d69-b775-f78cb2905844" providerId="AD" clId="Web-{BEDE6867-0857-BB2C-3B03-4B68FDD9F4C7}" dt="2025-08-18T18:40:12.298" v="46"/>
        <pc:sldMkLst>
          <pc:docMk/>
          <pc:sldMk cId="0" sldId="258"/>
        </pc:sldMkLst>
      </pc:sldChg>
      <pc:sldChg chg="del">
        <pc:chgData name="Vicki Wise" userId="S::vwise@homewardva.org::e07c4b8b-5d9a-4d69-b775-f78cb2905844" providerId="AD" clId="Web-{BEDE6867-0857-BB2C-3B03-4B68FDD9F4C7}" dt="2025-08-18T18:37:51.808" v="17"/>
        <pc:sldMkLst>
          <pc:docMk/>
          <pc:sldMk cId="3105117463" sldId="258"/>
        </pc:sldMkLst>
      </pc:sldChg>
      <pc:sldChg chg="modSp add del mod modShow">
        <pc:chgData name="Vicki Wise" userId="S::vwise@homewardva.org::e07c4b8b-5d9a-4d69-b775-f78cb2905844" providerId="AD" clId="Web-{BEDE6867-0857-BB2C-3B03-4B68FDD9F4C7}" dt="2025-08-19T13:18:22.378" v="353" actId="20577"/>
        <pc:sldMkLst>
          <pc:docMk/>
          <pc:sldMk cId="1166159466" sldId="259"/>
        </pc:sldMkLst>
        <pc:spChg chg="mod">
          <ac:chgData name="Vicki Wise" userId="S::vwise@homewardva.org::e07c4b8b-5d9a-4d69-b775-f78cb2905844" providerId="AD" clId="Web-{BEDE6867-0857-BB2C-3B03-4B68FDD9F4C7}" dt="2025-08-19T13:18:22.378" v="353" actId="20577"/>
          <ac:spMkLst>
            <pc:docMk/>
            <pc:sldMk cId="1166159466" sldId="259"/>
            <ac:spMk id="3" creationId="{00000000-0000-0000-0000-000000000000}"/>
          </ac:spMkLst>
        </pc:spChg>
      </pc:sldChg>
      <pc:sldChg chg="add del">
        <pc:chgData name="Vicki Wise" userId="S::vwise@homewardva.org::e07c4b8b-5d9a-4d69-b775-f78cb2905844" providerId="AD" clId="Web-{BEDE6867-0857-BB2C-3B03-4B68FDD9F4C7}" dt="2025-08-18T18:40:12.563" v="48"/>
        <pc:sldMkLst>
          <pc:docMk/>
          <pc:sldMk cId="0" sldId="260"/>
        </pc:sldMkLst>
      </pc:sldChg>
      <pc:sldChg chg="add del">
        <pc:chgData name="Vicki Wise" userId="S::vwise@homewardva.org::e07c4b8b-5d9a-4d69-b775-f78cb2905844" providerId="AD" clId="Web-{BEDE6867-0857-BB2C-3B03-4B68FDD9F4C7}" dt="2025-08-18T18:40:12.673" v="49"/>
        <pc:sldMkLst>
          <pc:docMk/>
          <pc:sldMk cId="0" sldId="261"/>
        </pc:sldMkLst>
      </pc:sldChg>
      <pc:sldChg chg="modSp">
        <pc:chgData name="Vicki Wise" userId="S::vwise@homewardva.org::e07c4b8b-5d9a-4d69-b775-f78cb2905844" providerId="AD" clId="Web-{BEDE6867-0857-BB2C-3B03-4B68FDD9F4C7}" dt="2025-08-18T19:09:59.532" v="83" actId="20577"/>
        <pc:sldMkLst>
          <pc:docMk/>
          <pc:sldMk cId="648670359" sldId="262"/>
        </pc:sldMkLst>
        <pc:spChg chg="mod">
          <ac:chgData name="Vicki Wise" userId="S::vwise@homewardva.org::e07c4b8b-5d9a-4d69-b775-f78cb2905844" providerId="AD" clId="Web-{BEDE6867-0857-BB2C-3B03-4B68FDD9F4C7}" dt="2025-08-18T19:09:59.532" v="83" actId="20577"/>
          <ac:spMkLst>
            <pc:docMk/>
            <pc:sldMk cId="648670359" sldId="262"/>
            <ac:spMk id="3" creationId="{00000000-0000-0000-0000-000000000000}"/>
          </ac:spMkLst>
        </pc:spChg>
      </pc:sldChg>
      <pc:sldChg chg="add del">
        <pc:chgData name="Vicki Wise" userId="S::vwise@homewardva.org::e07c4b8b-5d9a-4d69-b775-f78cb2905844" providerId="AD" clId="Web-{BEDE6867-0857-BB2C-3B03-4B68FDD9F4C7}" dt="2025-08-18T18:40:12.798" v="51"/>
        <pc:sldMkLst>
          <pc:docMk/>
          <pc:sldMk cId="0" sldId="263"/>
        </pc:sldMkLst>
      </pc:sldChg>
      <pc:sldChg chg="del">
        <pc:chgData name="Vicki Wise" userId="S::vwise@homewardva.org::e07c4b8b-5d9a-4d69-b775-f78cb2905844" providerId="AD" clId="Web-{BEDE6867-0857-BB2C-3B03-4B68FDD9F4C7}" dt="2025-08-18T18:37:52.949" v="18"/>
        <pc:sldMkLst>
          <pc:docMk/>
          <pc:sldMk cId="283046314" sldId="263"/>
        </pc:sldMkLst>
      </pc:sldChg>
      <pc:sldChg chg="add del">
        <pc:chgData name="Vicki Wise" userId="S::vwise@homewardva.org::e07c4b8b-5d9a-4d69-b775-f78cb2905844" providerId="AD" clId="Web-{BEDE6867-0857-BB2C-3B03-4B68FDD9F4C7}" dt="2025-08-18T18:40:12.829" v="52"/>
        <pc:sldMkLst>
          <pc:docMk/>
          <pc:sldMk cId="0" sldId="264"/>
        </pc:sldMkLst>
      </pc:sldChg>
      <pc:sldChg chg="del">
        <pc:chgData name="Vicki Wise" userId="S::vwise@homewardva.org::e07c4b8b-5d9a-4d69-b775-f78cb2905844" providerId="AD" clId="Web-{BEDE6867-0857-BB2C-3B03-4B68FDD9F4C7}" dt="2025-08-18T18:37:57.246" v="25"/>
        <pc:sldMkLst>
          <pc:docMk/>
          <pc:sldMk cId="4267966863" sldId="264"/>
        </pc:sldMkLst>
      </pc:sldChg>
      <pc:sldChg chg="modSp">
        <pc:chgData name="Vicki Wise" userId="S::vwise@homewardva.org::e07c4b8b-5d9a-4d69-b775-f78cb2905844" providerId="AD" clId="Web-{BEDE6867-0857-BB2C-3B03-4B68FDD9F4C7}" dt="2025-08-18T19:33:33.254" v="153" actId="20577"/>
        <pc:sldMkLst>
          <pc:docMk/>
          <pc:sldMk cId="3489573149" sldId="265"/>
        </pc:sldMkLst>
        <pc:spChg chg="mod">
          <ac:chgData name="Vicki Wise" userId="S::vwise@homewardva.org::e07c4b8b-5d9a-4d69-b775-f78cb2905844" providerId="AD" clId="Web-{BEDE6867-0857-BB2C-3B03-4B68FDD9F4C7}" dt="2025-08-18T19:33:33.254" v="153" actId="20577"/>
          <ac:spMkLst>
            <pc:docMk/>
            <pc:sldMk cId="3489573149" sldId="265"/>
            <ac:spMk id="3" creationId="{BB2E6F1F-66E2-E61F-A43F-A65426E87C25}"/>
          </ac:spMkLst>
        </pc:spChg>
      </pc:sldChg>
      <pc:sldChg chg="del">
        <pc:chgData name="Vicki Wise" userId="S::vwise@homewardva.org::e07c4b8b-5d9a-4d69-b775-f78cb2905844" providerId="AD" clId="Web-{BEDE6867-0857-BB2C-3B03-4B68FDD9F4C7}" dt="2025-08-18T18:37:51.324" v="16"/>
        <pc:sldMkLst>
          <pc:docMk/>
          <pc:sldMk cId="3082055905" sldId="266"/>
        </pc:sldMkLst>
      </pc:sldChg>
      <pc:sldChg chg="del">
        <pc:chgData name="Vicki Wise" userId="S::vwise@homewardva.org::e07c4b8b-5d9a-4d69-b775-f78cb2905844" providerId="AD" clId="Web-{BEDE6867-0857-BB2C-3B03-4B68FDD9F4C7}" dt="2025-08-18T18:37:55.464" v="22"/>
        <pc:sldMkLst>
          <pc:docMk/>
          <pc:sldMk cId="1291778374" sldId="270"/>
        </pc:sldMkLst>
      </pc:sldChg>
      <pc:sldChg chg="del">
        <pc:chgData name="Vicki Wise" userId="S::vwise@homewardva.org::e07c4b8b-5d9a-4d69-b775-f78cb2905844" providerId="AD" clId="Web-{BEDE6867-0857-BB2C-3B03-4B68FDD9F4C7}" dt="2025-08-18T18:37:49.292" v="14"/>
        <pc:sldMkLst>
          <pc:docMk/>
          <pc:sldMk cId="2349823161" sldId="271"/>
        </pc:sldMkLst>
      </pc:sldChg>
      <pc:sldChg chg="del">
        <pc:chgData name="Vicki Wise" userId="S::vwise@homewardva.org::e07c4b8b-5d9a-4d69-b775-f78cb2905844" providerId="AD" clId="Web-{BEDE6867-0857-BB2C-3B03-4B68FDD9F4C7}" dt="2025-08-18T18:37:49.886" v="15"/>
        <pc:sldMkLst>
          <pc:docMk/>
          <pc:sldMk cId="3600843951" sldId="272"/>
        </pc:sldMkLst>
      </pc:sldChg>
      <pc:sldChg chg="mod modShow">
        <pc:chgData name="Vicki Wise" userId="S::vwise@homewardva.org::e07c4b8b-5d9a-4d69-b775-f78cb2905844" providerId="AD" clId="Web-{BEDE6867-0857-BB2C-3B03-4B68FDD9F4C7}" dt="2025-08-19T11:59:26.811" v="329"/>
        <pc:sldMkLst>
          <pc:docMk/>
          <pc:sldMk cId="1903009334" sldId="273"/>
        </pc:sldMkLst>
      </pc:sldChg>
      <pc:sldChg chg="del">
        <pc:chgData name="Vicki Wise" userId="S::vwise@homewardva.org::e07c4b8b-5d9a-4d69-b775-f78cb2905844" providerId="AD" clId="Web-{BEDE6867-0857-BB2C-3B03-4B68FDD9F4C7}" dt="2025-08-18T18:37:56.511" v="24"/>
        <pc:sldMkLst>
          <pc:docMk/>
          <pc:sldMk cId="1077000781" sldId="279"/>
        </pc:sldMkLst>
      </pc:sldChg>
      <pc:sldChg chg="del">
        <pc:chgData name="Vicki Wise" userId="S::vwise@homewardva.org::e07c4b8b-5d9a-4d69-b775-f78cb2905844" providerId="AD" clId="Web-{BEDE6867-0857-BB2C-3B03-4B68FDD9F4C7}" dt="2025-08-18T18:37:55.949" v="23"/>
        <pc:sldMkLst>
          <pc:docMk/>
          <pc:sldMk cId="3804886598" sldId="281"/>
        </pc:sldMkLst>
      </pc:sldChg>
      <pc:sldChg chg="modSp add del mod modShow">
        <pc:chgData name="Vicki Wise" userId="S::vwise@homewardva.org::e07c4b8b-5d9a-4d69-b775-f78cb2905844" providerId="AD" clId="Web-{BEDE6867-0857-BB2C-3B03-4B68FDD9F4C7}" dt="2025-08-19T11:55:58.586" v="268" actId="20577"/>
        <pc:sldMkLst>
          <pc:docMk/>
          <pc:sldMk cId="1297535031" sldId="282"/>
        </pc:sldMkLst>
        <pc:spChg chg="mod">
          <ac:chgData name="Vicki Wise" userId="S::vwise@homewardva.org::e07c4b8b-5d9a-4d69-b775-f78cb2905844" providerId="AD" clId="Web-{BEDE6867-0857-BB2C-3B03-4B68FDD9F4C7}" dt="2025-08-19T11:55:58.586" v="268" actId="20577"/>
          <ac:spMkLst>
            <pc:docMk/>
            <pc:sldMk cId="1297535031" sldId="282"/>
            <ac:spMk id="3" creationId="{00000000-0000-0000-0000-000000000000}"/>
          </ac:spMkLst>
        </pc:spChg>
      </pc:sldChg>
      <pc:sldChg chg="del">
        <pc:chgData name="Vicki Wise" userId="S::vwise@homewardva.org::e07c4b8b-5d9a-4d69-b775-f78cb2905844" providerId="AD" clId="Web-{BEDE6867-0857-BB2C-3B03-4B68FDD9F4C7}" dt="2025-08-18T18:37:53.324" v="19"/>
        <pc:sldMkLst>
          <pc:docMk/>
          <pc:sldMk cId="40154001" sldId="283"/>
        </pc:sldMkLst>
      </pc:sldChg>
      <pc:sldChg chg="modSp">
        <pc:chgData name="Vicki Wise" userId="S::vwise@homewardva.org::e07c4b8b-5d9a-4d69-b775-f78cb2905844" providerId="AD" clId="Web-{BEDE6867-0857-BB2C-3B03-4B68FDD9F4C7}" dt="2025-08-18T19:39:11.354" v="208" actId="20577"/>
        <pc:sldMkLst>
          <pc:docMk/>
          <pc:sldMk cId="1890241507" sldId="288"/>
        </pc:sldMkLst>
        <pc:spChg chg="mod">
          <ac:chgData name="Vicki Wise" userId="S::vwise@homewardva.org::e07c4b8b-5d9a-4d69-b775-f78cb2905844" providerId="AD" clId="Web-{BEDE6867-0857-BB2C-3B03-4B68FDD9F4C7}" dt="2025-08-18T19:39:11.354" v="208" actId="20577"/>
          <ac:spMkLst>
            <pc:docMk/>
            <pc:sldMk cId="1890241507" sldId="288"/>
            <ac:spMk id="3" creationId="{51BE4312-C8D7-B426-06CE-96F714021840}"/>
          </ac:spMkLst>
        </pc:spChg>
      </pc:sldChg>
      <pc:sldChg chg="modSp">
        <pc:chgData name="Vicki Wise" userId="S::vwise@homewardva.org::e07c4b8b-5d9a-4d69-b775-f78cb2905844" providerId="AD" clId="Web-{BEDE6867-0857-BB2C-3B03-4B68FDD9F4C7}" dt="2025-08-19T12:00:07.405" v="338" actId="20577"/>
        <pc:sldMkLst>
          <pc:docMk/>
          <pc:sldMk cId="1329344374" sldId="292"/>
        </pc:sldMkLst>
        <pc:spChg chg="mod">
          <ac:chgData name="Vicki Wise" userId="S::vwise@homewardva.org::e07c4b8b-5d9a-4d69-b775-f78cb2905844" providerId="AD" clId="Web-{BEDE6867-0857-BB2C-3B03-4B68FDD9F4C7}" dt="2025-08-19T12:00:07.405" v="338" actId="20577"/>
          <ac:spMkLst>
            <pc:docMk/>
            <pc:sldMk cId="1329344374" sldId="292"/>
            <ac:spMk id="3" creationId="{251B8CB0-80A9-AD48-1DA3-F61828F344CE}"/>
          </ac:spMkLst>
        </pc:spChg>
      </pc:sldChg>
      <pc:sldChg chg="modSp">
        <pc:chgData name="Vicki Wise" userId="S::vwise@homewardva.org::e07c4b8b-5d9a-4d69-b775-f78cb2905844" providerId="AD" clId="Web-{BEDE6867-0857-BB2C-3B03-4B68FDD9F4C7}" dt="2025-08-19T11:59:13.998" v="328" actId="20577"/>
        <pc:sldMkLst>
          <pc:docMk/>
          <pc:sldMk cId="459870741" sldId="294"/>
        </pc:sldMkLst>
        <pc:spChg chg="mod">
          <ac:chgData name="Vicki Wise" userId="S::vwise@homewardva.org::e07c4b8b-5d9a-4d69-b775-f78cb2905844" providerId="AD" clId="Web-{BEDE6867-0857-BB2C-3B03-4B68FDD9F4C7}" dt="2025-08-19T11:59:13.998" v="328" actId="20577"/>
          <ac:spMkLst>
            <pc:docMk/>
            <pc:sldMk cId="459870741" sldId="294"/>
            <ac:spMk id="3" creationId="{00000000-0000-0000-0000-000000000000}"/>
          </ac:spMkLst>
        </pc:spChg>
      </pc:sldChg>
      <pc:sldChg chg="modSp">
        <pc:chgData name="Vicki Wise" userId="S::vwise@homewardva.org::e07c4b8b-5d9a-4d69-b775-f78cb2905844" providerId="AD" clId="Web-{BEDE6867-0857-BB2C-3B03-4B68FDD9F4C7}" dt="2025-08-18T18:42:32.147" v="74" actId="20577"/>
        <pc:sldMkLst>
          <pc:docMk/>
          <pc:sldMk cId="3929235975" sldId="300"/>
        </pc:sldMkLst>
        <pc:spChg chg="mod">
          <ac:chgData name="Vicki Wise" userId="S::vwise@homewardva.org::e07c4b8b-5d9a-4d69-b775-f78cb2905844" providerId="AD" clId="Web-{BEDE6867-0857-BB2C-3B03-4B68FDD9F4C7}" dt="2025-08-18T18:42:32.147" v="74" actId="20577"/>
          <ac:spMkLst>
            <pc:docMk/>
            <pc:sldMk cId="3929235975" sldId="300"/>
            <ac:spMk id="3" creationId="{251B8CB0-80A9-AD48-1DA3-F61828F344CE}"/>
          </ac:spMkLst>
        </pc:spChg>
      </pc:sldChg>
      <pc:sldChg chg="modSp">
        <pc:chgData name="Vicki Wise" userId="S::vwise@homewardva.org::e07c4b8b-5d9a-4d69-b775-f78cb2905844" providerId="AD" clId="Web-{BEDE6867-0857-BB2C-3B03-4B68FDD9F4C7}" dt="2025-08-18T18:36:33.696" v="12" actId="20577"/>
        <pc:sldMkLst>
          <pc:docMk/>
          <pc:sldMk cId="2560428426" sldId="312"/>
        </pc:sldMkLst>
        <pc:spChg chg="mod">
          <ac:chgData name="Vicki Wise" userId="S::vwise@homewardva.org::e07c4b8b-5d9a-4d69-b775-f78cb2905844" providerId="AD" clId="Web-{BEDE6867-0857-BB2C-3B03-4B68FDD9F4C7}" dt="2025-08-18T18:36:33.696" v="12" actId="20577"/>
          <ac:spMkLst>
            <pc:docMk/>
            <pc:sldMk cId="2560428426" sldId="312"/>
            <ac:spMk id="3" creationId="{90A9A4BC-8C7B-25F6-E146-742A8FD0B3DD}"/>
          </ac:spMkLst>
        </pc:spChg>
      </pc:sldChg>
      <pc:sldChg chg="mod modShow">
        <pc:chgData name="Vicki Wise" userId="S::vwise@homewardva.org::e07c4b8b-5d9a-4d69-b775-f78cb2905844" providerId="AD" clId="Web-{BEDE6867-0857-BB2C-3B03-4B68FDD9F4C7}" dt="2025-08-19T11:59:31.904" v="330"/>
        <pc:sldMkLst>
          <pc:docMk/>
          <pc:sldMk cId="3485246674" sldId="313"/>
        </pc:sldMkLst>
      </pc:sldChg>
      <pc:sldChg chg="modSp">
        <pc:chgData name="Vicki Wise" userId="S::vwise@homewardva.org::e07c4b8b-5d9a-4d69-b775-f78cb2905844" providerId="AD" clId="Web-{BEDE6867-0857-BB2C-3B03-4B68FDD9F4C7}" dt="2025-08-18T19:10:43.472" v="99" actId="20577"/>
        <pc:sldMkLst>
          <pc:docMk/>
          <pc:sldMk cId="3775420228" sldId="314"/>
        </pc:sldMkLst>
        <pc:spChg chg="mod">
          <ac:chgData name="Vicki Wise" userId="S::vwise@homewardva.org::e07c4b8b-5d9a-4d69-b775-f78cb2905844" providerId="AD" clId="Web-{BEDE6867-0857-BB2C-3B03-4B68FDD9F4C7}" dt="2025-08-18T19:10:43.472" v="99" actId="20577"/>
          <ac:spMkLst>
            <pc:docMk/>
            <pc:sldMk cId="3775420228" sldId="314"/>
            <ac:spMk id="3" creationId="{477F873B-0B60-BC83-0E1D-54707B90801C}"/>
          </ac:spMkLst>
        </pc:spChg>
      </pc:sldChg>
      <pc:sldChg chg="add del">
        <pc:chgData name="Vicki Wise" userId="S::vwise@homewardva.org::e07c4b8b-5d9a-4d69-b775-f78cb2905844" providerId="AD" clId="Web-{BEDE6867-0857-BB2C-3B03-4B68FDD9F4C7}" dt="2025-08-18T18:41:22.754" v="54"/>
        <pc:sldMkLst>
          <pc:docMk/>
          <pc:sldMk cId="2684207518" sldId="315"/>
        </pc:sldMkLst>
      </pc:sldChg>
      <pc:sldChg chg="add del">
        <pc:chgData name="Vicki Wise" userId="S::vwise@homewardva.org::e07c4b8b-5d9a-4d69-b775-f78cb2905844" providerId="AD" clId="Web-{BEDE6867-0857-BB2C-3B03-4B68FDD9F4C7}" dt="2025-08-18T18:40:07.688" v="43"/>
        <pc:sldMkLst>
          <pc:docMk/>
          <pc:sldMk cId="3797100014" sldId="315"/>
        </pc:sldMkLst>
      </pc:sldChg>
      <pc:sldChg chg="add">
        <pc:chgData name="Vicki Wise" userId="S::vwise@homewardva.org::e07c4b8b-5d9a-4d69-b775-f78cb2905844" providerId="AD" clId="Web-{BEDE6867-0857-BB2C-3B03-4B68FDD9F4C7}" dt="2025-08-18T18:40:12.267" v="45"/>
        <pc:sldMkLst>
          <pc:docMk/>
          <pc:sldMk cId="2149830156" sldId="316"/>
        </pc:sldMkLst>
      </pc:sldChg>
      <pc:sldChg chg="add del">
        <pc:chgData name="Vicki Wise" userId="S::vwise@homewardva.org::e07c4b8b-5d9a-4d69-b775-f78cb2905844" providerId="AD" clId="Web-{BEDE6867-0857-BB2C-3B03-4B68FDD9F4C7}" dt="2025-08-18T18:40:07.688" v="42"/>
        <pc:sldMkLst>
          <pc:docMk/>
          <pc:sldMk cId="2417328226" sldId="316"/>
        </pc:sldMkLst>
      </pc:sldChg>
      <pc:sldChg chg="add">
        <pc:chgData name="Vicki Wise" userId="S::vwise@homewardva.org::e07c4b8b-5d9a-4d69-b775-f78cb2905844" providerId="AD" clId="Web-{BEDE6867-0857-BB2C-3B03-4B68FDD9F4C7}" dt="2025-08-18T18:40:12.438" v="47"/>
        <pc:sldMkLst>
          <pc:docMk/>
          <pc:sldMk cId="100455083" sldId="317"/>
        </pc:sldMkLst>
      </pc:sldChg>
      <pc:sldChg chg="add del">
        <pc:chgData name="Vicki Wise" userId="S::vwise@homewardva.org::e07c4b8b-5d9a-4d69-b775-f78cb2905844" providerId="AD" clId="Web-{BEDE6867-0857-BB2C-3B03-4B68FDD9F4C7}" dt="2025-08-18T18:40:07.579" v="40"/>
        <pc:sldMkLst>
          <pc:docMk/>
          <pc:sldMk cId="1022831555" sldId="317"/>
        </pc:sldMkLst>
      </pc:sldChg>
      <pc:sldChg chg="add del">
        <pc:chgData name="Vicki Wise" userId="S::vwise@homewardva.org::e07c4b8b-5d9a-4d69-b775-f78cb2905844" providerId="AD" clId="Web-{BEDE6867-0857-BB2C-3B03-4B68FDD9F4C7}" dt="2025-08-18T18:40:07.563" v="37"/>
        <pc:sldMkLst>
          <pc:docMk/>
          <pc:sldMk cId="743727633" sldId="318"/>
        </pc:sldMkLst>
      </pc:sldChg>
      <pc:sldChg chg="add">
        <pc:chgData name="Vicki Wise" userId="S::vwise@homewardva.org::e07c4b8b-5d9a-4d69-b775-f78cb2905844" providerId="AD" clId="Web-{BEDE6867-0857-BB2C-3B03-4B68FDD9F4C7}" dt="2025-08-18T18:40:12.720" v="50"/>
        <pc:sldMkLst>
          <pc:docMk/>
          <pc:sldMk cId="2795890173" sldId="318"/>
        </pc:sldMkLst>
      </pc:sldChg>
      <pc:sldChg chg="add">
        <pc:chgData name="Vicki Wise" userId="S::vwise@homewardva.org::e07c4b8b-5d9a-4d69-b775-f78cb2905844" providerId="AD" clId="Web-{BEDE6867-0857-BB2C-3B03-4B68FDD9F4C7}" dt="2025-08-18T18:41:16.128" v="53"/>
        <pc:sldMkLst>
          <pc:docMk/>
          <pc:sldMk cId="103474535" sldId="319"/>
        </pc:sldMkLst>
      </pc:sldChg>
      <pc:sldChg chg="addSp delSp modSp new mod setBg">
        <pc:chgData name="Vicki Wise" userId="S::vwise@homewardva.org::e07c4b8b-5d9a-4d69-b775-f78cb2905844" providerId="AD" clId="Web-{BEDE6867-0857-BB2C-3B03-4B68FDD9F4C7}" dt="2025-08-18T19:38:13.162" v="185"/>
        <pc:sldMkLst>
          <pc:docMk/>
          <pc:sldMk cId="521620711" sldId="320"/>
        </pc:sldMkLst>
        <pc:spChg chg="del">
          <ac:chgData name="Vicki Wise" userId="S::vwise@homewardva.org::e07c4b8b-5d9a-4d69-b775-f78cb2905844" providerId="AD" clId="Web-{BEDE6867-0857-BB2C-3B03-4B68FDD9F4C7}" dt="2025-08-18T19:38:13.162" v="185"/>
          <ac:spMkLst>
            <pc:docMk/>
            <pc:sldMk cId="521620711" sldId="320"/>
            <ac:spMk id="2" creationId="{0B048EEE-B823-E5A0-8A58-AED468DD72D1}"/>
          </ac:spMkLst>
        </pc:spChg>
        <pc:spChg chg="del mod">
          <ac:chgData name="Vicki Wise" userId="S::vwise@homewardva.org::e07c4b8b-5d9a-4d69-b775-f78cb2905844" providerId="AD" clId="Web-{BEDE6867-0857-BB2C-3B03-4B68FDD9F4C7}" dt="2025-08-18T19:38:07.724" v="183"/>
          <ac:spMkLst>
            <pc:docMk/>
            <pc:sldMk cId="521620711" sldId="320"/>
            <ac:spMk id="3" creationId="{5E05660A-41D5-E982-138F-7BEEFE758D2B}"/>
          </ac:spMkLst>
        </pc:spChg>
        <pc:picChg chg="add mod ord">
          <ac:chgData name="Vicki Wise" userId="S::vwise@homewardva.org::e07c4b8b-5d9a-4d69-b775-f78cb2905844" providerId="AD" clId="Web-{BEDE6867-0857-BB2C-3B03-4B68FDD9F4C7}" dt="2025-08-18T19:38:13.162" v="185"/>
          <ac:picMkLst>
            <pc:docMk/>
            <pc:sldMk cId="521620711" sldId="320"/>
            <ac:picMk id="4" creationId="{3562DE54-4F71-0493-1413-64AE75CD4595}"/>
          </ac:picMkLst>
        </pc:picChg>
      </pc:sldChg>
      <pc:sldChg chg="del">
        <pc:chgData name="Vicki Wise" userId="S::vwise@homewardva.org::e07c4b8b-5d9a-4d69-b775-f78cb2905844" providerId="AD" clId="Web-{BEDE6867-0857-BB2C-3B03-4B68FDD9F4C7}" dt="2025-08-18T18:37:48.808" v="13"/>
        <pc:sldMkLst>
          <pc:docMk/>
          <pc:sldMk cId="3360865003" sldId="331"/>
        </pc:sldMkLst>
      </pc:sldChg>
      <pc:sldChg chg="del">
        <pc:chgData name="Vicki Wise" userId="S::vwise@homewardva.org::e07c4b8b-5d9a-4d69-b775-f78cb2905844" providerId="AD" clId="Web-{BEDE6867-0857-BB2C-3B03-4B68FDD9F4C7}" dt="2025-08-18T18:37:54.089" v="20"/>
        <pc:sldMkLst>
          <pc:docMk/>
          <pc:sldMk cId="1985674690" sldId="332"/>
        </pc:sldMkLst>
      </pc:sldChg>
      <pc:sldChg chg="del">
        <pc:chgData name="Vicki Wise" userId="S::vwise@homewardva.org::e07c4b8b-5d9a-4d69-b775-f78cb2905844" providerId="AD" clId="Web-{BEDE6867-0857-BB2C-3B03-4B68FDD9F4C7}" dt="2025-08-18T18:37:55.433" v="21"/>
        <pc:sldMkLst>
          <pc:docMk/>
          <pc:sldMk cId="3088472086" sldId="333"/>
        </pc:sldMkLst>
      </pc:sldChg>
      <pc:sldMasterChg chg="add addSldLayout">
        <pc:chgData name="Vicki Wise" userId="S::vwise@homewardva.org::e07c4b8b-5d9a-4d69-b775-f78cb2905844" providerId="AD" clId="Web-{BEDE6867-0857-BB2C-3B03-4B68FDD9F4C7}" dt="2025-08-18T18:40:12.142" v="44"/>
        <pc:sldMasterMkLst>
          <pc:docMk/>
          <pc:sldMasterMk cId="0" sldId="2147483648"/>
        </pc:sldMasterMkLst>
        <pc:sldLayoutChg chg="add">
          <pc:chgData name="Vicki Wise" userId="S::vwise@homewardva.org::e07c4b8b-5d9a-4d69-b775-f78cb2905844" providerId="AD" clId="Web-{BEDE6867-0857-BB2C-3B03-4B68FDD9F4C7}" dt="2025-08-18T18:40:12.142" v="44"/>
          <pc:sldLayoutMkLst>
            <pc:docMk/>
            <pc:sldMasterMk cId="0" sldId="2147483648"/>
            <pc:sldLayoutMk cId="0" sldId="2147483649"/>
          </pc:sldLayoutMkLst>
        </pc:sldLayoutChg>
        <pc:sldLayoutChg chg="add">
          <pc:chgData name="Vicki Wise" userId="S::vwise@homewardva.org::e07c4b8b-5d9a-4d69-b775-f78cb2905844" providerId="AD" clId="Web-{BEDE6867-0857-BB2C-3B03-4B68FDD9F4C7}" dt="2025-08-18T18:40:12.142" v="44"/>
          <pc:sldLayoutMkLst>
            <pc:docMk/>
            <pc:sldMasterMk cId="0" sldId="2147483648"/>
            <pc:sldLayoutMk cId="0" sldId="2147483650"/>
          </pc:sldLayoutMkLst>
        </pc:sldLayoutChg>
        <pc:sldLayoutChg chg="add">
          <pc:chgData name="Vicki Wise" userId="S::vwise@homewardva.org::e07c4b8b-5d9a-4d69-b775-f78cb2905844" providerId="AD" clId="Web-{BEDE6867-0857-BB2C-3B03-4B68FDD9F4C7}" dt="2025-08-18T18:40:12.142" v="44"/>
          <pc:sldLayoutMkLst>
            <pc:docMk/>
            <pc:sldMasterMk cId="0" sldId="2147483648"/>
            <pc:sldLayoutMk cId="0" sldId="2147483651"/>
          </pc:sldLayoutMkLst>
        </pc:sldLayoutChg>
        <pc:sldLayoutChg chg="add">
          <pc:chgData name="Vicki Wise" userId="S::vwise@homewardva.org::e07c4b8b-5d9a-4d69-b775-f78cb2905844" providerId="AD" clId="Web-{BEDE6867-0857-BB2C-3B03-4B68FDD9F4C7}" dt="2025-08-18T18:40:12.142" v="44"/>
          <pc:sldLayoutMkLst>
            <pc:docMk/>
            <pc:sldMasterMk cId="0" sldId="2147483648"/>
            <pc:sldLayoutMk cId="0" sldId="2147483652"/>
          </pc:sldLayoutMkLst>
        </pc:sldLayoutChg>
        <pc:sldLayoutChg chg="add">
          <pc:chgData name="Vicki Wise" userId="S::vwise@homewardva.org::e07c4b8b-5d9a-4d69-b775-f78cb2905844" providerId="AD" clId="Web-{BEDE6867-0857-BB2C-3B03-4B68FDD9F4C7}" dt="2025-08-18T18:40:12.142" v="44"/>
          <pc:sldLayoutMkLst>
            <pc:docMk/>
            <pc:sldMasterMk cId="0" sldId="2147483648"/>
            <pc:sldLayoutMk cId="0" sldId="2147483653"/>
          </pc:sldLayoutMkLst>
        </pc:sldLayoutChg>
        <pc:sldLayoutChg chg="add">
          <pc:chgData name="Vicki Wise" userId="S::vwise@homewardva.org::e07c4b8b-5d9a-4d69-b775-f78cb2905844" providerId="AD" clId="Web-{BEDE6867-0857-BB2C-3B03-4B68FDD9F4C7}" dt="2025-08-18T18:40:12.142" v="44"/>
          <pc:sldLayoutMkLst>
            <pc:docMk/>
            <pc:sldMasterMk cId="0" sldId="2147483648"/>
            <pc:sldLayoutMk cId="0" sldId="2147483654"/>
          </pc:sldLayoutMkLst>
        </pc:sldLayoutChg>
        <pc:sldLayoutChg chg="add">
          <pc:chgData name="Vicki Wise" userId="S::vwise@homewardva.org::e07c4b8b-5d9a-4d69-b775-f78cb2905844" providerId="AD" clId="Web-{BEDE6867-0857-BB2C-3B03-4B68FDD9F4C7}" dt="2025-08-18T18:40:12.142" v="44"/>
          <pc:sldLayoutMkLst>
            <pc:docMk/>
            <pc:sldMasterMk cId="0" sldId="2147483648"/>
            <pc:sldLayoutMk cId="0" sldId="2147483655"/>
          </pc:sldLayoutMkLst>
        </pc:sldLayoutChg>
        <pc:sldLayoutChg chg="add">
          <pc:chgData name="Vicki Wise" userId="S::vwise@homewardva.org::e07c4b8b-5d9a-4d69-b775-f78cb2905844" providerId="AD" clId="Web-{BEDE6867-0857-BB2C-3B03-4B68FDD9F4C7}" dt="2025-08-18T18:40:12.142" v="44"/>
          <pc:sldLayoutMkLst>
            <pc:docMk/>
            <pc:sldMasterMk cId="0" sldId="2147483648"/>
            <pc:sldLayoutMk cId="0" sldId="2147483656"/>
          </pc:sldLayoutMkLst>
        </pc:sldLayoutChg>
        <pc:sldLayoutChg chg="add">
          <pc:chgData name="Vicki Wise" userId="S::vwise@homewardva.org::e07c4b8b-5d9a-4d69-b775-f78cb2905844" providerId="AD" clId="Web-{BEDE6867-0857-BB2C-3B03-4B68FDD9F4C7}" dt="2025-08-18T18:40:12.142" v="44"/>
          <pc:sldLayoutMkLst>
            <pc:docMk/>
            <pc:sldMasterMk cId="0" sldId="2147483648"/>
            <pc:sldLayoutMk cId="0" sldId="2147483657"/>
          </pc:sldLayoutMkLst>
        </pc:sldLayoutChg>
        <pc:sldLayoutChg chg="add">
          <pc:chgData name="Vicki Wise" userId="S::vwise@homewardva.org::e07c4b8b-5d9a-4d69-b775-f78cb2905844" providerId="AD" clId="Web-{BEDE6867-0857-BB2C-3B03-4B68FDD9F4C7}" dt="2025-08-18T18:40:12.142" v="44"/>
          <pc:sldLayoutMkLst>
            <pc:docMk/>
            <pc:sldMasterMk cId="0" sldId="2147483648"/>
            <pc:sldLayoutMk cId="0" sldId="2147483658"/>
          </pc:sldLayoutMkLst>
        </pc:sldLayoutChg>
        <pc:sldLayoutChg chg="add">
          <pc:chgData name="Vicki Wise" userId="S::vwise@homewardva.org::e07c4b8b-5d9a-4d69-b775-f78cb2905844" providerId="AD" clId="Web-{BEDE6867-0857-BB2C-3B03-4B68FDD9F4C7}" dt="2025-08-18T18:40:12.142" v="44"/>
          <pc:sldLayoutMkLst>
            <pc:docMk/>
            <pc:sldMasterMk cId="0" sldId="2147483648"/>
            <pc:sldLayoutMk cId="0" sldId="2147483659"/>
          </pc:sldLayoutMkLst>
        </pc:sldLayoutChg>
      </pc:sldMasterChg>
      <pc:sldMasterChg chg="replId modSldLayout">
        <pc:chgData name="Vicki Wise" userId="S::vwise@homewardva.org::e07c4b8b-5d9a-4d69-b775-f78cb2905844" providerId="AD" clId="Web-{BEDE6867-0857-BB2C-3B03-4B68FDD9F4C7}" dt="2025-08-18T18:40:12.142" v="44"/>
        <pc:sldMasterMkLst>
          <pc:docMk/>
          <pc:sldMasterMk cId="430918332" sldId="2147483730"/>
        </pc:sldMasterMkLst>
        <pc:sldLayoutChg chg="replId">
          <pc:chgData name="Vicki Wise" userId="S::vwise@homewardva.org::e07c4b8b-5d9a-4d69-b775-f78cb2905844" providerId="AD" clId="Web-{BEDE6867-0857-BB2C-3B03-4B68FDD9F4C7}" dt="2025-08-18T18:40:12.142" v="44"/>
          <pc:sldLayoutMkLst>
            <pc:docMk/>
            <pc:sldMasterMk cId="430918332" sldId="2147483730"/>
            <pc:sldLayoutMk cId="939864533" sldId="2147483731"/>
          </pc:sldLayoutMkLst>
        </pc:sldLayoutChg>
        <pc:sldLayoutChg chg="replId">
          <pc:chgData name="Vicki Wise" userId="S::vwise@homewardva.org::e07c4b8b-5d9a-4d69-b775-f78cb2905844" providerId="AD" clId="Web-{BEDE6867-0857-BB2C-3B03-4B68FDD9F4C7}" dt="2025-08-18T18:40:12.142" v="44"/>
          <pc:sldLayoutMkLst>
            <pc:docMk/>
            <pc:sldMasterMk cId="430918332" sldId="2147483730"/>
            <pc:sldLayoutMk cId="1917724012" sldId="2147483732"/>
          </pc:sldLayoutMkLst>
        </pc:sldLayoutChg>
        <pc:sldLayoutChg chg="replId">
          <pc:chgData name="Vicki Wise" userId="S::vwise@homewardva.org::e07c4b8b-5d9a-4d69-b775-f78cb2905844" providerId="AD" clId="Web-{BEDE6867-0857-BB2C-3B03-4B68FDD9F4C7}" dt="2025-08-18T18:40:12.142" v="44"/>
          <pc:sldLayoutMkLst>
            <pc:docMk/>
            <pc:sldMasterMk cId="430918332" sldId="2147483730"/>
            <pc:sldLayoutMk cId="1971389751" sldId="2147483733"/>
          </pc:sldLayoutMkLst>
        </pc:sldLayoutChg>
        <pc:sldLayoutChg chg="replId">
          <pc:chgData name="Vicki Wise" userId="S::vwise@homewardva.org::e07c4b8b-5d9a-4d69-b775-f78cb2905844" providerId="AD" clId="Web-{BEDE6867-0857-BB2C-3B03-4B68FDD9F4C7}" dt="2025-08-18T18:40:12.142" v="44"/>
          <pc:sldLayoutMkLst>
            <pc:docMk/>
            <pc:sldMasterMk cId="430918332" sldId="2147483730"/>
            <pc:sldLayoutMk cId="1876231929" sldId="2147483734"/>
          </pc:sldLayoutMkLst>
        </pc:sldLayoutChg>
        <pc:sldLayoutChg chg="replId">
          <pc:chgData name="Vicki Wise" userId="S::vwise@homewardva.org::e07c4b8b-5d9a-4d69-b775-f78cb2905844" providerId="AD" clId="Web-{BEDE6867-0857-BB2C-3B03-4B68FDD9F4C7}" dt="2025-08-18T18:40:12.142" v="44"/>
          <pc:sldLayoutMkLst>
            <pc:docMk/>
            <pc:sldMasterMk cId="430918332" sldId="2147483730"/>
            <pc:sldLayoutMk cId="2212727061" sldId="2147483735"/>
          </pc:sldLayoutMkLst>
        </pc:sldLayoutChg>
        <pc:sldLayoutChg chg="replId">
          <pc:chgData name="Vicki Wise" userId="S::vwise@homewardva.org::e07c4b8b-5d9a-4d69-b775-f78cb2905844" providerId="AD" clId="Web-{BEDE6867-0857-BB2C-3B03-4B68FDD9F4C7}" dt="2025-08-18T18:40:12.142" v="44"/>
          <pc:sldLayoutMkLst>
            <pc:docMk/>
            <pc:sldMasterMk cId="430918332" sldId="2147483730"/>
            <pc:sldLayoutMk cId="3691814228" sldId="2147483736"/>
          </pc:sldLayoutMkLst>
        </pc:sldLayoutChg>
        <pc:sldLayoutChg chg="replId">
          <pc:chgData name="Vicki Wise" userId="S::vwise@homewardva.org::e07c4b8b-5d9a-4d69-b775-f78cb2905844" providerId="AD" clId="Web-{BEDE6867-0857-BB2C-3B03-4B68FDD9F4C7}" dt="2025-08-18T18:40:12.142" v="44"/>
          <pc:sldLayoutMkLst>
            <pc:docMk/>
            <pc:sldMasterMk cId="430918332" sldId="2147483730"/>
            <pc:sldLayoutMk cId="1248031526" sldId="2147483737"/>
          </pc:sldLayoutMkLst>
        </pc:sldLayoutChg>
        <pc:sldLayoutChg chg="replId">
          <pc:chgData name="Vicki Wise" userId="S::vwise@homewardva.org::e07c4b8b-5d9a-4d69-b775-f78cb2905844" providerId="AD" clId="Web-{BEDE6867-0857-BB2C-3B03-4B68FDD9F4C7}" dt="2025-08-18T18:40:12.142" v="44"/>
          <pc:sldLayoutMkLst>
            <pc:docMk/>
            <pc:sldMasterMk cId="430918332" sldId="2147483730"/>
            <pc:sldLayoutMk cId="1207677725" sldId="2147483738"/>
          </pc:sldLayoutMkLst>
        </pc:sldLayoutChg>
        <pc:sldLayoutChg chg="replId">
          <pc:chgData name="Vicki Wise" userId="S::vwise@homewardva.org::e07c4b8b-5d9a-4d69-b775-f78cb2905844" providerId="AD" clId="Web-{BEDE6867-0857-BB2C-3B03-4B68FDD9F4C7}" dt="2025-08-18T18:40:12.142" v="44"/>
          <pc:sldLayoutMkLst>
            <pc:docMk/>
            <pc:sldMasterMk cId="430918332" sldId="2147483730"/>
            <pc:sldLayoutMk cId="2444923629" sldId="2147483739"/>
          </pc:sldLayoutMkLst>
        </pc:sldLayoutChg>
        <pc:sldLayoutChg chg="replId">
          <pc:chgData name="Vicki Wise" userId="S::vwise@homewardva.org::e07c4b8b-5d9a-4d69-b775-f78cb2905844" providerId="AD" clId="Web-{BEDE6867-0857-BB2C-3B03-4B68FDD9F4C7}" dt="2025-08-18T18:40:12.142" v="44"/>
          <pc:sldLayoutMkLst>
            <pc:docMk/>
            <pc:sldMasterMk cId="430918332" sldId="2147483730"/>
            <pc:sldLayoutMk cId="3779805589" sldId="2147483740"/>
          </pc:sldLayoutMkLst>
        </pc:sldLayoutChg>
        <pc:sldLayoutChg chg="replId">
          <pc:chgData name="Vicki Wise" userId="S::vwise@homewardva.org::e07c4b8b-5d9a-4d69-b775-f78cb2905844" providerId="AD" clId="Web-{BEDE6867-0857-BB2C-3B03-4B68FDD9F4C7}" dt="2025-08-18T18:40:12.142" v="44"/>
          <pc:sldLayoutMkLst>
            <pc:docMk/>
            <pc:sldMasterMk cId="430918332" sldId="2147483730"/>
            <pc:sldLayoutMk cId="1725024116" sldId="214748374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029BC-6F75-47E3-8656-2632275E196C}" type="datetimeFigureOut">
              <a:t>8/19/2025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DEAF7E-80F4-400C-BECF-471366101AAF}" type="slidenum">
              <a:t>‹#›</a:t>
            </a:fld>
            <a:endParaRPr lang="en-US"/>
          </a:p>
        </p:txBody>
      </p:sp>
    </p:spTree>
    <p:extLst>
      <p:ext uri="{BB962C8B-B14F-4D97-AF65-F5344CB8AC3E}">
        <p14:creationId xmlns:p14="http://schemas.microsoft.com/office/powerpoint/2010/main" val="2531434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99520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0036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4281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2D0675-1482-4CDC-BB84-5031C6A53A4A}"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7D8E1-6E67-4C47-BEA0-49EEE84A475C}" type="slidenum">
              <a:rPr lang="en-US" smtClean="0"/>
              <a:t>‹#›</a:t>
            </a:fld>
            <a:endParaRPr lang="en-US"/>
          </a:p>
        </p:txBody>
      </p:sp>
    </p:spTree>
    <p:extLst>
      <p:ext uri="{BB962C8B-B14F-4D97-AF65-F5344CB8AC3E}">
        <p14:creationId xmlns:p14="http://schemas.microsoft.com/office/powerpoint/2010/main" val="939864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2D0675-1482-4CDC-BB84-5031C6A53A4A}"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7D8E1-6E67-4C47-BEA0-49EEE84A475C}" type="slidenum">
              <a:rPr lang="en-US" smtClean="0"/>
              <a:t>‹#›</a:t>
            </a:fld>
            <a:endParaRPr lang="en-US"/>
          </a:p>
        </p:txBody>
      </p:sp>
    </p:spTree>
    <p:extLst>
      <p:ext uri="{BB962C8B-B14F-4D97-AF65-F5344CB8AC3E}">
        <p14:creationId xmlns:p14="http://schemas.microsoft.com/office/powerpoint/2010/main" val="1917724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2D0675-1482-4CDC-BB84-5031C6A53A4A}"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7D8E1-6E67-4C47-BEA0-49EEE84A475C}" type="slidenum">
              <a:rPr lang="en-US" smtClean="0"/>
              <a:t>‹#›</a:t>
            </a:fld>
            <a:endParaRPr lang="en-US"/>
          </a:p>
        </p:txBody>
      </p:sp>
    </p:spTree>
    <p:extLst>
      <p:ext uri="{BB962C8B-B14F-4D97-AF65-F5344CB8AC3E}">
        <p14:creationId xmlns:p14="http://schemas.microsoft.com/office/powerpoint/2010/main" val="1971389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2D0675-1482-4CDC-BB84-5031C6A53A4A}"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7D8E1-6E67-4C47-BEA0-49EEE84A475C}" type="slidenum">
              <a:rPr lang="en-US" smtClean="0"/>
              <a:t>‹#›</a:t>
            </a:fld>
            <a:endParaRPr lang="en-US"/>
          </a:p>
        </p:txBody>
      </p:sp>
    </p:spTree>
    <p:extLst>
      <p:ext uri="{BB962C8B-B14F-4D97-AF65-F5344CB8AC3E}">
        <p14:creationId xmlns:p14="http://schemas.microsoft.com/office/powerpoint/2010/main" val="1876231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2D0675-1482-4CDC-BB84-5031C6A53A4A}" type="datetimeFigureOut">
              <a:rPr lang="en-US" smtClean="0"/>
              <a:t>8/19/2025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D7D8E1-6E67-4C47-BEA0-49EEE84A475C}" type="slidenum">
              <a:rPr lang="en-US" smtClean="0"/>
              <a:t>‹#›</a:t>
            </a:fld>
            <a:endParaRPr lang="en-US"/>
          </a:p>
        </p:txBody>
      </p:sp>
    </p:spTree>
    <p:extLst>
      <p:ext uri="{BB962C8B-B14F-4D97-AF65-F5344CB8AC3E}">
        <p14:creationId xmlns:p14="http://schemas.microsoft.com/office/powerpoint/2010/main" val="2212727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2D0675-1482-4CDC-BB84-5031C6A53A4A}" type="datetimeFigureOut">
              <a:rPr lang="en-US" smtClean="0"/>
              <a:t>8/19/2025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D7D8E1-6E67-4C47-BEA0-49EEE84A475C}" type="slidenum">
              <a:rPr lang="en-US" smtClean="0"/>
              <a:t>‹#›</a:t>
            </a:fld>
            <a:endParaRPr lang="en-US"/>
          </a:p>
        </p:txBody>
      </p:sp>
    </p:spTree>
    <p:extLst>
      <p:ext uri="{BB962C8B-B14F-4D97-AF65-F5344CB8AC3E}">
        <p14:creationId xmlns:p14="http://schemas.microsoft.com/office/powerpoint/2010/main" val="3691814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D0675-1482-4CDC-BB84-5031C6A53A4A}" type="datetimeFigureOut">
              <a:rPr lang="en-US" smtClean="0"/>
              <a:t>8/19/2025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D7D8E1-6E67-4C47-BEA0-49EEE84A475C}" type="slidenum">
              <a:rPr lang="en-US" smtClean="0"/>
              <a:t>‹#›</a:t>
            </a:fld>
            <a:endParaRPr lang="en-US"/>
          </a:p>
        </p:txBody>
      </p:sp>
    </p:spTree>
    <p:extLst>
      <p:ext uri="{BB962C8B-B14F-4D97-AF65-F5344CB8AC3E}">
        <p14:creationId xmlns:p14="http://schemas.microsoft.com/office/powerpoint/2010/main" val="1248031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2D0675-1482-4CDC-BB84-5031C6A53A4A}"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7D8E1-6E67-4C47-BEA0-49EEE84A475C}" type="slidenum">
              <a:rPr lang="en-US" smtClean="0"/>
              <a:t>‹#›</a:t>
            </a:fld>
            <a:endParaRPr lang="en-US"/>
          </a:p>
        </p:txBody>
      </p:sp>
    </p:spTree>
    <p:extLst>
      <p:ext uri="{BB962C8B-B14F-4D97-AF65-F5344CB8AC3E}">
        <p14:creationId xmlns:p14="http://schemas.microsoft.com/office/powerpoint/2010/main" val="1207677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86529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2D0675-1482-4CDC-BB84-5031C6A53A4A}"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7D8E1-6E67-4C47-BEA0-49EEE84A475C}" type="slidenum">
              <a:rPr lang="en-US" smtClean="0"/>
              <a:t>‹#›</a:t>
            </a:fld>
            <a:endParaRPr lang="en-US"/>
          </a:p>
        </p:txBody>
      </p:sp>
    </p:spTree>
    <p:extLst>
      <p:ext uri="{BB962C8B-B14F-4D97-AF65-F5344CB8AC3E}">
        <p14:creationId xmlns:p14="http://schemas.microsoft.com/office/powerpoint/2010/main" val="2444923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2D0675-1482-4CDC-BB84-5031C6A53A4A}"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7D8E1-6E67-4C47-BEA0-49EEE84A475C}" type="slidenum">
              <a:rPr lang="en-US" smtClean="0"/>
              <a:t>‹#›</a:t>
            </a:fld>
            <a:endParaRPr lang="en-US"/>
          </a:p>
        </p:txBody>
      </p:sp>
    </p:spTree>
    <p:extLst>
      <p:ext uri="{BB962C8B-B14F-4D97-AF65-F5344CB8AC3E}">
        <p14:creationId xmlns:p14="http://schemas.microsoft.com/office/powerpoint/2010/main" val="3779805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2D0675-1482-4CDC-BB84-5031C6A53A4A}"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7D8E1-6E67-4C47-BEA0-49EEE84A475C}" type="slidenum">
              <a:rPr lang="en-US" smtClean="0"/>
              <a:t>‹#›</a:t>
            </a:fld>
            <a:endParaRPr lang="en-US"/>
          </a:p>
        </p:txBody>
      </p:sp>
    </p:spTree>
    <p:extLst>
      <p:ext uri="{BB962C8B-B14F-4D97-AF65-F5344CB8AC3E}">
        <p14:creationId xmlns:p14="http://schemas.microsoft.com/office/powerpoint/2010/main" val="1725024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BEF12C-AD95-44F6-82A2-3D58D672F027}"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8/19/2025</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715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5F22E7-E4CE-415C-B286-4BFEB82E8D2D}"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8/19/2025</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795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A2F8D3-9C00-448E-99C0-7D33AC7289D1}"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8/19/2025</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11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0AD0F-B27A-4199-B8F7-8750C026B689}"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8/19/2025</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281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81DD7D-96ED-4E57-88D6-9407CEF1A58A}"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8/19/2025</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3697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B4C5E5-7A8D-40E3-883B-A3322A5708FA}"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8/19/2025</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216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1D9F08-F8CA-472D-BDD5-75486B00272B}"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8/19/2025</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484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51991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8507DE-E852-4B71-BE7D-0AEC88156752}"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8/19/2025</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344068"/>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344068"/>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34406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913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2DBFE9C-B2CA-419D-A82E-668BFA5C9520}"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8/19/2025</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094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B8F8E1-9CB1-4D16-BF2B-46F94731FC90}"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8/19/2025</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5176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AAB82-CB36-46BE-A651-8FFA63975A63}"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8/19/2025</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429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0666DC1-CD27-4874-9484-9D06C59FE4D0}"/>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7579F-F417-47C2-AC03-911CCED021DB}"/>
              </a:ext>
            </a:extLst>
          </p:cNvPr>
          <p:cNvSpPr>
            <a:spLocks noGrp="1"/>
          </p:cNvSpPr>
          <p:nvPr>
            <p:ph type="ctrTitle"/>
          </p:nvPr>
        </p:nvSpPr>
        <p:spPr>
          <a:xfrm>
            <a:off x="484552" y="447675"/>
            <a:ext cx="8397511" cy="2714625"/>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643E600-28DA-4780-9E00-2E12F74FF621}"/>
              </a:ext>
            </a:extLst>
          </p:cNvPr>
          <p:cNvSpPr>
            <a:spLocks noGrp="1"/>
          </p:cNvSpPr>
          <p:nvPr>
            <p:ph type="subTitle" idx="1"/>
          </p:nvPr>
        </p:nvSpPr>
        <p:spPr>
          <a:xfrm>
            <a:off x="484552" y="3602037"/>
            <a:ext cx="8397511" cy="2460625"/>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0E6F1DC-ADFB-42C9-AB34-FCB38C8123FC}"/>
              </a:ext>
            </a:extLst>
          </p:cNvPr>
          <p:cNvSpPr>
            <a:spLocks noGrp="1"/>
          </p:cNvSpPr>
          <p:nvPr>
            <p:ph type="dt" sz="half" idx="10"/>
          </p:nvPr>
        </p:nvSpPr>
        <p:spPr/>
        <p:txBody>
          <a:bodyPr/>
          <a:lstStyle/>
          <a:p>
            <a:fld id="{92538219-6E45-4D12-B767-46F92D5844D4}" type="datetime1">
              <a:rPr lang="en-US" smtClean="0"/>
              <a:t>8/19/2025</a:t>
            </a:fld>
            <a:endParaRPr lang="en-US"/>
          </a:p>
        </p:txBody>
      </p:sp>
      <p:sp>
        <p:nvSpPr>
          <p:cNvPr id="5" name="Footer Placeholder 4">
            <a:extLst>
              <a:ext uri="{FF2B5EF4-FFF2-40B4-BE49-F238E27FC236}">
                <a16:creationId xmlns:a16="http://schemas.microsoft.com/office/drawing/2014/main" id="{EE799E6D-BBA8-4A15-94DA-DBE8A4FDE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03C82-8719-4FAC-94BF-2A91335FB58A}"/>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67747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CF16-986E-4D90-AA40-CDB46E2332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A6F14DA-A783-43BC-8F15-95408B89D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58C48B6-C394-452A-94D9-D4802755D841}"/>
              </a:ext>
            </a:extLst>
          </p:cNvPr>
          <p:cNvSpPr>
            <a:spLocks noGrp="1"/>
          </p:cNvSpPr>
          <p:nvPr>
            <p:ph type="dt" sz="half" idx="10"/>
          </p:nvPr>
        </p:nvSpPr>
        <p:spPr/>
        <p:txBody>
          <a:bodyPr/>
          <a:lstStyle/>
          <a:p>
            <a:fld id="{8BB296A2-D8F0-4E17-BFD0-A6C902250D59}" type="datetime1">
              <a:rPr lang="en-US" smtClean="0"/>
              <a:t>8/19/2025</a:t>
            </a:fld>
            <a:endParaRPr lang="en-US"/>
          </a:p>
        </p:txBody>
      </p:sp>
      <p:sp>
        <p:nvSpPr>
          <p:cNvPr id="5" name="Footer Placeholder 4">
            <a:extLst>
              <a:ext uri="{FF2B5EF4-FFF2-40B4-BE49-F238E27FC236}">
                <a16:creationId xmlns:a16="http://schemas.microsoft.com/office/drawing/2014/main" id="{43858A8A-3DD0-41C8-9F48-F4309FA19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06C92-7C02-4D34-B3E5-D549A7A36BD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897690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66F9FA-E6B8-4CFC-B3F1-0C075546EE33}"/>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16F270-B2AA-4935-885F-5924B1F63A3E}"/>
              </a:ext>
            </a:extLst>
          </p:cNvPr>
          <p:cNvSpPr>
            <a:spLocks noGrp="1"/>
          </p:cNvSpPr>
          <p:nvPr>
            <p:ph type="title"/>
          </p:nvPr>
        </p:nvSpPr>
        <p:spPr>
          <a:xfrm>
            <a:off x="484552" y="457200"/>
            <a:ext cx="10862898" cy="272415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22658E-3D87-4D5A-A602-847153CC4845}"/>
              </a:ext>
            </a:extLst>
          </p:cNvPr>
          <p:cNvSpPr>
            <a:spLocks noGrp="1"/>
          </p:cNvSpPr>
          <p:nvPr>
            <p:ph type="body" idx="1"/>
          </p:nvPr>
        </p:nvSpPr>
        <p:spPr>
          <a:xfrm>
            <a:off x="484552" y="3695701"/>
            <a:ext cx="10862898" cy="2393950"/>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B1D84-A229-45B1-BD42-0DC0CE9F8DE9}"/>
              </a:ext>
            </a:extLst>
          </p:cNvPr>
          <p:cNvSpPr>
            <a:spLocks noGrp="1"/>
          </p:cNvSpPr>
          <p:nvPr>
            <p:ph type="dt" sz="half" idx="10"/>
          </p:nvPr>
        </p:nvSpPr>
        <p:spPr/>
        <p:txBody>
          <a:bodyPr/>
          <a:lstStyle/>
          <a:p>
            <a:fld id="{D9108C9C-1ACB-4C84-A002-C7E0E45B937A}" type="datetime1">
              <a:rPr lang="en-US" smtClean="0"/>
              <a:t>8/19/2025</a:t>
            </a:fld>
            <a:endParaRPr lang="en-US"/>
          </a:p>
        </p:txBody>
      </p:sp>
      <p:sp>
        <p:nvSpPr>
          <p:cNvPr id="5" name="Footer Placeholder 4">
            <a:extLst>
              <a:ext uri="{FF2B5EF4-FFF2-40B4-BE49-F238E27FC236}">
                <a16:creationId xmlns:a16="http://schemas.microsoft.com/office/drawing/2014/main" id="{2664EEF4-D461-49D7-8F24-8BFE2444B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4055A-7488-4646-9E88-692036EA22DE}"/>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522667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1F74-ED26-4F8B-BF51-3533D8404E5A}"/>
              </a:ext>
            </a:extLst>
          </p:cNvPr>
          <p:cNvSpPr>
            <a:spLocks noGrp="1"/>
          </p:cNvSpPr>
          <p:nvPr>
            <p:ph type="title"/>
          </p:nvPr>
        </p:nvSpPr>
        <p:spPr>
          <a:xfrm>
            <a:off x="484552" y="365760"/>
            <a:ext cx="11264536" cy="168751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01D2D7-7F18-43E0-9B2E-3FCD83CC83BC}"/>
              </a:ext>
            </a:extLst>
          </p:cNvPr>
          <p:cNvSpPr>
            <a:spLocks noGrp="1"/>
          </p:cNvSpPr>
          <p:nvPr>
            <p:ph sz="half" idx="1"/>
          </p:nvPr>
        </p:nvSpPr>
        <p:spPr>
          <a:xfrm>
            <a:off x="48455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FCBBB66-EB7D-4F8C-9C78-1D1C88846469}"/>
              </a:ext>
            </a:extLst>
          </p:cNvPr>
          <p:cNvSpPr>
            <a:spLocks noGrp="1"/>
          </p:cNvSpPr>
          <p:nvPr>
            <p:ph sz="half" idx="2"/>
          </p:nvPr>
        </p:nvSpPr>
        <p:spPr>
          <a:xfrm>
            <a:off x="627016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7A684E6-393D-4587-AA45-E6734FB47AEC}"/>
              </a:ext>
            </a:extLst>
          </p:cNvPr>
          <p:cNvSpPr>
            <a:spLocks noGrp="1"/>
          </p:cNvSpPr>
          <p:nvPr>
            <p:ph type="dt" sz="half" idx="10"/>
          </p:nvPr>
        </p:nvSpPr>
        <p:spPr/>
        <p:txBody>
          <a:bodyPr/>
          <a:lstStyle/>
          <a:p>
            <a:fld id="{F49AF2A5-B297-4977-9E5B-4D3050E23689}" type="datetime1">
              <a:rPr lang="en-US" smtClean="0"/>
              <a:t>8/19/2025</a:t>
            </a:fld>
            <a:endParaRPr lang="en-US"/>
          </a:p>
        </p:txBody>
      </p:sp>
      <p:sp>
        <p:nvSpPr>
          <p:cNvPr id="6" name="Footer Placeholder 5">
            <a:extLst>
              <a:ext uri="{FF2B5EF4-FFF2-40B4-BE49-F238E27FC236}">
                <a16:creationId xmlns:a16="http://schemas.microsoft.com/office/drawing/2014/main" id="{0A1D8EE0-0333-4ABC-AE18-10DD5071CF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452369-A8F0-4709-8372-B420A67DB7C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700730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1592-4621-4D72-BC2D-F2C439F81B81}"/>
              </a:ext>
            </a:extLst>
          </p:cNvPr>
          <p:cNvSpPr>
            <a:spLocks noGrp="1"/>
          </p:cNvSpPr>
          <p:nvPr>
            <p:ph type="title"/>
          </p:nvPr>
        </p:nvSpPr>
        <p:spPr>
          <a:xfrm>
            <a:off x="484552" y="365759"/>
            <a:ext cx="10870836" cy="169164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823F5-0A90-4666-BE88-2BE0D0A61603}"/>
              </a:ext>
            </a:extLst>
          </p:cNvPr>
          <p:cNvSpPr>
            <a:spLocks noGrp="1"/>
          </p:cNvSpPr>
          <p:nvPr>
            <p:ph type="body" idx="1"/>
          </p:nvPr>
        </p:nvSpPr>
        <p:spPr>
          <a:xfrm>
            <a:off x="484552" y="2436473"/>
            <a:ext cx="5332026"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C6A7C-6260-463D-B3FD-71A07ACD0669}"/>
              </a:ext>
            </a:extLst>
          </p:cNvPr>
          <p:cNvSpPr>
            <a:spLocks noGrp="1"/>
          </p:cNvSpPr>
          <p:nvPr>
            <p:ph sz="half" idx="2"/>
          </p:nvPr>
        </p:nvSpPr>
        <p:spPr>
          <a:xfrm>
            <a:off x="484552" y="3409051"/>
            <a:ext cx="5332026"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F2AF8D-90ED-4512-9423-C91BF73A99B2}"/>
              </a:ext>
            </a:extLst>
          </p:cNvPr>
          <p:cNvSpPr>
            <a:spLocks noGrp="1"/>
          </p:cNvSpPr>
          <p:nvPr>
            <p:ph type="body" sz="quarter" idx="3"/>
          </p:nvPr>
        </p:nvSpPr>
        <p:spPr>
          <a:xfrm>
            <a:off x="6270162" y="2436473"/>
            <a:ext cx="5358285"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D838EA-E20D-4CC3-83C2-AFE0DE9F7376}"/>
              </a:ext>
            </a:extLst>
          </p:cNvPr>
          <p:cNvSpPr>
            <a:spLocks noGrp="1"/>
          </p:cNvSpPr>
          <p:nvPr>
            <p:ph sz="quarter" idx="4"/>
          </p:nvPr>
        </p:nvSpPr>
        <p:spPr>
          <a:xfrm>
            <a:off x="6270162" y="3409051"/>
            <a:ext cx="5358285"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3603F8A-08E1-4160-9B7E-E0CA4BF8EC3C}"/>
              </a:ext>
            </a:extLst>
          </p:cNvPr>
          <p:cNvSpPr>
            <a:spLocks noGrp="1"/>
          </p:cNvSpPr>
          <p:nvPr>
            <p:ph type="dt" sz="half" idx="10"/>
          </p:nvPr>
        </p:nvSpPr>
        <p:spPr/>
        <p:txBody>
          <a:bodyPr/>
          <a:lstStyle/>
          <a:p>
            <a:fld id="{70127434-4794-409A-9547-04789BA47588}" type="datetime1">
              <a:rPr lang="en-US" smtClean="0"/>
              <a:t>8/19/2025</a:t>
            </a:fld>
            <a:endParaRPr lang="en-US"/>
          </a:p>
        </p:txBody>
      </p:sp>
      <p:sp>
        <p:nvSpPr>
          <p:cNvPr id="8" name="Footer Placeholder 7">
            <a:extLst>
              <a:ext uri="{FF2B5EF4-FFF2-40B4-BE49-F238E27FC236}">
                <a16:creationId xmlns:a16="http://schemas.microsoft.com/office/drawing/2014/main" id="{118291AB-3C5C-4BE1-9E50-02F4893363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596E64-CD6C-4CF7-8624-FA4AE9760EEB}"/>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2311115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62B3-06A0-4F2F-96EC-A062DAE2FE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FC0095-49F0-4A83-AE8C-9D13E15C2BD8}"/>
              </a:ext>
            </a:extLst>
          </p:cNvPr>
          <p:cNvSpPr>
            <a:spLocks noGrp="1"/>
          </p:cNvSpPr>
          <p:nvPr>
            <p:ph type="dt" sz="half" idx="10"/>
          </p:nvPr>
        </p:nvSpPr>
        <p:spPr/>
        <p:txBody>
          <a:bodyPr/>
          <a:lstStyle/>
          <a:p>
            <a:fld id="{85658635-357A-4E3D-B824-A5CEFDB8449C}" type="datetime1">
              <a:rPr lang="en-US" smtClean="0"/>
              <a:t>8/19/2025</a:t>
            </a:fld>
            <a:endParaRPr lang="en-US"/>
          </a:p>
        </p:txBody>
      </p:sp>
      <p:sp>
        <p:nvSpPr>
          <p:cNvPr id="4" name="Footer Placeholder 3">
            <a:extLst>
              <a:ext uri="{FF2B5EF4-FFF2-40B4-BE49-F238E27FC236}">
                <a16:creationId xmlns:a16="http://schemas.microsoft.com/office/drawing/2014/main" id="{61824898-D4EA-497A-8FC8-43E0D0213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4821F6-2C08-450C-A18C-702D7384292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711785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614449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FFE119-5FCA-4D9C-9C07-1B81A0BF3BFF}"/>
              </a:ext>
            </a:extLst>
          </p:cNvPr>
          <p:cNvSpPr>
            <a:spLocks noGrp="1"/>
          </p:cNvSpPr>
          <p:nvPr>
            <p:ph type="dt" sz="half" idx="10"/>
          </p:nvPr>
        </p:nvSpPr>
        <p:spPr/>
        <p:txBody>
          <a:bodyPr/>
          <a:lstStyle/>
          <a:p>
            <a:fld id="{7E86FF77-2719-4AD0-8740-0B90FF5D1EFB}" type="datetime1">
              <a:rPr lang="en-US" smtClean="0"/>
              <a:t>8/19/2025</a:t>
            </a:fld>
            <a:endParaRPr lang="en-US"/>
          </a:p>
        </p:txBody>
      </p:sp>
      <p:sp>
        <p:nvSpPr>
          <p:cNvPr id="3" name="Footer Placeholder 2">
            <a:extLst>
              <a:ext uri="{FF2B5EF4-FFF2-40B4-BE49-F238E27FC236}">
                <a16:creationId xmlns:a16="http://schemas.microsoft.com/office/drawing/2014/main" id="{2A2C5995-6284-4D7F-AB1C-CA8FE63A78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1E4B0D-9C21-48D0-9438-C473706814B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981872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0AF76DA-8F95-47D9-9EB6-B1EC93437387}"/>
              </a:ext>
            </a:extLst>
          </p:cNvPr>
          <p:cNvGrpSpPr/>
          <p:nvPr/>
        </p:nvGrpSpPr>
        <p:grpSpPr>
          <a:xfrm>
            <a:off x="2" y="0"/>
            <a:ext cx="6095998" cy="6858002"/>
            <a:chOff x="1" y="4563942"/>
            <a:chExt cx="12192005" cy="2294060"/>
          </a:xfrm>
        </p:grpSpPr>
        <p:sp>
          <p:nvSpPr>
            <p:cNvPr id="28" name="Rectangle 27">
              <a:extLst>
                <a:ext uri="{FF2B5EF4-FFF2-40B4-BE49-F238E27FC236}">
                  <a16:creationId xmlns:a16="http://schemas.microsoft.com/office/drawing/2014/main" id="{31355B14-077B-4BA1-962D-6E97D93FFCCC}"/>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30B99F-AC6F-4973-A35E-16C87C38711D}"/>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58E41614-9483-47F8-A429-FB0D1C5AA89A}"/>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5E91C-3C4F-40A2-BCC6-918D3BEDD24B}"/>
              </a:ext>
            </a:extLst>
          </p:cNvPr>
          <p:cNvSpPr>
            <a:spLocks noGrp="1"/>
          </p:cNvSpPr>
          <p:nvPr>
            <p:ph type="title"/>
          </p:nvPr>
        </p:nvSpPr>
        <p:spPr>
          <a:xfrm>
            <a:off x="484552" y="457200"/>
            <a:ext cx="5287234" cy="1600200"/>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330F113-1C61-4F74-BD5B-727668BBEAFC}"/>
              </a:ext>
            </a:extLst>
          </p:cNvPr>
          <p:cNvSpPr>
            <a:spLocks noGrp="1"/>
          </p:cNvSpPr>
          <p:nvPr>
            <p:ph idx="1"/>
          </p:nvPr>
        </p:nvSpPr>
        <p:spPr>
          <a:xfrm>
            <a:off x="6270162" y="457201"/>
            <a:ext cx="5085226"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10EB228-A180-4DF6-9D5B-2CF86B6B9BB0}"/>
              </a:ext>
            </a:extLst>
          </p:cNvPr>
          <p:cNvSpPr>
            <a:spLocks noGrp="1"/>
          </p:cNvSpPr>
          <p:nvPr>
            <p:ph type="body" sz="half" idx="2"/>
          </p:nvPr>
        </p:nvSpPr>
        <p:spPr>
          <a:xfrm>
            <a:off x="484552" y="2514600"/>
            <a:ext cx="5287234"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13719-D65D-4BAE-97B7-FAE8F39982EF}"/>
              </a:ext>
            </a:extLst>
          </p:cNvPr>
          <p:cNvSpPr>
            <a:spLocks noGrp="1"/>
          </p:cNvSpPr>
          <p:nvPr>
            <p:ph type="dt" sz="half" idx="10"/>
          </p:nvPr>
        </p:nvSpPr>
        <p:spPr/>
        <p:txBody>
          <a:bodyPr/>
          <a:lstStyle/>
          <a:p>
            <a:fld id="{6E441C83-1089-48B9-8B65-293D4C236D35}" type="datetime1">
              <a:rPr lang="en-US" smtClean="0"/>
              <a:t>8/19/2025</a:t>
            </a:fld>
            <a:endParaRPr lang="en-US"/>
          </a:p>
        </p:txBody>
      </p:sp>
      <p:sp>
        <p:nvSpPr>
          <p:cNvPr id="6" name="Footer Placeholder 5">
            <a:extLst>
              <a:ext uri="{FF2B5EF4-FFF2-40B4-BE49-F238E27FC236}">
                <a16:creationId xmlns:a16="http://schemas.microsoft.com/office/drawing/2014/main" id="{F747F5BB-DC3C-45D1-A0D2-05168FECA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44BA3-19DB-4072-9A2C-08C92361AF9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092455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0A6909D-DC0B-4221-8140-21E981D896AF}"/>
              </a:ext>
            </a:extLst>
          </p:cNvPr>
          <p:cNvGrpSpPr/>
          <p:nvPr/>
        </p:nvGrpSpPr>
        <p:grpSpPr>
          <a:xfrm>
            <a:off x="2" y="0"/>
            <a:ext cx="6095998" cy="6858002"/>
            <a:chOff x="1" y="4563942"/>
            <a:chExt cx="12192005" cy="2294060"/>
          </a:xfrm>
        </p:grpSpPr>
        <p:sp>
          <p:nvSpPr>
            <p:cNvPr id="9" name="Rectangle 8">
              <a:extLst>
                <a:ext uri="{FF2B5EF4-FFF2-40B4-BE49-F238E27FC236}">
                  <a16:creationId xmlns:a16="http://schemas.microsoft.com/office/drawing/2014/main" id="{53D581C2-F39E-4958-A3F3-BB65AB1C5E66}"/>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D77040-27EF-4D2C-8D34-32337B0C8544}"/>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1A26D20-69F8-4BBC-98C0-BEB470AB8284}"/>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7B6BC-4B2A-4001-9634-47473F82701E}"/>
              </a:ext>
            </a:extLst>
          </p:cNvPr>
          <p:cNvSpPr>
            <a:spLocks noGrp="1"/>
          </p:cNvSpPr>
          <p:nvPr>
            <p:ph type="title"/>
          </p:nvPr>
        </p:nvSpPr>
        <p:spPr>
          <a:xfrm>
            <a:off x="484552" y="457200"/>
            <a:ext cx="5211519" cy="1600200"/>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497D074-2CCB-4AB8-A7A0-7847D3C1EF8A}"/>
              </a:ext>
            </a:extLst>
          </p:cNvPr>
          <p:cNvSpPr>
            <a:spLocks noGrp="1"/>
          </p:cNvSpPr>
          <p:nvPr>
            <p:ph type="pic" idx="1"/>
          </p:nvPr>
        </p:nvSpPr>
        <p:spPr>
          <a:xfrm>
            <a:off x="6270162" y="457201"/>
            <a:ext cx="5085226"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1FB94BD-D906-4213-9F31-1BE17A86F926}"/>
              </a:ext>
            </a:extLst>
          </p:cNvPr>
          <p:cNvSpPr>
            <a:spLocks noGrp="1"/>
          </p:cNvSpPr>
          <p:nvPr>
            <p:ph type="body" sz="half" idx="2"/>
          </p:nvPr>
        </p:nvSpPr>
        <p:spPr>
          <a:xfrm>
            <a:off x="484552" y="2514600"/>
            <a:ext cx="5211519"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B8431-70CB-4E9F-8A49-CDFF18554212}"/>
              </a:ext>
            </a:extLst>
          </p:cNvPr>
          <p:cNvSpPr>
            <a:spLocks noGrp="1"/>
          </p:cNvSpPr>
          <p:nvPr>
            <p:ph type="dt" sz="half" idx="10"/>
          </p:nvPr>
        </p:nvSpPr>
        <p:spPr/>
        <p:txBody>
          <a:bodyPr/>
          <a:lstStyle/>
          <a:p>
            <a:fld id="{D162FE45-CC1E-47DB-8B82-6CF0636FBDB8}" type="datetime1">
              <a:rPr lang="en-US" smtClean="0"/>
              <a:t>8/19/2025</a:t>
            </a:fld>
            <a:endParaRPr lang="en-US"/>
          </a:p>
        </p:txBody>
      </p:sp>
      <p:sp>
        <p:nvSpPr>
          <p:cNvPr id="6" name="Footer Placeholder 5">
            <a:extLst>
              <a:ext uri="{FF2B5EF4-FFF2-40B4-BE49-F238E27FC236}">
                <a16:creationId xmlns:a16="http://schemas.microsoft.com/office/drawing/2014/main" id="{ADD2F293-170E-410E-88BF-187A63C5E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D93A2-588D-43B5-B6FA-0B7892E6E13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3917863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8A33-CB96-4CB1-9941-753BD0824C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3EB269-70DF-4510-A313-336226558E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EA3CC-B2DC-4E87-826C-B885A7E62819}"/>
              </a:ext>
            </a:extLst>
          </p:cNvPr>
          <p:cNvSpPr>
            <a:spLocks noGrp="1"/>
          </p:cNvSpPr>
          <p:nvPr>
            <p:ph type="dt" sz="half" idx="10"/>
          </p:nvPr>
        </p:nvSpPr>
        <p:spPr/>
        <p:txBody>
          <a:bodyPr/>
          <a:lstStyle/>
          <a:p>
            <a:fld id="{836430B8-6059-41E5-A5DC-C07A76F5859A}" type="datetime1">
              <a:rPr lang="en-US" smtClean="0"/>
              <a:t>8/19/2025</a:t>
            </a:fld>
            <a:endParaRPr lang="en-US"/>
          </a:p>
        </p:txBody>
      </p:sp>
      <p:sp>
        <p:nvSpPr>
          <p:cNvPr id="5" name="Footer Placeholder 4">
            <a:extLst>
              <a:ext uri="{FF2B5EF4-FFF2-40B4-BE49-F238E27FC236}">
                <a16:creationId xmlns:a16="http://schemas.microsoft.com/office/drawing/2014/main" id="{7AF37F52-A7C4-4E21-A12A-02546D477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6031F-5A79-48A7-8EDC-DDD9A9E4B9F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9584644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188483-96C4-4E9C-AA6A-E70005461AEE}"/>
              </a:ext>
            </a:extLst>
          </p:cNvPr>
          <p:cNvSpPr/>
          <p:nvPr/>
        </p:nvSpPr>
        <p:spPr>
          <a:xfrm>
            <a:off x="9144000" y="0"/>
            <a:ext cx="3048000" cy="6854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0E4FCD54-7F0B-446E-9998-93E7BD7CE74D}"/>
              </a:ext>
            </a:extLst>
          </p:cNvPr>
          <p:cNvSpPr>
            <a:spLocks noGrp="1"/>
          </p:cNvSpPr>
          <p:nvPr>
            <p:ph type="title" orient="vert"/>
          </p:nvPr>
        </p:nvSpPr>
        <p:spPr>
          <a:xfrm>
            <a:off x="9534222" y="365125"/>
            <a:ext cx="2238678"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0766238-BBF1-4672-BC09-746C6967E5DF}"/>
              </a:ext>
            </a:extLst>
          </p:cNvPr>
          <p:cNvSpPr>
            <a:spLocks noGrp="1"/>
          </p:cNvSpPr>
          <p:nvPr>
            <p:ph type="body" orient="vert" idx="1"/>
          </p:nvPr>
        </p:nvSpPr>
        <p:spPr>
          <a:xfrm>
            <a:off x="484552" y="365125"/>
            <a:ext cx="837406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8F32A5-B67B-45C1-B454-12E9FBE0C869}"/>
              </a:ext>
            </a:extLst>
          </p:cNvPr>
          <p:cNvSpPr>
            <a:spLocks noGrp="1"/>
          </p:cNvSpPr>
          <p:nvPr>
            <p:ph type="dt" sz="half" idx="10"/>
          </p:nvPr>
        </p:nvSpPr>
        <p:spPr/>
        <p:txBody>
          <a:bodyPr/>
          <a:lstStyle/>
          <a:p>
            <a:fld id="{A09D0CB7-D16E-4358-B7F4-EA4A24554592}" type="datetime1">
              <a:rPr lang="en-US" smtClean="0"/>
              <a:t>8/19/2025</a:t>
            </a:fld>
            <a:endParaRPr lang="en-US"/>
          </a:p>
        </p:txBody>
      </p:sp>
      <p:sp>
        <p:nvSpPr>
          <p:cNvPr id="5" name="Footer Placeholder 4">
            <a:extLst>
              <a:ext uri="{FF2B5EF4-FFF2-40B4-BE49-F238E27FC236}">
                <a16:creationId xmlns:a16="http://schemas.microsoft.com/office/drawing/2014/main" id="{48E91896-9441-4636-89D5-84E5932A1EDB}"/>
              </a:ext>
            </a:extLst>
          </p:cNvPr>
          <p:cNvSpPr>
            <a:spLocks noGrp="1"/>
          </p:cNvSpPr>
          <p:nvPr>
            <p:ph type="ftr" sz="quarter" idx="11"/>
          </p:nvPr>
        </p:nvSpPr>
        <p:spPr>
          <a:xfrm>
            <a:off x="3228110"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88937DFE-7F48-4EB0-83BC-A93F342D2618}"/>
              </a:ext>
            </a:extLst>
          </p:cNvPr>
          <p:cNvSpPr>
            <a:spLocks noGrp="1"/>
          </p:cNvSpPr>
          <p:nvPr>
            <p:ph type="sldNum" sz="quarter" idx="12"/>
          </p:nvPr>
        </p:nvSpPr>
        <p:spPr/>
        <p:txBody>
          <a:bodyPr/>
          <a:lstStyle>
            <a:lvl1pPr>
              <a:defRPr>
                <a:solidFill>
                  <a:schemeClr val="bg1">
                    <a:alpha val="80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2055867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997274"/>
            <a:ext cx="9715500" cy="1378148"/>
          </a:xfrm>
        </p:spPr>
        <p:txBody>
          <a:bodyPr/>
          <a:lstStyle/>
          <a:p>
            <a:r>
              <a:rPr lang="en-US"/>
              <a:t>Click to edit Master title style</a:t>
            </a:r>
          </a:p>
        </p:txBody>
      </p:sp>
      <p:sp>
        <p:nvSpPr>
          <p:cNvPr id="3" name="Subtitle 2"/>
          <p:cNvSpPr>
            <a:spLocks noGrp="1"/>
          </p:cNvSpPr>
          <p:nvPr>
            <p:ph type="subTitle" idx="1"/>
          </p:nvPr>
        </p:nvSpPr>
        <p:spPr>
          <a:xfrm>
            <a:off x="1714500" y="3643312"/>
            <a:ext cx="8001000" cy="1643063"/>
          </a:xfrm>
        </p:spPr>
        <p:txBody>
          <a:bodyPr/>
          <a:lstStyle>
            <a:lvl1pPr marL="0" indent="0" algn="ctr">
              <a:buNone/>
              <a:defRPr>
                <a:solidFill>
                  <a:schemeClr val="tx1">
                    <a:tint val="75000"/>
                  </a:schemeClr>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2891" y="4131469"/>
            <a:ext cx="9715500" cy="1276945"/>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02891" y="2725044"/>
            <a:ext cx="9715500" cy="1406425"/>
          </a:xfrm>
        </p:spPr>
        <p:txBody>
          <a:bodyPr anchor="b"/>
          <a:lstStyle>
            <a:lvl1pPr marL="0" indent="0">
              <a:buNone/>
              <a:defRPr sz="1875">
                <a:solidFill>
                  <a:schemeClr val="tx1">
                    <a:tint val="7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500188"/>
            <a:ext cx="5048250"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10250" y="1500188"/>
            <a:ext cx="5048250"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1500" y="1439168"/>
            <a:ext cx="5050235"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571500" y="2038945"/>
            <a:ext cx="5050235"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06282" y="1439168"/>
            <a:ext cx="5052219"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806282" y="2038945"/>
            <a:ext cx="5052219"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435256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255984"/>
            <a:ext cx="3760391" cy="108942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468812" y="255985"/>
            <a:ext cx="6389688"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501" y="1345406"/>
            <a:ext cx="3760391" cy="439787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0360" y="4500562"/>
            <a:ext cx="6858000" cy="53131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240360" y="574477"/>
            <a:ext cx="6858000" cy="3857625"/>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endParaRPr lang="en-US"/>
          </a:p>
        </p:txBody>
      </p:sp>
      <p:sp>
        <p:nvSpPr>
          <p:cNvPr id="4" name="Text Placeholder 3"/>
          <p:cNvSpPr>
            <a:spLocks noGrp="1"/>
          </p:cNvSpPr>
          <p:nvPr>
            <p:ph type="body" sz="half" idx="2"/>
          </p:nvPr>
        </p:nvSpPr>
        <p:spPr>
          <a:xfrm>
            <a:off x="2240360" y="5031879"/>
            <a:ext cx="6858000" cy="754558"/>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86750" y="257473"/>
            <a:ext cx="2571750"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257473"/>
            <a:ext cx="7524750"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7404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8052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87114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74544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278021921"/>
      </p:ext>
    </p:extLst>
  </p:cSld>
  <p:clrMap bg1="dk1" tx1="lt1" bg2="dk2" tx2="lt2" accent1="accent1" accent2="accent2" accent3="accent3" accent4="accent4" accent5="accent5" accent6="accent6" hlink="hlink" folHlink="folHlink"/>
  <p:sldLayoutIdLst>
    <p:sldLayoutId id="2147483700" r:id="rId1"/>
    <p:sldLayoutId id="2147483725" r:id="rId2"/>
    <p:sldLayoutId id="2147483726" r:id="rId3"/>
    <p:sldLayoutId id="2147483727" r:id="rId4"/>
    <p:sldLayoutId id="2147483728" r:id="rId5"/>
    <p:sldLayoutId id="2147483724" r:id="rId6"/>
    <p:sldLayoutId id="2147483729" r:id="rId7"/>
    <p:sldLayoutId id="2147483723"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D0675-1482-4CDC-BB84-5031C6A53A4A}" type="datetimeFigureOut">
              <a:rPr lang="en-US" smtClean="0"/>
              <a:t>8/19/2025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7D8E1-6E67-4C47-BEA0-49EEE84A475C}" type="slidenum">
              <a:rPr lang="en-US" smtClean="0"/>
              <a:t>‹#›</a:t>
            </a:fld>
            <a:endParaRPr lang="en-US"/>
          </a:p>
        </p:txBody>
      </p:sp>
    </p:spTree>
    <p:extLst>
      <p:ext uri="{BB962C8B-B14F-4D97-AF65-F5344CB8AC3E}">
        <p14:creationId xmlns:p14="http://schemas.microsoft.com/office/powerpoint/2010/main" val="43091833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989518B-3DA7-4ED1-84D0-856AD775656B}"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8/19/2025</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527C703-3B84-4B7B-B1D5-40AC686EF79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034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26A151-13BF-4305-A6DC-9DC7C9877195}"/>
              </a:ext>
            </a:extLst>
          </p:cNvPr>
          <p:cNvSpPr/>
          <p:nvPr/>
        </p:nvSpPr>
        <p:spPr>
          <a:xfrm>
            <a:off x="0" y="0"/>
            <a:ext cx="12192000"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DEE6AE3-3BCC-4B3B-AC4E-60F91014449A}"/>
              </a:ext>
            </a:extLst>
          </p:cNvPr>
          <p:cNvSpPr>
            <a:spLocks noGrp="1"/>
          </p:cNvSpPr>
          <p:nvPr>
            <p:ph type="title"/>
          </p:nvPr>
        </p:nvSpPr>
        <p:spPr>
          <a:xfrm>
            <a:off x="484552" y="365125"/>
            <a:ext cx="10869248" cy="168751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CB514A-E7EA-41A8-ADBA-85CA1DF6D349}"/>
              </a:ext>
            </a:extLst>
          </p:cNvPr>
          <p:cNvSpPr>
            <a:spLocks noGrp="1"/>
          </p:cNvSpPr>
          <p:nvPr>
            <p:ph type="body" idx="1"/>
          </p:nvPr>
        </p:nvSpPr>
        <p:spPr>
          <a:xfrm>
            <a:off x="484552" y="2576513"/>
            <a:ext cx="10869248"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9CB0BD-D6E3-4B3D-BCBB-6FECA5D6323C}"/>
              </a:ext>
            </a:extLst>
          </p:cNvPr>
          <p:cNvSpPr>
            <a:spLocks noGrp="1"/>
          </p:cNvSpPr>
          <p:nvPr>
            <p:ph type="dt" sz="half" idx="2"/>
          </p:nvPr>
        </p:nvSpPr>
        <p:spPr>
          <a:xfrm>
            <a:off x="146221" y="635720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FC8E16-3C03-4238-9C6F-B34F3D10F77E}" type="datetime1">
              <a:rPr lang="en-US" smtClean="0"/>
              <a:t>8/19/2025</a:t>
            </a:fld>
            <a:endParaRPr lang="en-US" dirty="0"/>
          </a:p>
        </p:txBody>
      </p:sp>
      <p:sp>
        <p:nvSpPr>
          <p:cNvPr id="5" name="Footer Placeholder 4">
            <a:extLst>
              <a:ext uri="{FF2B5EF4-FFF2-40B4-BE49-F238E27FC236}">
                <a16:creationId xmlns:a16="http://schemas.microsoft.com/office/drawing/2014/main" id="{A84147F7-B466-4892-BE27-876F947515C8}"/>
              </a:ext>
            </a:extLst>
          </p:cNvPr>
          <p:cNvSpPr>
            <a:spLocks noGrp="1"/>
          </p:cNvSpPr>
          <p:nvPr>
            <p:ph type="ftr" sz="quarter" idx="3"/>
          </p:nvPr>
        </p:nvSpPr>
        <p:spPr>
          <a:xfrm>
            <a:off x="6270162"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64B4FE0-65CC-4435-A6AF-150E52F35BB8}"/>
              </a:ext>
            </a:extLst>
          </p:cNvPr>
          <p:cNvSpPr>
            <a:spLocks noGrp="1"/>
          </p:cNvSpPr>
          <p:nvPr>
            <p:ph type="sldNum" sz="quarter" idx="4"/>
          </p:nvPr>
        </p:nvSpPr>
        <p:spPr>
          <a:xfrm>
            <a:off x="10764983" y="6356350"/>
            <a:ext cx="128079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373719406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hf sldNum="0" hdr="0" ftr="0" dt="0"/>
  <p:txStyles>
    <p:titleStyle>
      <a:lvl1pPr algn="l" defTabSz="914400" rtl="0" eaLnBrk="1" latinLnBrk="0" hangingPunct="1">
        <a:lnSpc>
          <a:spcPct val="100000"/>
        </a:lnSpc>
        <a:spcBef>
          <a:spcPct val="0"/>
        </a:spcBef>
        <a:buNone/>
        <a:defRPr sz="5400" kern="1200">
          <a:solidFill>
            <a:schemeClr val="bg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257473"/>
            <a:ext cx="10287000" cy="1071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1500" y="1500188"/>
            <a:ext cx="10287000" cy="4243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1500" y="5959078"/>
            <a:ext cx="2667000" cy="342305"/>
          </a:xfrm>
          <a:prstGeom prst="rect">
            <a:avLst/>
          </a:prstGeom>
        </p:spPr>
        <p:txBody>
          <a:bodyPr vert="horz" lIns="91440" tIns="45720" rIns="91440" bIns="45720" rtlCol="0" anchor="ctr"/>
          <a:lstStyle>
            <a:lvl1pPr algn="l">
              <a:defRPr sz="1125">
                <a:solidFill>
                  <a:schemeClr val="tx1">
                    <a:tint val="75000"/>
                  </a:schemeClr>
                </a:solidFill>
              </a:defRPr>
            </a:lvl1pPr>
          </a:lstStyle>
          <a:p>
            <a:fld id="{1D8BD707-D9CF-40AE-B4C6-C98DA3205C09}" type="datetimeFigureOut">
              <a:rPr lang="en-US" smtClean="0"/>
              <a:pPr/>
              <a:t>8/19/2025</a:t>
            </a:fld>
            <a:endParaRPr lang="en-US"/>
          </a:p>
        </p:txBody>
      </p:sp>
      <p:sp>
        <p:nvSpPr>
          <p:cNvPr id="5" name="Footer Placeholder 4"/>
          <p:cNvSpPr>
            <a:spLocks noGrp="1"/>
          </p:cNvSpPr>
          <p:nvPr>
            <p:ph type="ftr" sz="quarter" idx="3"/>
          </p:nvPr>
        </p:nvSpPr>
        <p:spPr>
          <a:xfrm>
            <a:off x="3905250" y="5959078"/>
            <a:ext cx="3619500" cy="342305"/>
          </a:xfrm>
          <a:prstGeom prst="rect">
            <a:avLst/>
          </a:prstGeom>
        </p:spPr>
        <p:txBody>
          <a:bodyPr vert="horz" lIns="91440" tIns="45720" rIns="91440" bIns="45720" rtlCol="0" anchor="ctr"/>
          <a:lstStyle>
            <a:lvl1pPr algn="ctr">
              <a:defRPr sz="11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191500" y="5959078"/>
            <a:ext cx="2667000" cy="342305"/>
          </a:xfrm>
          <a:prstGeom prst="rect">
            <a:avLst/>
          </a:prstGeom>
        </p:spPr>
        <p:txBody>
          <a:bodyPr vert="horz" lIns="91440" tIns="45720" rIns="91440" bIns="45720" rtlCol="0" anchor="ctr"/>
          <a:lstStyle>
            <a:lvl1pPr algn="r">
              <a:defRPr sz="1125">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zoom.us/meeting/register/ZgUBDv2qR4S0OfDAza1ff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5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1.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mailto:vwise@homewardva.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racking.etapestry.com/t/46388198/1738869923/101637579/0/54591/?x=eddd21e3" TargetMode="External"/><Relationship Id="rId2" Type="http://schemas.openxmlformats.org/officeDocument/2006/relationships/hyperlink" Target="https://irp.cdn-website.com/b42b4d18/files/uploaded/GRCoC%20Strategic%20Plan%20Final%20Draft.pdf" TargetMode="External"/><Relationship Id="rId1" Type="http://schemas.openxmlformats.org/officeDocument/2006/relationships/slideLayout" Target="../slideLayouts/slideLayout2.xml"/><Relationship Id="rId6" Type="http://schemas.openxmlformats.org/officeDocument/2006/relationships/hyperlink" Target="https://nlihc.us4.list-manage.com/track/click?u=e702259618becdc3f0451bd5d&amp;id=8367a59ca1&amp;e=5d96de2d2c" TargetMode="External"/><Relationship Id="rId5" Type="http://schemas.openxmlformats.org/officeDocument/2006/relationships/hyperlink" Target="https://johnsonvgrantspass.com/solve-homelessness" TargetMode="External"/><Relationship Id="rId4" Type="http://schemas.openxmlformats.org/officeDocument/2006/relationships/hyperlink" Target="https://tracking.etapestry.com/t/46388198/1738869923/99061994/0/54591/?x=338e00a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46BC19-6B45-BE0F-80E4-E276A18449BD}"/>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8100" kern="1200">
                <a:solidFill>
                  <a:schemeClr val="tx1"/>
                </a:solidFill>
                <a:latin typeface="+mj-lt"/>
                <a:ea typeface="+mj-ea"/>
                <a:cs typeface="+mj-cs"/>
              </a:rPr>
              <a:t>GRCoC Quarterly Membership Meeting</a:t>
            </a:r>
          </a:p>
        </p:txBody>
      </p:sp>
      <p:sp>
        <p:nvSpPr>
          <p:cNvPr id="3" name="Text Placeholder 2">
            <a:extLst>
              <a:ext uri="{FF2B5EF4-FFF2-40B4-BE49-F238E27FC236}">
                <a16:creationId xmlns:a16="http://schemas.microsoft.com/office/drawing/2014/main" id="{90A9A4BC-8C7B-25F6-E146-742A8FD0B3DD}"/>
              </a:ext>
            </a:extLst>
          </p:cNvPr>
          <p:cNvSpPr>
            <a:spLocks noGrp="1"/>
          </p:cNvSpPr>
          <p:nvPr>
            <p:ph type="body" idx="1"/>
          </p:nvPr>
        </p:nvSpPr>
        <p:spPr>
          <a:xfrm>
            <a:off x="1285241" y="4582814"/>
            <a:ext cx="7132335" cy="1312657"/>
          </a:xfrm>
        </p:spPr>
        <p:txBody>
          <a:bodyPr vert="horz" lIns="91440" tIns="45720" rIns="91440" bIns="45720" rtlCol="0" anchor="t">
            <a:normAutofit/>
          </a:bodyPr>
          <a:lstStyle/>
          <a:p>
            <a:r>
              <a:rPr lang="en-US" sz="2200" kern="1200" dirty="0">
                <a:solidFill>
                  <a:schemeClr val="tx1"/>
                </a:solidFill>
                <a:latin typeface="+mn-lt"/>
                <a:ea typeface="+mn-ea"/>
                <a:cs typeface="+mn-cs"/>
              </a:rPr>
              <a:t>Tuesday, </a:t>
            </a:r>
            <a:r>
              <a:rPr lang="en-US" sz="2200" dirty="0">
                <a:solidFill>
                  <a:schemeClr val="tx1"/>
                </a:solidFill>
              </a:rPr>
              <a:t>August 19</a:t>
            </a:r>
            <a:r>
              <a:rPr lang="en-US" sz="2200" kern="1200" dirty="0">
                <a:solidFill>
                  <a:schemeClr val="tx1"/>
                </a:solidFill>
                <a:latin typeface="+mn-lt"/>
                <a:ea typeface="+mn-ea"/>
                <a:cs typeface="+mn-cs"/>
              </a:rPr>
              <a:t>, </a:t>
            </a:r>
            <a:r>
              <a:rPr lang="en-US" sz="2200" dirty="0">
                <a:solidFill>
                  <a:schemeClr val="tx1"/>
                </a:solidFill>
              </a:rPr>
              <a:t>2025</a:t>
            </a:r>
            <a:endParaRPr lang="en-US" sz="2200" kern="1200" dirty="0">
              <a:solidFill>
                <a:schemeClr val="tx1"/>
              </a:solidFill>
              <a:latin typeface="+mn-lt"/>
              <a:ea typeface="+mn-ea"/>
              <a:cs typeface="+mn-cs"/>
            </a:endParaRPr>
          </a:p>
          <a:p>
            <a:r>
              <a:rPr lang="en-US" sz="2200" kern="1200" dirty="0">
                <a:solidFill>
                  <a:schemeClr val="tx1"/>
                </a:solidFill>
                <a:latin typeface="+mn-lt"/>
                <a:ea typeface="+mn-ea"/>
                <a:cs typeface="+mn-cs"/>
              </a:rPr>
              <a:t>9:30 am</a:t>
            </a:r>
            <a:endParaRPr lang="en-US" sz="2200" kern="1200" dirty="0">
              <a:solidFill>
                <a:schemeClr val="tx1"/>
              </a:solidFill>
              <a:latin typeface="+mn-lt"/>
              <a:ea typeface="Calibri"/>
              <a:cs typeface="Calibri"/>
            </a:endParaRPr>
          </a:p>
          <a:p>
            <a:r>
              <a:rPr lang="en-US" sz="2200" dirty="0">
                <a:solidFill>
                  <a:schemeClr val="tx1"/>
                </a:solidFill>
                <a:ea typeface="Calibri"/>
                <a:cs typeface="Calibri"/>
              </a:rPr>
              <a:t>Virtual- Zoom</a:t>
            </a:r>
          </a:p>
        </p:txBody>
      </p:sp>
    </p:spTree>
    <p:extLst>
      <p:ext uri="{BB962C8B-B14F-4D97-AF65-F5344CB8AC3E}">
        <p14:creationId xmlns:p14="http://schemas.microsoft.com/office/powerpoint/2010/main" val="2560428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GRCoC</a:t>
            </a:r>
            <a:r>
              <a:rPr lang="en-US"/>
              <a:t> Updates: Events and Trainings</a:t>
            </a:r>
          </a:p>
        </p:txBody>
      </p:sp>
      <p:sp>
        <p:nvSpPr>
          <p:cNvPr id="3" name="Content Placeholder 2"/>
          <p:cNvSpPr>
            <a:spLocks noGrp="1"/>
          </p:cNvSpPr>
          <p:nvPr>
            <p:ph idx="1"/>
          </p:nvPr>
        </p:nvSpPr>
        <p:spPr/>
        <p:txBody>
          <a:bodyPr vert="horz" lIns="91440" tIns="45720" rIns="91440" bIns="45720" rtlCol="0" anchor="t">
            <a:normAutofit/>
          </a:bodyPr>
          <a:lstStyle/>
          <a:p>
            <a:pPr marL="457200" indent="-457200"/>
            <a:r>
              <a:rPr lang="en-US" dirty="0">
                <a:ea typeface="Calibri"/>
                <a:cs typeface="Calibri"/>
              </a:rPr>
              <a:t>Connection to Homeless Services- every 3rd Friday at 10 am </a:t>
            </a:r>
          </a:p>
          <a:p>
            <a:pPr marL="457200" indent="-457200"/>
            <a:r>
              <a:rPr lang="en-US" dirty="0">
                <a:solidFill>
                  <a:srgbClr val="FFFFFF"/>
                </a:solidFill>
                <a:latin typeface="Calibri"/>
                <a:ea typeface="Calibri"/>
                <a:cs typeface="Calibri"/>
              </a:rPr>
              <a:t>Public Funding to Address Homelessness- August 28 at 11 am </a:t>
            </a:r>
          </a:p>
          <a:p>
            <a:pPr marL="914400" lvl="1" indent="-457200">
              <a:buFont typeface="Courier New" panose="020B0604020202020204" pitchFamily="34" charset="0"/>
              <a:buChar char="o"/>
            </a:pPr>
            <a:r>
              <a:rPr lang="en-US" dirty="0">
                <a:solidFill>
                  <a:srgbClr val="FFFFFF"/>
                </a:solidFill>
                <a:ea typeface="+mn-lt"/>
                <a:cs typeface="+mn-lt"/>
                <a:hlinkClick r:id="rId2"/>
              </a:rPr>
              <a:t>https://zoom.us/meeting/register/ZgUBDv2qR4S0OfDAza1ffA</a:t>
            </a:r>
            <a:endParaRPr lang="en-US">
              <a:solidFill>
                <a:srgbClr val="FFFFFF"/>
              </a:solidFill>
              <a:ea typeface="+mn-lt"/>
              <a:cs typeface="+mn-lt"/>
            </a:endParaRPr>
          </a:p>
          <a:p>
            <a:pPr marL="914400" lvl="1" indent="-457200">
              <a:buFont typeface="Courier New" panose="020B0604020202020204" pitchFamily="34" charset="0"/>
              <a:buChar char="o"/>
            </a:pPr>
            <a:endParaRPr lang="en-US" dirty="0">
              <a:solidFill>
                <a:srgbClr val="FFFFFF"/>
              </a:solidFill>
              <a:ea typeface="Calibri"/>
              <a:cs typeface="+mn-lt"/>
            </a:endParaRPr>
          </a:p>
        </p:txBody>
      </p:sp>
    </p:spTree>
    <p:extLst>
      <p:ext uri="{BB962C8B-B14F-4D97-AF65-F5344CB8AC3E}">
        <p14:creationId xmlns:p14="http://schemas.microsoft.com/office/powerpoint/2010/main" val="459870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erson holding a small wooden house&#10;&#10;AI-generated content may be incorrect.">
            <a:extLst>
              <a:ext uri="{FF2B5EF4-FFF2-40B4-BE49-F238E27FC236}">
                <a16:creationId xmlns:a16="http://schemas.microsoft.com/office/drawing/2014/main" id="{3562DE54-4F71-0493-1413-64AE75CD4595}"/>
              </a:ext>
            </a:extLst>
          </p:cNvPr>
          <p:cNvPicPr>
            <a:picLocks noGrp="1" noChangeAspect="1"/>
          </p:cNvPicPr>
          <p:nvPr>
            <p:ph idx="1"/>
          </p:nvPr>
        </p:nvPicPr>
        <p:blipFill>
          <a:blip r:embed="rId2"/>
          <a:stretch>
            <a:fillRect/>
          </a:stretch>
        </p:blipFill>
        <p:spPr>
          <a:xfrm>
            <a:off x="3944176" y="643466"/>
            <a:ext cx="4303648" cy="5571067"/>
          </a:xfrm>
          <a:prstGeom prst="rect">
            <a:avLst/>
          </a:prstGeom>
        </p:spPr>
      </p:pic>
    </p:spTree>
    <p:extLst>
      <p:ext uri="{BB962C8B-B14F-4D97-AF65-F5344CB8AC3E}">
        <p14:creationId xmlns:p14="http://schemas.microsoft.com/office/powerpoint/2010/main" val="521620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902D-2C50-06C0-92BA-A8BA5FB37E67}"/>
              </a:ext>
            </a:extLst>
          </p:cNvPr>
          <p:cNvSpPr>
            <a:spLocks noGrp="1"/>
          </p:cNvSpPr>
          <p:nvPr>
            <p:ph type="title"/>
          </p:nvPr>
        </p:nvSpPr>
        <p:spPr/>
        <p:txBody>
          <a:bodyPr/>
          <a:lstStyle/>
          <a:p>
            <a:pPr algn="ctr"/>
            <a:r>
              <a:rPr lang="en-US" b="1">
                <a:ea typeface="Calibri Light"/>
                <a:cs typeface="Calibri Light"/>
              </a:rPr>
              <a:t>2025 </a:t>
            </a:r>
            <a:r>
              <a:rPr lang="en-US" b="1" err="1">
                <a:ea typeface="Calibri Light"/>
                <a:cs typeface="Calibri Light"/>
              </a:rPr>
              <a:t>GRCoC</a:t>
            </a:r>
            <a:r>
              <a:rPr lang="en-US" b="1">
                <a:ea typeface="Calibri Light"/>
                <a:cs typeface="Calibri Light"/>
              </a:rPr>
              <a:t> General Membership Meeting Dates</a:t>
            </a:r>
          </a:p>
        </p:txBody>
      </p:sp>
      <p:sp>
        <p:nvSpPr>
          <p:cNvPr id="3" name="Content Placeholder 2">
            <a:extLst>
              <a:ext uri="{FF2B5EF4-FFF2-40B4-BE49-F238E27FC236}">
                <a16:creationId xmlns:a16="http://schemas.microsoft.com/office/drawing/2014/main" id="{477F873B-0B60-BC83-0E1D-54707B90801C}"/>
              </a:ext>
            </a:extLst>
          </p:cNvPr>
          <p:cNvSpPr>
            <a:spLocks noGrp="1"/>
          </p:cNvSpPr>
          <p:nvPr>
            <p:ph idx="1"/>
          </p:nvPr>
        </p:nvSpPr>
        <p:spPr/>
        <p:txBody>
          <a:bodyPr vert="horz" lIns="91440" tIns="45720" rIns="91440" bIns="45720" rtlCol="0" anchor="t">
            <a:normAutofit/>
          </a:bodyPr>
          <a:lstStyle/>
          <a:p>
            <a:pPr marL="457200" indent="-457200"/>
            <a:r>
              <a:rPr lang="en-US" b="1" dirty="0">
                <a:latin typeface="Segoe UI"/>
                <a:cs typeface="Segoe UI"/>
              </a:rPr>
              <a:t>October 21, 2025- </a:t>
            </a:r>
            <a:r>
              <a:rPr lang="en-US">
                <a:latin typeface="Segoe UI"/>
                <a:cs typeface="Segoe UI"/>
              </a:rPr>
              <a:t>CARITAS (no virtual option)</a:t>
            </a:r>
            <a:endParaRPr lang="en-US" dirty="0">
              <a:latin typeface="Aptos"/>
              <a:cs typeface="Segoe UI"/>
            </a:endParaRPr>
          </a:p>
          <a:p>
            <a:pPr marL="457200" indent="-457200">
              <a:buFont typeface="Arial"/>
            </a:pPr>
            <a:r>
              <a:rPr lang="en-US" b="1" dirty="0">
                <a:latin typeface="Segoe UI"/>
                <a:cs typeface="Segoe UI"/>
              </a:rPr>
              <a:t>Dec 16 Annual Membership Meeting- </a:t>
            </a:r>
            <a:r>
              <a:rPr lang="en-US" dirty="0">
                <a:latin typeface="Segoe UI"/>
                <a:cs typeface="Segoe UI"/>
              </a:rPr>
              <a:t>St. Joseph’s Villa </a:t>
            </a:r>
          </a:p>
          <a:p>
            <a:endParaRPr lang="en-US" sz="1200">
              <a:latin typeface="Aptos"/>
            </a:endParaRPr>
          </a:p>
          <a:p>
            <a:endParaRPr lang="en-US">
              <a:ea typeface="Calibri"/>
              <a:cs typeface="Calibri"/>
            </a:endParaRPr>
          </a:p>
        </p:txBody>
      </p:sp>
    </p:spTree>
    <p:extLst>
      <p:ext uri="{BB962C8B-B14F-4D97-AF65-F5344CB8AC3E}">
        <p14:creationId xmlns:p14="http://schemas.microsoft.com/office/powerpoint/2010/main" val="3775420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61565-01F5-C0B5-C90E-7D3FA499A932}"/>
              </a:ext>
            </a:extLst>
          </p:cNvPr>
          <p:cNvSpPr>
            <a:spLocks noGrp="1"/>
          </p:cNvSpPr>
          <p:nvPr>
            <p:ph type="title"/>
          </p:nvPr>
        </p:nvSpPr>
        <p:spPr/>
        <p:txBody>
          <a:bodyPr>
            <a:normAutofit/>
          </a:bodyPr>
          <a:lstStyle/>
          <a:p>
            <a:r>
              <a:rPr lang="en-US">
                <a:cs typeface="Calibri Light"/>
              </a:rPr>
              <a:t>Capacity Building </a:t>
            </a:r>
          </a:p>
        </p:txBody>
      </p:sp>
      <p:sp>
        <p:nvSpPr>
          <p:cNvPr id="3" name="Text Placeholder 2">
            <a:extLst>
              <a:ext uri="{FF2B5EF4-FFF2-40B4-BE49-F238E27FC236}">
                <a16:creationId xmlns:a16="http://schemas.microsoft.com/office/drawing/2014/main" id="{251B8CB0-80A9-AD48-1DA3-F61828F344CE}"/>
              </a:ext>
            </a:extLst>
          </p:cNvPr>
          <p:cNvSpPr>
            <a:spLocks noGrp="1"/>
          </p:cNvSpPr>
          <p:nvPr>
            <p:ph type="body" idx="1"/>
          </p:nvPr>
        </p:nvSpPr>
        <p:spPr/>
        <p:txBody>
          <a:bodyPr vert="horz" lIns="91440" tIns="45720" rIns="91440" bIns="45720" rtlCol="0" anchor="t">
            <a:normAutofit/>
          </a:bodyPr>
          <a:lstStyle/>
          <a:p>
            <a:r>
              <a:rPr lang="en-US" dirty="0">
                <a:ea typeface="Calibri"/>
                <a:cs typeface="Calibri"/>
              </a:rPr>
              <a:t>Referrals to Emergency Shelter</a:t>
            </a:r>
          </a:p>
        </p:txBody>
      </p:sp>
    </p:spTree>
    <p:extLst>
      <p:ext uri="{BB962C8B-B14F-4D97-AF65-F5344CB8AC3E}">
        <p14:creationId xmlns:p14="http://schemas.microsoft.com/office/powerpoint/2010/main" val="3929235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1FF72"/>
        </a:solidFill>
        <a:effectLst/>
      </p:bgPr>
    </p:bg>
    <p:spTree>
      <p:nvGrpSpPr>
        <p:cNvPr id="1" name=""/>
        <p:cNvGrpSpPr/>
        <p:nvPr/>
      </p:nvGrpSpPr>
      <p:grpSpPr>
        <a:xfrm>
          <a:off x="0" y="0"/>
          <a:ext cx="0" cy="0"/>
          <a:chOff x="0" y="0"/>
          <a:chExt cx="0" cy="0"/>
        </a:xfrm>
      </p:grpSpPr>
      <p:grpSp>
        <p:nvGrpSpPr>
          <p:cNvPr id="2" name="Group 2"/>
          <p:cNvGrpSpPr/>
          <p:nvPr/>
        </p:nvGrpSpPr>
        <p:grpSpPr>
          <a:xfrm>
            <a:off x="767394" y="685800"/>
            <a:ext cx="10657213" cy="6626209"/>
            <a:chOff x="0" y="0"/>
            <a:chExt cx="15156926" cy="9423942"/>
          </a:xfrm>
        </p:grpSpPr>
        <p:sp>
          <p:nvSpPr>
            <p:cNvPr id="3" name="TextBox 3"/>
            <p:cNvSpPr txBox="1"/>
            <p:nvPr/>
          </p:nvSpPr>
          <p:spPr>
            <a:xfrm rot="-628439">
              <a:off x="553274" y="2208130"/>
              <a:ext cx="14178513" cy="5976856"/>
            </a:xfrm>
            <a:prstGeom prst="rect">
              <a:avLst/>
            </a:prstGeom>
          </p:spPr>
          <p:txBody>
            <a:bodyPr lIns="0" tIns="0" rIns="0" bIns="0" rtlCol="0" anchor="t">
              <a:spAutoFit/>
            </a:bodyPr>
            <a:lstStyle/>
            <a:p>
              <a:pPr algn="ctr">
                <a:lnSpc>
                  <a:spcPts val="15138"/>
                </a:lnSpc>
              </a:pPr>
              <a:r>
                <a:rPr lang="en-US" sz="18461" b="1" i="1" spc="-368">
                  <a:solidFill>
                    <a:srgbClr val="000000"/>
                  </a:solidFill>
                  <a:latin typeface="TT Bluescreens Bold Italics"/>
                  <a:ea typeface="TT Bluescreens Bold Italics"/>
                  <a:cs typeface="TT Bluescreens Bold Italics"/>
                  <a:sym typeface="TT Bluescreens Bold Italics"/>
                </a:rPr>
                <a:t>EMERGENCY SHELTER</a:t>
              </a:r>
            </a:p>
          </p:txBody>
        </p:sp>
        <p:sp>
          <p:nvSpPr>
            <p:cNvPr id="4" name="TextBox 4"/>
            <p:cNvSpPr txBox="1"/>
            <p:nvPr/>
          </p:nvSpPr>
          <p:spPr>
            <a:xfrm rot="-628439">
              <a:off x="1994301" y="823991"/>
              <a:ext cx="10616764" cy="1186909"/>
            </a:xfrm>
            <a:prstGeom prst="rect">
              <a:avLst/>
            </a:prstGeom>
          </p:spPr>
          <p:txBody>
            <a:bodyPr lIns="0" tIns="0" rIns="0" bIns="0" rtlCol="0" anchor="t">
              <a:spAutoFit/>
            </a:bodyPr>
            <a:lstStyle/>
            <a:p>
              <a:pPr algn="ctr">
                <a:lnSpc>
                  <a:spcPts val="6967"/>
                </a:lnSpc>
              </a:pPr>
              <a:r>
                <a:rPr lang="en-US" sz="4975" i="1" spc="-99">
                  <a:solidFill>
                    <a:srgbClr val="000000"/>
                  </a:solidFill>
                  <a:latin typeface="Rodeqa Slab Italics"/>
                  <a:ea typeface="Rodeqa Slab Italics"/>
                  <a:cs typeface="Rodeqa Slab Italics"/>
                  <a:sym typeface="Rodeqa Slab Italics"/>
                </a:rPr>
                <a:t>Referrals to</a:t>
              </a:r>
            </a:p>
          </p:txBody>
        </p:sp>
      </p:grpSp>
    </p:spTree>
    <p:extLst>
      <p:ext uri="{BB962C8B-B14F-4D97-AF65-F5344CB8AC3E}">
        <p14:creationId xmlns:p14="http://schemas.microsoft.com/office/powerpoint/2010/main" val="103474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81368" y="357055"/>
            <a:ext cx="1829265" cy="1829265"/>
          </a:xfrm>
          <a:custGeom>
            <a:avLst/>
            <a:gdLst/>
            <a:ahLst/>
            <a:cxnLst/>
            <a:rect l="l" t="t" r="r" b="b"/>
            <a:pathLst>
              <a:path w="1951216" h="1951216">
                <a:moveTo>
                  <a:pt x="0" y="0"/>
                </a:moveTo>
                <a:lnTo>
                  <a:pt x="1951216" y="0"/>
                </a:lnTo>
                <a:lnTo>
                  <a:pt x="1951216" y="1951216"/>
                </a:lnTo>
                <a:lnTo>
                  <a:pt x="0" y="19512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2209800" y="3937826"/>
            <a:ext cx="3193061" cy="1603473"/>
            <a:chOff x="0" y="0"/>
            <a:chExt cx="4541242" cy="2280494"/>
          </a:xfrm>
        </p:grpSpPr>
        <p:sp>
          <p:nvSpPr>
            <p:cNvPr id="4" name="Freeform 4"/>
            <p:cNvSpPr/>
            <p:nvPr/>
          </p:nvSpPr>
          <p:spPr>
            <a:xfrm>
              <a:off x="1569836" y="0"/>
              <a:ext cx="1401571" cy="1922354"/>
            </a:xfrm>
            <a:custGeom>
              <a:avLst/>
              <a:gdLst/>
              <a:ahLst/>
              <a:cxnLst/>
              <a:rect l="l" t="t" r="r" b="b"/>
              <a:pathLst>
                <a:path w="1401571" h="1922354">
                  <a:moveTo>
                    <a:pt x="0" y="0"/>
                  </a:moveTo>
                  <a:lnTo>
                    <a:pt x="1401571" y="0"/>
                  </a:lnTo>
                  <a:lnTo>
                    <a:pt x="1401571" y="1922354"/>
                  </a:lnTo>
                  <a:lnTo>
                    <a:pt x="0" y="19223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0" y="1884254"/>
              <a:ext cx="4541242" cy="396240"/>
            </a:xfrm>
            <a:prstGeom prst="rect">
              <a:avLst/>
            </a:prstGeom>
          </p:spPr>
          <p:txBody>
            <a:bodyPr lIns="0" tIns="0" rIns="0" bIns="0" rtlCol="0" anchor="t">
              <a:spAutoFit/>
            </a:bodyPr>
            <a:lstStyle/>
            <a:p>
              <a:pPr algn="ctr">
                <a:lnSpc>
                  <a:spcPts val="2363"/>
                </a:lnSpc>
              </a:pPr>
              <a:r>
                <a:rPr lang="en-US" sz="1688">
                  <a:solidFill>
                    <a:srgbClr val="000000"/>
                  </a:solidFill>
                  <a:latin typeface="Glacial Indifference"/>
                  <a:ea typeface="Glacial Indifference"/>
                  <a:cs typeface="Glacial Indifference"/>
                  <a:sym typeface="Glacial Indifference"/>
                </a:rPr>
                <a:t>Call the Homeless Connection Line</a:t>
              </a:r>
            </a:p>
          </p:txBody>
        </p:sp>
      </p:grpSp>
      <p:grpSp>
        <p:nvGrpSpPr>
          <p:cNvPr id="6" name="Group 6"/>
          <p:cNvGrpSpPr/>
          <p:nvPr/>
        </p:nvGrpSpPr>
        <p:grpSpPr>
          <a:xfrm>
            <a:off x="7343602" y="3879163"/>
            <a:ext cx="2796667" cy="1720797"/>
            <a:chOff x="0" y="0"/>
            <a:chExt cx="3977481" cy="2447357"/>
          </a:xfrm>
        </p:grpSpPr>
        <p:sp>
          <p:nvSpPr>
            <p:cNvPr id="7" name="Freeform 7"/>
            <p:cNvSpPr/>
            <p:nvPr/>
          </p:nvSpPr>
          <p:spPr>
            <a:xfrm>
              <a:off x="666304" y="0"/>
              <a:ext cx="2644873" cy="1877860"/>
            </a:xfrm>
            <a:custGeom>
              <a:avLst/>
              <a:gdLst/>
              <a:ahLst/>
              <a:cxnLst/>
              <a:rect l="l" t="t" r="r" b="b"/>
              <a:pathLst>
                <a:path w="2644873" h="1877860">
                  <a:moveTo>
                    <a:pt x="0" y="0"/>
                  </a:moveTo>
                  <a:lnTo>
                    <a:pt x="2644873" y="0"/>
                  </a:lnTo>
                  <a:lnTo>
                    <a:pt x="2644873" y="1877860"/>
                  </a:lnTo>
                  <a:lnTo>
                    <a:pt x="0" y="18778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TextBox 8"/>
            <p:cNvSpPr txBox="1"/>
            <p:nvPr/>
          </p:nvSpPr>
          <p:spPr>
            <a:xfrm>
              <a:off x="0" y="2051117"/>
              <a:ext cx="3977481" cy="396240"/>
            </a:xfrm>
            <a:prstGeom prst="rect">
              <a:avLst/>
            </a:prstGeom>
          </p:spPr>
          <p:txBody>
            <a:bodyPr lIns="0" tIns="0" rIns="0" bIns="0" rtlCol="0" anchor="t">
              <a:spAutoFit/>
            </a:bodyPr>
            <a:lstStyle/>
            <a:p>
              <a:pPr algn="ctr">
                <a:lnSpc>
                  <a:spcPts val="2363"/>
                </a:lnSpc>
              </a:pPr>
              <a:r>
                <a:rPr lang="en-US" sz="1688">
                  <a:solidFill>
                    <a:srgbClr val="000000"/>
                  </a:solidFill>
                  <a:latin typeface="Glacial Indifference"/>
                  <a:ea typeface="Glacial Indifference"/>
                  <a:cs typeface="Glacial Indifference"/>
                  <a:sym typeface="Glacial Indifference"/>
                </a:rPr>
                <a:t>Engages with Street Outreach</a:t>
              </a:r>
            </a:p>
          </p:txBody>
        </p:sp>
      </p:grpSp>
      <p:sp>
        <p:nvSpPr>
          <p:cNvPr id="9" name="TextBox 9"/>
          <p:cNvSpPr txBox="1"/>
          <p:nvPr/>
        </p:nvSpPr>
        <p:spPr>
          <a:xfrm>
            <a:off x="4068264" y="2223976"/>
            <a:ext cx="4055473" cy="287536"/>
          </a:xfrm>
          <a:prstGeom prst="rect">
            <a:avLst/>
          </a:prstGeom>
        </p:spPr>
        <p:txBody>
          <a:bodyPr wrap="square" lIns="0" tIns="0" rIns="0" bIns="0" rtlCol="0" anchor="t">
            <a:spAutoFit/>
          </a:bodyPr>
          <a:lstStyle/>
          <a:p>
            <a:pPr algn="ctr">
              <a:lnSpc>
                <a:spcPts val="2363"/>
              </a:lnSpc>
            </a:pPr>
            <a:r>
              <a:rPr lang="en-US" sz="1688">
                <a:solidFill>
                  <a:srgbClr val="000000"/>
                </a:solidFill>
                <a:latin typeface="Glacial Indifference"/>
                <a:ea typeface="Glacial Indifference"/>
                <a:cs typeface="Glacial Indifference"/>
                <a:sym typeface="Glacial Indifference"/>
              </a:rPr>
              <a:t>Person or Family Experiencing Homelessness</a:t>
            </a:r>
          </a:p>
        </p:txBody>
      </p:sp>
      <p:grpSp>
        <p:nvGrpSpPr>
          <p:cNvPr id="10" name="Group 10"/>
          <p:cNvGrpSpPr/>
          <p:nvPr/>
        </p:nvGrpSpPr>
        <p:grpSpPr>
          <a:xfrm>
            <a:off x="5018067" y="2811714"/>
            <a:ext cx="2155866" cy="1234573"/>
            <a:chOff x="0" y="0"/>
            <a:chExt cx="3066120" cy="1755838"/>
          </a:xfrm>
        </p:grpSpPr>
        <p:sp>
          <p:nvSpPr>
            <p:cNvPr id="11" name="Freeform 11"/>
            <p:cNvSpPr/>
            <p:nvPr/>
          </p:nvSpPr>
          <p:spPr>
            <a:xfrm>
              <a:off x="0" y="0"/>
              <a:ext cx="928998" cy="1755838"/>
            </a:xfrm>
            <a:custGeom>
              <a:avLst/>
              <a:gdLst/>
              <a:ahLst/>
              <a:cxnLst/>
              <a:rect l="l" t="t" r="r" b="b"/>
              <a:pathLst>
                <a:path w="928998" h="1755838">
                  <a:moveTo>
                    <a:pt x="0" y="0"/>
                  </a:moveTo>
                  <a:lnTo>
                    <a:pt x="928998" y="0"/>
                  </a:lnTo>
                  <a:lnTo>
                    <a:pt x="928998" y="1755838"/>
                  </a:lnTo>
                  <a:lnTo>
                    <a:pt x="0" y="17558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flipH="1">
              <a:off x="2137122" y="0"/>
              <a:ext cx="928998" cy="1755838"/>
            </a:xfrm>
            <a:custGeom>
              <a:avLst/>
              <a:gdLst/>
              <a:ahLst/>
              <a:cxnLst/>
              <a:rect l="l" t="t" r="r" b="b"/>
              <a:pathLst>
                <a:path w="928998" h="1755838">
                  <a:moveTo>
                    <a:pt x="928998" y="0"/>
                  </a:moveTo>
                  <a:lnTo>
                    <a:pt x="0" y="0"/>
                  </a:lnTo>
                  <a:lnTo>
                    <a:pt x="0" y="1755838"/>
                  </a:lnTo>
                  <a:lnTo>
                    <a:pt x="928998" y="1755838"/>
                  </a:lnTo>
                  <a:lnTo>
                    <a:pt x="928998" y="0"/>
                  </a:lnTo>
                  <a:close/>
                </a:path>
              </a:pathLst>
            </a:custGeom>
            <a:blipFill>
              <a:blip r:embed="rId8">
                <a:extLst>
                  <a:ext uri="{96DAC541-7B7A-43D3-8B79-37D633B846F1}">
                    <asvg:svgBlip xmlns:asvg="http://schemas.microsoft.com/office/drawing/2016/SVG/main" r:embed="rId9"/>
                  </a:ext>
                </a:extLst>
              </a:blip>
              <a:stretch>
                <a:fillRect/>
              </a:stretch>
            </a:blipFill>
          </p:spPr>
        </p:sp>
      </p:grpSp>
    </p:spTree>
    <p:extLst>
      <p:ext uri="{BB962C8B-B14F-4D97-AF65-F5344CB8AC3E}">
        <p14:creationId xmlns:p14="http://schemas.microsoft.com/office/powerpoint/2010/main" val="2149830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1FF72"/>
        </a:solidFill>
        <a:effectLst/>
      </p:bgPr>
    </p:bg>
    <p:spTree>
      <p:nvGrpSpPr>
        <p:cNvPr id="1" name=""/>
        <p:cNvGrpSpPr/>
        <p:nvPr/>
      </p:nvGrpSpPr>
      <p:grpSpPr>
        <a:xfrm>
          <a:off x="0" y="0"/>
          <a:ext cx="0" cy="0"/>
          <a:chOff x="0" y="0"/>
          <a:chExt cx="0" cy="0"/>
        </a:xfrm>
      </p:grpSpPr>
      <p:sp>
        <p:nvSpPr>
          <p:cNvPr id="2" name="TextBox 2"/>
          <p:cNvSpPr txBox="1"/>
          <p:nvPr/>
        </p:nvSpPr>
        <p:spPr>
          <a:xfrm>
            <a:off x="1711052" y="433676"/>
            <a:ext cx="8769897" cy="6056915"/>
          </a:xfrm>
          <a:prstGeom prst="rect">
            <a:avLst/>
          </a:prstGeom>
        </p:spPr>
        <p:txBody>
          <a:bodyPr wrap="square" lIns="0" tIns="0" rIns="0" bIns="0" rtlCol="0" anchor="t">
            <a:spAutoFit/>
          </a:bodyPr>
          <a:lstStyle/>
          <a:p>
            <a:pPr algn="ctr">
              <a:lnSpc>
                <a:spcPts val="4409"/>
              </a:lnSpc>
            </a:pPr>
            <a:r>
              <a:rPr lang="en-US" sz="3149" b="1">
                <a:solidFill>
                  <a:srgbClr val="000000"/>
                </a:solidFill>
                <a:latin typeface="Glacial Indifference Bold"/>
                <a:ea typeface="Glacial Indifference Bold"/>
                <a:cs typeface="Glacial Indifference Bold"/>
                <a:sym typeface="Glacial Indifference Bold"/>
              </a:rPr>
              <a:t>HCL or Street Outreach </a:t>
            </a:r>
          </a:p>
          <a:p>
            <a:pPr algn="ctr">
              <a:lnSpc>
                <a:spcPts val="4409"/>
              </a:lnSpc>
            </a:pPr>
            <a:r>
              <a:rPr lang="en-US" sz="3149" b="1">
                <a:solidFill>
                  <a:srgbClr val="000000"/>
                </a:solidFill>
                <a:latin typeface="Glacial Indifference Bold"/>
                <a:ea typeface="Glacial Indifference Bold"/>
                <a:cs typeface="Glacial Indifference Bold"/>
                <a:sym typeface="Glacial Indifference Bold"/>
              </a:rPr>
              <a:t>completes the HMIS intake:</a:t>
            </a:r>
          </a:p>
          <a:p>
            <a:pPr algn="ctr">
              <a:lnSpc>
                <a:spcPts val="4273"/>
              </a:lnSpc>
            </a:pPr>
            <a:endParaRPr lang="en-US" sz="3149" b="1">
              <a:solidFill>
                <a:srgbClr val="000000"/>
              </a:solidFill>
              <a:latin typeface="Glacial Indifference Bold"/>
              <a:ea typeface="Glacial Indifference Bold"/>
              <a:cs typeface="Glacial Indifference Bold"/>
              <a:sym typeface="Glacial Indifference Bold"/>
            </a:endParaRPr>
          </a:p>
          <a:p>
            <a:pPr marL="659121" lvl="1" indent="-329560" algn="l">
              <a:lnSpc>
                <a:spcPts val="4273"/>
              </a:lnSpc>
              <a:buFont typeface="Arial"/>
              <a:buChar char="•"/>
            </a:pPr>
            <a:r>
              <a:rPr lang="en-US" sz="3053">
                <a:solidFill>
                  <a:srgbClr val="000000"/>
                </a:solidFill>
                <a:latin typeface="Glacial Indifference"/>
                <a:ea typeface="Glacial Indifference"/>
                <a:cs typeface="Glacial Indifference"/>
                <a:sym typeface="Glacial Indifference"/>
              </a:rPr>
              <a:t>Contact Information</a:t>
            </a:r>
          </a:p>
          <a:p>
            <a:pPr marL="659121" lvl="1" indent="-329560" algn="l">
              <a:lnSpc>
                <a:spcPts val="4273"/>
              </a:lnSpc>
              <a:buFont typeface="Arial"/>
              <a:buChar char="•"/>
            </a:pPr>
            <a:r>
              <a:rPr lang="en-US" sz="3053">
                <a:solidFill>
                  <a:srgbClr val="000000"/>
                </a:solidFill>
                <a:latin typeface="Glacial Indifference"/>
                <a:ea typeface="Glacial Indifference"/>
                <a:cs typeface="Glacial Indifference"/>
                <a:sym typeface="Glacial Indifference"/>
              </a:rPr>
              <a:t>Demographic Information</a:t>
            </a:r>
          </a:p>
          <a:p>
            <a:pPr marL="659121" lvl="1" indent="-329560" algn="l">
              <a:lnSpc>
                <a:spcPts val="4273"/>
              </a:lnSpc>
              <a:buFont typeface="Arial"/>
              <a:buChar char="•"/>
            </a:pPr>
            <a:r>
              <a:rPr lang="en-US" sz="3053">
                <a:solidFill>
                  <a:srgbClr val="000000"/>
                </a:solidFill>
                <a:latin typeface="Glacial Indifference"/>
                <a:ea typeface="Glacial Indifference"/>
                <a:cs typeface="Glacial Indifference"/>
                <a:sym typeface="Glacial Indifference"/>
              </a:rPr>
              <a:t>Where did you stay last night? </a:t>
            </a:r>
          </a:p>
          <a:p>
            <a:pPr marL="659121" lvl="1" indent="-329560" algn="l">
              <a:lnSpc>
                <a:spcPts val="4273"/>
              </a:lnSpc>
              <a:buFont typeface="Arial"/>
              <a:buChar char="•"/>
            </a:pPr>
            <a:r>
              <a:rPr lang="en-US" sz="3053">
                <a:solidFill>
                  <a:srgbClr val="000000"/>
                </a:solidFill>
                <a:latin typeface="Glacial Indifference"/>
                <a:ea typeface="Glacial Indifference"/>
                <a:cs typeface="Glacial Indifference"/>
                <a:sym typeface="Glacial Indifference"/>
              </a:rPr>
              <a:t>Date of homelessness </a:t>
            </a:r>
          </a:p>
          <a:p>
            <a:pPr marL="659121" lvl="1" indent="-329560" algn="l">
              <a:lnSpc>
                <a:spcPts val="4273"/>
              </a:lnSpc>
              <a:buFont typeface="Arial"/>
              <a:buChar char="•"/>
            </a:pPr>
            <a:r>
              <a:rPr lang="en-US" sz="3053">
                <a:solidFill>
                  <a:srgbClr val="000000"/>
                </a:solidFill>
                <a:latin typeface="Glacial Indifference"/>
                <a:ea typeface="Glacial Indifference"/>
                <a:cs typeface="Glacial Indifference"/>
                <a:sym typeface="Glacial Indifference"/>
              </a:rPr>
              <a:t>Income </a:t>
            </a:r>
          </a:p>
          <a:p>
            <a:pPr marL="659121" lvl="1" indent="-329560" algn="l">
              <a:lnSpc>
                <a:spcPts val="4273"/>
              </a:lnSpc>
              <a:buFont typeface="Arial"/>
              <a:buChar char="•"/>
            </a:pPr>
            <a:r>
              <a:rPr lang="en-US" sz="3053">
                <a:solidFill>
                  <a:srgbClr val="000000"/>
                </a:solidFill>
                <a:latin typeface="Glacial Indifference"/>
                <a:ea typeface="Glacial Indifference"/>
                <a:cs typeface="Glacial Indifference"/>
                <a:sym typeface="Glacial Indifference"/>
              </a:rPr>
              <a:t>Health Insurance</a:t>
            </a:r>
          </a:p>
          <a:p>
            <a:pPr marL="659121" lvl="1" indent="-329560" algn="l">
              <a:lnSpc>
                <a:spcPts val="4273"/>
              </a:lnSpc>
              <a:buFont typeface="Arial"/>
              <a:buChar char="•"/>
            </a:pPr>
            <a:r>
              <a:rPr lang="en-US" sz="3053">
                <a:solidFill>
                  <a:srgbClr val="000000"/>
                </a:solidFill>
                <a:latin typeface="Glacial Indifference"/>
                <a:ea typeface="Glacial Indifference"/>
                <a:cs typeface="Glacial Indifference"/>
                <a:sym typeface="Glacial Indifference"/>
              </a:rPr>
              <a:t>Disability </a:t>
            </a:r>
          </a:p>
          <a:p>
            <a:pPr marL="659121" lvl="1" indent="-329560" algn="l">
              <a:lnSpc>
                <a:spcPts val="4273"/>
              </a:lnSpc>
              <a:buFont typeface="Arial"/>
              <a:buChar char="•"/>
            </a:pPr>
            <a:r>
              <a:rPr lang="en-US" sz="3053">
                <a:solidFill>
                  <a:srgbClr val="000000"/>
                </a:solidFill>
                <a:latin typeface="Glacial Indifference"/>
                <a:ea typeface="Glacial Indifference"/>
                <a:cs typeface="Glacial Indifference"/>
                <a:sym typeface="Glacial Indifference"/>
              </a:rPr>
              <a:t>Acuity Questions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E969B"/>
        </a:solidFill>
        <a:effectLst/>
      </p:bgPr>
    </p:bg>
    <p:spTree>
      <p:nvGrpSpPr>
        <p:cNvPr id="1" name=""/>
        <p:cNvGrpSpPr/>
        <p:nvPr/>
      </p:nvGrpSpPr>
      <p:grpSpPr>
        <a:xfrm>
          <a:off x="0" y="0"/>
          <a:ext cx="0" cy="0"/>
          <a:chOff x="0" y="0"/>
          <a:chExt cx="0" cy="0"/>
        </a:xfrm>
      </p:grpSpPr>
      <p:sp>
        <p:nvSpPr>
          <p:cNvPr id="2" name="TextBox 2"/>
          <p:cNvSpPr txBox="1"/>
          <p:nvPr/>
        </p:nvSpPr>
        <p:spPr>
          <a:xfrm>
            <a:off x="1524000" y="3138718"/>
            <a:ext cx="9144000" cy="3273845"/>
          </a:xfrm>
          <a:prstGeom prst="rect">
            <a:avLst/>
          </a:prstGeom>
        </p:spPr>
        <p:txBody>
          <a:bodyPr wrap="square" lIns="0" tIns="0" rIns="0" bIns="0" rtlCol="0" anchor="t">
            <a:spAutoFit/>
          </a:bodyPr>
          <a:lstStyle/>
          <a:p>
            <a:pPr marL="657819" lvl="1" indent="-328910" algn="l">
              <a:lnSpc>
                <a:spcPts val="4265"/>
              </a:lnSpc>
              <a:buFont typeface="Arial"/>
              <a:buChar char="•"/>
            </a:pPr>
            <a:r>
              <a:rPr lang="en-US" sz="3046">
                <a:solidFill>
                  <a:srgbClr val="000000"/>
                </a:solidFill>
                <a:latin typeface="Glacial Indifference"/>
                <a:ea typeface="Glacial Indifference"/>
                <a:cs typeface="Glacial Indifference"/>
                <a:sym typeface="Glacial Indifference"/>
              </a:rPr>
              <a:t>In the past week, have you used an emergency hotline or crisis service?</a:t>
            </a:r>
          </a:p>
          <a:p>
            <a:pPr marL="657819" lvl="1" indent="-328910" algn="l">
              <a:lnSpc>
                <a:spcPts val="4265"/>
              </a:lnSpc>
              <a:buFont typeface="Arial"/>
              <a:buChar char="•"/>
            </a:pPr>
            <a:r>
              <a:rPr lang="en-US" sz="3046">
                <a:solidFill>
                  <a:srgbClr val="000000"/>
                </a:solidFill>
                <a:latin typeface="Glacial Indifference"/>
                <a:ea typeface="Glacial Indifference"/>
                <a:cs typeface="Glacial Indifference"/>
                <a:sym typeface="Glacial Indifference"/>
              </a:rPr>
              <a:t>Do you feel your physical safety is at risk?</a:t>
            </a:r>
          </a:p>
          <a:p>
            <a:pPr marL="657819" lvl="1" indent="-328910" algn="l">
              <a:lnSpc>
                <a:spcPts val="4265"/>
              </a:lnSpc>
              <a:buFont typeface="Arial"/>
              <a:buChar char="•"/>
            </a:pPr>
            <a:r>
              <a:rPr lang="en-US" sz="3046">
                <a:solidFill>
                  <a:srgbClr val="000000"/>
                </a:solidFill>
                <a:latin typeface="Glacial Indifference"/>
                <a:ea typeface="Glacial Indifference"/>
                <a:cs typeface="Glacial Indifference"/>
                <a:sym typeface="Glacial Indifference"/>
              </a:rPr>
              <a:t>Do you require medical attention for wound care, dialysis, or chemo, and/or disease?</a:t>
            </a:r>
          </a:p>
          <a:p>
            <a:pPr marL="657819" lvl="1" indent="-328910" algn="l">
              <a:lnSpc>
                <a:spcPts val="4265"/>
              </a:lnSpc>
              <a:buFont typeface="Arial"/>
              <a:buChar char="•"/>
            </a:pPr>
            <a:r>
              <a:rPr lang="en-US" sz="3046">
                <a:solidFill>
                  <a:srgbClr val="000000"/>
                </a:solidFill>
                <a:latin typeface="Glacial Indifference"/>
                <a:ea typeface="Glacial Indifference"/>
                <a:cs typeface="Glacial Indifference"/>
                <a:sym typeface="Glacial Indifference"/>
              </a:rPr>
              <a:t>Are you 3+ months pregnant?</a:t>
            </a:r>
          </a:p>
        </p:txBody>
      </p:sp>
      <p:sp>
        <p:nvSpPr>
          <p:cNvPr id="3" name="Freeform 3"/>
          <p:cNvSpPr/>
          <p:nvPr/>
        </p:nvSpPr>
        <p:spPr>
          <a:xfrm>
            <a:off x="4832847" y="1224061"/>
            <a:ext cx="2526306" cy="1923150"/>
          </a:xfrm>
          <a:custGeom>
            <a:avLst/>
            <a:gdLst/>
            <a:ahLst/>
            <a:cxnLst/>
            <a:rect l="l" t="t" r="r" b="b"/>
            <a:pathLst>
              <a:path w="2694726" h="2051360">
                <a:moveTo>
                  <a:pt x="0" y="0"/>
                </a:moveTo>
                <a:lnTo>
                  <a:pt x="2694726" y="0"/>
                </a:lnTo>
                <a:lnTo>
                  <a:pt x="2694726" y="2051360"/>
                </a:lnTo>
                <a:lnTo>
                  <a:pt x="0" y="20513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2838898" y="418537"/>
            <a:ext cx="6514204" cy="751508"/>
          </a:xfrm>
          <a:prstGeom prst="rect">
            <a:avLst/>
          </a:prstGeom>
        </p:spPr>
        <p:txBody>
          <a:bodyPr wrap="square" lIns="0" tIns="0" rIns="0" bIns="0" rtlCol="0" anchor="t">
            <a:spAutoFit/>
          </a:bodyPr>
          <a:lstStyle/>
          <a:p>
            <a:pPr algn="ctr">
              <a:lnSpc>
                <a:spcPts val="6162"/>
              </a:lnSpc>
            </a:pPr>
            <a:r>
              <a:rPr lang="en-US" sz="4402" b="1">
                <a:solidFill>
                  <a:srgbClr val="000000"/>
                </a:solidFill>
                <a:latin typeface="Glacial Indifference Bold"/>
                <a:ea typeface="Glacial Indifference Bold"/>
                <a:cs typeface="Glacial Indifference Bold"/>
                <a:sym typeface="Glacial Indifference Bold"/>
              </a:rPr>
              <a:t>Acuity Questions in HMIS</a:t>
            </a:r>
          </a:p>
        </p:txBody>
      </p:sp>
    </p:spTree>
    <p:extLst>
      <p:ext uri="{BB962C8B-B14F-4D97-AF65-F5344CB8AC3E}">
        <p14:creationId xmlns:p14="http://schemas.microsoft.com/office/powerpoint/2010/main" val="100455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23723" y="596503"/>
            <a:ext cx="6144555" cy="754378"/>
          </a:xfrm>
          <a:prstGeom prst="rect">
            <a:avLst/>
          </a:prstGeom>
        </p:spPr>
        <p:txBody>
          <a:bodyPr wrap="square" lIns="0" tIns="0" rIns="0" bIns="0" rtlCol="0" anchor="t">
            <a:spAutoFit/>
          </a:bodyPr>
          <a:lstStyle/>
          <a:p>
            <a:pPr algn="ctr">
              <a:lnSpc>
                <a:spcPts val="6162"/>
              </a:lnSpc>
            </a:pPr>
            <a:r>
              <a:rPr lang="en-US" sz="4402" b="1">
                <a:solidFill>
                  <a:srgbClr val="000000"/>
                </a:solidFill>
                <a:latin typeface="Glacial Indifference Bold"/>
                <a:ea typeface="Glacial Indifference Bold"/>
                <a:cs typeface="Glacial Indifference Bold"/>
                <a:sym typeface="Glacial Indifference Bold"/>
              </a:rPr>
              <a:t>Shelter Bed Notification</a:t>
            </a:r>
          </a:p>
        </p:txBody>
      </p:sp>
      <p:sp>
        <p:nvSpPr>
          <p:cNvPr id="3" name="TextBox 3"/>
          <p:cNvSpPr txBox="1"/>
          <p:nvPr/>
        </p:nvSpPr>
        <p:spPr>
          <a:xfrm>
            <a:off x="1789043" y="1848714"/>
            <a:ext cx="8613914" cy="3961149"/>
          </a:xfrm>
          <a:prstGeom prst="rect">
            <a:avLst/>
          </a:prstGeom>
        </p:spPr>
        <p:txBody>
          <a:bodyPr wrap="square" lIns="0" tIns="0" rIns="0" bIns="0" rtlCol="0" anchor="t">
            <a:spAutoFit/>
          </a:bodyPr>
          <a:lstStyle/>
          <a:p>
            <a:pPr marL="808635" lvl="1" indent="-404318" algn="l">
              <a:lnSpc>
                <a:spcPts val="5243"/>
              </a:lnSpc>
              <a:buFont typeface="Arial"/>
              <a:buChar char="•"/>
            </a:pPr>
            <a:r>
              <a:rPr lang="en-US" sz="3745">
                <a:solidFill>
                  <a:srgbClr val="000000"/>
                </a:solidFill>
                <a:latin typeface="Glacial Indifference"/>
                <a:ea typeface="Glacial Indifference"/>
                <a:cs typeface="Glacial Indifference"/>
                <a:sym typeface="Glacial Indifference"/>
              </a:rPr>
              <a:t>Emergency shelters report to Homeward’s CES team on beds they have available</a:t>
            </a:r>
          </a:p>
          <a:p>
            <a:pPr marL="808635" lvl="1" indent="-404318" algn="l">
              <a:lnSpc>
                <a:spcPts val="5243"/>
              </a:lnSpc>
              <a:buFont typeface="Arial"/>
              <a:buChar char="•"/>
            </a:pPr>
            <a:r>
              <a:rPr lang="en-US" sz="3745">
                <a:solidFill>
                  <a:srgbClr val="000000"/>
                </a:solidFill>
                <a:latin typeface="Glacial Indifference"/>
                <a:ea typeface="Glacial Indifference"/>
                <a:cs typeface="Glacial Indifference"/>
                <a:sym typeface="Glacial Indifference"/>
              </a:rPr>
              <a:t>CES Team run a report that pulls data that was collected from the past three weeks to start filling those vacant beds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483991" y="2393156"/>
            <a:ext cx="3224020" cy="4464844"/>
          </a:xfrm>
          <a:custGeom>
            <a:avLst/>
            <a:gdLst/>
            <a:ahLst/>
            <a:cxnLst/>
            <a:rect l="l" t="t" r="r" b="b"/>
            <a:pathLst>
              <a:path w="3438955" h="4762500">
                <a:moveTo>
                  <a:pt x="0" y="0"/>
                </a:moveTo>
                <a:lnTo>
                  <a:pt x="3438954" y="0"/>
                </a:lnTo>
                <a:lnTo>
                  <a:pt x="3438954" y="4762500"/>
                </a:lnTo>
                <a:lnTo>
                  <a:pt x="0" y="4762500"/>
                </a:lnTo>
                <a:lnTo>
                  <a:pt x="0" y="0"/>
                </a:lnTo>
                <a:close/>
              </a:path>
            </a:pathLst>
          </a:custGeom>
          <a:blipFill>
            <a:blip r:embed="rId2"/>
            <a:stretch>
              <a:fillRect/>
            </a:stretch>
          </a:blipFill>
        </p:spPr>
      </p:sp>
      <p:sp>
        <p:nvSpPr>
          <p:cNvPr id="3" name="TextBox 3"/>
          <p:cNvSpPr txBox="1"/>
          <p:nvPr/>
        </p:nvSpPr>
        <p:spPr>
          <a:xfrm>
            <a:off x="1762891" y="614362"/>
            <a:ext cx="2721099" cy="1032272"/>
          </a:xfrm>
          <a:prstGeom prst="rect">
            <a:avLst/>
          </a:prstGeom>
        </p:spPr>
        <p:txBody>
          <a:bodyPr wrap="square" lIns="0" tIns="0" rIns="0" bIns="0" rtlCol="0" anchor="t">
            <a:spAutoFit/>
          </a:bodyPr>
          <a:lstStyle/>
          <a:p>
            <a:pPr algn="ctr">
              <a:lnSpc>
                <a:spcPts val="4133"/>
              </a:lnSpc>
            </a:pPr>
            <a:r>
              <a:rPr lang="en-US" sz="2953">
                <a:solidFill>
                  <a:srgbClr val="000000"/>
                </a:solidFill>
                <a:latin typeface="Glacial Indifference"/>
                <a:ea typeface="Glacial Indifference"/>
                <a:cs typeface="Glacial Indifference"/>
                <a:sym typeface="Glacial Indifference"/>
              </a:rPr>
              <a:t>Where did you stay last night?</a:t>
            </a:r>
          </a:p>
        </p:txBody>
      </p:sp>
      <p:sp>
        <p:nvSpPr>
          <p:cNvPr id="4" name="TextBox 4"/>
          <p:cNvSpPr txBox="1"/>
          <p:nvPr/>
        </p:nvSpPr>
        <p:spPr>
          <a:xfrm>
            <a:off x="2209800" y="2464478"/>
            <a:ext cx="1996483" cy="494302"/>
          </a:xfrm>
          <a:prstGeom prst="rect">
            <a:avLst/>
          </a:prstGeom>
        </p:spPr>
        <p:txBody>
          <a:bodyPr wrap="square" lIns="0" tIns="0" rIns="0" bIns="0" rtlCol="0" anchor="t">
            <a:spAutoFit/>
          </a:bodyPr>
          <a:lstStyle/>
          <a:p>
            <a:pPr algn="ctr">
              <a:lnSpc>
                <a:spcPts val="4133"/>
              </a:lnSpc>
            </a:pPr>
            <a:r>
              <a:rPr lang="en-US" sz="2953">
                <a:solidFill>
                  <a:srgbClr val="000000"/>
                </a:solidFill>
                <a:latin typeface="Glacial Indifference"/>
                <a:ea typeface="Glacial Indifference"/>
                <a:cs typeface="Glacial Indifference"/>
                <a:sym typeface="Glacial Indifference"/>
              </a:rPr>
              <a:t>Shelter Bans</a:t>
            </a:r>
          </a:p>
        </p:txBody>
      </p:sp>
      <p:sp>
        <p:nvSpPr>
          <p:cNvPr id="5" name="TextBox 5"/>
          <p:cNvSpPr txBox="1"/>
          <p:nvPr/>
        </p:nvSpPr>
        <p:spPr>
          <a:xfrm>
            <a:off x="1556883" y="3800360"/>
            <a:ext cx="3028846" cy="1032272"/>
          </a:xfrm>
          <a:prstGeom prst="rect">
            <a:avLst/>
          </a:prstGeom>
        </p:spPr>
        <p:txBody>
          <a:bodyPr wrap="square" lIns="0" tIns="0" rIns="0" bIns="0" rtlCol="0" anchor="t">
            <a:spAutoFit/>
          </a:bodyPr>
          <a:lstStyle/>
          <a:p>
            <a:pPr algn="ctr">
              <a:lnSpc>
                <a:spcPts val="4133"/>
              </a:lnSpc>
            </a:pPr>
            <a:r>
              <a:rPr lang="en-US" sz="2953">
                <a:solidFill>
                  <a:srgbClr val="000000"/>
                </a:solidFill>
                <a:latin typeface="Glacial Indifference"/>
                <a:ea typeface="Glacial Indifference"/>
                <a:cs typeface="Glacial Indifference"/>
                <a:sym typeface="Glacial Indifference"/>
              </a:rPr>
              <a:t>Registered Sex Offender</a:t>
            </a:r>
          </a:p>
        </p:txBody>
      </p:sp>
      <p:sp>
        <p:nvSpPr>
          <p:cNvPr id="6" name="TextBox 6"/>
          <p:cNvSpPr txBox="1"/>
          <p:nvPr/>
        </p:nvSpPr>
        <p:spPr>
          <a:xfrm>
            <a:off x="4747166" y="350515"/>
            <a:ext cx="2865453" cy="1032272"/>
          </a:xfrm>
          <a:prstGeom prst="rect">
            <a:avLst/>
          </a:prstGeom>
        </p:spPr>
        <p:txBody>
          <a:bodyPr wrap="square" lIns="0" tIns="0" rIns="0" bIns="0" rtlCol="0" anchor="t">
            <a:spAutoFit/>
          </a:bodyPr>
          <a:lstStyle/>
          <a:p>
            <a:pPr algn="ctr">
              <a:lnSpc>
                <a:spcPts val="4133"/>
              </a:lnSpc>
            </a:pPr>
            <a:r>
              <a:rPr lang="en-US" sz="2953">
                <a:solidFill>
                  <a:srgbClr val="000000"/>
                </a:solidFill>
                <a:latin typeface="Glacial Indifference"/>
                <a:ea typeface="Glacial Indifference"/>
                <a:cs typeface="Glacial Indifference"/>
                <a:sym typeface="Glacial Indifference"/>
              </a:rPr>
              <a:t>Can you walk two</a:t>
            </a:r>
          </a:p>
          <a:p>
            <a:pPr algn="ctr">
              <a:lnSpc>
                <a:spcPts val="4133"/>
              </a:lnSpc>
            </a:pPr>
            <a:r>
              <a:rPr lang="en-US" sz="2953">
                <a:solidFill>
                  <a:srgbClr val="000000"/>
                </a:solidFill>
                <a:latin typeface="Glacial Indifference"/>
                <a:ea typeface="Glacial Indifference"/>
                <a:cs typeface="Glacial Indifference"/>
                <a:sym typeface="Glacial Indifference"/>
              </a:rPr>
              <a:t> flights of stairs?</a:t>
            </a:r>
          </a:p>
        </p:txBody>
      </p:sp>
      <p:sp>
        <p:nvSpPr>
          <p:cNvPr id="7" name="TextBox 7"/>
          <p:cNvSpPr txBox="1"/>
          <p:nvPr/>
        </p:nvSpPr>
        <p:spPr>
          <a:xfrm>
            <a:off x="6290459" y="1642170"/>
            <a:ext cx="2317533" cy="494302"/>
          </a:xfrm>
          <a:prstGeom prst="rect">
            <a:avLst/>
          </a:prstGeom>
        </p:spPr>
        <p:txBody>
          <a:bodyPr wrap="square" lIns="0" tIns="0" rIns="0" bIns="0" rtlCol="0" anchor="t">
            <a:spAutoFit/>
          </a:bodyPr>
          <a:lstStyle/>
          <a:p>
            <a:pPr algn="ctr">
              <a:lnSpc>
                <a:spcPts val="4133"/>
              </a:lnSpc>
            </a:pPr>
            <a:r>
              <a:rPr lang="en-US" sz="2953">
                <a:solidFill>
                  <a:srgbClr val="000000"/>
                </a:solidFill>
                <a:latin typeface="Glacial Indifference"/>
                <a:ea typeface="Glacial Indifference"/>
                <a:cs typeface="Glacial Indifference"/>
                <a:sym typeface="Glacial Indifference"/>
              </a:rPr>
              <a:t>Transportation</a:t>
            </a:r>
          </a:p>
        </p:txBody>
      </p:sp>
      <p:sp>
        <p:nvSpPr>
          <p:cNvPr id="8" name="TextBox 8"/>
          <p:cNvSpPr txBox="1"/>
          <p:nvPr/>
        </p:nvSpPr>
        <p:spPr>
          <a:xfrm>
            <a:off x="7041931" y="2641232"/>
            <a:ext cx="3503367" cy="1032272"/>
          </a:xfrm>
          <a:prstGeom prst="rect">
            <a:avLst/>
          </a:prstGeom>
        </p:spPr>
        <p:txBody>
          <a:bodyPr wrap="square" lIns="0" tIns="0" rIns="0" bIns="0" rtlCol="0" anchor="t">
            <a:spAutoFit/>
          </a:bodyPr>
          <a:lstStyle/>
          <a:p>
            <a:pPr algn="ctr">
              <a:lnSpc>
                <a:spcPts val="4133"/>
              </a:lnSpc>
            </a:pPr>
            <a:r>
              <a:rPr lang="en-US" sz="2953">
                <a:solidFill>
                  <a:srgbClr val="000000"/>
                </a:solidFill>
                <a:latin typeface="Glacial Indifference"/>
                <a:ea typeface="Glacial Indifference"/>
                <a:cs typeface="Glacial Indifference"/>
                <a:sym typeface="Glacial Indifference"/>
              </a:rPr>
              <a:t>How much stuff </a:t>
            </a:r>
          </a:p>
          <a:p>
            <a:pPr algn="ctr">
              <a:lnSpc>
                <a:spcPts val="4133"/>
              </a:lnSpc>
            </a:pPr>
            <a:r>
              <a:rPr lang="en-US" sz="2953">
                <a:solidFill>
                  <a:srgbClr val="000000"/>
                </a:solidFill>
                <a:latin typeface="Glacial Indifference"/>
                <a:ea typeface="Glacial Indifference"/>
                <a:cs typeface="Glacial Indifference"/>
                <a:sym typeface="Glacial Indifference"/>
              </a:rPr>
              <a:t>can I bring to shelter?</a:t>
            </a:r>
          </a:p>
        </p:txBody>
      </p:sp>
      <p:sp>
        <p:nvSpPr>
          <p:cNvPr id="9" name="TextBox 9"/>
          <p:cNvSpPr txBox="1"/>
          <p:nvPr/>
        </p:nvSpPr>
        <p:spPr>
          <a:xfrm>
            <a:off x="2209800" y="5657850"/>
            <a:ext cx="1723012" cy="494302"/>
          </a:xfrm>
          <a:prstGeom prst="rect">
            <a:avLst/>
          </a:prstGeom>
        </p:spPr>
        <p:txBody>
          <a:bodyPr wrap="square" lIns="0" tIns="0" rIns="0" bIns="0" rtlCol="0" anchor="t">
            <a:spAutoFit/>
          </a:bodyPr>
          <a:lstStyle/>
          <a:p>
            <a:pPr algn="ctr">
              <a:lnSpc>
                <a:spcPts val="4133"/>
              </a:lnSpc>
            </a:pPr>
            <a:r>
              <a:rPr lang="en-US" sz="2953">
                <a:solidFill>
                  <a:srgbClr val="000000"/>
                </a:solidFill>
                <a:latin typeface="Glacial Indifference"/>
                <a:ea typeface="Glacial Indifference"/>
                <a:cs typeface="Glacial Indifference"/>
                <a:sym typeface="Glacial Indifference"/>
              </a:rPr>
              <a:t>Pets/ESA?</a:t>
            </a:r>
          </a:p>
        </p:txBody>
      </p:sp>
      <p:sp>
        <p:nvSpPr>
          <p:cNvPr id="10" name="TextBox 10"/>
          <p:cNvSpPr txBox="1"/>
          <p:nvPr/>
        </p:nvSpPr>
        <p:spPr>
          <a:xfrm>
            <a:off x="7449225" y="4075071"/>
            <a:ext cx="3028846" cy="1032272"/>
          </a:xfrm>
          <a:prstGeom prst="rect">
            <a:avLst/>
          </a:prstGeom>
        </p:spPr>
        <p:txBody>
          <a:bodyPr wrap="square" lIns="0" tIns="0" rIns="0" bIns="0" rtlCol="0" anchor="t">
            <a:spAutoFit/>
          </a:bodyPr>
          <a:lstStyle/>
          <a:p>
            <a:pPr algn="ctr">
              <a:lnSpc>
                <a:spcPts val="4133"/>
              </a:lnSpc>
            </a:pPr>
            <a:r>
              <a:rPr lang="en-US" sz="2953">
                <a:solidFill>
                  <a:srgbClr val="000000"/>
                </a:solidFill>
                <a:latin typeface="Glacial Indifference"/>
                <a:ea typeface="Glacial Indifference"/>
                <a:cs typeface="Glacial Indifference"/>
                <a:sym typeface="Glacial Indifference"/>
              </a:rPr>
              <a:t>Are they going to help with housing?</a:t>
            </a:r>
          </a:p>
        </p:txBody>
      </p:sp>
      <p:sp>
        <p:nvSpPr>
          <p:cNvPr id="11" name="TextBox 11"/>
          <p:cNvSpPr txBox="1"/>
          <p:nvPr/>
        </p:nvSpPr>
        <p:spPr>
          <a:xfrm>
            <a:off x="8049615" y="962620"/>
            <a:ext cx="2428457" cy="494302"/>
          </a:xfrm>
          <a:prstGeom prst="rect">
            <a:avLst/>
          </a:prstGeom>
        </p:spPr>
        <p:txBody>
          <a:bodyPr wrap="square" lIns="0" tIns="0" rIns="0" bIns="0" rtlCol="0" anchor="t">
            <a:spAutoFit/>
          </a:bodyPr>
          <a:lstStyle/>
          <a:p>
            <a:pPr algn="ctr">
              <a:lnSpc>
                <a:spcPts val="4133"/>
              </a:lnSpc>
            </a:pPr>
            <a:r>
              <a:rPr lang="en-US" sz="2953">
                <a:solidFill>
                  <a:srgbClr val="000000"/>
                </a:solidFill>
                <a:latin typeface="Glacial Indifference"/>
                <a:ea typeface="Glacial Indifference"/>
                <a:cs typeface="Glacial Indifference"/>
                <a:sym typeface="Glacial Indifference"/>
              </a:rPr>
              <a:t>Where do I go?</a:t>
            </a:r>
          </a:p>
        </p:txBody>
      </p:sp>
      <p:sp>
        <p:nvSpPr>
          <p:cNvPr id="12" name="TextBox 12"/>
          <p:cNvSpPr txBox="1"/>
          <p:nvPr/>
        </p:nvSpPr>
        <p:spPr>
          <a:xfrm>
            <a:off x="7308440" y="5509178"/>
            <a:ext cx="3503367" cy="494302"/>
          </a:xfrm>
          <a:prstGeom prst="rect">
            <a:avLst/>
          </a:prstGeom>
        </p:spPr>
        <p:txBody>
          <a:bodyPr wrap="square" lIns="0" tIns="0" rIns="0" bIns="0" rtlCol="0" anchor="t">
            <a:spAutoFit/>
          </a:bodyPr>
          <a:lstStyle/>
          <a:p>
            <a:pPr algn="ctr">
              <a:lnSpc>
                <a:spcPts val="4133"/>
              </a:lnSpc>
            </a:pPr>
            <a:r>
              <a:rPr lang="en-US" sz="2953">
                <a:solidFill>
                  <a:srgbClr val="000000"/>
                </a:solidFill>
                <a:latin typeface="Glacial Indifference"/>
                <a:ea typeface="Glacial Indifference"/>
                <a:cs typeface="Glacial Indifference"/>
                <a:sym typeface="Glacial Indifference"/>
              </a:rPr>
              <a:t>Bunk bed coordination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BD7CC6-2F7F-4587-8E92-D041AB2CE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E7ED1F4-19EF-4BC2-A6EA-DF1525142B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EE7C14F-442F-4416-A4A9-6DA10263A4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4" name="Oval 13">
              <a:extLst>
                <a:ext uri="{FF2B5EF4-FFF2-40B4-BE49-F238E27FC236}">
                  <a16:creationId xmlns:a16="http://schemas.microsoft.com/office/drawing/2014/main" id="{97AC4CCD-70AA-4916-97EA-D9C12FED1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5694289-EA59-4679-9DB4-0646321A8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2EDAD0A-6995-496D-9789-A34C66F5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CBBB211-248C-4F94-900A-80CD8D52F3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8DCC953-87D5-419D-A529-94A946251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F67D0B7-A0F4-47EB-8DF7-2630C056AB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A3919D60-F174-4FEB-9E9D-5AF6BD659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8EF7474-F1F7-47A7-AF33-E38A86EBF6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4" name="Straight Connector 23">
              <a:extLst>
                <a:ext uri="{FF2B5EF4-FFF2-40B4-BE49-F238E27FC236}">
                  <a16:creationId xmlns:a16="http://schemas.microsoft.com/office/drawing/2014/main" id="{8B14C3B3-01E7-4DD2-80BC-D6605BDB3A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9E2ED25-9BE8-462A-BE54-D3E506DBA2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E48329-07A0-4DBB-9D0C-0614AE372F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ED609B4-86D5-44D5-8511-42AE9B129B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C912E1BF-76C2-49D5-A5AC-1CE20255C4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84E6722B-B0C0-4A43-91F6-6E2D6E2D7F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8EAB6DA-9741-4668-8E47-957CD5151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36EC6AA-9E44-4DD2-B718-EE04111414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38DE653-B3C7-49E5-A3B0-6C00B26083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90AE89EB-4F51-4181-9475-7E1048FB3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B78285A0-9022-40FD-B520-91444BA163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0E2EED1A-F137-41BB-A555-7CDFF9C334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E1EC980-DEDC-41BF-995C-1D471C90EC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A2F9486-DC13-4EDD-82CE-7FFC6F4846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46A2475-19E5-46B8-B7FE-C2CF42971F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29640" y="4038037"/>
            <a:ext cx="5107366" cy="2087424"/>
          </a:xfrm>
          <a:noFill/>
        </p:spPr>
        <p:txBody>
          <a:bodyPr vert="horz" lIns="91440" tIns="45720" rIns="91440" bIns="45720" rtlCol="0" anchor="t">
            <a:normAutofit/>
          </a:bodyPr>
          <a:lstStyle/>
          <a:p>
            <a:pPr fontAlgn="base"/>
            <a:r>
              <a:rPr lang="en-US" sz="4800" kern="1200">
                <a:solidFill>
                  <a:schemeClr val="bg1"/>
                </a:solidFill>
                <a:latin typeface="+mj-lt"/>
                <a:ea typeface="+mj-ea"/>
                <a:cs typeface="+mj-cs"/>
              </a:rPr>
              <a:t>Greater Richmond </a:t>
            </a:r>
            <a:br>
              <a:rPr lang="en-US" sz="4800" kern="1200">
                <a:solidFill>
                  <a:schemeClr val="bg1"/>
                </a:solidFill>
                <a:latin typeface="+mj-lt"/>
                <a:ea typeface="+mj-ea"/>
                <a:cs typeface="+mj-cs"/>
              </a:rPr>
            </a:br>
            <a:r>
              <a:rPr lang="en-US" sz="4800" kern="1200">
                <a:solidFill>
                  <a:schemeClr val="bg1"/>
                </a:solidFill>
                <a:latin typeface="+mj-lt"/>
                <a:ea typeface="+mj-ea"/>
                <a:cs typeface="+mj-cs"/>
              </a:rPr>
              <a:t>Continuum of Care (GRCoC)  </a:t>
            </a:r>
          </a:p>
        </p:txBody>
      </p:sp>
      <p:sp>
        <p:nvSpPr>
          <p:cNvPr id="3" name="Subtitle 2"/>
          <p:cNvSpPr>
            <a:spLocks noGrp="1"/>
          </p:cNvSpPr>
          <p:nvPr>
            <p:ph type="body" idx="1"/>
          </p:nvPr>
        </p:nvSpPr>
        <p:spPr>
          <a:xfrm>
            <a:off x="6143159" y="4038037"/>
            <a:ext cx="5017030" cy="2087426"/>
          </a:xfrm>
          <a:noFill/>
        </p:spPr>
        <p:txBody>
          <a:bodyPr vert="horz" lIns="91440" tIns="45720" rIns="91440" bIns="45720" rtlCol="0" anchor="t">
            <a:normAutofit/>
          </a:bodyPr>
          <a:lstStyle/>
          <a:p>
            <a:r>
              <a:rPr lang="en-US" sz="2000" kern="1200">
                <a:solidFill>
                  <a:schemeClr val="bg1"/>
                </a:solidFill>
                <a:latin typeface="+mn-lt"/>
                <a:ea typeface="+mn-ea"/>
                <a:cs typeface="+mn-cs"/>
              </a:rPr>
              <a:t>GRCoC seeks to prevent, reduce, and end homelessness through effective and coordinated community-wide efforts and services across the City of Richmond, and the counties of Charles City, Chesterfield, Goochland, Hanover (including the town of Ashland), Henrico, New Kent, and Powhatan.</a:t>
            </a:r>
          </a:p>
        </p:txBody>
      </p:sp>
      <p:pic>
        <p:nvPicPr>
          <p:cNvPr id="4" name="Picture 3" descr="A black background with blue text&#10;&#10;AI-generated content may be incorrect.">
            <a:extLst>
              <a:ext uri="{FF2B5EF4-FFF2-40B4-BE49-F238E27FC236}">
                <a16:creationId xmlns:a16="http://schemas.microsoft.com/office/drawing/2014/main" id="{62EE2B6C-C874-B673-45D2-2E8750B6CD3A}"/>
              </a:ext>
            </a:extLst>
          </p:cNvPr>
          <p:cNvPicPr>
            <a:picLocks noChangeAspect="1"/>
          </p:cNvPicPr>
          <p:nvPr/>
        </p:nvPicPr>
        <p:blipFill>
          <a:blip r:embed="rId2"/>
          <a:stretch>
            <a:fillRect/>
          </a:stretch>
        </p:blipFill>
        <p:spPr>
          <a:xfrm>
            <a:off x="873533" y="617779"/>
            <a:ext cx="10358717" cy="3265248"/>
          </a:xfrm>
          <a:prstGeom prst="rect">
            <a:avLst/>
          </a:prstGeom>
        </p:spPr>
      </p:pic>
      <p:grpSp>
        <p:nvGrpSpPr>
          <p:cNvPr id="43" name="Group 42">
            <a:extLst>
              <a:ext uri="{FF2B5EF4-FFF2-40B4-BE49-F238E27FC236}">
                <a16:creationId xmlns:a16="http://schemas.microsoft.com/office/drawing/2014/main" id="{91CD8CAA-4614-4393-ADD7-7FDFD8ABD7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776904"/>
            <a:ext cx="304800" cy="429768"/>
            <a:chOff x="215328" y="-46937"/>
            <a:chExt cx="304800" cy="2773841"/>
          </a:xfrm>
        </p:grpSpPr>
        <p:cxnSp>
          <p:nvCxnSpPr>
            <p:cNvPr id="44" name="Straight Connector 43">
              <a:extLst>
                <a:ext uri="{FF2B5EF4-FFF2-40B4-BE49-F238E27FC236}">
                  <a16:creationId xmlns:a16="http://schemas.microsoft.com/office/drawing/2014/main" id="{89F5BF84-4D12-40EB-B3CA-72B55341A8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CF91815-2B4A-44C8-BAC2-6732AD11A9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23960DB-F7E9-40C5-BDC7-9700C71B1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95623C8-E3C3-425E-B186-ADFF5B6702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5904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95780" y="263963"/>
            <a:ext cx="8000442" cy="754378"/>
          </a:xfrm>
          <a:prstGeom prst="rect">
            <a:avLst/>
          </a:prstGeom>
        </p:spPr>
        <p:txBody>
          <a:bodyPr wrap="square" lIns="0" tIns="0" rIns="0" bIns="0" rtlCol="0" anchor="t">
            <a:spAutoFit/>
          </a:bodyPr>
          <a:lstStyle/>
          <a:p>
            <a:pPr algn="ctr">
              <a:lnSpc>
                <a:spcPts val="6162"/>
              </a:lnSpc>
            </a:pPr>
            <a:r>
              <a:rPr lang="en-US" sz="4402" b="1">
                <a:solidFill>
                  <a:srgbClr val="000000"/>
                </a:solidFill>
                <a:latin typeface="Glacial Indifference Bold"/>
                <a:ea typeface="Glacial Indifference Bold"/>
                <a:cs typeface="Glacial Indifference Bold"/>
                <a:sym typeface="Glacial Indifference Bold"/>
              </a:rPr>
              <a:t>Referrals to Emergency Shelter</a:t>
            </a:r>
          </a:p>
        </p:txBody>
      </p:sp>
      <p:sp>
        <p:nvSpPr>
          <p:cNvPr id="3" name="TextBox 3"/>
          <p:cNvSpPr txBox="1"/>
          <p:nvPr/>
        </p:nvSpPr>
        <p:spPr>
          <a:xfrm>
            <a:off x="1789043" y="1270515"/>
            <a:ext cx="8613914" cy="5271608"/>
          </a:xfrm>
          <a:prstGeom prst="rect">
            <a:avLst/>
          </a:prstGeom>
        </p:spPr>
        <p:txBody>
          <a:bodyPr wrap="square" lIns="0" tIns="0" rIns="0" bIns="0" rtlCol="0" anchor="t">
            <a:spAutoFit/>
          </a:bodyPr>
          <a:lstStyle/>
          <a:p>
            <a:pPr algn="l">
              <a:lnSpc>
                <a:spcPts val="5243"/>
              </a:lnSpc>
            </a:pPr>
            <a:r>
              <a:rPr lang="en-US" sz="3745">
                <a:solidFill>
                  <a:srgbClr val="000000"/>
                </a:solidFill>
                <a:latin typeface="Glacial Indifference"/>
                <a:ea typeface="Glacial Indifference"/>
                <a:cs typeface="Glacial Indifference"/>
                <a:sym typeface="Glacial Indifference"/>
              </a:rPr>
              <a:t>Once confirmed, intake information is provided to the client </a:t>
            </a:r>
          </a:p>
          <a:p>
            <a:pPr marL="1617269" lvl="2" indent="-539090" algn="l">
              <a:lnSpc>
                <a:spcPts val="5243"/>
              </a:lnSpc>
              <a:buFont typeface="Arial"/>
              <a:buChar char="⚬"/>
            </a:pPr>
            <a:r>
              <a:rPr lang="en-US" sz="3745">
                <a:solidFill>
                  <a:srgbClr val="000000"/>
                </a:solidFill>
                <a:latin typeface="Glacial Indifference"/>
                <a:ea typeface="Glacial Indifference"/>
                <a:cs typeface="Glacial Indifference"/>
                <a:sym typeface="Glacial Indifference"/>
              </a:rPr>
              <a:t>Location</a:t>
            </a:r>
          </a:p>
          <a:p>
            <a:pPr marL="1617269" lvl="2" indent="-539090" algn="l">
              <a:lnSpc>
                <a:spcPts val="5243"/>
              </a:lnSpc>
              <a:buFont typeface="Arial"/>
              <a:buChar char="⚬"/>
            </a:pPr>
            <a:r>
              <a:rPr lang="en-US" sz="3745">
                <a:solidFill>
                  <a:srgbClr val="000000"/>
                </a:solidFill>
                <a:latin typeface="Glacial Indifference"/>
                <a:ea typeface="Glacial Indifference"/>
                <a:cs typeface="Glacial Indifference"/>
                <a:sym typeface="Glacial Indifference"/>
              </a:rPr>
              <a:t>Where to enter</a:t>
            </a:r>
          </a:p>
          <a:p>
            <a:pPr marL="1617269" lvl="2" indent="-539090" algn="l">
              <a:lnSpc>
                <a:spcPts val="5243"/>
              </a:lnSpc>
              <a:buFont typeface="Arial"/>
              <a:buChar char="⚬"/>
            </a:pPr>
            <a:r>
              <a:rPr lang="en-US" sz="3745">
                <a:solidFill>
                  <a:srgbClr val="000000"/>
                </a:solidFill>
                <a:latin typeface="Glacial Indifference"/>
                <a:ea typeface="Glacial Indifference"/>
                <a:cs typeface="Glacial Indifference"/>
                <a:sym typeface="Glacial Indifference"/>
              </a:rPr>
              <a:t>Who to ask for</a:t>
            </a:r>
          </a:p>
          <a:p>
            <a:pPr marL="1617269" lvl="2" indent="-539090" algn="l">
              <a:lnSpc>
                <a:spcPts val="5243"/>
              </a:lnSpc>
              <a:buFont typeface="Arial"/>
              <a:buChar char="⚬"/>
            </a:pPr>
            <a:r>
              <a:rPr lang="en-US" sz="3745">
                <a:solidFill>
                  <a:srgbClr val="000000"/>
                </a:solidFill>
                <a:latin typeface="Glacial Indifference"/>
                <a:ea typeface="Glacial Indifference"/>
                <a:cs typeface="Glacial Indifference"/>
                <a:sym typeface="Glacial Indifference"/>
              </a:rPr>
              <a:t>What to expect </a:t>
            </a:r>
          </a:p>
          <a:p>
            <a:pPr marL="1617269" lvl="2" indent="-539090" algn="l">
              <a:lnSpc>
                <a:spcPts val="5243"/>
              </a:lnSpc>
              <a:buFont typeface="Arial"/>
              <a:buChar char="⚬"/>
            </a:pPr>
            <a:r>
              <a:rPr lang="en-US" sz="3745">
                <a:solidFill>
                  <a:srgbClr val="000000"/>
                </a:solidFill>
                <a:latin typeface="Glacial Indifference"/>
                <a:ea typeface="Glacial Indifference"/>
                <a:cs typeface="Glacial Indifference"/>
                <a:sym typeface="Glacial Indifference"/>
              </a:rPr>
              <a:t>Any questions or support we can offer </a:t>
            </a:r>
          </a:p>
        </p:txBody>
      </p:sp>
    </p:spTree>
    <p:extLst>
      <p:ext uri="{BB962C8B-B14F-4D97-AF65-F5344CB8AC3E}">
        <p14:creationId xmlns:p14="http://schemas.microsoft.com/office/powerpoint/2010/main" val="2795890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8900000">
            <a:off x="8012263" y="-146721"/>
            <a:ext cx="1713898" cy="1711156"/>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6327D">
                <a:alpha val="9804"/>
              </a:srgbClr>
            </a:solidFill>
          </p:spPr>
        </p:sp>
      </p:grpSp>
      <p:grpSp>
        <p:nvGrpSpPr>
          <p:cNvPr id="4" name="Group 4"/>
          <p:cNvGrpSpPr/>
          <p:nvPr/>
        </p:nvGrpSpPr>
        <p:grpSpPr>
          <a:xfrm rot="18900000">
            <a:off x="9809308" y="254288"/>
            <a:ext cx="910594" cy="909137"/>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44B875">
                <a:alpha val="9804"/>
              </a:srgbClr>
            </a:solidFill>
          </p:spPr>
        </p:sp>
      </p:grpSp>
      <p:sp>
        <p:nvSpPr>
          <p:cNvPr id="6" name="Freeform 6"/>
          <p:cNvSpPr/>
          <p:nvPr/>
        </p:nvSpPr>
        <p:spPr>
          <a:xfrm>
            <a:off x="1889020" y="3427954"/>
            <a:ext cx="1632320" cy="1632320"/>
          </a:xfrm>
          <a:custGeom>
            <a:avLst/>
            <a:gdLst/>
            <a:ahLst/>
            <a:cxnLst/>
            <a:rect l="l" t="t" r="r" b="b"/>
            <a:pathLst>
              <a:path w="1741141" h="1741141">
                <a:moveTo>
                  <a:pt x="0" y="0"/>
                </a:moveTo>
                <a:lnTo>
                  <a:pt x="1741141" y="0"/>
                </a:lnTo>
                <a:lnTo>
                  <a:pt x="1741141" y="1741141"/>
                </a:lnTo>
                <a:lnTo>
                  <a:pt x="0" y="1741141"/>
                </a:lnTo>
                <a:lnTo>
                  <a:pt x="0" y="0"/>
                </a:lnTo>
                <a:close/>
              </a:path>
            </a:pathLst>
          </a:custGeom>
          <a:blipFill>
            <a:blip r:embed="rId2"/>
            <a:stretch>
              <a:fillRect/>
            </a:stretch>
          </a:blipFill>
        </p:spPr>
      </p:sp>
      <p:sp>
        <p:nvSpPr>
          <p:cNvPr id="7" name="Freeform 7"/>
          <p:cNvSpPr/>
          <p:nvPr/>
        </p:nvSpPr>
        <p:spPr>
          <a:xfrm>
            <a:off x="2705179" y="5070459"/>
            <a:ext cx="2192258" cy="831884"/>
          </a:xfrm>
          <a:custGeom>
            <a:avLst/>
            <a:gdLst/>
            <a:ahLst/>
            <a:cxnLst/>
            <a:rect l="l" t="t" r="r" b="b"/>
            <a:pathLst>
              <a:path w="2338409" h="887343">
                <a:moveTo>
                  <a:pt x="0" y="0"/>
                </a:moveTo>
                <a:lnTo>
                  <a:pt x="2338410" y="0"/>
                </a:lnTo>
                <a:lnTo>
                  <a:pt x="2338410" y="887342"/>
                </a:lnTo>
                <a:lnTo>
                  <a:pt x="0" y="887342"/>
                </a:lnTo>
                <a:lnTo>
                  <a:pt x="0" y="0"/>
                </a:lnTo>
                <a:close/>
              </a:path>
            </a:pathLst>
          </a:custGeom>
          <a:blipFill>
            <a:blip r:embed="rId3"/>
            <a:stretch>
              <a:fillRect/>
            </a:stretch>
          </a:blipFill>
        </p:spPr>
      </p:sp>
      <p:sp>
        <p:nvSpPr>
          <p:cNvPr id="8" name="Freeform 8"/>
          <p:cNvSpPr/>
          <p:nvPr/>
        </p:nvSpPr>
        <p:spPr>
          <a:xfrm>
            <a:off x="4787061" y="3835994"/>
            <a:ext cx="3305558" cy="1224280"/>
          </a:xfrm>
          <a:custGeom>
            <a:avLst/>
            <a:gdLst/>
            <a:ahLst/>
            <a:cxnLst/>
            <a:rect l="l" t="t" r="r" b="b"/>
            <a:pathLst>
              <a:path w="3525928" h="1305899">
                <a:moveTo>
                  <a:pt x="0" y="0"/>
                </a:moveTo>
                <a:lnTo>
                  <a:pt x="3525928" y="0"/>
                </a:lnTo>
                <a:lnTo>
                  <a:pt x="3525928" y="1305899"/>
                </a:lnTo>
                <a:lnTo>
                  <a:pt x="0" y="1305899"/>
                </a:lnTo>
                <a:lnTo>
                  <a:pt x="0" y="0"/>
                </a:lnTo>
                <a:close/>
              </a:path>
            </a:pathLst>
          </a:custGeom>
          <a:blipFill>
            <a:blip r:embed="rId4"/>
            <a:stretch>
              <a:fillRect/>
            </a:stretch>
          </a:blipFill>
        </p:spPr>
      </p:sp>
      <p:sp>
        <p:nvSpPr>
          <p:cNvPr id="9" name="Freeform 9"/>
          <p:cNvSpPr/>
          <p:nvPr/>
        </p:nvSpPr>
        <p:spPr>
          <a:xfrm>
            <a:off x="8736791" y="4294696"/>
            <a:ext cx="1343362" cy="1531155"/>
          </a:xfrm>
          <a:custGeom>
            <a:avLst/>
            <a:gdLst/>
            <a:ahLst/>
            <a:cxnLst/>
            <a:rect l="l" t="t" r="r" b="b"/>
            <a:pathLst>
              <a:path w="1432919" h="1633232">
                <a:moveTo>
                  <a:pt x="0" y="0"/>
                </a:moveTo>
                <a:lnTo>
                  <a:pt x="1432919" y="0"/>
                </a:lnTo>
                <a:lnTo>
                  <a:pt x="1432919" y="1633232"/>
                </a:lnTo>
                <a:lnTo>
                  <a:pt x="0" y="1633232"/>
                </a:lnTo>
                <a:lnTo>
                  <a:pt x="0" y="0"/>
                </a:lnTo>
                <a:close/>
              </a:path>
            </a:pathLst>
          </a:custGeom>
          <a:blipFill>
            <a:blip r:embed="rId5"/>
            <a:stretch>
              <a:fillRect r="-173550"/>
            </a:stretch>
          </a:blipFill>
        </p:spPr>
      </p:sp>
      <p:sp>
        <p:nvSpPr>
          <p:cNvPr id="10" name="TextBox 10"/>
          <p:cNvSpPr txBox="1"/>
          <p:nvPr/>
        </p:nvSpPr>
        <p:spPr>
          <a:xfrm>
            <a:off x="1889019" y="1304587"/>
            <a:ext cx="5526947" cy="456407"/>
          </a:xfrm>
          <a:prstGeom prst="rect">
            <a:avLst/>
          </a:prstGeom>
        </p:spPr>
        <p:txBody>
          <a:bodyPr wrap="square" lIns="0" tIns="0" rIns="0" bIns="0" rtlCol="0" anchor="t">
            <a:spAutoFit/>
          </a:bodyPr>
          <a:lstStyle/>
          <a:p>
            <a:pPr marL="0" lvl="0" indent="0" algn="l">
              <a:lnSpc>
                <a:spcPts val="3760"/>
              </a:lnSpc>
              <a:spcBef>
                <a:spcPct val="0"/>
              </a:spcBef>
            </a:pPr>
            <a:r>
              <a:rPr lang="en-US" sz="2686" b="1">
                <a:solidFill>
                  <a:srgbClr val="000000"/>
                </a:solidFill>
                <a:latin typeface="Poppins Semi-Bold"/>
                <a:ea typeface="Poppins Semi-Bold"/>
                <a:cs typeface="Poppins Semi-Bold"/>
                <a:sym typeface="Poppins Semi-Bold"/>
              </a:rPr>
              <a:t>Emergency Shelter</a:t>
            </a:r>
          </a:p>
        </p:txBody>
      </p:sp>
      <p:sp>
        <p:nvSpPr>
          <p:cNvPr id="11" name="TextBox 11"/>
          <p:cNvSpPr txBox="1"/>
          <p:nvPr/>
        </p:nvSpPr>
        <p:spPr>
          <a:xfrm>
            <a:off x="1889019" y="2005492"/>
            <a:ext cx="6504075" cy="797084"/>
          </a:xfrm>
          <a:prstGeom prst="rect">
            <a:avLst/>
          </a:prstGeom>
        </p:spPr>
        <p:txBody>
          <a:bodyPr wrap="square" lIns="0" tIns="0" rIns="0" bIns="0" rtlCol="0" anchor="t">
            <a:spAutoFit/>
          </a:bodyPr>
          <a:lstStyle/>
          <a:p>
            <a:pPr marL="329248" lvl="1" indent="-164624" algn="l">
              <a:lnSpc>
                <a:spcPts val="2135"/>
              </a:lnSpc>
              <a:buFont typeface="Arial"/>
              <a:buChar char="•"/>
            </a:pPr>
            <a:r>
              <a:rPr lang="en-US" sz="1524">
                <a:solidFill>
                  <a:srgbClr val="000000"/>
                </a:solidFill>
                <a:latin typeface="Inter"/>
                <a:ea typeface="Inter"/>
                <a:cs typeface="Inter"/>
                <a:sym typeface="Inter"/>
              </a:rPr>
              <a:t>Temporary place to stay while working on permanent housing</a:t>
            </a:r>
          </a:p>
          <a:p>
            <a:pPr marL="329248" lvl="1" indent="-164624" algn="l">
              <a:lnSpc>
                <a:spcPts val="2135"/>
              </a:lnSpc>
              <a:buFont typeface="Arial"/>
              <a:buChar char="•"/>
            </a:pPr>
            <a:r>
              <a:rPr lang="en-US" sz="1524">
                <a:solidFill>
                  <a:srgbClr val="000000"/>
                </a:solidFill>
                <a:latin typeface="Inter"/>
                <a:ea typeface="Inter"/>
                <a:cs typeface="Inter"/>
                <a:sym typeface="Inter"/>
              </a:rPr>
              <a:t>Housing-focused case management and services</a:t>
            </a:r>
          </a:p>
          <a:p>
            <a:pPr marL="329248" lvl="1" indent="-164624" algn="l">
              <a:lnSpc>
                <a:spcPts val="2135"/>
              </a:lnSpc>
              <a:buFont typeface="Arial"/>
              <a:buChar char="•"/>
            </a:pPr>
            <a:r>
              <a:rPr lang="en-US" sz="1524">
                <a:solidFill>
                  <a:srgbClr val="000000"/>
                </a:solidFill>
                <a:latin typeface="Inter"/>
                <a:ea typeface="Inter"/>
                <a:cs typeface="Inter"/>
                <a:sym typeface="Inter"/>
              </a:rPr>
              <a:t>Low barrier</a:t>
            </a:r>
          </a:p>
        </p:txBody>
      </p:sp>
      <p:sp>
        <p:nvSpPr>
          <p:cNvPr id="12" name="TextBox 12"/>
          <p:cNvSpPr txBox="1"/>
          <p:nvPr/>
        </p:nvSpPr>
        <p:spPr>
          <a:xfrm>
            <a:off x="2038350" y="3241440"/>
            <a:ext cx="8115300" cy="337309"/>
          </a:xfrm>
          <a:prstGeom prst="rect">
            <a:avLst/>
          </a:prstGeom>
        </p:spPr>
        <p:txBody>
          <a:bodyPr wrap="square" lIns="0" tIns="0" rIns="0" bIns="0" rtlCol="0" anchor="t">
            <a:spAutoFit/>
          </a:bodyPr>
          <a:lstStyle/>
          <a:p>
            <a:pPr marL="0" lvl="0" indent="0" algn="ctr">
              <a:lnSpc>
                <a:spcPts val="2801"/>
              </a:lnSpc>
              <a:spcBef>
                <a:spcPct val="0"/>
              </a:spcBef>
            </a:pPr>
            <a:r>
              <a:rPr lang="en-US" sz="2001">
                <a:solidFill>
                  <a:srgbClr val="000000"/>
                </a:solidFill>
                <a:latin typeface="Inter"/>
                <a:ea typeface="Inter"/>
                <a:cs typeface="Inter"/>
                <a:sym typeface="Inter"/>
              </a:rPr>
              <a:t>Shelter Providers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1FF72"/>
        </a:solidFill>
        <a:effectLst/>
      </p:bgPr>
    </p:bg>
    <p:spTree>
      <p:nvGrpSpPr>
        <p:cNvPr id="1" name=""/>
        <p:cNvGrpSpPr/>
        <p:nvPr/>
      </p:nvGrpSpPr>
      <p:grpSpPr>
        <a:xfrm>
          <a:off x="0" y="0"/>
          <a:ext cx="0" cy="0"/>
          <a:chOff x="0" y="0"/>
          <a:chExt cx="0" cy="0"/>
        </a:xfrm>
      </p:grpSpPr>
      <p:sp>
        <p:nvSpPr>
          <p:cNvPr id="2" name="TextBox 2"/>
          <p:cNvSpPr txBox="1"/>
          <p:nvPr/>
        </p:nvSpPr>
        <p:spPr>
          <a:xfrm>
            <a:off x="1801999" y="401989"/>
            <a:ext cx="8588002" cy="5096973"/>
          </a:xfrm>
          <a:prstGeom prst="rect">
            <a:avLst/>
          </a:prstGeom>
        </p:spPr>
        <p:txBody>
          <a:bodyPr wrap="square" lIns="0" tIns="0" rIns="0" bIns="0" rtlCol="0" anchor="t">
            <a:spAutoFit/>
          </a:bodyPr>
          <a:lstStyle/>
          <a:p>
            <a:pPr algn="ctr">
              <a:lnSpc>
                <a:spcPts val="3953"/>
              </a:lnSpc>
            </a:pPr>
            <a:r>
              <a:rPr lang="en-US" sz="2824">
                <a:solidFill>
                  <a:srgbClr val="000000"/>
                </a:solidFill>
                <a:latin typeface="Glacial Indifference"/>
                <a:ea typeface="Glacial Indifference"/>
                <a:cs typeface="Glacial Indifference"/>
                <a:sym typeface="Glacial Indifference"/>
              </a:rPr>
              <a:t>According to the National Alliance to End Homelessness, low-barrier shelters embrace a housing-first approach so that </a:t>
            </a:r>
            <a:r>
              <a:rPr lang="en-US" sz="2824" b="1">
                <a:solidFill>
                  <a:srgbClr val="000000"/>
                </a:solidFill>
                <a:latin typeface="Glacial Indifference Bold"/>
                <a:ea typeface="Glacial Indifference Bold"/>
                <a:cs typeface="Glacial Indifference Bold"/>
                <a:sym typeface="Glacial Indifference Bold"/>
              </a:rPr>
              <a:t>anyone</a:t>
            </a:r>
            <a:r>
              <a:rPr lang="en-US" sz="2824">
                <a:solidFill>
                  <a:srgbClr val="000000"/>
                </a:solidFill>
                <a:latin typeface="Glacial Indifference"/>
                <a:ea typeface="Glacial Indifference"/>
                <a:cs typeface="Glacial Indifference"/>
                <a:sym typeface="Glacial Indifference"/>
              </a:rPr>
              <a:t> experiencing homelessness can access shelter without prerequisites, maintain a low-barrier environment that does not require sobriety, income, or other factors that would make it difficult to enter or stay in shelter, and uphold housing and safety - focused expectations that center on keeping guests, staff and visitors safe. </a:t>
            </a:r>
            <a:r>
              <a:rPr lang="en-US" sz="2824" b="1">
                <a:solidFill>
                  <a:srgbClr val="000000"/>
                </a:solidFill>
                <a:latin typeface="Glacial Indifference Bold"/>
                <a:ea typeface="Glacial Indifference Bold"/>
                <a:cs typeface="Glacial Indifference Bold"/>
                <a:sym typeface="Glacial Indifference Bold"/>
              </a:rPr>
              <a:t>The resources and services provided are typically tailored to the unique needs of the individual or family.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61565-01F5-C0B5-C90E-7D3FA499A932}"/>
              </a:ext>
            </a:extLst>
          </p:cNvPr>
          <p:cNvSpPr>
            <a:spLocks noGrp="1"/>
          </p:cNvSpPr>
          <p:nvPr>
            <p:ph type="title"/>
          </p:nvPr>
        </p:nvSpPr>
        <p:spPr/>
        <p:txBody>
          <a:bodyPr/>
          <a:lstStyle/>
          <a:p>
            <a:r>
              <a:rPr lang="en-US">
                <a:ea typeface="+mj-lt"/>
                <a:cs typeface="+mj-lt"/>
              </a:rPr>
              <a:t>Member Input</a:t>
            </a:r>
          </a:p>
        </p:txBody>
      </p:sp>
      <p:sp>
        <p:nvSpPr>
          <p:cNvPr id="3" name="Text Placeholder 2">
            <a:extLst>
              <a:ext uri="{FF2B5EF4-FFF2-40B4-BE49-F238E27FC236}">
                <a16:creationId xmlns:a16="http://schemas.microsoft.com/office/drawing/2014/main" id="{251B8CB0-80A9-AD48-1DA3-F61828F344CE}"/>
              </a:ext>
            </a:extLst>
          </p:cNvPr>
          <p:cNvSpPr>
            <a:spLocks noGrp="1"/>
          </p:cNvSpPr>
          <p:nvPr>
            <p:ph type="body" idx="1"/>
          </p:nvPr>
        </p:nvSpPr>
        <p:spPr/>
        <p:txBody>
          <a:bodyPr vert="horz" lIns="91440" tIns="45720" rIns="91440" bIns="45720" rtlCol="0" anchor="t">
            <a:normAutofit/>
          </a:bodyPr>
          <a:lstStyle/>
          <a:p>
            <a:r>
              <a:rPr lang="en-US" dirty="0" err="1">
                <a:solidFill>
                  <a:srgbClr val="898989"/>
                </a:solidFill>
                <a:ea typeface="Calibri"/>
                <a:cs typeface="Calibri"/>
              </a:rPr>
              <a:t>GRCoC</a:t>
            </a:r>
            <a:r>
              <a:rPr lang="en-US" dirty="0">
                <a:solidFill>
                  <a:srgbClr val="898989"/>
                </a:solidFill>
                <a:ea typeface="Calibri"/>
                <a:cs typeface="Calibri"/>
              </a:rPr>
              <a:t> member training needs</a:t>
            </a:r>
          </a:p>
        </p:txBody>
      </p:sp>
    </p:spTree>
    <p:extLst>
      <p:ext uri="{BB962C8B-B14F-4D97-AF65-F5344CB8AC3E}">
        <p14:creationId xmlns:p14="http://schemas.microsoft.com/office/powerpoint/2010/main" val="1903009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8875-C541-163A-C987-80D0C3374372}"/>
              </a:ext>
            </a:extLst>
          </p:cNvPr>
          <p:cNvSpPr>
            <a:spLocks noGrp="1"/>
          </p:cNvSpPr>
          <p:nvPr>
            <p:ph type="title"/>
          </p:nvPr>
        </p:nvSpPr>
        <p:spPr/>
        <p:txBody>
          <a:bodyPr>
            <a:normAutofit/>
          </a:bodyPr>
          <a:lstStyle/>
          <a:p>
            <a:r>
              <a:rPr lang="en-US" dirty="0">
                <a:cs typeface="Calibri Light"/>
              </a:rPr>
              <a:t>What training needs? </a:t>
            </a:r>
            <a:endParaRPr lang="en-US" dirty="0">
              <a:ea typeface="Calibri Light"/>
              <a:cs typeface="Calibri Light"/>
            </a:endParaRPr>
          </a:p>
        </p:txBody>
      </p:sp>
      <p:sp>
        <p:nvSpPr>
          <p:cNvPr id="3" name="Text Placeholder 2">
            <a:extLst>
              <a:ext uri="{FF2B5EF4-FFF2-40B4-BE49-F238E27FC236}">
                <a16:creationId xmlns:a16="http://schemas.microsoft.com/office/drawing/2014/main" id="{B0B256D4-469E-CDCE-1E44-49F907FA003F}"/>
              </a:ext>
            </a:extLst>
          </p:cNvPr>
          <p:cNvSpPr>
            <a:spLocks noGrp="1"/>
          </p:cNvSpPr>
          <p:nvPr>
            <p:ph idx="1"/>
          </p:nvPr>
        </p:nvSpPr>
        <p:spPr/>
        <p:txBody>
          <a:bodyPr vert="horz" lIns="91440" tIns="45720" rIns="91440" bIns="45720" rtlCol="0" anchor="t">
            <a:normAutofit/>
          </a:bodyPr>
          <a:lstStyle/>
          <a:p>
            <a:r>
              <a:rPr lang="en-US">
                <a:cs typeface="Calibri"/>
              </a:rPr>
              <a:t>Meeting is December 17 at 9:30</a:t>
            </a:r>
          </a:p>
          <a:p>
            <a:endParaRPr lang="en-US">
              <a:cs typeface="Calibri"/>
            </a:endParaRPr>
          </a:p>
          <a:p>
            <a:endParaRPr lang="en-US">
              <a:cs typeface="Calibri"/>
            </a:endParaRPr>
          </a:p>
        </p:txBody>
      </p:sp>
    </p:spTree>
    <p:extLst>
      <p:ext uri="{BB962C8B-B14F-4D97-AF65-F5344CB8AC3E}">
        <p14:creationId xmlns:p14="http://schemas.microsoft.com/office/powerpoint/2010/main" val="3485246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104D0-300E-3659-81E5-04F2E12B325C}"/>
              </a:ext>
            </a:extLst>
          </p:cNvPr>
          <p:cNvSpPr>
            <a:spLocks noGrp="1"/>
          </p:cNvSpPr>
          <p:nvPr>
            <p:ph type="title"/>
          </p:nvPr>
        </p:nvSpPr>
        <p:spPr/>
        <p:txBody>
          <a:bodyPr/>
          <a:lstStyle/>
          <a:p>
            <a:r>
              <a:rPr lang="en-US">
                <a:cs typeface="Calibri Light"/>
              </a:rPr>
              <a:t>Member Announcements</a:t>
            </a:r>
            <a:endParaRPr lang="en-US"/>
          </a:p>
        </p:txBody>
      </p:sp>
      <p:sp>
        <p:nvSpPr>
          <p:cNvPr id="3" name="Text Placeholder 2">
            <a:extLst>
              <a:ext uri="{FF2B5EF4-FFF2-40B4-BE49-F238E27FC236}">
                <a16:creationId xmlns:a16="http://schemas.microsoft.com/office/drawing/2014/main" id="{0485968A-28DB-752A-5D24-2A97A430523E}"/>
              </a:ext>
            </a:extLst>
          </p:cNvPr>
          <p:cNvSpPr>
            <a:spLocks noGrp="1"/>
          </p:cNvSpPr>
          <p:nvPr>
            <p:ph type="body" idx="1"/>
          </p:nvPr>
        </p:nvSpPr>
        <p:spPr/>
        <p:txBody>
          <a:bodyPr vert="horz" lIns="91440" tIns="45720" rIns="91440" bIns="45720" rtlCol="0" anchor="t">
            <a:normAutofit/>
          </a:bodyPr>
          <a:lstStyle/>
          <a:p>
            <a:r>
              <a:rPr lang="en-US">
                <a:cs typeface="Calibri"/>
              </a:rPr>
              <a:t>Opportunity for agencies to share updates</a:t>
            </a:r>
            <a:endParaRPr lang="en-US"/>
          </a:p>
        </p:txBody>
      </p:sp>
    </p:spTree>
    <p:extLst>
      <p:ext uri="{BB962C8B-B14F-4D97-AF65-F5344CB8AC3E}">
        <p14:creationId xmlns:p14="http://schemas.microsoft.com/office/powerpoint/2010/main" val="405738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8FC2-74D5-3BA6-F99B-6BDFBCC61190}"/>
              </a:ext>
            </a:extLst>
          </p:cNvPr>
          <p:cNvSpPr>
            <a:spLocks noGrp="1"/>
          </p:cNvSpPr>
          <p:nvPr>
            <p:ph type="title"/>
          </p:nvPr>
        </p:nvSpPr>
        <p:spPr/>
        <p:txBody>
          <a:bodyPr/>
          <a:lstStyle/>
          <a:p>
            <a:r>
              <a:rPr lang="en-US">
                <a:cs typeface="Calibri Light"/>
              </a:rPr>
              <a:t>Thank you!</a:t>
            </a:r>
            <a:endParaRPr lang="en-US"/>
          </a:p>
        </p:txBody>
      </p:sp>
      <p:sp>
        <p:nvSpPr>
          <p:cNvPr id="3" name="Content Placeholder 2">
            <a:extLst>
              <a:ext uri="{FF2B5EF4-FFF2-40B4-BE49-F238E27FC236}">
                <a16:creationId xmlns:a16="http://schemas.microsoft.com/office/drawing/2014/main" id="{BB2E6F1F-66E2-E61F-A43F-A65426E87C25}"/>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panose="020F0502020204030204"/>
              </a:rPr>
              <a:t>Questions?</a:t>
            </a:r>
            <a:endParaRPr lang="en-US"/>
          </a:p>
          <a:p>
            <a:pPr marL="0" indent="0">
              <a:buNone/>
            </a:pPr>
            <a:r>
              <a:rPr lang="en-US" dirty="0">
                <a:cs typeface="Calibri" panose="020F0502020204030204"/>
              </a:rPr>
              <a:t>Email Vicki Wise at </a:t>
            </a:r>
            <a:r>
              <a:rPr lang="en-US" dirty="0">
                <a:cs typeface="Calibri" panose="020F0502020204030204"/>
                <a:hlinkClick r:id="rId2"/>
              </a:rPr>
              <a:t>vwise@homewardva.org</a:t>
            </a:r>
            <a:endParaRPr lang="en-US">
              <a:ea typeface="Calibri"/>
              <a:cs typeface="Calibri" panose="020F0502020204030204"/>
              <a:hlinkClick r:id="rId2"/>
            </a:endParaRPr>
          </a:p>
          <a:p>
            <a:pPr marL="0" indent="0">
              <a:buNone/>
            </a:pPr>
            <a:endParaRPr lang="en-US">
              <a:cs typeface="Calibri" panose="020F0502020204030204"/>
            </a:endParaRPr>
          </a:p>
          <a:p>
            <a:pPr marL="0" indent="0">
              <a:buNone/>
            </a:pPr>
            <a:r>
              <a:rPr lang="en-US" b="1" dirty="0">
                <a:ea typeface="+mn-lt"/>
                <a:cs typeface="+mn-lt"/>
              </a:rPr>
              <a:t>Next Meeting</a:t>
            </a:r>
            <a:r>
              <a:rPr lang="en-US" dirty="0">
                <a:ea typeface="+mn-lt"/>
                <a:cs typeface="+mn-lt"/>
              </a:rPr>
              <a:t>:  </a:t>
            </a:r>
          </a:p>
          <a:p>
            <a:pPr marL="0" indent="0">
              <a:buNone/>
            </a:pPr>
            <a:r>
              <a:rPr lang="en-US" dirty="0">
                <a:ea typeface="Calibri"/>
                <a:cs typeface="Calibri"/>
              </a:rPr>
              <a:t>Tuesday, October 21 2025 at 9:30 at CARTIAS (no virtual option)</a:t>
            </a:r>
          </a:p>
        </p:txBody>
      </p:sp>
    </p:spTree>
    <p:extLst>
      <p:ext uri="{BB962C8B-B14F-4D97-AF65-F5344CB8AC3E}">
        <p14:creationId xmlns:p14="http://schemas.microsoft.com/office/powerpoint/2010/main" val="3489573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Agenda</a:t>
            </a:r>
          </a:p>
        </p:txBody>
      </p:sp>
      <p:sp>
        <p:nvSpPr>
          <p:cNvPr id="3" name="Content Placeholder 2"/>
          <p:cNvSpPr>
            <a:spLocks noGrp="1"/>
          </p:cNvSpPr>
          <p:nvPr>
            <p:ph idx="1"/>
          </p:nvPr>
        </p:nvSpPr>
        <p:spPr/>
        <p:txBody>
          <a:bodyPr vert="horz" lIns="91440" tIns="45720" rIns="91440" bIns="45720" rtlCol="0" anchor="t">
            <a:normAutofit/>
          </a:bodyPr>
          <a:lstStyle/>
          <a:p>
            <a:pPr marL="514350" indent="-514350">
              <a:lnSpc>
                <a:spcPct val="80000"/>
              </a:lnSpc>
              <a:buAutoNum type="arabicPeriod"/>
            </a:pPr>
            <a:r>
              <a:rPr lang="en-US" b="1" dirty="0">
                <a:ea typeface="+mn-lt"/>
                <a:cs typeface="+mn-lt"/>
              </a:rPr>
              <a:t>Welcome and introductions</a:t>
            </a:r>
            <a:endParaRPr lang="en-US" dirty="0">
              <a:ea typeface="Calibri" panose="020F0502020204030204"/>
              <a:cs typeface="Calibri" panose="020F0502020204030204"/>
            </a:endParaRPr>
          </a:p>
          <a:p>
            <a:pPr marL="514350" indent="-514350">
              <a:lnSpc>
                <a:spcPct val="80000"/>
              </a:lnSpc>
              <a:buAutoNum type="arabicPeriod"/>
            </a:pPr>
            <a:r>
              <a:rPr lang="en-US" b="1" err="1">
                <a:ea typeface="+mn-lt"/>
                <a:cs typeface="+mn-lt"/>
              </a:rPr>
              <a:t>GRCoC</a:t>
            </a:r>
            <a:r>
              <a:rPr lang="en-US" b="1" dirty="0">
                <a:ea typeface="+mn-lt"/>
                <a:cs typeface="+mn-lt"/>
              </a:rPr>
              <a:t> Updates</a:t>
            </a:r>
          </a:p>
          <a:p>
            <a:pPr marL="971550" lvl="1">
              <a:lnSpc>
                <a:spcPct val="80000"/>
              </a:lnSpc>
              <a:buAutoNum type="alphaUcPeriod"/>
            </a:pPr>
            <a:r>
              <a:rPr lang="en-US" dirty="0">
                <a:ea typeface="+mn-lt"/>
                <a:cs typeface="+mn-lt"/>
              </a:rPr>
              <a:t>Coordinated Funding </a:t>
            </a:r>
          </a:p>
          <a:p>
            <a:pPr marL="514350" indent="-514350">
              <a:lnSpc>
                <a:spcPct val="80000"/>
              </a:lnSpc>
              <a:buAutoNum type="arabicPeriod"/>
            </a:pPr>
            <a:r>
              <a:rPr lang="en-US" b="1" dirty="0">
                <a:ea typeface="+mn-lt"/>
                <a:cs typeface="+mn-lt"/>
              </a:rPr>
              <a:t>Capacity Building </a:t>
            </a:r>
          </a:p>
          <a:p>
            <a:pPr marL="971550" lvl="1">
              <a:lnSpc>
                <a:spcPct val="80000"/>
              </a:lnSpc>
              <a:buAutoNum type="alphaUcPeriod"/>
            </a:pPr>
            <a:r>
              <a:rPr lang="en-US" b="1" dirty="0">
                <a:ea typeface="+mn-lt"/>
                <a:cs typeface="+mn-lt"/>
              </a:rPr>
              <a:t> Referrals to Emergency Shelter</a:t>
            </a:r>
          </a:p>
          <a:p>
            <a:pPr marL="514350" indent="-514350">
              <a:lnSpc>
                <a:spcPct val="80000"/>
              </a:lnSpc>
              <a:buAutoNum type="arabicPeriod"/>
            </a:pPr>
            <a:r>
              <a:rPr lang="en-US" b="1" dirty="0">
                <a:ea typeface="+mn-lt"/>
                <a:cs typeface="+mn-lt"/>
              </a:rPr>
              <a:t>Member/Partner Announcements</a:t>
            </a:r>
            <a:endParaRPr lang="en-US">
              <a:ea typeface="Calibri"/>
              <a:cs typeface="Calibri"/>
            </a:endParaRPr>
          </a:p>
          <a:p>
            <a:pPr marL="971550" lvl="1" indent="-514350">
              <a:buAutoNum type="alphaUcPeriod"/>
            </a:pPr>
            <a:endParaRPr lang="en-US">
              <a:ea typeface="+mn-lt"/>
              <a:cs typeface="+mn-lt"/>
            </a:endParaRPr>
          </a:p>
          <a:p>
            <a:pPr marL="514350">
              <a:buAutoNum type="arabicPeriod"/>
            </a:pPr>
            <a:endParaRPr lang="en-US">
              <a:ea typeface="+mn-lt"/>
              <a:cs typeface="+mn-lt"/>
            </a:endParaRPr>
          </a:p>
          <a:p>
            <a:pPr>
              <a:buAutoNum type="arabicPeriod"/>
            </a:pPr>
            <a:endParaRPr lang="en-US">
              <a:ea typeface="Calibri" panose="020F0502020204030204"/>
              <a:cs typeface="Calibri"/>
            </a:endParaRPr>
          </a:p>
        </p:txBody>
      </p:sp>
    </p:spTree>
    <p:extLst>
      <p:ext uri="{BB962C8B-B14F-4D97-AF65-F5344CB8AC3E}">
        <p14:creationId xmlns:p14="http://schemas.microsoft.com/office/powerpoint/2010/main" val="4235656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E9A46-FC52-0E7E-2F1A-5E2078F698F9}"/>
              </a:ext>
            </a:extLst>
          </p:cNvPr>
          <p:cNvSpPr>
            <a:spLocks noGrp="1"/>
          </p:cNvSpPr>
          <p:nvPr>
            <p:ph type="title"/>
          </p:nvPr>
        </p:nvSpPr>
        <p:spPr/>
        <p:txBody>
          <a:bodyPr/>
          <a:lstStyle/>
          <a:p>
            <a:r>
              <a:rPr lang="en-US" b="1">
                <a:cs typeface="Calibri Light"/>
              </a:rPr>
              <a:t>Introductions/Ice breaker</a:t>
            </a:r>
            <a:endParaRPr lang="en-US" b="1"/>
          </a:p>
        </p:txBody>
      </p:sp>
      <p:sp>
        <p:nvSpPr>
          <p:cNvPr id="3" name="Text Placeholder 2">
            <a:extLst>
              <a:ext uri="{FF2B5EF4-FFF2-40B4-BE49-F238E27FC236}">
                <a16:creationId xmlns:a16="http://schemas.microsoft.com/office/drawing/2014/main" id="{51BE4312-C8D7-B426-06CE-96F714021840}"/>
              </a:ext>
            </a:extLst>
          </p:cNvPr>
          <p:cNvSpPr>
            <a:spLocks noGrp="1"/>
          </p:cNvSpPr>
          <p:nvPr>
            <p:ph type="body" idx="1"/>
          </p:nvPr>
        </p:nvSpPr>
        <p:spPr/>
        <p:txBody>
          <a:bodyPr vert="horz" lIns="91440" tIns="45720" rIns="91440" bIns="45720" rtlCol="0" anchor="t">
            <a:normAutofit/>
          </a:bodyPr>
          <a:lstStyle/>
          <a:p>
            <a:r>
              <a:rPr lang="en-US" dirty="0">
                <a:solidFill>
                  <a:srgbClr val="898989"/>
                </a:solidFill>
                <a:ea typeface="Calibri"/>
                <a:cs typeface="Calibri"/>
              </a:rPr>
              <a:t>1. Introduce yourself and your organization. 2. Most enjoyable moment this summer   </a:t>
            </a:r>
          </a:p>
        </p:txBody>
      </p:sp>
    </p:spTree>
    <p:extLst>
      <p:ext uri="{BB962C8B-B14F-4D97-AF65-F5344CB8AC3E}">
        <p14:creationId xmlns:p14="http://schemas.microsoft.com/office/powerpoint/2010/main" val="1890241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GRCoC</a:t>
            </a:r>
            <a:r>
              <a:rPr lang="en-US"/>
              <a:t> Business: Board Proceeding Report</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pPr marL="0" indent="0">
              <a:buNone/>
            </a:pPr>
            <a:r>
              <a:rPr lang="en-US" dirty="0"/>
              <a:t>During the </a:t>
            </a:r>
            <a:r>
              <a:rPr lang="en-US" dirty="0" err="1"/>
              <a:t>GRCoC</a:t>
            </a:r>
            <a:r>
              <a:rPr lang="en-US" dirty="0"/>
              <a:t> Board on June 9, 2025:</a:t>
            </a:r>
            <a:endParaRPr lang="en-US" dirty="0">
              <a:cs typeface="Calibri"/>
            </a:endParaRPr>
          </a:p>
          <a:p>
            <a:r>
              <a:rPr lang="en-US" sz="2000" dirty="0">
                <a:latin typeface="Aptos"/>
                <a:ea typeface="Calibri"/>
                <a:cs typeface="Calibri"/>
              </a:rPr>
              <a:t>The board approved the HCIS application for the City of Richmond, which had been previously out of compliance with data security requirements. </a:t>
            </a:r>
          </a:p>
          <a:p>
            <a:r>
              <a:rPr lang="en-US" sz="2000" dirty="0">
                <a:latin typeface="Aptos"/>
                <a:ea typeface="Calibri"/>
                <a:cs typeface="Calibri"/>
              </a:rPr>
              <a:t>They also approved updates to the HCIS grievance policy, which outlines procedures for handling grievances related to the homeless services database. </a:t>
            </a:r>
          </a:p>
          <a:p>
            <a:r>
              <a:rPr lang="en-US" sz="2000" dirty="0">
                <a:latin typeface="Aptos"/>
                <a:ea typeface="Calibri"/>
                <a:cs typeface="Calibri"/>
              </a:rPr>
              <a:t>The board filled three vacancies, approving Octavia King from the Salvation Army, Reverend Gwen from St. Paul's Episcopal Church, and Reggie Gordon, the President and CEO of the Richmond Memorial Health Foundation, to serve as vice chair</a:t>
            </a:r>
            <a:endParaRPr lang="en-US" sz="2000" dirty="0"/>
          </a:p>
          <a:p>
            <a:pPr marL="457200" indent="-457200"/>
            <a:endParaRPr lang="en-US" dirty="0">
              <a:ea typeface="Calibri"/>
              <a:cs typeface="Calibri"/>
            </a:endParaRPr>
          </a:p>
          <a:p>
            <a:pPr marL="457200" indent="-457200"/>
            <a:endParaRPr lang="en-US">
              <a:ea typeface="Calibri"/>
              <a:cs typeface="Calibri"/>
            </a:endParaRPr>
          </a:p>
          <a:p>
            <a:pPr lvl="1"/>
            <a:endParaRPr lang="en-US" sz="1100">
              <a:ea typeface="Calibri"/>
              <a:cs typeface="Calibri"/>
            </a:endParaRPr>
          </a:p>
          <a:p>
            <a:pPr marL="457200" indent="-457200"/>
            <a:br>
              <a:rPr lang="en-US" dirty="0">
                <a:ea typeface="Calibri"/>
                <a:cs typeface="Calibri"/>
              </a:rPr>
            </a:br>
            <a:endParaRPr lang="en-US">
              <a:ea typeface="Calibri"/>
              <a:cs typeface="Calibri"/>
            </a:endParaRPr>
          </a:p>
          <a:p>
            <a:pPr marL="0" indent="0">
              <a:buNone/>
            </a:pPr>
            <a:endParaRPr lang="en-US">
              <a:ea typeface="Calibri"/>
              <a:cs typeface="Calibri"/>
            </a:endParaRPr>
          </a:p>
        </p:txBody>
      </p:sp>
    </p:spTree>
    <p:extLst>
      <p:ext uri="{BB962C8B-B14F-4D97-AF65-F5344CB8AC3E}">
        <p14:creationId xmlns:p14="http://schemas.microsoft.com/office/powerpoint/2010/main" val="1166159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GRCoC</a:t>
            </a:r>
            <a:r>
              <a:rPr lang="en-US" dirty="0"/>
              <a:t> Business: Membership summary</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dirty="0" err="1">
                <a:cs typeface="Calibri" panose="020F0502020204030204"/>
              </a:rPr>
              <a:t>GRCoC</a:t>
            </a:r>
            <a:r>
              <a:rPr lang="en-US" dirty="0">
                <a:cs typeface="Calibri" panose="020F0502020204030204"/>
              </a:rPr>
              <a:t> Membership Meeting – May 2025</a:t>
            </a:r>
          </a:p>
          <a:p>
            <a:pPr marL="457200" indent="-457200"/>
            <a:r>
              <a:rPr lang="en-US" dirty="0">
                <a:ea typeface="Calibri"/>
                <a:cs typeface="Calibri" panose="020F0502020204030204"/>
              </a:rPr>
              <a:t>Presentation on Countering Misinformation </a:t>
            </a:r>
          </a:p>
          <a:p>
            <a:pPr marL="457200" indent="-457200"/>
            <a:r>
              <a:rPr lang="en-US" dirty="0">
                <a:cs typeface="Calibri" panose="020F0502020204030204"/>
              </a:rPr>
              <a:t>Provided input on </a:t>
            </a:r>
            <a:r>
              <a:rPr lang="en-US" dirty="0" err="1">
                <a:cs typeface="Calibri" panose="020F0502020204030204"/>
              </a:rPr>
              <a:t>GRCoC</a:t>
            </a:r>
            <a:r>
              <a:rPr lang="en-US" dirty="0">
                <a:cs typeface="Calibri" panose="020F0502020204030204"/>
              </a:rPr>
              <a:t> training needs and events </a:t>
            </a:r>
            <a:endParaRPr lang="en-US" dirty="0">
              <a:ea typeface="Calibri"/>
              <a:cs typeface="Calibri" panose="020F0502020204030204"/>
            </a:endParaRPr>
          </a:p>
          <a:p>
            <a:pPr marL="457200" lvl="1" indent="0">
              <a:buNone/>
            </a:pPr>
            <a:endParaRPr lang="en-US">
              <a:ea typeface="Calibri"/>
              <a:cs typeface="Calibri" panose="020F0502020204030204"/>
            </a:endParaRPr>
          </a:p>
        </p:txBody>
      </p:sp>
    </p:spTree>
    <p:extLst>
      <p:ext uri="{BB962C8B-B14F-4D97-AF65-F5344CB8AC3E}">
        <p14:creationId xmlns:p14="http://schemas.microsoft.com/office/powerpoint/2010/main" val="1297535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61565-01F5-C0B5-C90E-7D3FA499A932}"/>
              </a:ext>
            </a:extLst>
          </p:cNvPr>
          <p:cNvSpPr>
            <a:spLocks noGrp="1"/>
          </p:cNvSpPr>
          <p:nvPr>
            <p:ph type="title"/>
          </p:nvPr>
        </p:nvSpPr>
        <p:spPr/>
        <p:txBody>
          <a:bodyPr/>
          <a:lstStyle/>
          <a:p>
            <a:r>
              <a:rPr lang="en-US" b="1" dirty="0" err="1">
                <a:ea typeface="+mj-lt"/>
                <a:cs typeface="+mj-lt"/>
              </a:rPr>
              <a:t>GRCoC</a:t>
            </a:r>
            <a:r>
              <a:rPr lang="en-US" b="1" dirty="0">
                <a:ea typeface="+mj-lt"/>
                <a:cs typeface="+mj-lt"/>
              </a:rPr>
              <a:t> Updates</a:t>
            </a:r>
            <a:endParaRPr lang="en-US" b="1" dirty="0"/>
          </a:p>
        </p:txBody>
      </p:sp>
      <p:sp>
        <p:nvSpPr>
          <p:cNvPr id="3" name="Text Placeholder 2">
            <a:extLst>
              <a:ext uri="{FF2B5EF4-FFF2-40B4-BE49-F238E27FC236}">
                <a16:creationId xmlns:a16="http://schemas.microsoft.com/office/drawing/2014/main" id="{251B8CB0-80A9-AD48-1DA3-F61828F344CE}"/>
              </a:ext>
            </a:extLst>
          </p:cNvPr>
          <p:cNvSpPr>
            <a:spLocks noGrp="1"/>
          </p:cNvSpPr>
          <p:nvPr>
            <p:ph type="body" idx="1"/>
          </p:nvPr>
        </p:nvSpPr>
        <p:spPr/>
        <p:txBody>
          <a:bodyPr vert="horz" lIns="91440" tIns="45720" rIns="91440" bIns="45720" rtlCol="0" anchor="t">
            <a:normAutofit/>
          </a:bodyPr>
          <a:lstStyle/>
          <a:p>
            <a:r>
              <a:rPr lang="en-US" dirty="0">
                <a:cs typeface="Calibri"/>
              </a:rPr>
              <a:t>Updates on Coordinated Funding and Upcoming Events</a:t>
            </a:r>
          </a:p>
        </p:txBody>
      </p:sp>
    </p:spTree>
    <p:extLst>
      <p:ext uri="{BB962C8B-B14F-4D97-AF65-F5344CB8AC3E}">
        <p14:creationId xmlns:p14="http://schemas.microsoft.com/office/powerpoint/2010/main" val="132934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GRCoC</a:t>
            </a:r>
            <a:r>
              <a:rPr lang="en-US"/>
              <a:t> Updates: Coordinated Funding</a:t>
            </a:r>
          </a:p>
        </p:txBody>
      </p:sp>
      <p:sp>
        <p:nvSpPr>
          <p:cNvPr id="3" name="Content Placeholder 2"/>
          <p:cNvSpPr>
            <a:spLocks noGrp="1"/>
          </p:cNvSpPr>
          <p:nvPr>
            <p:ph idx="1"/>
          </p:nvPr>
        </p:nvSpPr>
        <p:spPr/>
        <p:txBody>
          <a:bodyPr vert="horz" lIns="91440" tIns="45720" rIns="91440" bIns="45720" rtlCol="0" anchor="t">
            <a:normAutofit fontScale="62500" lnSpcReduction="20000"/>
          </a:bodyPr>
          <a:lstStyle/>
          <a:p>
            <a:pPr marL="0" indent="0">
              <a:buNone/>
            </a:pPr>
            <a:endParaRPr lang="en-US" sz="1600" dirty="0">
              <a:latin typeface="Avenir Next LT Pro"/>
            </a:endParaRPr>
          </a:p>
          <a:p>
            <a:pPr marL="0" indent="0">
              <a:buNone/>
            </a:pPr>
            <a:r>
              <a:rPr lang="en-US" dirty="0">
                <a:latin typeface="Roboto"/>
                <a:ea typeface="Roboto"/>
                <a:cs typeface="Roboto"/>
              </a:rPr>
              <a:t>General Funding Information:</a:t>
            </a:r>
            <a:endParaRPr lang="en-US" dirty="0"/>
          </a:p>
          <a:p>
            <a:pPr marL="0" indent="0">
              <a:buNone/>
            </a:pPr>
            <a:r>
              <a:rPr lang="en-US" dirty="0">
                <a:latin typeface="Roboto"/>
                <a:ea typeface="Roboto"/>
                <a:cs typeface="Roboto"/>
              </a:rPr>
              <a:t>FY25 HUD CoC Competition funding availability and application information will be shared via </a:t>
            </a:r>
            <a:r>
              <a:rPr lang="en-US" dirty="0" err="1">
                <a:latin typeface="Roboto"/>
                <a:ea typeface="Roboto"/>
                <a:cs typeface="Roboto"/>
              </a:rPr>
              <a:t>GRCoC</a:t>
            </a:r>
            <a:r>
              <a:rPr lang="en-US" dirty="0">
                <a:latin typeface="Roboto"/>
                <a:ea typeface="Roboto"/>
                <a:cs typeface="Roboto"/>
              </a:rPr>
              <a:t> Newsletter</a:t>
            </a:r>
            <a:endParaRPr lang="en-US" dirty="0"/>
          </a:p>
          <a:p>
            <a:pPr marL="0" indent="0">
              <a:buNone/>
            </a:pPr>
            <a:r>
              <a:rPr lang="en-US" dirty="0">
                <a:latin typeface="Roboto"/>
                <a:ea typeface="Roboto"/>
                <a:cs typeface="Roboto"/>
              </a:rPr>
              <a:t>After funding availability is announced, the </a:t>
            </a:r>
            <a:r>
              <a:rPr lang="en-US" dirty="0" err="1">
                <a:latin typeface="Roboto"/>
                <a:ea typeface="Roboto"/>
                <a:cs typeface="Roboto"/>
              </a:rPr>
              <a:t>GRCoC</a:t>
            </a:r>
            <a:r>
              <a:rPr lang="en-US" dirty="0">
                <a:latin typeface="Roboto"/>
                <a:ea typeface="Roboto"/>
                <a:cs typeface="Roboto"/>
              </a:rPr>
              <a:t> will host a "How to Apply" webinar</a:t>
            </a:r>
            <a:endParaRPr lang="en-US" dirty="0"/>
          </a:p>
          <a:p>
            <a:pPr marL="0" indent="0">
              <a:buNone/>
            </a:pPr>
            <a:r>
              <a:rPr lang="en-US" dirty="0">
                <a:latin typeface="Roboto"/>
                <a:ea typeface="Roboto"/>
                <a:cs typeface="Roboto"/>
              </a:rPr>
              <a:t>Potential Applicant organizations that are interested in learning more about the Coordinated Public Funding (including HUD CoC Funding competitions) are invited to join an informational webinar at 11am, Thursday August 28th</a:t>
            </a:r>
            <a:endParaRPr lang="en-US" dirty="0"/>
          </a:p>
          <a:p>
            <a:pPr marL="0" indent="0">
              <a:buNone/>
            </a:pPr>
            <a:r>
              <a:rPr lang="en-US" dirty="0">
                <a:latin typeface="Roboto"/>
                <a:ea typeface="Roboto"/>
                <a:cs typeface="Roboto"/>
              </a:rPr>
              <a:t>https://zoom.us/j/98602489368?pwd=WjE75aNUeR8DwoRqKcXRgSTACcSAD1.1 </a:t>
            </a:r>
            <a:endParaRPr lang="en-US" dirty="0"/>
          </a:p>
          <a:p>
            <a:pPr marL="0" indent="0">
              <a:buNone/>
            </a:pPr>
            <a:r>
              <a:rPr lang="en-US" dirty="0">
                <a:latin typeface="Roboto"/>
                <a:ea typeface="Roboto"/>
                <a:cs typeface="Roboto"/>
              </a:rPr>
              <a:t>DHCD's Housing Trust Fund- Homeless Reduction Grant application is open until September 12th, this is NOT a coordinated funding opportunity but does require a letter of support from the </a:t>
            </a:r>
            <a:r>
              <a:rPr lang="en-US" dirty="0" err="1">
                <a:latin typeface="Roboto"/>
                <a:ea typeface="Roboto"/>
                <a:cs typeface="Roboto"/>
              </a:rPr>
              <a:t>GRCoC</a:t>
            </a:r>
            <a:r>
              <a:rPr lang="en-US" dirty="0">
                <a:latin typeface="Roboto"/>
                <a:ea typeface="Roboto"/>
                <a:cs typeface="Roboto"/>
              </a:rPr>
              <a:t> for applicants proposing to operate in the </a:t>
            </a:r>
            <a:r>
              <a:rPr lang="en-US" dirty="0" err="1">
                <a:latin typeface="Roboto"/>
                <a:ea typeface="Roboto"/>
                <a:cs typeface="Roboto"/>
              </a:rPr>
              <a:t>GRCoC</a:t>
            </a:r>
            <a:r>
              <a:rPr lang="en-US" dirty="0">
                <a:latin typeface="Roboto"/>
                <a:ea typeface="Roboto"/>
                <a:cs typeface="Roboto"/>
              </a:rPr>
              <a:t>. </a:t>
            </a:r>
            <a:endParaRPr lang="en-US" dirty="0"/>
          </a:p>
          <a:p>
            <a:pPr marL="0" indent="0">
              <a:buNone/>
            </a:pPr>
            <a:r>
              <a:rPr lang="en-US" dirty="0">
                <a:latin typeface="Roboto"/>
                <a:ea typeface="Roboto"/>
                <a:cs typeface="Roboto"/>
              </a:rPr>
              <a:t>HSNH HTF-HRG Funding Guidelines</a:t>
            </a:r>
            <a:endParaRPr lang="en-US" dirty="0"/>
          </a:p>
          <a:p>
            <a:pPr marL="0" indent="0">
              <a:buNone/>
            </a:pPr>
            <a:r>
              <a:rPr lang="en-US" dirty="0">
                <a:latin typeface="Roboto"/>
                <a:ea typeface="Roboto"/>
                <a:cs typeface="Roboto"/>
              </a:rPr>
              <a:t>HTF-HRG FY26 Application Instructions</a:t>
            </a:r>
            <a:endParaRPr lang="en-US" dirty="0"/>
          </a:p>
          <a:p>
            <a:pPr marL="0" indent="0">
              <a:buNone/>
            </a:pPr>
            <a:r>
              <a:rPr lang="en-US" dirty="0">
                <a:latin typeface="Roboto"/>
                <a:ea typeface="Roboto"/>
                <a:cs typeface="Roboto"/>
              </a:rPr>
              <a:t>Request a Letter of Support from the </a:t>
            </a:r>
            <a:r>
              <a:rPr lang="en-US" dirty="0" err="1">
                <a:latin typeface="Roboto"/>
                <a:ea typeface="Roboto"/>
                <a:cs typeface="Roboto"/>
              </a:rPr>
              <a:t>GRCoC</a:t>
            </a:r>
            <a:r>
              <a:rPr lang="en-US" dirty="0">
                <a:latin typeface="Roboto"/>
                <a:ea typeface="Roboto"/>
                <a:cs typeface="Roboto"/>
              </a:rPr>
              <a:t>; Requests due by 8/29/25 for FY26 HTF-HRG Applications</a:t>
            </a:r>
            <a:endParaRPr lang="en-US" dirty="0"/>
          </a:p>
          <a:p>
            <a:pPr marL="0" indent="0">
              <a:buNone/>
            </a:pPr>
            <a:endParaRPr lang="en-US" dirty="0">
              <a:latin typeface="Roboto"/>
              <a:ea typeface="Roboto"/>
              <a:cs typeface="Roboto"/>
            </a:endParaRPr>
          </a:p>
          <a:p>
            <a:pPr marL="0" indent="0">
              <a:buNone/>
            </a:pPr>
            <a:endParaRPr lang="en-US" dirty="0">
              <a:latin typeface="Roboto"/>
              <a:ea typeface="Roboto"/>
              <a:cs typeface="Roboto"/>
            </a:endParaRPr>
          </a:p>
          <a:p>
            <a:pPr marL="0" indent="0">
              <a:buNone/>
            </a:pPr>
            <a:endParaRPr lang="en-US" dirty="0">
              <a:latin typeface="Roboto"/>
              <a:ea typeface="Roboto"/>
              <a:cs typeface="Roboto"/>
            </a:endParaRPr>
          </a:p>
          <a:p>
            <a:pPr marL="0" indent="0">
              <a:buNone/>
            </a:pPr>
            <a:endParaRPr lang="en-US" dirty="0">
              <a:latin typeface="Roboto"/>
              <a:ea typeface="Calibri"/>
              <a:cs typeface="Calibri"/>
            </a:endParaRPr>
          </a:p>
          <a:p>
            <a:pPr lvl="1">
              <a:buFont typeface="Courier New" panose="020B0604020202020204" pitchFamily="34" charset="0"/>
              <a:buChar char="o"/>
            </a:pPr>
            <a:endParaRPr lang="en-US" sz="1400" dirty="0">
              <a:ea typeface="Calibri" panose="020F0502020204030204"/>
              <a:cs typeface="Calibri" panose="020F0502020204030204"/>
            </a:endParaRPr>
          </a:p>
          <a:p>
            <a:pPr lvl="1">
              <a:buFont typeface="Courier New" panose="020B0604020202020204" pitchFamily="34" charset="0"/>
              <a:buChar char="o"/>
            </a:pPr>
            <a:endParaRPr lang="en-US">
              <a:ea typeface="Calibri" panose="020F0502020204030204"/>
              <a:cs typeface="Calibri" panose="020F0502020204030204"/>
            </a:endParaRPr>
          </a:p>
          <a:p>
            <a:pPr marL="457200" indent="-457200"/>
            <a:endParaRPr lang="en-US">
              <a:ea typeface="Calibri" panose="020F0502020204030204"/>
              <a:cs typeface="Calibri" panose="020F0502020204030204"/>
            </a:endParaRPr>
          </a:p>
        </p:txBody>
      </p:sp>
    </p:spTree>
    <p:extLst>
      <p:ext uri="{BB962C8B-B14F-4D97-AF65-F5344CB8AC3E}">
        <p14:creationId xmlns:p14="http://schemas.microsoft.com/office/powerpoint/2010/main" val="648670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GRCoC</a:t>
            </a:r>
            <a:r>
              <a:rPr lang="en-US"/>
              <a:t> Updates: </a:t>
            </a:r>
            <a:r>
              <a:rPr lang="en-US">
                <a:hlinkClick r:id="rId2"/>
              </a:rPr>
              <a:t>GRCoC Strategic Plan</a:t>
            </a:r>
            <a:endParaRPr lang="en-US"/>
          </a:p>
        </p:txBody>
      </p:sp>
      <p:sp>
        <p:nvSpPr>
          <p:cNvPr id="3" name="Content Placeholder 2"/>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US" b="1">
                <a:latin typeface="Calibri Light"/>
                <a:cs typeface="Calibri"/>
              </a:rPr>
              <a:t>Advocacy</a:t>
            </a:r>
          </a:p>
          <a:p>
            <a:pPr>
              <a:buNone/>
            </a:pPr>
            <a:r>
              <a:rPr lang="en-US" sz="1600">
                <a:latin typeface="Calibri Light"/>
                <a:cs typeface="Segoe UI"/>
              </a:rPr>
              <a:t>For those looking advocacy opportunities, here are a few options compiled from NLHC, NAEH, and NLIHC: </a:t>
            </a:r>
            <a:endParaRPr lang="en-US" sz="1600">
              <a:latin typeface="Calibri Light"/>
              <a:cs typeface="Calibri"/>
            </a:endParaRPr>
          </a:p>
          <a:p>
            <a:pPr>
              <a:buFont typeface="Arial"/>
              <a:buChar char="•"/>
            </a:pPr>
            <a:r>
              <a:rPr lang="en-US" sz="1600">
                <a:latin typeface="Calibri Light"/>
                <a:cs typeface="Segoe UI"/>
              </a:rPr>
              <a:t>Join us Monday at 1 PM for a </a:t>
            </a:r>
            <a:r>
              <a:rPr lang="en-US" sz="1600">
                <a:latin typeface="Calibri Light"/>
                <a:cs typeface="Segoe UI"/>
                <a:hlinkClick r:id="rId3">
                  <a:extLst>
                    <a:ext uri="{A12FA001-AC4F-418D-AE19-62706E023703}">
                      <ahyp:hlinkClr xmlns:ahyp="http://schemas.microsoft.com/office/drawing/2018/hyperlinkcolor" val="tx"/>
                    </a:ext>
                  </a:extLst>
                </a:hlinkClick>
              </a:rPr>
              <a:t>Mass Organizing Zoom</a:t>
            </a:r>
            <a:r>
              <a:rPr lang="en-US" sz="1600">
                <a:latin typeface="Calibri Light"/>
                <a:cs typeface="Segoe UI"/>
              </a:rPr>
              <a:t>. The Law Center is hosting a mass organizing call on Monday at 1 PM EST. Join us to discuss this decision and learn about our next steps to ensure that everybody has a safe place to call home. Click here to RSVP.</a:t>
            </a:r>
            <a:endParaRPr lang="en-US" sz="1600">
              <a:latin typeface="Calibri Light"/>
              <a:cs typeface="Calibri"/>
            </a:endParaRPr>
          </a:p>
          <a:p>
            <a:pPr>
              <a:buFont typeface="Arial"/>
              <a:buChar char="•"/>
            </a:pPr>
            <a:r>
              <a:rPr lang="en-US" sz="1600">
                <a:latin typeface="Calibri Light"/>
                <a:cs typeface="Segoe UI"/>
              </a:rPr>
              <a:t>Join the </a:t>
            </a:r>
            <a:r>
              <a:rPr lang="en-US" sz="1600">
                <a:latin typeface="Calibri Light"/>
                <a:cs typeface="Segoe UI"/>
                <a:hlinkClick r:id="rId4">
                  <a:extLst>
                    <a:ext uri="{A12FA001-AC4F-418D-AE19-62706E023703}">
                      <ahyp:hlinkClr xmlns:ahyp="http://schemas.microsoft.com/office/drawing/2018/hyperlinkcolor" val="tx"/>
                    </a:ext>
                  </a:extLst>
                </a:hlinkClick>
              </a:rPr>
              <a:t>Housing not Handcuffs campaign</a:t>
            </a:r>
            <a:r>
              <a:rPr lang="en-US" sz="1600">
                <a:latin typeface="Calibri Light"/>
                <a:cs typeface="Segoe UI"/>
              </a:rPr>
              <a:t> to stay up to date about the next steps in our fight for housing and other proven solutions to homelessness.</a:t>
            </a:r>
            <a:br>
              <a:rPr lang="en-US" sz="1600">
                <a:latin typeface="Calibri Light"/>
                <a:cs typeface="Segoe UI"/>
              </a:rPr>
            </a:br>
            <a:endParaRPr lang="en-US" sz="1600">
              <a:latin typeface="Calibri Light"/>
              <a:cs typeface="Segoe UI"/>
            </a:endParaRPr>
          </a:p>
          <a:p>
            <a:pPr>
              <a:buFont typeface="Arial"/>
              <a:buChar char="•"/>
            </a:pPr>
            <a:r>
              <a:rPr lang="en-US" sz="1600">
                <a:latin typeface="Calibri Light"/>
                <a:cs typeface="Segoe UI"/>
                <a:hlinkClick r:id="rId5">
                  <a:extLst>
                    <a:ext uri="{A12FA001-AC4F-418D-AE19-62706E023703}">
                      <ahyp:hlinkClr xmlns:ahyp="http://schemas.microsoft.com/office/drawing/2018/hyperlinkcolor" val="tx"/>
                    </a:ext>
                  </a:extLst>
                </a:hlinkClick>
              </a:rPr>
              <a:t>Urge your elected officials</a:t>
            </a:r>
            <a:r>
              <a:rPr lang="en-US" sz="1600">
                <a:latin typeface="Calibri Light"/>
                <a:cs typeface="Segoe UI"/>
              </a:rPr>
              <a:t> to support real solutions to homelessness, not cruel and counterproductive measures – like arrests and fines – that make homelessness worse. Use the Advocacy Toolkit linked above. </a:t>
            </a:r>
            <a:br>
              <a:rPr lang="en-US" sz="1600">
                <a:latin typeface="Calibri Light"/>
                <a:cs typeface="Segoe UI"/>
              </a:rPr>
            </a:br>
            <a:endParaRPr lang="en-US" sz="1600">
              <a:latin typeface="Calibri Light"/>
              <a:cs typeface="Segoe UI"/>
            </a:endParaRPr>
          </a:p>
          <a:p>
            <a:pPr marL="971550" lvl="1" indent="-285750">
              <a:buFont typeface="Arial"/>
              <a:buChar char="•"/>
            </a:pPr>
            <a:r>
              <a:rPr lang="en-US" sz="1600">
                <a:latin typeface="Calibri Light"/>
                <a:cs typeface="Segoe UI"/>
              </a:rPr>
              <a:t>Sign onto NLIHC's </a:t>
            </a:r>
            <a:r>
              <a:rPr lang="en-US" sz="1600">
                <a:latin typeface="Calibri Light"/>
                <a:cs typeface="Segoe UI"/>
                <a:hlinkClick r:id="rId6">
                  <a:extLst>
                    <a:ext uri="{A12FA001-AC4F-418D-AE19-62706E023703}">
                      <ahyp:hlinkClr xmlns:ahyp="http://schemas.microsoft.com/office/drawing/2018/hyperlinkcolor" val="tx"/>
                    </a:ext>
                  </a:extLst>
                </a:hlinkClick>
              </a:rPr>
              <a:t>Organizational Sign on Letter</a:t>
            </a:r>
            <a:endParaRPr lang="en-US" sz="1600">
              <a:latin typeface="Calibri Light"/>
              <a:cs typeface="Calibri"/>
              <a:hlinkClick r:id="" action="ppaction://noaction">
                <a:extLst>
                  <a:ext uri="{A12FA001-AC4F-418D-AE19-62706E023703}">
                    <ahyp:hlinkClr xmlns:ahyp="http://schemas.microsoft.com/office/drawing/2018/hyperlinkcolor" val="tx"/>
                  </a:ext>
                </a:extLst>
              </a:hlinkClick>
            </a:endParaRPr>
          </a:p>
          <a:p>
            <a:pPr marL="514350" indent="-285750">
              <a:buFont typeface="Arial"/>
              <a:buChar char="•"/>
            </a:pPr>
            <a:r>
              <a:rPr lang="en-US" sz="2000">
                <a:latin typeface="Calibri Light"/>
                <a:ea typeface="Calibri Light"/>
                <a:cs typeface="Segoe UI"/>
              </a:rPr>
              <a:t>Sign up with Virginia Housing Alliance and National Alliance to End Homelessness for state and federal issues related to homelessness. </a:t>
            </a:r>
          </a:p>
          <a:p>
            <a:pPr marL="0" indent="0">
              <a:lnSpc>
                <a:spcPct val="100000"/>
              </a:lnSpc>
              <a:spcBef>
                <a:spcPts val="0"/>
              </a:spcBef>
              <a:buNone/>
            </a:pPr>
            <a:endParaRPr lang="en-US" sz="1600">
              <a:ea typeface="Calibri"/>
              <a:cs typeface="Calibri"/>
            </a:endParaRPr>
          </a:p>
          <a:p>
            <a:pPr marL="914400" lvl="1" indent="-514350">
              <a:lnSpc>
                <a:spcPct val="100000"/>
              </a:lnSpc>
              <a:spcBef>
                <a:spcPts val="0"/>
              </a:spcBef>
            </a:pPr>
            <a:endParaRPr lang="en-US" sz="1400">
              <a:ea typeface="Calibri"/>
              <a:cs typeface="Calibri"/>
            </a:endParaRPr>
          </a:p>
          <a:p>
            <a:pPr marL="914400" lvl="1" indent="-514350">
              <a:lnSpc>
                <a:spcPct val="100000"/>
              </a:lnSpc>
              <a:spcBef>
                <a:spcPts val="0"/>
              </a:spcBef>
            </a:pPr>
            <a:endParaRPr lang="en-US" sz="1400">
              <a:cs typeface="Calibri"/>
            </a:endParaRPr>
          </a:p>
          <a:p>
            <a:pPr marL="914400" lvl="1" indent="-514350">
              <a:lnSpc>
                <a:spcPct val="100000"/>
              </a:lnSpc>
              <a:spcBef>
                <a:spcPts val="0"/>
              </a:spcBef>
            </a:pPr>
            <a:endParaRPr lang="en-US" sz="1400">
              <a:ea typeface="Calibri"/>
              <a:cs typeface="Calibri"/>
            </a:endParaRPr>
          </a:p>
          <a:p>
            <a:pPr marL="400050" lvl="1" indent="0">
              <a:lnSpc>
                <a:spcPct val="100000"/>
              </a:lnSpc>
              <a:spcBef>
                <a:spcPts val="0"/>
              </a:spcBef>
              <a:buNone/>
            </a:pPr>
            <a:endParaRPr lang="en-US" sz="1400">
              <a:ea typeface="Calibri"/>
              <a:cs typeface="Calibri"/>
            </a:endParaRPr>
          </a:p>
          <a:p>
            <a:pPr marL="400050" lvl="1" indent="0">
              <a:lnSpc>
                <a:spcPct val="100000"/>
              </a:lnSpc>
              <a:spcBef>
                <a:spcPts val="0"/>
              </a:spcBef>
              <a:buNone/>
            </a:pPr>
            <a:br>
              <a:rPr lang="en-US"/>
            </a:br>
            <a:endParaRPr lang="en-US">
              <a:cs typeface="Calibri" panose="020F0502020204030204"/>
            </a:endParaRPr>
          </a:p>
          <a:p>
            <a:pPr marL="0" indent="-57150">
              <a:lnSpc>
                <a:spcPct val="100000"/>
              </a:lnSpc>
              <a:spcBef>
                <a:spcPts val="0"/>
              </a:spcBef>
              <a:buNone/>
            </a:pPr>
            <a:endParaRPr lang="en-US" sz="2200">
              <a:cs typeface="Calibri"/>
            </a:endParaRPr>
          </a:p>
        </p:txBody>
      </p:sp>
    </p:spTree>
    <p:extLst>
      <p:ext uri="{BB962C8B-B14F-4D97-AF65-F5344CB8AC3E}">
        <p14:creationId xmlns:p14="http://schemas.microsoft.com/office/powerpoint/2010/main" val="2241406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MatrixVTI">
  <a:themeElements>
    <a:clrScheme name="AnalogousFromLightSeedLeftStep">
      <a:dk1>
        <a:srgbClr val="000000"/>
      </a:dk1>
      <a:lt1>
        <a:srgbClr val="FFFFFF"/>
      </a:lt1>
      <a:dk2>
        <a:srgbClr val="24393F"/>
      </a:dk2>
      <a:lt2>
        <a:srgbClr val="E8E8E2"/>
      </a:lt2>
      <a:accent1>
        <a:srgbClr val="8885D7"/>
      </a:accent1>
      <a:accent2>
        <a:srgbClr val="6A90CE"/>
      </a:accent2>
      <a:accent3>
        <a:srgbClr val="5AAEC3"/>
      </a:accent3>
      <a:accent4>
        <a:srgbClr val="5DB4A2"/>
      </a:accent4>
      <a:accent5>
        <a:srgbClr val="68B484"/>
      </a:accent5>
      <a:accent6>
        <a:srgbClr val="62B65E"/>
      </a:accent6>
      <a:hlink>
        <a:srgbClr val="848651"/>
      </a:hlink>
      <a:folHlink>
        <a:srgbClr val="7F7F7F"/>
      </a:folHlink>
    </a:clrScheme>
    <a:fontScheme name="Custom 4">
      <a:majorFont>
        <a:latin typeface="Bahnschrif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rixVTI" id="{A2576CCC-A559-4FD4-A542-772649F65A84}" vid="{5CBC41A9-80A0-44C6-90CD-6D863034352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4fada74-0e59-49f1-8c6b-cbd525358a97" xsi:nil="true"/>
    <lcf76f155ced4ddcb4097134ff3c332f xmlns="e793c55c-e10e-4c1f-a459-0d92d0ac3fdc">
      <Terms xmlns="http://schemas.microsoft.com/office/infopath/2007/PartnerControls"/>
    </lcf76f155ced4ddcb4097134ff3c332f>
    <_dlc_DocId xmlns="c4fada74-0e59-49f1-8c6b-cbd525358a97">WKTJY6NWPRZK-1005414914-143226</_dlc_DocId>
    <_dlc_DocIdUrl xmlns="c4fada74-0e59-49f1-8c6b-cbd525358a97">
      <Url>https://homeward622.sharepoint.com/sites/FileShare/_layouts/15/DocIdRedir.aspx?ID=WKTJY6NWPRZK-1005414914-143226</Url>
      <Description>WKTJY6NWPRZK-1005414914-143226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5C3D2956424745B655C64B8448D34F" ma:contentTypeVersion="14" ma:contentTypeDescription="Create a new document." ma:contentTypeScope="" ma:versionID="d6b6799c3088a0b4af7e0ffef152918b">
  <xsd:schema xmlns:xsd="http://www.w3.org/2001/XMLSchema" xmlns:xs="http://www.w3.org/2001/XMLSchema" xmlns:p="http://schemas.microsoft.com/office/2006/metadata/properties" xmlns:ns2="c4fada74-0e59-49f1-8c6b-cbd525358a97" xmlns:ns3="e793c55c-e10e-4c1f-a459-0d92d0ac3fdc" targetNamespace="http://schemas.microsoft.com/office/2006/metadata/properties" ma:root="true" ma:fieldsID="0b86ac4440a7c5d5ce847ece8e0866ca" ns2:_="" ns3:_="">
    <xsd:import namespace="c4fada74-0e59-49f1-8c6b-cbd525358a97"/>
    <xsd:import namespace="e793c55c-e10e-4c1f-a459-0d92d0ac3fd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fada74-0e59-49f1-8c6b-cbd525358a9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e86d6bf4-fee8-4f5b-b036-e81120a1b6de}" ma:internalName="TaxCatchAll" ma:showField="CatchAllData" ma:web="c4fada74-0e59-49f1-8c6b-cbd525358a9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793c55c-e10e-4c1f-a459-0d92d0ac3fd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f652a73-8c67-4c20-91c2-4cffebf6272f"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descrip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B849160-4451-4E6D-A751-FEA2BCA049E6}">
  <ds:schemaRefs>
    <ds:schemaRef ds:uri="http://schemas.microsoft.com/sharepoint/v3/contenttype/forms"/>
  </ds:schemaRefs>
</ds:datastoreItem>
</file>

<file path=customXml/itemProps2.xml><?xml version="1.0" encoding="utf-8"?>
<ds:datastoreItem xmlns:ds="http://schemas.openxmlformats.org/officeDocument/2006/customXml" ds:itemID="{41631B04-5040-4043-B762-04CB126909DD}">
  <ds:schemaRefs>
    <ds:schemaRef ds:uri="96ab30f0-04f2-4e3d-863a-1534432a74af"/>
    <ds:schemaRef ds:uri="fb6db87f-e011-4923-8ff8-870dcb67df8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E282EF2-E548-4B49-83DD-838BD54C578D}"/>
</file>

<file path=customXml/itemProps4.xml><?xml version="1.0" encoding="utf-8"?>
<ds:datastoreItem xmlns:ds="http://schemas.openxmlformats.org/officeDocument/2006/customXml" ds:itemID="{08BF5978-4160-48FD-923B-AB4203C85620}"/>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26</Slides>
  <Notes>0</Notes>
  <HiddenSlides>3</HiddenSlide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Office Theme</vt:lpstr>
      <vt:lpstr>Office Theme</vt:lpstr>
      <vt:lpstr>Retrospect</vt:lpstr>
      <vt:lpstr>MatrixVTI</vt:lpstr>
      <vt:lpstr>Office Theme</vt:lpstr>
      <vt:lpstr>GRCoC Quarterly Membership Meeting</vt:lpstr>
      <vt:lpstr>Greater Richmond  Continuum of Care (GRCoC)  </vt:lpstr>
      <vt:lpstr>Agenda</vt:lpstr>
      <vt:lpstr>Introductions/Ice breaker</vt:lpstr>
      <vt:lpstr>GRCoC Business: Board Proceeding Report</vt:lpstr>
      <vt:lpstr>GRCoC Business: Membership summary</vt:lpstr>
      <vt:lpstr>GRCoC Updates</vt:lpstr>
      <vt:lpstr>GRCoC Updates: Coordinated Funding</vt:lpstr>
      <vt:lpstr>GRCoC Updates: GRCoC Strategic Plan</vt:lpstr>
      <vt:lpstr>GRCoC Updates: Events and Trainings</vt:lpstr>
      <vt:lpstr>PowerPoint Presentation</vt:lpstr>
      <vt:lpstr>2025 GRCoC General Membership Meeting Dates</vt:lpstr>
      <vt:lpstr>Capacity Building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Member Input</vt:lpstr>
      <vt:lpstr>What training needs? </vt:lpstr>
      <vt:lpstr>Member Announcements</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Erika Schmale</dc:creator>
  <cp:revision>207</cp:revision>
  <dcterms:created xsi:type="dcterms:W3CDTF">2023-02-13T21:39:53Z</dcterms:created>
  <dcterms:modified xsi:type="dcterms:W3CDTF">2025-08-19T13:18:47Z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0x010100DE5C3D2956424745B655C64B8448D34F</vt:lpwstr>
  </property>
  <property fmtid="{D5CDD505-2E9C-101B-9397-08002B2CF9AE}" pid="3" name="Order">
    <vt:r8>37000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_dlc_DocIdItemGuid">
    <vt:lpwstr>92f40823-2e23-4510-9679-49a95c3f602f</vt:lpwstr>
  </property>
</Properties>
</file>