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slideLayouts/slideLayout12.xml" ContentType="application/vnd.openxmlformats-officedocument.presentationml.slideLayout+xml"/>
  <Override PartName="/ppt/changesInfos/changesInfo1.xml" ContentType="application/vnd.ms-powerpoint.changesinfo+xml"/>
  <Override PartName="/ppt/slides/slide15.xml" ContentType="application/vnd.openxmlformats-officedocument.presentationml.slide+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4"/>
  </p:sldMasterIdLst>
  <p:notesMasterIdLst>
    <p:notesMasterId r:id="rId20"/>
  </p:notesMasterIdLst>
  <p:sldIdLst>
    <p:sldId id="312" r:id="rId5"/>
    <p:sldId id="256" r:id="rId6"/>
    <p:sldId id="257" r:id="rId7"/>
    <p:sldId id="288" r:id="rId8"/>
    <p:sldId id="292" r:id="rId9"/>
    <p:sldId id="282" r:id="rId10"/>
    <p:sldId id="1710" r:id="rId11"/>
    <p:sldId id="1709" r:id="rId12"/>
    <p:sldId id="294" r:id="rId13"/>
    <p:sldId id="1705" r:id="rId14"/>
    <p:sldId id="259" r:id="rId15"/>
    <p:sldId id="293" r:id="rId16"/>
    <p:sldId id="313" r:id="rId17"/>
    <p:sldId id="291" r:id="rId18"/>
    <p:sldId id="26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370011-EFE7-26F7-EA01-AB7F7187A837}" v="399" dt="2026-05-19T13:23:04.140"/>
    <p1510:client id="{3949EE34-ECEA-1A2D-B263-1318E0290F88}" v="9" dt="2026-05-18T23:37:47.79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openxmlformats.org/officeDocument/2006/relationships/customXml" Target="../customXml/item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ki Wise" userId="S::vwise@homewardva.org::e07c4b8b-5d9a-4d69-b775-f78cb2905844" providerId="AD" clId="Web-{20370011-EFE7-26F7-EA01-AB7F7187A837}"/>
    <pc:docChg chg="addSld delSld modSld">
      <pc:chgData name="Vicki Wise" userId="S::vwise@homewardva.org::e07c4b8b-5d9a-4d69-b775-f78cb2905844" providerId="AD" clId="Web-{20370011-EFE7-26F7-EA01-AB7F7187A837}" dt="2026-05-19T13:23:04.140" v="398" actId="20577"/>
      <pc:docMkLst>
        <pc:docMk/>
      </pc:docMkLst>
      <pc:sldChg chg="modSp">
        <pc:chgData name="Vicki Wise" userId="S::vwise@homewardva.org::e07c4b8b-5d9a-4d69-b775-f78cb2905844" providerId="AD" clId="Web-{20370011-EFE7-26F7-EA01-AB7F7187A837}" dt="2026-05-19T12:28:27.099" v="387" actId="20577"/>
        <pc:sldMkLst>
          <pc:docMk/>
          <pc:sldMk cId="4235656533" sldId="257"/>
        </pc:sldMkLst>
        <pc:spChg chg="mod">
          <ac:chgData name="Vicki Wise" userId="S::vwise@homewardva.org::e07c4b8b-5d9a-4d69-b775-f78cb2905844" providerId="AD" clId="Web-{20370011-EFE7-26F7-EA01-AB7F7187A837}" dt="2026-05-19T12:28:27.099" v="387" actId="20577"/>
          <ac:spMkLst>
            <pc:docMk/>
            <pc:sldMk cId="4235656533" sldId="257"/>
            <ac:spMk id="3" creationId="{00000000-0000-0000-0000-000000000000}"/>
          </ac:spMkLst>
        </pc:spChg>
      </pc:sldChg>
      <pc:sldChg chg="modSp">
        <pc:chgData name="Vicki Wise" userId="S::vwise@homewardva.org::e07c4b8b-5d9a-4d69-b775-f78cb2905844" providerId="AD" clId="Web-{20370011-EFE7-26F7-EA01-AB7F7187A837}" dt="2026-05-19T11:40:50.981" v="191" actId="20577"/>
        <pc:sldMkLst>
          <pc:docMk/>
          <pc:sldMk cId="3489573149" sldId="265"/>
        </pc:sldMkLst>
        <pc:spChg chg="mod">
          <ac:chgData name="Vicki Wise" userId="S::vwise@homewardva.org::e07c4b8b-5d9a-4d69-b775-f78cb2905844" providerId="AD" clId="Web-{20370011-EFE7-26F7-EA01-AB7F7187A837}" dt="2026-05-19T11:40:50.981" v="191" actId="20577"/>
          <ac:spMkLst>
            <pc:docMk/>
            <pc:sldMk cId="3489573149" sldId="265"/>
            <ac:spMk id="3" creationId="{BB2E6F1F-66E2-E61F-A43F-A65426E87C25}"/>
          </ac:spMkLst>
        </pc:spChg>
      </pc:sldChg>
      <pc:sldChg chg="del">
        <pc:chgData name="Vicki Wise" userId="S::vwise@homewardva.org::e07c4b8b-5d9a-4d69-b775-f78cb2905844" providerId="AD" clId="Web-{20370011-EFE7-26F7-EA01-AB7F7187A837}" dt="2026-05-19T11:51:19.035" v="284"/>
        <pc:sldMkLst>
          <pc:docMk/>
          <pc:sldMk cId="1903009334" sldId="273"/>
        </pc:sldMkLst>
      </pc:sldChg>
      <pc:sldChg chg="modSp">
        <pc:chgData name="Vicki Wise" userId="S::vwise@homewardva.org::e07c4b8b-5d9a-4d69-b775-f78cb2905844" providerId="AD" clId="Web-{20370011-EFE7-26F7-EA01-AB7F7187A837}" dt="2026-05-19T13:22:33.326" v="390" actId="20577"/>
        <pc:sldMkLst>
          <pc:docMk/>
          <pc:sldMk cId="1297535031" sldId="282"/>
        </pc:sldMkLst>
        <pc:spChg chg="mod">
          <ac:chgData name="Vicki Wise" userId="S::vwise@homewardva.org::e07c4b8b-5d9a-4d69-b775-f78cb2905844" providerId="AD" clId="Web-{20370011-EFE7-26F7-EA01-AB7F7187A837}" dt="2026-05-19T13:22:33.326" v="390" actId="20577"/>
          <ac:spMkLst>
            <pc:docMk/>
            <pc:sldMk cId="1297535031" sldId="282"/>
            <ac:spMk id="3" creationId="{00000000-0000-0000-0000-000000000000}"/>
          </ac:spMkLst>
        </pc:spChg>
      </pc:sldChg>
      <pc:sldChg chg="modSp">
        <pc:chgData name="Vicki Wise" userId="S::vwise@homewardva.org::e07c4b8b-5d9a-4d69-b775-f78cb2905844" providerId="AD" clId="Web-{20370011-EFE7-26F7-EA01-AB7F7187A837}" dt="2026-05-19T11:34:23.670" v="77" actId="20577"/>
        <pc:sldMkLst>
          <pc:docMk/>
          <pc:sldMk cId="1890241507" sldId="288"/>
        </pc:sldMkLst>
        <pc:spChg chg="mod">
          <ac:chgData name="Vicki Wise" userId="S::vwise@homewardva.org::e07c4b8b-5d9a-4d69-b775-f78cb2905844" providerId="AD" clId="Web-{20370011-EFE7-26F7-EA01-AB7F7187A837}" dt="2026-05-19T11:34:23.670" v="77" actId="20577"/>
          <ac:spMkLst>
            <pc:docMk/>
            <pc:sldMk cId="1890241507" sldId="288"/>
            <ac:spMk id="3" creationId="{51BE4312-C8D7-B426-06CE-96F714021840}"/>
          </ac:spMkLst>
        </pc:spChg>
      </pc:sldChg>
      <pc:sldChg chg="modSp">
        <pc:chgData name="Vicki Wise" userId="S::vwise@homewardva.org::e07c4b8b-5d9a-4d69-b775-f78cb2905844" providerId="AD" clId="Web-{20370011-EFE7-26F7-EA01-AB7F7187A837}" dt="2026-05-19T11:39:10.337" v="157" actId="20577"/>
        <pc:sldMkLst>
          <pc:docMk/>
          <pc:sldMk cId="459870741" sldId="294"/>
        </pc:sldMkLst>
        <pc:spChg chg="mod">
          <ac:chgData name="Vicki Wise" userId="S::vwise@homewardva.org::e07c4b8b-5d9a-4d69-b775-f78cb2905844" providerId="AD" clId="Web-{20370011-EFE7-26F7-EA01-AB7F7187A837}" dt="2026-05-19T11:39:10.337" v="157" actId="20577"/>
          <ac:spMkLst>
            <pc:docMk/>
            <pc:sldMk cId="459870741" sldId="294"/>
            <ac:spMk id="3" creationId="{00000000-0000-0000-0000-000000000000}"/>
          </ac:spMkLst>
        </pc:spChg>
      </pc:sldChg>
      <pc:sldChg chg="modSp">
        <pc:chgData name="Vicki Wise" userId="S::vwise@homewardva.org::e07c4b8b-5d9a-4d69-b775-f78cb2905844" providerId="AD" clId="Web-{20370011-EFE7-26F7-EA01-AB7F7187A837}" dt="2026-05-19T11:40:09.120" v="176" actId="20577"/>
        <pc:sldMkLst>
          <pc:docMk/>
          <pc:sldMk cId="1764305111" sldId="1705"/>
        </pc:sldMkLst>
        <pc:spChg chg="mod">
          <ac:chgData name="Vicki Wise" userId="S::vwise@homewardva.org::e07c4b8b-5d9a-4d69-b775-f78cb2905844" providerId="AD" clId="Web-{20370011-EFE7-26F7-EA01-AB7F7187A837}" dt="2026-05-19T11:40:09.120" v="176" actId="20577"/>
          <ac:spMkLst>
            <pc:docMk/>
            <pc:sldMk cId="1764305111" sldId="1705"/>
            <ac:spMk id="3" creationId="{DAA9084B-803E-BA7B-580B-0B30E4A33185}"/>
          </ac:spMkLst>
        </pc:spChg>
      </pc:sldChg>
      <pc:sldChg chg="addSp modSp mod setBg modClrScheme chgLayout">
        <pc:chgData name="Vicki Wise" userId="S::vwise@homewardva.org::e07c4b8b-5d9a-4d69-b775-f78cb2905844" providerId="AD" clId="Web-{20370011-EFE7-26F7-EA01-AB7F7187A837}" dt="2026-05-19T11:35:02.390" v="81"/>
        <pc:sldMkLst>
          <pc:docMk/>
          <pc:sldMk cId="2770926246" sldId="1709"/>
        </pc:sldMkLst>
        <pc:spChg chg="mod ord">
          <ac:chgData name="Vicki Wise" userId="S::vwise@homewardva.org::e07c4b8b-5d9a-4d69-b775-f78cb2905844" providerId="AD" clId="Web-{20370011-EFE7-26F7-EA01-AB7F7187A837}" dt="2026-05-19T11:35:02.390" v="81"/>
          <ac:spMkLst>
            <pc:docMk/>
            <pc:sldMk cId="2770926246" sldId="1709"/>
            <ac:spMk id="2" creationId="{6F3C8875-C541-163A-C987-80D0C3374372}"/>
          </ac:spMkLst>
        </pc:spChg>
        <pc:spChg chg="mod ord">
          <ac:chgData name="Vicki Wise" userId="S::vwise@homewardva.org::e07c4b8b-5d9a-4d69-b775-f78cb2905844" providerId="AD" clId="Web-{20370011-EFE7-26F7-EA01-AB7F7187A837}" dt="2026-05-19T11:35:02.390" v="81"/>
          <ac:spMkLst>
            <pc:docMk/>
            <pc:sldMk cId="2770926246" sldId="1709"/>
            <ac:spMk id="3" creationId="{B0B256D4-469E-CDCE-1E44-49F907FA003F}"/>
          </ac:spMkLst>
        </pc:spChg>
        <pc:spChg chg="add">
          <ac:chgData name="Vicki Wise" userId="S::vwise@homewardva.org::e07c4b8b-5d9a-4d69-b775-f78cb2905844" providerId="AD" clId="Web-{20370011-EFE7-26F7-EA01-AB7F7187A837}" dt="2026-05-19T11:35:02.390" v="81"/>
          <ac:spMkLst>
            <pc:docMk/>
            <pc:sldMk cId="2770926246" sldId="1709"/>
            <ac:spMk id="8" creationId="{FFD48BC7-DC40-47DE-87EE-9F4B6ECB9ABB}"/>
          </ac:spMkLst>
        </pc:spChg>
        <pc:spChg chg="add">
          <ac:chgData name="Vicki Wise" userId="S::vwise@homewardva.org::e07c4b8b-5d9a-4d69-b775-f78cb2905844" providerId="AD" clId="Web-{20370011-EFE7-26F7-EA01-AB7F7187A837}" dt="2026-05-19T11:35:02.390" v="81"/>
          <ac:spMkLst>
            <pc:docMk/>
            <pc:sldMk cId="2770926246" sldId="1709"/>
            <ac:spMk id="10" creationId="{E502BBC7-2C76-46F3-BC24-5985BC13DB88}"/>
          </ac:spMkLst>
        </pc:spChg>
        <pc:spChg chg="add">
          <ac:chgData name="Vicki Wise" userId="S::vwise@homewardva.org::e07c4b8b-5d9a-4d69-b775-f78cb2905844" providerId="AD" clId="Web-{20370011-EFE7-26F7-EA01-AB7F7187A837}" dt="2026-05-19T11:35:02.390" v="81"/>
          <ac:spMkLst>
            <pc:docMk/>
            <pc:sldMk cId="2770926246" sldId="1709"/>
            <ac:spMk id="12" creationId="{C7F28D52-2A5F-4D23-81AE-7CB8B591C7AF}"/>
          </ac:spMkLst>
        </pc:spChg>
        <pc:spChg chg="add">
          <ac:chgData name="Vicki Wise" userId="S::vwise@homewardva.org::e07c4b8b-5d9a-4d69-b775-f78cb2905844" providerId="AD" clId="Web-{20370011-EFE7-26F7-EA01-AB7F7187A837}" dt="2026-05-19T11:35:02.390" v="81"/>
          <ac:spMkLst>
            <pc:docMk/>
            <pc:sldMk cId="2770926246" sldId="1709"/>
            <ac:spMk id="14" creationId="{3629484E-3792-4B3D-89AD-7C8A1ED0E0D4}"/>
          </ac:spMkLst>
        </pc:spChg>
      </pc:sldChg>
      <pc:sldChg chg="del">
        <pc:chgData name="Vicki Wise" userId="S::vwise@homewardva.org::e07c4b8b-5d9a-4d69-b775-f78cb2905844" providerId="AD" clId="Web-{20370011-EFE7-26F7-EA01-AB7F7187A837}" dt="2026-05-19T11:51:20.723" v="285"/>
        <pc:sldMkLst>
          <pc:docMk/>
          <pc:sldMk cId="1908659921" sldId="1710"/>
        </pc:sldMkLst>
      </pc:sldChg>
      <pc:sldChg chg="addSp delSp modSp new mod setBg">
        <pc:chgData name="Vicki Wise" userId="S::vwise@homewardva.org::e07c4b8b-5d9a-4d69-b775-f78cb2905844" providerId="AD" clId="Web-{20370011-EFE7-26F7-EA01-AB7F7187A837}" dt="2026-05-19T13:23:04.140" v="398" actId="20577"/>
        <pc:sldMkLst>
          <pc:docMk/>
          <pc:sldMk cId="3150449052" sldId="1710"/>
        </pc:sldMkLst>
        <pc:spChg chg="mod">
          <ac:chgData name="Vicki Wise" userId="S::vwise@homewardva.org::e07c4b8b-5d9a-4d69-b775-f78cb2905844" providerId="AD" clId="Web-{20370011-EFE7-26F7-EA01-AB7F7187A837}" dt="2026-05-19T13:23:04.140" v="398" actId="20577"/>
          <ac:spMkLst>
            <pc:docMk/>
            <pc:sldMk cId="3150449052" sldId="1710"/>
            <ac:spMk id="2" creationId="{017C05A4-4555-D8EB-114B-A856012FDADB}"/>
          </ac:spMkLst>
        </pc:spChg>
        <pc:spChg chg="del">
          <ac:chgData name="Vicki Wise" userId="S::vwise@homewardva.org::e07c4b8b-5d9a-4d69-b775-f78cb2905844" providerId="AD" clId="Web-{20370011-EFE7-26F7-EA01-AB7F7187A837}" dt="2026-05-19T12:01:37.870" v="370"/>
          <ac:spMkLst>
            <pc:docMk/>
            <pc:sldMk cId="3150449052" sldId="1710"/>
            <ac:spMk id="3" creationId="{F0F4F66F-1F20-5958-B296-0E731254615A}"/>
          </ac:spMkLst>
        </pc:spChg>
        <pc:spChg chg="add mod">
          <ac:chgData name="Vicki Wise" userId="S::vwise@homewardva.org::e07c4b8b-5d9a-4d69-b775-f78cb2905844" providerId="AD" clId="Web-{20370011-EFE7-26F7-EA01-AB7F7187A837}" dt="2026-05-19T12:03:53.297" v="378" actId="20577"/>
          <ac:spMkLst>
            <pc:docMk/>
            <pc:sldMk cId="3150449052" sldId="1710"/>
            <ac:spMk id="8" creationId="{60D81D61-F742-FD75-32F5-528C900AB7F6}"/>
          </ac:spMkLst>
        </pc:spChg>
        <pc:spChg chg="add">
          <ac:chgData name="Vicki Wise" userId="S::vwise@homewardva.org::e07c4b8b-5d9a-4d69-b775-f78cb2905844" providerId="AD" clId="Web-{20370011-EFE7-26F7-EA01-AB7F7187A837}" dt="2026-05-19T12:03:37.672" v="375"/>
          <ac:spMkLst>
            <pc:docMk/>
            <pc:sldMk cId="3150449052" sldId="1710"/>
            <ac:spMk id="11" creationId="{45D37F4E-DDB4-456B-97E0-9937730A039F}"/>
          </ac:spMkLst>
        </pc:spChg>
        <pc:spChg chg="add">
          <ac:chgData name="Vicki Wise" userId="S::vwise@homewardva.org::e07c4b8b-5d9a-4d69-b775-f78cb2905844" providerId="AD" clId="Web-{20370011-EFE7-26F7-EA01-AB7F7187A837}" dt="2026-05-19T12:03:37.672" v="375"/>
          <ac:spMkLst>
            <pc:docMk/>
            <pc:sldMk cId="3150449052" sldId="1710"/>
            <ac:spMk id="13" creationId="{B2DD41CD-8F47-4F56-AD12-4E2FF7696987}"/>
          </ac:spMkLst>
        </pc:spChg>
        <pc:picChg chg="add mod ord">
          <ac:chgData name="Vicki Wise" userId="S::vwise@homewardva.org::e07c4b8b-5d9a-4d69-b775-f78cb2905844" providerId="AD" clId="Web-{20370011-EFE7-26F7-EA01-AB7F7187A837}" dt="2026-05-19T12:04:02.219" v="379" actId="1076"/>
          <ac:picMkLst>
            <pc:docMk/>
            <pc:sldMk cId="3150449052" sldId="1710"/>
            <ac:picMk id="4" creationId="{DD967592-28E7-0FF4-AF45-5E761FBDDABF}"/>
          </ac:picMkLst>
        </pc:picChg>
      </pc:sldChg>
    </pc:docChg>
  </pc:docChgLst>
  <pc:docChgLst>
    <pc:chgData name="Vicki Wise" userId="S::vwise@homewardva.org::e07c4b8b-5d9a-4d69-b775-f78cb2905844" providerId="AD" clId="Web-{3949EE34-ECEA-1A2D-B263-1318E0290F88}"/>
    <pc:docChg chg="modSld">
      <pc:chgData name="Vicki Wise" userId="S::vwise@homewardva.org::e07c4b8b-5d9a-4d69-b775-f78cb2905844" providerId="AD" clId="Web-{3949EE34-ECEA-1A2D-B263-1318E0290F88}" dt="2026-05-18T23:37:47.799" v="8" actId="20577"/>
      <pc:docMkLst>
        <pc:docMk/>
      </pc:docMkLst>
      <pc:sldChg chg="modSp">
        <pc:chgData name="Vicki Wise" userId="S::vwise@homewardva.org::e07c4b8b-5d9a-4d69-b775-f78cb2905844" providerId="AD" clId="Web-{3949EE34-ECEA-1A2D-B263-1318E0290F88}" dt="2026-05-18T23:37:47.799" v="8" actId="20577"/>
        <pc:sldMkLst>
          <pc:docMk/>
          <pc:sldMk cId="2560428426" sldId="312"/>
        </pc:sldMkLst>
        <pc:spChg chg="mod">
          <ac:chgData name="Vicki Wise" userId="S::vwise@homewardva.org::e07c4b8b-5d9a-4d69-b775-f78cb2905844" providerId="AD" clId="Web-{3949EE34-ECEA-1A2D-B263-1318E0290F88}" dt="2026-05-18T23:37:47.799" v="8" actId="20577"/>
          <ac:spMkLst>
            <pc:docMk/>
            <pc:sldMk cId="2560428426" sldId="312"/>
            <ac:spMk id="2" creationId="{D246BC19-6B45-BE0F-80E4-E276A18449BD}"/>
          </ac:spMkLst>
        </pc:spChg>
      </pc:sldChg>
    </pc:docChg>
  </pc:docChgLst>
  <pc:docChgLst>
    <pc:chgData name="Vicki Wise" userId="S::vwise@homewardva.org::e07c4b8b-5d9a-4d69-b775-f78cb2905844" providerId="AD" clId="Web-{28788992-6521-22F7-DDBE-D8E964F61EDC}"/>
    <pc:docChg chg="modSld">
      <pc:chgData name="Vicki Wise" userId="S::vwise@homewardva.org::e07c4b8b-5d9a-4d69-b775-f78cb2905844" providerId="AD" clId="Web-{28788992-6521-22F7-DDBE-D8E964F61EDC}" dt="2026-05-15T18:08:19.512" v="12" actId="20577"/>
      <pc:docMkLst>
        <pc:docMk/>
      </pc:docMkLst>
      <pc:sldChg chg="modSp">
        <pc:chgData name="Vicki Wise" userId="S::vwise@homewardva.org::e07c4b8b-5d9a-4d69-b775-f78cb2905844" providerId="AD" clId="Web-{28788992-6521-22F7-DDBE-D8E964F61EDC}" dt="2026-05-15T18:08:19.512" v="12" actId="20577"/>
        <pc:sldMkLst>
          <pc:docMk/>
          <pc:sldMk cId="2560428426" sldId="312"/>
        </pc:sldMkLst>
        <pc:spChg chg="mod">
          <ac:chgData name="Vicki Wise" userId="S::vwise@homewardva.org::e07c4b8b-5d9a-4d69-b775-f78cb2905844" providerId="AD" clId="Web-{28788992-6521-22F7-DDBE-D8E964F61EDC}" dt="2026-05-15T18:08:19.512" v="12" actId="20577"/>
          <ac:spMkLst>
            <pc:docMk/>
            <pc:sldMk cId="2560428426" sldId="312"/>
            <ac:spMk id="3" creationId="{90A9A4BC-8C7B-25F6-E146-742A8FD0B3D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2029BC-6F75-47E3-8656-2632275E196C}" type="datetimeFigureOut">
              <a:t>5/19/2026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DEAF7E-80F4-400C-BECF-471366101AAF}" type="slidenum">
              <a:t>‹#›</a:t>
            </a:fld>
            <a:endParaRPr lang="en-US"/>
          </a:p>
        </p:txBody>
      </p:sp>
    </p:spTree>
    <p:extLst>
      <p:ext uri="{BB962C8B-B14F-4D97-AF65-F5344CB8AC3E}">
        <p14:creationId xmlns:p14="http://schemas.microsoft.com/office/powerpoint/2010/main" val="2531434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799520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90036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042811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4">
    <p:spTree>
      <p:nvGrpSpPr>
        <p:cNvPr id="1" name=""/>
        <p:cNvGrpSpPr/>
        <p:nvPr/>
      </p:nvGrpSpPr>
      <p:grpSpPr>
        <a:xfrm>
          <a:off x="0" y="0"/>
          <a:ext cx="0" cy="0"/>
          <a:chOff x="0" y="0"/>
          <a:chExt cx="0" cy="0"/>
        </a:xfrm>
      </p:grpSpPr>
      <p:sp>
        <p:nvSpPr>
          <p:cNvPr id="27" name="Freeform 26">
            <a:extLst>
              <a:ext uri="{FF2B5EF4-FFF2-40B4-BE49-F238E27FC236}">
                <a16:creationId xmlns:a16="http://schemas.microsoft.com/office/drawing/2014/main" id="{3C7B0BB3-A5CA-7C72-DC39-AD00EC90964C}"/>
              </a:ext>
              <a:ext uri="{C183D7F6-B498-43B3-948B-1728B52AA6E4}">
                <adec:decorative xmlns:adec="http://schemas.microsoft.com/office/drawing/2017/decorative" val="1"/>
              </a:ext>
            </a:extLst>
          </p:cNvPr>
          <p:cNvSpPr/>
          <p:nvPr userDrawn="1"/>
        </p:nvSpPr>
        <p:spPr>
          <a:xfrm>
            <a:off x="8989454" y="3427336"/>
            <a:ext cx="3202546" cy="3430665"/>
          </a:xfrm>
          <a:custGeom>
            <a:avLst/>
            <a:gdLst>
              <a:gd name="connsiteX0" fmla="*/ 0 w 3202546"/>
              <a:gd name="connsiteY0" fmla="*/ 0 h 3430665"/>
              <a:gd name="connsiteX1" fmla="*/ 3202546 w 3202546"/>
              <a:gd name="connsiteY1" fmla="*/ 0 h 3430665"/>
              <a:gd name="connsiteX2" fmla="*/ 3202546 w 3202546"/>
              <a:gd name="connsiteY2" fmla="*/ 3430665 h 3430665"/>
              <a:gd name="connsiteX3" fmla="*/ 0 w 3202546"/>
              <a:gd name="connsiteY3" fmla="*/ 3430665 h 3430665"/>
            </a:gdLst>
            <a:ahLst/>
            <a:cxnLst>
              <a:cxn ang="0">
                <a:pos x="connsiteX0" y="connsiteY0"/>
              </a:cxn>
              <a:cxn ang="0">
                <a:pos x="connsiteX1" y="connsiteY1"/>
              </a:cxn>
              <a:cxn ang="0">
                <a:pos x="connsiteX2" y="connsiteY2"/>
              </a:cxn>
              <a:cxn ang="0">
                <a:pos x="connsiteX3" y="connsiteY3"/>
              </a:cxn>
            </a:cxnLst>
            <a:rect l="l" t="t" r="r" b="b"/>
            <a:pathLst>
              <a:path w="3202546" h="3430665">
                <a:moveTo>
                  <a:pt x="0" y="0"/>
                </a:moveTo>
                <a:lnTo>
                  <a:pt x="3202546" y="0"/>
                </a:lnTo>
                <a:lnTo>
                  <a:pt x="3202546" y="3430665"/>
                </a:lnTo>
                <a:lnTo>
                  <a:pt x="0" y="3430665"/>
                </a:lnTo>
                <a:close/>
              </a:path>
            </a:pathLst>
          </a:custGeom>
          <a:solidFill>
            <a:schemeClr val="accent3"/>
          </a:solidFill>
          <a:ln>
            <a:noFill/>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18" name="Freeform 17">
            <a:extLst>
              <a:ext uri="{FF2B5EF4-FFF2-40B4-BE49-F238E27FC236}">
                <a16:creationId xmlns:a16="http://schemas.microsoft.com/office/drawing/2014/main" id="{07871527-68A5-0A5C-F5A6-A80523BAC92F}"/>
              </a:ext>
              <a:ext uri="{C183D7F6-B498-43B3-948B-1728B52AA6E4}">
                <adec:decorative xmlns:adec="http://schemas.microsoft.com/office/drawing/2017/decorative" val="1"/>
              </a:ext>
            </a:extLst>
          </p:cNvPr>
          <p:cNvSpPr/>
          <p:nvPr userDrawn="1"/>
        </p:nvSpPr>
        <p:spPr>
          <a:xfrm>
            <a:off x="8989454" y="3654149"/>
            <a:ext cx="3202546" cy="3203852"/>
          </a:xfrm>
          <a:custGeom>
            <a:avLst/>
            <a:gdLst>
              <a:gd name="connsiteX0" fmla="*/ 3202546 w 3202546"/>
              <a:gd name="connsiteY0" fmla="*/ 0 h 3203852"/>
              <a:gd name="connsiteX1" fmla="*/ 3202546 w 3202546"/>
              <a:gd name="connsiteY1" fmla="*/ 3203852 h 3203852"/>
              <a:gd name="connsiteX2" fmla="*/ 0 w 3202546"/>
              <a:gd name="connsiteY2" fmla="*/ 3203852 h 3203852"/>
              <a:gd name="connsiteX3" fmla="*/ 0 w 3202546"/>
              <a:gd name="connsiteY3" fmla="*/ 3190718 h 3203852"/>
            </a:gdLst>
            <a:ahLst/>
            <a:cxnLst>
              <a:cxn ang="0">
                <a:pos x="connsiteX0" y="connsiteY0"/>
              </a:cxn>
              <a:cxn ang="0">
                <a:pos x="connsiteX1" y="connsiteY1"/>
              </a:cxn>
              <a:cxn ang="0">
                <a:pos x="connsiteX2" y="connsiteY2"/>
              </a:cxn>
              <a:cxn ang="0">
                <a:pos x="connsiteX3" y="connsiteY3"/>
              </a:cxn>
            </a:cxnLst>
            <a:rect l="l" t="t" r="r" b="b"/>
            <a:pathLst>
              <a:path w="3202546" h="3203852">
                <a:moveTo>
                  <a:pt x="3202546" y="0"/>
                </a:moveTo>
                <a:lnTo>
                  <a:pt x="3202546" y="3203852"/>
                </a:lnTo>
                <a:lnTo>
                  <a:pt x="0" y="3203852"/>
                </a:lnTo>
                <a:lnTo>
                  <a:pt x="0" y="3190718"/>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14" name="Freeform 13">
            <a:extLst>
              <a:ext uri="{FF2B5EF4-FFF2-40B4-BE49-F238E27FC236}">
                <a16:creationId xmlns:a16="http://schemas.microsoft.com/office/drawing/2014/main" id="{CEB118B3-9B06-AD11-738A-7A0651F98B7E}"/>
              </a:ext>
              <a:ext uri="{C183D7F6-B498-43B3-948B-1728B52AA6E4}">
                <adec:decorative xmlns:adec="http://schemas.microsoft.com/office/drawing/2017/decorative" val="1"/>
              </a:ext>
            </a:extLst>
          </p:cNvPr>
          <p:cNvSpPr/>
          <p:nvPr userDrawn="1"/>
        </p:nvSpPr>
        <p:spPr>
          <a:xfrm>
            <a:off x="8989455" y="1"/>
            <a:ext cx="3202545" cy="3437345"/>
          </a:xfrm>
          <a:custGeom>
            <a:avLst/>
            <a:gdLst>
              <a:gd name="connsiteX0" fmla="*/ 0 w 3202545"/>
              <a:gd name="connsiteY0" fmla="*/ 0 h 3437345"/>
              <a:gd name="connsiteX1" fmla="*/ 3202545 w 3202545"/>
              <a:gd name="connsiteY1" fmla="*/ 0 h 3437345"/>
              <a:gd name="connsiteX2" fmla="*/ 3202545 w 3202545"/>
              <a:gd name="connsiteY2" fmla="*/ 3437345 h 3437345"/>
              <a:gd name="connsiteX3" fmla="*/ 0 w 3202545"/>
              <a:gd name="connsiteY3" fmla="*/ 3437345 h 3437345"/>
            </a:gdLst>
            <a:ahLst/>
            <a:cxnLst>
              <a:cxn ang="0">
                <a:pos x="connsiteX0" y="connsiteY0"/>
              </a:cxn>
              <a:cxn ang="0">
                <a:pos x="connsiteX1" y="connsiteY1"/>
              </a:cxn>
              <a:cxn ang="0">
                <a:pos x="connsiteX2" y="connsiteY2"/>
              </a:cxn>
              <a:cxn ang="0">
                <a:pos x="connsiteX3" y="connsiteY3"/>
              </a:cxn>
            </a:cxnLst>
            <a:rect l="l" t="t" r="r" b="b"/>
            <a:pathLst>
              <a:path w="3202545" h="3437345">
                <a:moveTo>
                  <a:pt x="0" y="0"/>
                </a:moveTo>
                <a:lnTo>
                  <a:pt x="3202545" y="0"/>
                </a:lnTo>
                <a:lnTo>
                  <a:pt x="3202545" y="3437345"/>
                </a:lnTo>
                <a:lnTo>
                  <a:pt x="0" y="3437345"/>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16" name="Freeform 15">
            <a:extLst>
              <a:ext uri="{FF2B5EF4-FFF2-40B4-BE49-F238E27FC236}">
                <a16:creationId xmlns:a16="http://schemas.microsoft.com/office/drawing/2014/main" id="{0EA94262-504E-06F2-F383-E832C37B1250}"/>
              </a:ext>
              <a:ext uri="{C183D7F6-B498-43B3-948B-1728B52AA6E4}">
                <adec:decorative xmlns:adec="http://schemas.microsoft.com/office/drawing/2017/decorative" val="1"/>
              </a:ext>
            </a:extLst>
          </p:cNvPr>
          <p:cNvSpPr/>
          <p:nvPr userDrawn="1"/>
        </p:nvSpPr>
        <p:spPr>
          <a:xfrm>
            <a:off x="8989454" y="6681"/>
            <a:ext cx="3202546" cy="3436477"/>
          </a:xfrm>
          <a:custGeom>
            <a:avLst/>
            <a:gdLst>
              <a:gd name="connsiteX0" fmla="*/ 0 w 3202546"/>
              <a:gd name="connsiteY0" fmla="*/ 0 h 3436477"/>
              <a:gd name="connsiteX1" fmla="*/ 3202546 w 3202546"/>
              <a:gd name="connsiteY1" fmla="*/ 3214418 h 3436477"/>
              <a:gd name="connsiteX2" fmla="*/ 3202546 w 3202546"/>
              <a:gd name="connsiteY2" fmla="*/ 3436477 h 3436477"/>
              <a:gd name="connsiteX3" fmla="*/ 0 w 3202546"/>
              <a:gd name="connsiteY3" fmla="*/ 3436477 h 3436477"/>
            </a:gdLst>
            <a:ahLst/>
            <a:cxnLst>
              <a:cxn ang="0">
                <a:pos x="connsiteX0" y="connsiteY0"/>
              </a:cxn>
              <a:cxn ang="0">
                <a:pos x="connsiteX1" y="connsiteY1"/>
              </a:cxn>
              <a:cxn ang="0">
                <a:pos x="connsiteX2" y="connsiteY2"/>
              </a:cxn>
              <a:cxn ang="0">
                <a:pos x="connsiteX3" y="connsiteY3"/>
              </a:cxn>
            </a:cxnLst>
            <a:rect l="l" t="t" r="r" b="b"/>
            <a:pathLst>
              <a:path w="3202546" h="3436477">
                <a:moveTo>
                  <a:pt x="0" y="0"/>
                </a:moveTo>
                <a:lnTo>
                  <a:pt x="3202546" y="3214418"/>
                </a:lnTo>
                <a:lnTo>
                  <a:pt x="3202546" y="3436477"/>
                </a:lnTo>
                <a:lnTo>
                  <a:pt x="0" y="3436477"/>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a:solidFill>
                <a:schemeClr val="tx1"/>
              </a:solidFill>
            </a:endParaRPr>
          </a:p>
        </p:txBody>
      </p:sp>
      <p:sp>
        <p:nvSpPr>
          <p:cNvPr id="20" name="Title 19">
            <a:extLst>
              <a:ext uri="{FF2B5EF4-FFF2-40B4-BE49-F238E27FC236}">
                <a16:creationId xmlns:a16="http://schemas.microsoft.com/office/drawing/2014/main" id="{C26B5661-F583-FA44-8353-161B862E69B1}"/>
              </a:ext>
            </a:extLst>
          </p:cNvPr>
          <p:cNvSpPr>
            <a:spLocks noGrp="1"/>
          </p:cNvSpPr>
          <p:nvPr userDrawn="1">
            <p:ph type="title" hasCustomPrompt="1"/>
          </p:nvPr>
        </p:nvSpPr>
        <p:spPr>
          <a:xfrm>
            <a:off x="914399" y="834635"/>
            <a:ext cx="7796464" cy="1222385"/>
          </a:xfrm>
        </p:spPr>
        <p:txBody>
          <a:bodyPr tIns="0" bIns="0">
            <a:noAutofit/>
          </a:bodyPr>
          <a:lstStyle>
            <a:lvl1pPr algn="l">
              <a:lnSpc>
                <a:spcPct val="100000"/>
              </a:lnSpc>
              <a:defRPr sz="3600"/>
            </a:lvl1pPr>
          </a:lstStyle>
          <a:p>
            <a:r>
              <a:rPr lang="en-US"/>
              <a:t>Click to add title</a:t>
            </a:r>
          </a:p>
        </p:txBody>
      </p:sp>
      <p:sp>
        <p:nvSpPr>
          <p:cNvPr id="19" name="Slide Number Placeholder 2">
            <a:extLst>
              <a:ext uri="{FF2B5EF4-FFF2-40B4-BE49-F238E27FC236}">
                <a16:creationId xmlns:a16="http://schemas.microsoft.com/office/drawing/2014/main" id="{BFBCB81C-7599-87A1-8037-5FB8C374503A}"/>
              </a:ext>
            </a:extLst>
          </p:cNvPr>
          <p:cNvSpPr>
            <a:spLocks noGrp="1"/>
          </p:cNvSpPr>
          <p:nvPr userDrawn="1">
            <p:ph type="sldNum" sz="quarter" idx="10"/>
          </p:nvPr>
        </p:nvSpPr>
        <p:spPr>
          <a:xfrm>
            <a:off x="10438475" y="457199"/>
            <a:ext cx="987552" cy="471489"/>
          </a:xfrm>
        </p:spPr>
        <p:txBody>
          <a:bodyPr/>
          <a:lstStyle>
            <a:lvl1pPr>
              <a:defRPr sz="1600">
                <a:latin typeface="+mj-lt"/>
              </a:defRPr>
            </a:lvl1pPr>
          </a:lstStyle>
          <a:p>
            <a:fld id="{48F63A3B-78C7-47BE-AE5E-E10140E04643}" type="slidenum">
              <a:rPr lang="en-US" smtClean="0"/>
              <a:pPr/>
              <a:t>‹#›</a:t>
            </a:fld>
            <a:endParaRPr lang="en-US"/>
          </a:p>
        </p:txBody>
      </p:sp>
      <p:sp>
        <p:nvSpPr>
          <p:cNvPr id="23" name="Content Placeholder 3">
            <a:extLst>
              <a:ext uri="{FF2B5EF4-FFF2-40B4-BE49-F238E27FC236}">
                <a16:creationId xmlns:a16="http://schemas.microsoft.com/office/drawing/2014/main" id="{6FF02D51-6992-3FED-2A19-92E5AC564CF4}"/>
              </a:ext>
            </a:extLst>
          </p:cNvPr>
          <p:cNvSpPr>
            <a:spLocks noGrp="1"/>
          </p:cNvSpPr>
          <p:nvPr userDrawn="1">
            <p:ph sz="half" idx="2" hasCustomPrompt="1"/>
          </p:nvPr>
        </p:nvSpPr>
        <p:spPr>
          <a:xfrm>
            <a:off x="914400" y="2303028"/>
            <a:ext cx="3283119" cy="3720337"/>
          </a:xfrm>
        </p:spPr>
        <p:txBody>
          <a:bodyPr lIns="91440" tIns="0" rIns="91440" bIns="0">
            <a:normAutofit/>
          </a:bodyPr>
          <a:lstStyle>
            <a:lvl1pPr marL="0" indent="0">
              <a:spcBef>
                <a:spcPts val="1000"/>
              </a:spcBef>
              <a:buNone/>
              <a:defRPr sz="1800"/>
            </a:lvl1pPr>
            <a:lvl2pPr marL="283464" indent="-283464">
              <a:spcBef>
                <a:spcPts val="1000"/>
              </a:spcBef>
              <a:defRPr sz="1800"/>
            </a:lvl2pPr>
            <a:lvl3pPr marL="283464" indent="-283464">
              <a:spcBef>
                <a:spcPts val="1000"/>
              </a:spcBef>
              <a:defRPr sz="1800"/>
            </a:lvl3pPr>
            <a:lvl4pPr marL="283464" indent="-283464">
              <a:spcBef>
                <a:spcPts val="1000"/>
              </a:spcBef>
              <a:defRPr sz="1800"/>
            </a:lvl4pPr>
            <a:lvl5pPr marL="283464" indent="-283464">
              <a:spcBef>
                <a:spcPts val="1000"/>
              </a:spcBef>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
        <p:nvSpPr>
          <p:cNvPr id="25" name="Content Placeholder 5">
            <a:extLst>
              <a:ext uri="{FF2B5EF4-FFF2-40B4-BE49-F238E27FC236}">
                <a16:creationId xmlns:a16="http://schemas.microsoft.com/office/drawing/2014/main" id="{C2762372-3C12-61F8-F131-E4C08A2B1735}"/>
              </a:ext>
            </a:extLst>
          </p:cNvPr>
          <p:cNvSpPr>
            <a:spLocks noGrp="1"/>
          </p:cNvSpPr>
          <p:nvPr userDrawn="1">
            <p:ph sz="quarter" idx="4" hasCustomPrompt="1"/>
          </p:nvPr>
        </p:nvSpPr>
        <p:spPr>
          <a:xfrm>
            <a:off x="4782159" y="2303028"/>
            <a:ext cx="3284951" cy="3720337"/>
          </a:xfrm>
        </p:spPr>
        <p:txBody>
          <a:bodyPr lIns="91440" tIns="0" rIns="91440" bIns="0">
            <a:normAutofit/>
          </a:bodyPr>
          <a:lstStyle>
            <a:lvl1pPr marL="0" indent="0">
              <a:spcBef>
                <a:spcPts val="1000"/>
              </a:spcBef>
              <a:buNone/>
              <a:defRPr sz="1800"/>
            </a:lvl1pPr>
            <a:lvl2pPr marL="283464" indent="-283464">
              <a:spcBef>
                <a:spcPts val="1000"/>
              </a:spcBef>
              <a:defRPr sz="1800"/>
            </a:lvl2pPr>
            <a:lvl3pPr marL="283464" indent="-283464">
              <a:spcBef>
                <a:spcPts val="1000"/>
              </a:spcBef>
              <a:defRPr sz="1800"/>
            </a:lvl3pPr>
            <a:lvl4pPr marL="283464" indent="-283464">
              <a:spcBef>
                <a:spcPts val="1000"/>
              </a:spcBef>
              <a:defRPr sz="1800"/>
            </a:lvl4pPr>
            <a:lvl5pPr marL="283464" indent="-283464">
              <a:spcBef>
                <a:spcPts val="1000"/>
              </a:spcBef>
              <a:defRPr sz="1800"/>
            </a:lvl5pPr>
          </a:lstStyle>
          <a:p>
            <a:pPr lvl="0"/>
            <a:r>
              <a:rPr lang="en-US"/>
              <a:t>Click to add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0655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386529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451991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061444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43525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97404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678052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87114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274544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5/19/2026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1278021921"/>
      </p:ext>
    </p:extLst>
  </p:cSld>
  <p:clrMap bg1="dk1" tx1="lt1" bg2="dk2" tx2="lt2" accent1="accent1" accent2="accent2" accent3="accent3" accent4="accent4" accent5="accent5" accent6="accent6" hlink="hlink" folHlink="folHlink"/>
  <p:sldLayoutIdLst>
    <p:sldLayoutId id="2147483700" r:id="rId1"/>
    <p:sldLayoutId id="2147483725" r:id="rId2"/>
    <p:sldLayoutId id="2147483726" r:id="rId3"/>
    <p:sldLayoutId id="2147483727" r:id="rId4"/>
    <p:sldLayoutId id="2147483728" r:id="rId5"/>
    <p:sldLayoutId id="2147483724" r:id="rId6"/>
    <p:sldLayoutId id="2147483729" r:id="rId7"/>
    <p:sldLayoutId id="2147483723" r:id="rId8"/>
    <p:sldLayoutId id="2147483720" r:id="rId9"/>
    <p:sldLayoutId id="2147483721" r:id="rId10"/>
    <p:sldLayoutId id="2147483722" r:id="rId11"/>
    <p:sldLayoutId id="214748374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racking.etapestry.com/t/46388198/1738869923/101637579/0/54591/?x=eddd21e3" TargetMode="External"/><Relationship Id="rId2" Type="http://schemas.openxmlformats.org/officeDocument/2006/relationships/hyperlink" Target="https://irp.cdn-website.com/b42b4d18/files/uploaded/GRCoC%20Strategic%20Plan%20Final%20Draft.pdf" TargetMode="External"/><Relationship Id="rId1" Type="http://schemas.openxmlformats.org/officeDocument/2006/relationships/slideLayout" Target="../slideLayouts/slideLayout2.xml"/><Relationship Id="rId6" Type="http://schemas.openxmlformats.org/officeDocument/2006/relationships/hyperlink" Target="https://nlihc.us4.list-manage.com/track/click?u=e702259618becdc3f0451bd5d&amp;id=8367a59ca1&amp;e=5d96de2d2c" TargetMode="External"/><Relationship Id="rId5" Type="http://schemas.openxmlformats.org/officeDocument/2006/relationships/hyperlink" Target="https://johnsonvgrantspass.com/solve-homelessness" TargetMode="External"/><Relationship Id="rId4" Type="http://schemas.openxmlformats.org/officeDocument/2006/relationships/hyperlink" Target="https://tracking.etapestry.com/t/46388198/1738869923/99061994/0/54591/?x=338e00a4"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mailto:vwise@homewardva.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46BC19-6B45-BE0F-80E4-E276A18449BD}"/>
              </a:ext>
            </a:extLst>
          </p:cNvPr>
          <p:cNvSpPr>
            <a:spLocks noGrp="1"/>
          </p:cNvSpPr>
          <p:nvPr>
            <p:ph type="title"/>
          </p:nvPr>
        </p:nvSpPr>
        <p:spPr>
          <a:xfrm>
            <a:off x="1285241" y="1008993"/>
            <a:ext cx="9231410" cy="3542045"/>
          </a:xfrm>
        </p:spPr>
        <p:txBody>
          <a:bodyPr vert="horz" lIns="91440" tIns="45720" rIns="91440" bIns="45720" rtlCol="0" anchor="b">
            <a:normAutofit/>
          </a:bodyPr>
          <a:lstStyle/>
          <a:p>
            <a:r>
              <a:rPr lang="en-US" sz="8100" kern="1200" dirty="0">
                <a:latin typeface="+mj-lt"/>
                <a:ea typeface="+mj-ea"/>
                <a:cs typeface="+mj-cs"/>
              </a:rPr>
              <a:t>GRCoC</a:t>
            </a:r>
            <a:r>
              <a:rPr lang="en-US" sz="8100"/>
              <a:t> General Membership</a:t>
            </a:r>
            <a:r>
              <a:rPr lang="en-US" sz="8100" kern="1200">
                <a:latin typeface="+mj-lt"/>
                <a:ea typeface="+mj-ea"/>
                <a:cs typeface="+mj-cs"/>
              </a:rPr>
              <a:t> Meeting</a:t>
            </a:r>
          </a:p>
        </p:txBody>
      </p:sp>
      <p:sp>
        <p:nvSpPr>
          <p:cNvPr id="3" name="Text Placeholder 2">
            <a:extLst>
              <a:ext uri="{FF2B5EF4-FFF2-40B4-BE49-F238E27FC236}">
                <a16:creationId xmlns:a16="http://schemas.microsoft.com/office/drawing/2014/main" id="{90A9A4BC-8C7B-25F6-E146-742A8FD0B3DD}"/>
              </a:ext>
            </a:extLst>
          </p:cNvPr>
          <p:cNvSpPr>
            <a:spLocks noGrp="1"/>
          </p:cNvSpPr>
          <p:nvPr>
            <p:ph type="body" idx="1"/>
          </p:nvPr>
        </p:nvSpPr>
        <p:spPr>
          <a:xfrm>
            <a:off x="1285241" y="4582814"/>
            <a:ext cx="7132335" cy="1312657"/>
          </a:xfrm>
        </p:spPr>
        <p:txBody>
          <a:bodyPr vert="horz" lIns="91440" tIns="45720" rIns="91440" bIns="45720" rtlCol="0" anchor="t">
            <a:normAutofit/>
          </a:bodyPr>
          <a:lstStyle/>
          <a:p>
            <a:r>
              <a:rPr lang="en-US" sz="2200" kern="1200">
                <a:solidFill>
                  <a:schemeClr val="tx1"/>
                </a:solidFill>
                <a:latin typeface="+mn-lt"/>
                <a:ea typeface="+mn-ea"/>
                <a:cs typeface="+mn-cs"/>
              </a:rPr>
              <a:t>Tuesday, </a:t>
            </a:r>
            <a:r>
              <a:rPr lang="en-US" sz="2200">
                <a:solidFill>
                  <a:schemeClr val="tx1"/>
                </a:solidFill>
              </a:rPr>
              <a:t>May 18</a:t>
            </a:r>
            <a:r>
              <a:rPr lang="en-US" sz="2200" kern="1200">
                <a:solidFill>
                  <a:schemeClr val="tx1"/>
                </a:solidFill>
                <a:latin typeface="+mn-lt"/>
                <a:ea typeface="+mn-ea"/>
                <a:cs typeface="+mn-cs"/>
              </a:rPr>
              <a:t>, </a:t>
            </a:r>
            <a:r>
              <a:rPr lang="en-US" sz="2200">
                <a:solidFill>
                  <a:schemeClr val="tx1"/>
                </a:solidFill>
              </a:rPr>
              <a:t>2026</a:t>
            </a:r>
            <a:endParaRPr lang="en-US" sz="2200" kern="1200" dirty="0">
              <a:solidFill>
                <a:schemeClr val="tx1"/>
              </a:solidFill>
              <a:latin typeface="+mn-lt"/>
              <a:ea typeface="+mn-ea"/>
              <a:cs typeface="+mn-cs"/>
            </a:endParaRPr>
          </a:p>
          <a:p>
            <a:r>
              <a:rPr lang="en-US" sz="2200" kern="1200" dirty="0">
                <a:solidFill>
                  <a:schemeClr val="tx1"/>
                </a:solidFill>
                <a:latin typeface="+mn-lt"/>
                <a:ea typeface="+mn-ea"/>
                <a:cs typeface="+mn-cs"/>
              </a:rPr>
              <a:t>9:30 </a:t>
            </a:r>
            <a:r>
              <a:rPr lang="en-US" sz="2200" dirty="0">
                <a:solidFill>
                  <a:schemeClr val="tx1"/>
                </a:solidFill>
              </a:rPr>
              <a:t>am- </a:t>
            </a:r>
            <a:r>
              <a:rPr lang="en-US" sz="2200" dirty="0" err="1">
                <a:solidFill>
                  <a:schemeClr val="tx1"/>
                </a:solidFill>
              </a:rPr>
              <a:t>SupportWork</a:t>
            </a:r>
            <a:r>
              <a:rPr lang="en-US" sz="2200" dirty="0">
                <a:solidFill>
                  <a:schemeClr val="tx1"/>
                </a:solidFill>
              </a:rPr>
              <a:t> </a:t>
            </a:r>
            <a:endParaRPr lang="en-US" sz="2200" dirty="0">
              <a:solidFill>
                <a:schemeClr val="tx1"/>
              </a:solidFill>
              <a:ea typeface="Calibri"/>
              <a:cs typeface="Calibri"/>
            </a:endParaRPr>
          </a:p>
        </p:txBody>
      </p:sp>
    </p:spTree>
    <p:extLst>
      <p:ext uri="{BB962C8B-B14F-4D97-AF65-F5344CB8AC3E}">
        <p14:creationId xmlns:p14="http://schemas.microsoft.com/office/powerpoint/2010/main" val="25604284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45A9F99-D9B1-4094-A2E2-B90AC1DB7B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7FAF607-473A-4A43-A23D-BBFF5C4117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D8BACB-A62B-2815-6ED9-E4D7C331646F}"/>
              </a:ext>
            </a:extLst>
          </p:cNvPr>
          <p:cNvSpPr>
            <a:spLocks noGrp="1"/>
          </p:cNvSpPr>
          <p:nvPr>
            <p:ph type="title"/>
          </p:nvPr>
        </p:nvSpPr>
        <p:spPr>
          <a:xfrm>
            <a:off x="6094105" y="802955"/>
            <a:ext cx="4977976" cy="1454051"/>
          </a:xfrm>
        </p:spPr>
        <p:txBody>
          <a:bodyPr>
            <a:normAutofit/>
          </a:bodyPr>
          <a:lstStyle/>
          <a:p>
            <a:r>
              <a:rPr lang="en-US" sz="3600">
                <a:solidFill>
                  <a:schemeClr val="tx2"/>
                </a:solidFill>
                <a:ea typeface="Calibri Light"/>
                <a:cs typeface="Calibri Light"/>
              </a:rPr>
              <a:t>2026 GRCoC Membership Meetings</a:t>
            </a:r>
            <a:endParaRPr lang="en-US" sz="3600">
              <a:solidFill>
                <a:schemeClr val="tx2"/>
              </a:solidFill>
            </a:endParaRPr>
          </a:p>
        </p:txBody>
      </p:sp>
      <p:pic>
        <p:nvPicPr>
          <p:cNvPr id="7" name="Graphic 6" descr="Flip Calendar">
            <a:extLst>
              <a:ext uri="{FF2B5EF4-FFF2-40B4-BE49-F238E27FC236}">
                <a16:creationId xmlns:a16="http://schemas.microsoft.com/office/drawing/2014/main" id="{F9D6B8BE-EE0C-40F9-371D-A1DA3D9AC28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86951" y="1793846"/>
            <a:ext cx="3620021" cy="3620021"/>
          </a:xfrm>
          <a:prstGeom prst="rect">
            <a:avLst/>
          </a:prstGeom>
        </p:spPr>
      </p:pic>
      <p:sp>
        <p:nvSpPr>
          <p:cNvPr id="3" name="Text Placeholder 2">
            <a:extLst>
              <a:ext uri="{FF2B5EF4-FFF2-40B4-BE49-F238E27FC236}">
                <a16:creationId xmlns:a16="http://schemas.microsoft.com/office/drawing/2014/main" id="{DAA9084B-803E-BA7B-580B-0B30E4A33185}"/>
              </a:ext>
            </a:extLst>
          </p:cNvPr>
          <p:cNvSpPr>
            <a:spLocks noGrp="1"/>
          </p:cNvSpPr>
          <p:nvPr>
            <p:ph idx="1"/>
          </p:nvPr>
        </p:nvSpPr>
        <p:spPr>
          <a:xfrm>
            <a:off x="6090574" y="2421682"/>
            <a:ext cx="4977578" cy="3639289"/>
          </a:xfrm>
        </p:spPr>
        <p:txBody>
          <a:bodyPr vert="horz" lIns="91440" tIns="45720" rIns="91440" bIns="45720" rtlCol="0" anchor="ctr">
            <a:normAutofit lnSpcReduction="10000"/>
          </a:bodyPr>
          <a:lstStyle/>
          <a:p>
            <a:pPr marL="0" indent="0">
              <a:buNone/>
            </a:pPr>
            <a:endParaRPr lang="en-US" b="1" dirty="0">
              <a:solidFill>
                <a:schemeClr val="tx2"/>
              </a:solidFill>
              <a:highlight>
                <a:srgbClr val="FFFFFF"/>
              </a:highlight>
              <a:latin typeface="Aptos"/>
              <a:ea typeface="Calibri"/>
              <a:cs typeface="Calibri"/>
            </a:endParaRPr>
          </a:p>
          <a:p>
            <a:pPr marL="0" indent="0">
              <a:buNone/>
            </a:pPr>
            <a:r>
              <a:rPr lang="en-US" b="1">
                <a:solidFill>
                  <a:schemeClr val="tx2"/>
                </a:solidFill>
                <a:latin typeface="Calibri"/>
                <a:ea typeface="Calibri"/>
                <a:cs typeface="Calibri"/>
              </a:rPr>
              <a:t>February 17, 2026- virtual</a:t>
            </a:r>
          </a:p>
          <a:p>
            <a:pPr marL="0" indent="0">
              <a:buNone/>
            </a:pPr>
            <a:r>
              <a:rPr lang="en-US" b="1" dirty="0">
                <a:solidFill>
                  <a:schemeClr val="tx2"/>
                </a:solidFill>
                <a:latin typeface="Calibri"/>
                <a:ea typeface="Calibri"/>
                <a:cs typeface="Calibri"/>
              </a:rPr>
              <a:t>May 19, 2026- </a:t>
            </a:r>
            <a:r>
              <a:rPr lang="en-US" b="1" dirty="0" err="1">
                <a:solidFill>
                  <a:schemeClr val="tx2"/>
                </a:solidFill>
                <a:latin typeface="Calibri"/>
                <a:ea typeface="Calibri"/>
                <a:cs typeface="Calibri"/>
              </a:rPr>
              <a:t>SupportWorks</a:t>
            </a:r>
            <a:endParaRPr lang="en-US" b="1">
              <a:solidFill>
                <a:schemeClr val="tx2"/>
              </a:solidFill>
              <a:latin typeface="Calibri"/>
              <a:ea typeface="Calibri"/>
              <a:cs typeface="Calibri"/>
            </a:endParaRPr>
          </a:p>
          <a:p>
            <a:pPr marL="0" indent="0">
              <a:buNone/>
            </a:pPr>
            <a:r>
              <a:rPr lang="en-US" b="1">
                <a:solidFill>
                  <a:schemeClr val="tx2"/>
                </a:solidFill>
                <a:latin typeface="Calibri"/>
                <a:ea typeface="Calibri"/>
                <a:cs typeface="Calibri"/>
              </a:rPr>
              <a:t>August 25, 2026- virtual </a:t>
            </a:r>
          </a:p>
          <a:p>
            <a:pPr marL="0" indent="0">
              <a:buNone/>
            </a:pPr>
            <a:r>
              <a:rPr lang="en-US" b="1">
                <a:solidFill>
                  <a:schemeClr val="tx2"/>
                </a:solidFill>
                <a:latin typeface="Calibri"/>
                <a:ea typeface="Calibri"/>
                <a:cs typeface="Calibri"/>
              </a:rPr>
              <a:t>October 20, 2026- St. Joseph's Villa</a:t>
            </a:r>
          </a:p>
          <a:p>
            <a:pPr marL="0" indent="0">
              <a:buNone/>
            </a:pPr>
            <a:r>
              <a:rPr lang="en-US" b="1" dirty="0">
                <a:solidFill>
                  <a:schemeClr val="tx2"/>
                </a:solidFill>
                <a:latin typeface="Calibri"/>
                <a:ea typeface="Calibri"/>
                <a:cs typeface="Calibri"/>
              </a:rPr>
              <a:t>December 15, 2026- (Annual Member Meeting)</a:t>
            </a:r>
          </a:p>
          <a:p>
            <a:pPr marL="0" indent="0">
              <a:buNone/>
            </a:pPr>
            <a:endParaRPr lang="en-US" sz="1800">
              <a:solidFill>
                <a:schemeClr val="tx2"/>
              </a:solidFill>
              <a:latin typeface="Calibri"/>
              <a:ea typeface="Calibri"/>
              <a:cs typeface="Calibri"/>
            </a:endParaRPr>
          </a:p>
          <a:p>
            <a:pPr marL="0" indent="0">
              <a:buNone/>
            </a:pPr>
            <a:endParaRPr lang="en-US" sz="1800">
              <a:solidFill>
                <a:schemeClr val="tx2"/>
              </a:solidFill>
              <a:ea typeface="Calibri"/>
              <a:cs typeface="Calibri"/>
            </a:endParaRPr>
          </a:p>
          <a:p>
            <a:pPr marL="0" indent="0">
              <a:buNone/>
            </a:pPr>
            <a:endParaRPr lang="en-US" sz="1800">
              <a:solidFill>
                <a:schemeClr val="tx2"/>
              </a:solidFill>
              <a:ea typeface="Calibri"/>
              <a:cs typeface="Calibri"/>
            </a:endParaRPr>
          </a:p>
        </p:txBody>
      </p:sp>
      <p:grpSp>
        <p:nvGrpSpPr>
          <p:cNvPr id="14" name="Group 13">
            <a:extLst>
              <a:ext uri="{FF2B5EF4-FFF2-40B4-BE49-F238E27FC236}">
                <a16:creationId xmlns:a16="http://schemas.microsoft.com/office/drawing/2014/main" id="{C5F6476F-D303-44D3-B30F-1BA348F0F6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5" y="52996"/>
            <a:ext cx="5928607" cy="6805005"/>
            <a:chOff x="6095999" y="52996"/>
            <a:chExt cx="6093363" cy="6805005"/>
          </a:xfrm>
          <a:solidFill>
            <a:schemeClr val="accent5">
              <a:alpha val="10000"/>
            </a:schemeClr>
          </a:solidFill>
        </p:grpSpPr>
        <p:sp>
          <p:nvSpPr>
            <p:cNvPr id="15" name="Freeform: Shape 14">
              <a:extLst>
                <a:ext uri="{FF2B5EF4-FFF2-40B4-BE49-F238E27FC236}">
                  <a16:creationId xmlns:a16="http://schemas.microsoft.com/office/drawing/2014/main" id="{C972EB4B-0539-4430-9340-8117B9D7C32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ACA5348F-9FF6-485F-898D-1BED7EC727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33B89F41-1D91-447A-88C5-8A917809FE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764305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GRCoC</a:t>
            </a:r>
            <a:r>
              <a:rPr lang="en-US"/>
              <a:t> Business: Board Proceeding Report</a:t>
            </a:r>
          </a:p>
        </p:txBody>
      </p:sp>
      <p:sp>
        <p:nvSpPr>
          <p:cNvPr id="3" name="Content Placeholder 2"/>
          <p:cNvSpPr>
            <a:spLocks noGrp="1"/>
          </p:cNvSpPr>
          <p:nvPr>
            <p:ph idx="1"/>
          </p:nvPr>
        </p:nvSpPr>
        <p:spPr/>
        <p:txBody>
          <a:bodyPr vert="horz" lIns="91440" tIns="45720" rIns="91440" bIns="45720" rtlCol="0" anchor="t">
            <a:normAutofit fontScale="92500" lnSpcReduction="10000"/>
          </a:bodyPr>
          <a:lstStyle/>
          <a:p>
            <a:pPr marL="0" indent="0">
              <a:buNone/>
            </a:pPr>
            <a:r>
              <a:rPr lang="en-US"/>
              <a:t>During the </a:t>
            </a:r>
            <a:r>
              <a:rPr lang="en-US" err="1"/>
              <a:t>GRCoC</a:t>
            </a:r>
            <a:r>
              <a:rPr lang="en-US"/>
              <a:t> Board on June 9, 2025:</a:t>
            </a:r>
            <a:endParaRPr lang="en-US">
              <a:cs typeface="Calibri"/>
            </a:endParaRPr>
          </a:p>
          <a:p>
            <a:r>
              <a:rPr lang="en-US" sz="2000">
                <a:latin typeface="Aptos"/>
                <a:ea typeface="Calibri"/>
                <a:cs typeface="Calibri"/>
              </a:rPr>
              <a:t>The board approved the HCIS application for the City of Richmond, which had been previously out of compliance with data security requirements. </a:t>
            </a:r>
          </a:p>
          <a:p>
            <a:r>
              <a:rPr lang="en-US" sz="2000">
                <a:latin typeface="Aptos"/>
                <a:ea typeface="Calibri"/>
                <a:cs typeface="Calibri"/>
              </a:rPr>
              <a:t>They also approved updates to the HCIS grievance policy, which outlines procedures for handling grievances related to the homeless services database. </a:t>
            </a:r>
          </a:p>
          <a:p>
            <a:r>
              <a:rPr lang="en-US" sz="2000">
                <a:latin typeface="Aptos"/>
                <a:ea typeface="Calibri"/>
                <a:cs typeface="Calibri"/>
              </a:rPr>
              <a:t>The board filled three vacancies, approving Octavia King from the Salvation Army, Reverend Gwen from St. Paul's Episcopal Church, and Reggie Gordon, the President and CEO of the Richmond Memorial Health Foundation, to serve as vice chair</a:t>
            </a:r>
            <a:endParaRPr lang="en-US" sz="2000"/>
          </a:p>
          <a:p>
            <a:pPr marL="457200" indent="-457200"/>
            <a:endParaRPr lang="en-US">
              <a:ea typeface="Calibri"/>
              <a:cs typeface="Calibri"/>
            </a:endParaRPr>
          </a:p>
          <a:p>
            <a:pPr marL="457200" indent="-457200"/>
            <a:endParaRPr lang="en-US">
              <a:ea typeface="Calibri"/>
              <a:cs typeface="Calibri"/>
            </a:endParaRPr>
          </a:p>
          <a:p>
            <a:pPr lvl="1"/>
            <a:endParaRPr lang="en-US" sz="1100">
              <a:ea typeface="Calibri"/>
              <a:cs typeface="Calibri"/>
            </a:endParaRPr>
          </a:p>
          <a:p>
            <a:pPr marL="457200" indent="-457200"/>
            <a:br>
              <a:rPr lang="en-US">
                <a:ea typeface="Calibri"/>
                <a:cs typeface="Calibri"/>
              </a:rPr>
            </a:br>
            <a:endParaRPr lang="en-US">
              <a:ea typeface="Calibri"/>
              <a:cs typeface="Calibri"/>
            </a:endParaRPr>
          </a:p>
          <a:p>
            <a:pPr marL="0" indent="0">
              <a:buNone/>
            </a:pPr>
            <a:endParaRPr lang="en-US">
              <a:ea typeface="Calibri"/>
              <a:cs typeface="Calibri"/>
            </a:endParaRPr>
          </a:p>
        </p:txBody>
      </p:sp>
    </p:spTree>
    <p:extLst>
      <p:ext uri="{BB962C8B-B14F-4D97-AF65-F5344CB8AC3E}">
        <p14:creationId xmlns:p14="http://schemas.microsoft.com/office/powerpoint/2010/main" val="1166159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GRCoC</a:t>
            </a:r>
            <a:r>
              <a:rPr lang="en-US"/>
              <a:t> Updates: </a:t>
            </a:r>
            <a:r>
              <a:rPr lang="en-US">
                <a:hlinkClick r:id="rId2"/>
              </a:rPr>
              <a:t>GRCoC Strategic Plan</a:t>
            </a:r>
            <a:endParaRPr lang="en-US"/>
          </a:p>
        </p:txBody>
      </p:sp>
      <p:sp>
        <p:nvSpPr>
          <p:cNvPr id="3" name="Content Placeholder 2"/>
          <p:cNvSpPr>
            <a:spLocks noGrp="1"/>
          </p:cNvSpPr>
          <p:nvPr>
            <p:ph idx="1"/>
          </p:nvPr>
        </p:nvSpPr>
        <p:spPr/>
        <p:txBody>
          <a:bodyPr vert="horz" lIns="91440" tIns="45720" rIns="91440" bIns="45720" rtlCol="0" anchor="t">
            <a:noAutofit/>
          </a:bodyPr>
          <a:lstStyle/>
          <a:p>
            <a:pPr marL="0" indent="0">
              <a:lnSpc>
                <a:spcPct val="100000"/>
              </a:lnSpc>
              <a:spcBef>
                <a:spcPts val="0"/>
              </a:spcBef>
              <a:buNone/>
            </a:pPr>
            <a:r>
              <a:rPr lang="en-US" b="1">
                <a:latin typeface="Calibri Light"/>
                <a:cs typeface="Calibri"/>
              </a:rPr>
              <a:t>Advocacy</a:t>
            </a:r>
          </a:p>
          <a:p>
            <a:pPr>
              <a:buNone/>
            </a:pPr>
            <a:r>
              <a:rPr lang="en-US" sz="1600">
                <a:latin typeface="Calibri Light"/>
                <a:cs typeface="Segoe UI"/>
              </a:rPr>
              <a:t>For those looking advocacy opportunities, here are a few options compiled from NLHC, NAEH, and NLIHC: </a:t>
            </a:r>
            <a:endParaRPr lang="en-US" sz="1600">
              <a:latin typeface="Calibri Light"/>
              <a:cs typeface="Calibri"/>
            </a:endParaRPr>
          </a:p>
          <a:p>
            <a:pPr>
              <a:buFont typeface="Arial"/>
              <a:buChar char="•"/>
            </a:pPr>
            <a:r>
              <a:rPr lang="en-US" sz="1600">
                <a:latin typeface="Calibri Light"/>
                <a:cs typeface="Segoe UI"/>
              </a:rPr>
              <a:t>Join us Monday at 1 PM for a </a:t>
            </a:r>
            <a:r>
              <a:rPr lang="en-US" sz="1600">
                <a:latin typeface="Calibri Light"/>
                <a:cs typeface="Segoe UI"/>
                <a:hlinkClick r:id="rId3">
                  <a:extLst>
                    <a:ext uri="{A12FA001-AC4F-418D-AE19-62706E023703}">
                      <ahyp:hlinkClr xmlns:ahyp="http://schemas.microsoft.com/office/drawing/2018/hyperlinkcolor" val="tx"/>
                    </a:ext>
                  </a:extLst>
                </a:hlinkClick>
              </a:rPr>
              <a:t>Mass Organizing Zoom</a:t>
            </a:r>
            <a:r>
              <a:rPr lang="en-US" sz="1600">
                <a:latin typeface="Calibri Light"/>
                <a:cs typeface="Segoe UI"/>
              </a:rPr>
              <a:t>. The Law Center is hosting a mass organizing call on Monday at 1 PM EST. Join us to discuss this decision and learn about our next steps to ensure that everybody has a safe place to call home. Click here to RSVP.</a:t>
            </a:r>
            <a:endParaRPr lang="en-US" sz="1600">
              <a:latin typeface="Calibri Light"/>
              <a:cs typeface="Calibri"/>
            </a:endParaRPr>
          </a:p>
          <a:p>
            <a:pPr>
              <a:buFont typeface="Arial"/>
              <a:buChar char="•"/>
            </a:pPr>
            <a:r>
              <a:rPr lang="en-US" sz="1600">
                <a:latin typeface="Calibri Light"/>
                <a:cs typeface="Segoe UI"/>
              </a:rPr>
              <a:t>Join the </a:t>
            </a:r>
            <a:r>
              <a:rPr lang="en-US" sz="1600">
                <a:latin typeface="Calibri Light"/>
                <a:cs typeface="Segoe UI"/>
                <a:hlinkClick r:id="rId4">
                  <a:extLst>
                    <a:ext uri="{A12FA001-AC4F-418D-AE19-62706E023703}">
                      <ahyp:hlinkClr xmlns:ahyp="http://schemas.microsoft.com/office/drawing/2018/hyperlinkcolor" val="tx"/>
                    </a:ext>
                  </a:extLst>
                </a:hlinkClick>
              </a:rPr>
              <a:t>Housing not Handcuffs campaign</a:t>
            </a:r>
            <a:r>
              <a:rPr lang="en-US" sz="1600">
                <a:latin typeface="Calibri Light"/>
                <a:cs typeface="Segoe UI"/>
              </a:rPr>
              <a:t> to stay up to date about the next steps in our fight for housing and other proven solutions to homelessness.</a:t>
            </a:r>
            <a:br>
              <a:rPr lang="en-US" sz="1600">
                <a:latin typeface="Calibri Light"/>
                <a:cs typeface="Segoe UI"/>
              </a:rPr>
            </a:br>
            <a:endParaRPr lang="en-US" sz="1600">
              <a:latin typeface="Calibri Light"/>
              <a:cs typeface="Segoe UI"/>
            </a:endParaRPr>
          </a:p>
          <a:p>
            <a:pPr>
              <a:buFont typeface="Arial"/>
              <a:buChar char="•"/>
            </a:pPr>
            <a:r>
              <a:rPr lang="en-US" sz="1600">
                <a:latin typeface="Calibri Light"/>
                <a:cs typeface="Segoe UI"/>
                <a:hlinkClick r:id="rId5">
                  <a:extLst>
                    <a:ext uri="{A12FA001-AC4F-418D-AE19-62706E023703}">
                      <ahyp:hlinkClr xmlns:ahyp="http://schemas.microsoft.com/office/drawing/2018/hyperlinkcolor" val="tx"/>
                    </a:ext>
                  </a:extLst>
                </a:hlinkClick>
              </a:rPr>
              <a:t>Urge your elected officials</a:t>
            </a:r>
            <a:r>
              <a:rPr lang="en-US" sz="1600">
                <a:latin typeface="Calibri Light"/>
                <a:cs typeface="Segoe UI"/>
              </a:rPr>
              <a:t> to support real solutions to homelessness, not cruel and counterproductive measures – like arrests and fines – that make homelessness worse. Use the Advocacy Toolkit linked above. </a:t>
            </a:r>
            <a:br>
              <a:rPr lang="en-US" sz="1600">
                <a:latin typeface="Calibri Light"/>
                <a:cs typeface="Segoe UI"/>
              </a:rPr>
            </a:br>
            <a:endParaRPr lang="en-US" sz="1600">
              <a:latin typeface="Calibri Light"/>
              <a:cs typeface="Segoe UI"/>
            </a:endParaRPr>
          </a:p>
          <a:p>
            <a:pPr marL="971550" lvl="1" indent="-285750">
              <a:buFont typeface="Arial"/>
              <a:buChar char="•"/>
            </a:pPr>
            <a:r>
              <a:rPr lang="en-US" sz="1600">
                <a:latin typeface="Calibri Light"/>
                <a:cs typeface="Segoe UI"/>
              </a:rPr>
              <a:t>Sign onto NLIHC's </a:t>
            </a:r>
            <a:r>
              <a:rPr lang="en-US" sz="1600">
                <a:latin typeface="Calibri Light"/>
                <a:cs typeface="Segoe UI"/>
                <a:hlinkClick r:id="rId6">
                  <a:extLst>
                    <a:ext uri="{A12FA001-AC4F-418D-AE19-62706E023703}">
                      <ahyp:hlinkClr xmlns:ahyp="http://schemas.microsoft.com/office/drawing/2018/hyperlinkcolor" val="tx"/>
                    </a:ext>
                  </a:extLst>
                </a:hlinkClick>
              </a:rPr>
              <a:t>Organizational Sign on Letter</a:t>
            </a:r>
            <a:endParaRPr lang="en-US" sz="1600">
              <a:latin typeface="Calibri Light"/>
              <a:cs typeface="Calibri"/>
              <a:hlinkClick r:id="" action="ppaction://noaction">
                <a:extLst>
                  <a:ext uri="{A12FA001-AC4F-418D-AE19-62706E023703}">
                    <ahyp:hlinkClr xmlns:ahyp="http://schemas.microsoft.com/office/drawing/2018/hyperlinkcolor" val="tx"/>
                  </a:ext>
                </a:extLst>
              </a:hlinkClick>
            </a:endParaRPr>
          </a:p>
          <a:p>
            <a:pPr marL="514350" indent="-285750">
              <a:buFont typeface="Arial"/>
              <a:buChar char="•"/>
            </a:pPr>
            <a:r>
              <a:rPr lang="en-US" sz="2000">
                <a:latin typeface="Calibri Light"/>
                <a:ea typeface="Calibri Light"/>
                <a:cs typeface="Segoe UI"/>
              </a:rPr>
              <a:t>Sign up with Virginia Housing Alliance and National Alliance to End Homelessness for state and federal issues related to homelessness. </a:t>
            </a:r>
          </a:p>
          <a:p>
            <a:pPr marL="0" indent="0">
              <a:lnSpc>
                <a:spcPct val="100000"/>
              </a:lnSpc>
              <a:spcBef>
                <a:spcPts val="0"/>
              </a:spcBef>
              <a:buNone/>
            </a:pPr>
            <a:endParaRPr lang="en-US" sz="1600">
              <a:ea typeface="Calibri"/>
              <a:cs typeface="Calibri"/>
            </a:endParaRPr>
          </a:p>
          <a:p>
            <a:pPr marL="914400" lvl="1" indent="-514350">
              <a:lnSpc>
                <a:spcPct val="100000"/>
              </a:lnSpc>
              <a:spcBef>
                <a:spcPts val="0"/>
              </a:spcBef>
            </a:pPr>
            <a:endParaRPr lang="en-US" sz="1400">
              <a:ea typeface="Calibri"/>
              <a:cs typeface="Calibri"/>
            </a:endParaRPr>
          </a:p>
          <a:p>
            <a:pPr marL="914400" lvl="1" indent="-514350">
              <a:lnSpc>
                <a:spcPct val="100000"/>
              </a:lnSpc>
              <a:spcBef>
                <a:spcPts val="0"/>
              </a:spcBef>
            </a:pPr>
            <a:endParaRPr lang="en-US" sz="1400">
              <a:cs typeface="Calibri"/>
            </a:endParaRPr>
          </a:p>
          <a:p>
            <a:pPr marL="914400" lvl="1" indent="-514350">
              <a:lnSpc>
                <a:spcPct val="100000"/>
              </a:lnSpc>
              <a:spcBef>
                <a:spcPts val="0"/>
              </a:spcBef>
            </a:pPr>
            <a:endParaRPr lang="en-US" sz="1400">
              <a:ea typeface="Calibri"/>
              <a:cs typeface="Calibri"/>
            </a:endParaRPr>
          </a:p>
          <a:p>
            <a:pPr marL="400050" lvl="1" indent="0">
              <a:lnSpc>
                <a:spcPct val="100000"/>
              </a:lnSpc>
              <a:spcBef>
                <a:spcPts val="0"/>
              </a:spcBef>
              <a:buNone/>
            </a:pPr>
            <a:endParaRPr lang="en-US" sz="1400">
              <a:ea typeface="Calibri"/>
              <a:cs typeface="Calibri"/>
            </a:endParaRPr>
          </a:p>
          <a:p>
            <a:pPr marL="400050" lvl="1" indent="0">
              <a:lnSpc>
                <a:spcPct val="100000"/>
              </a:lnSpc>
              <a:spcBef>
                <a:spcPts val="0"/>
              </a:spcBef>
              <a:buNone/>
            </a:pPr>
            <a:br>
              <a:rPr lang="en-US"/>
            </a:br>
            <a:endParaRPr lang="en-US">
              <a:cs typeface="Calibri" panose="020F0502020204030204"/>
            </a:endParaRPr>
          </a:p>
          <a:p>
            <a:pPr marL="0" indent="-57150">
              <a:lnSpc>
                <a:spcPct val="100000"/>
              </a:lnSpc>
              <a:spcBef>
                <a:spcPts val="0"/>
              </a:spcBef>
              <a:buNone/>
            </a:pPr>
            <a:endParaRPr lang="en-US" sz="2200">
              <a:cs typeface="Calibri"/>
            </a:endParaRPr>
          </a:p>
        </p:txBody>
      </p:sp>
    </p:spTree>
    <p:extLst>
      <p:ext uri="{BB962C8B-B14F-4D97-AF65-F5344CB8AC3E}">
        <p14:creationId xmlns:p14="http://schemas.microsoft.com/office/powerpoint/2010/main" val="224140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C8875-C541-163A-C987-80D0C3374372}"/>
              </a:ext>
            </a:extLst>
          </p:cNvPr>
          <p:cNvSpPr>
            <a:spLocks noGrp="1"/>
          </p:cNvSpPr>
          <p:nvPr>
            <p:ph type="title"/>
          </p:nvPr>
        </p:nvSpPr>
        <p:spPr/>
        <p:txBody>
          <a:bodyPr>
            <a:normAutofit/>
          </a:bodyPr>
          <a:lstStyle/>
          <a:p>
            <a:r>
              <a:rPr lang="en-US">
                <a:cs typeface="Calibri Light"/>
              </a:rPr>
              <a:t>What training needs? </a:t>
            </a:r>
            <a:endParaRPr lang="en-US">
              <a:ea typeface="Calibri Light"/>
              <a:cs typeface="Calibri Light"/>
            </a:endParaRPr>
          </a:p>
        </p:txBody>
      </p:sp>
      <p:sp>
        <p:nvSpPr>
          <p:cNvPr id="3" name="Text Placeholder 2">
            <a:extLst>
              <a:ext uri="{FF2B5EF4-FFF2-40B4-BE49-F238E27FC236}">
                <a16:creationId xmlns:a16="http://schemas.microsoft.com/office/drawing/2014/main" id="{B0B256D4-469E-CDCE-1E44-49F907FA003F}"/>
              </a:ext>
            </a:extLst>
          </p:cNvPr>
          <p:cNvSpPr>
            <a:spLocks noGrp="1"/>
          </p:cNvSpPr>
          <p:nvPr>
            <p:ph idx="1"/>
          </p:nvPr>
        </p:nvSpPr>
        <p:spPr/>
        <p:txBody>
          <a:bodyPr vert="horz" lIns="91440" tIns="45720" rIns="91440" bIns="45720" rtlCol="0" anchor="t">
            <a:normAutofit/>
          </a:bodyPr>
          <a:lstStyle/>
          <a:p>
            <a:r>
              <a:rPr lang="en-US">
                <a:cs typeface="Calibri"/>
              </a:rPr>
              <a:t>Meeting </a:t>
            </a:r>
            <a:r>
              <a:rPr lang="en-US" err="1">
                <a:cs typeface="Calibri"/>
              </a:rPr>
              <a:t>i</a:t>
            </a:r>
          </a:p>
          <a:p>
            <a:endParaRPr lang="en-US">
              <a:cs typeface="Calibri"/>
            </a:endParaRPr>
          </a:p>
          <a:p>
            <a:endParaRPr lang="en-US">
              <a:cs typeface="Calibri"/>
            </a:endParaRPr>
          </a:p>
        </p:txBody>
      </p:sp>
    </p:spTree>
    <p:extLst>
      <p:ext uri="{BB962C8B-B14F-4D97-AF65-F5344CB8AC3E}">
        <p14:creationId xmlns:p14="http://schemas.microsoft.com/office/powerpoint/2010/main" val="3485246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104D0-300E-3659-81E5-04F2E12B325C}"/>
              </a:ext>
            </a:extLst>
          </p:cNvPr>
          <p:cNvSpPr>
            <a:spLocks noGrp="1"/>
          </p:cNvSpPr>
          <p:nvPr>
            <p:ph type="title"/>
          </p:nvPr>
        </p:nvSpPr>
        <p:spPr/>
        <p:txBody>
          <a:bodyPr/>
          <a:lstStyle/>
          <a:p>
            <a:r>
              <a:rPr lang="en-US">
                <a:cs typeface="Calibri Light"/>
              </a:rPr>
              <a:t>Member/Partner Announcements</a:t>
            </a:r>
            <a:endParaRPr lang="en-US"/>
          </a:p>
        </p:txBody>
      </p:sp>
      <p:sp>
        <p:nvSpPr>
          <p:cNvPr id="3" name="Text Placeholder 2">
            <a:extLst>
              <a:ext uri="{FF2B5EF4-FFF2-40B4-BE49-F238E27FC236}">
                <a16:creationId xmlns:a16="http://schemas.microsoft.com/office/drawing/2014/main" id="{0485968A-28DB-752A-5D24-2A97A430523E}"/>
              </a:ext>
            </a:extLst>
          </p:cNvPr>
          <p:cNvSpPr>
            <a:spLocks noGrp="1"/>
          </p:cNvSpPr>
          <p:nvPr>
            <p:ph type="body" idx="1"/>
          </p:nvPr>
        </p:nvSpPr>
        <p:spPr/>
        <p:txBody>
          <a:bodyPr vert="horz" lIns="91440" tIns="45720" rIns="91440" bIns="45720" rtlCol="0" anchor="t">
            <a:normAutofit/>
          </a:bodyPr>
          <a:lstStyle/>
          <a:p>
            <a:r>
              <a:rPr lang="en-US">
                <a:cs typeface="Calibri"/>
              </a:rPr>
              <a:t>Opportunity for agencies to share updates</a:t>
            </a:r>
            <a:endParaRPr lang="en-US"/>
          </a:p>
        </p:txBody>
      </p:sp>
    </p:spTree>
    <p:extLst>
      <p:ext uri="{BB962C8B-B14F-4D97-AF65-F5344CB8AC3E}">
        <p14:creationId xmlns:p14="http://schemas.microsoft.com/office/powerpoint/2010/main" val="4057387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F8FC2-74D5-3BA6-F99B-6BDFBCC61190}"/>
              </a:ext>
            </a:extLst>
          </p:cNvPr>
          <p:cNvSpPr>
            <a:spLocks noGrp="1"/>
          </p:cNvSpPr>
          <p:nvPr>
            <p:ph type="title"/>
          </p:nvPr>
        </p:nvSpPr>
        <p:spPr/>
        <p:txBody>
          <a:bodyPr/>
          <a:lstStyle/>
          <a:p>
            <a:r>
              <a:rPr lang="en-US">
                <a:cs typeface="Calibri Light"/>
              </a:rPr>
              <a:t>Thank you!</a:t>
            </a:r>
            <a:endParaRPr lang="en-US"/>
          </a:p>
        </p:txBody>
      </p:sp>
      <p:sp>
        <p:nvSpPr>
          <p:cNvPr id="3" name="Content Placeholder 2">
            <a:extLst>
              <a:ext uri="{FF2B5EF4-FFF2-40B4-BE49-F238E27FC236}">
                <a16:creationId xmlns:a16="http://schemas.microsoft.com/office/drawing/2014/main" id="{BB2E6F1F-66E2-E61F-A43F-A65426E87C25}"/>
              </a:ext>
            </a:extLst>
          </p:cNvPr>
          <p:cNvSpPr>
            <a:spLocks noGrp="1"/>
          </p:cNvSpPr>
          <p:nvPr>
            <p:ph idx="1"/>
          </p:nvPr>
        </p:nvSpPr>
        <p:spPr/>
        <p:txBody>
          <a:bodyPr vert="horz" lIns="91440" tIns="45720" rIns="91440" bIns="45720" rtlCol="0" anchor="t">
            <a:normAutofit/>
          </a:bodyPr>
          <a:lstStyle/>
          <a:p>
            <a:pPr marL="0" indent="0">
              <a:buNone/>
            </a:pPr>
            <a:r>
              <a:rPr lang="en-US" dirty="0">
                <a:cs typeface="Calibri" panose="020F0502020204030204"/>
              </a:rPr>
              <a:t>Questions?</a:t>
            </a:r>
            <a:endParaRPr lang="en-US" dirty="0"/>
          </a:p>
          <a:p>
            <a:pPr marL="0" indent="0">
              <a:buNone/>
            </a:pPr>
            <a:r>
              <a:rPr lang="en-US" dirty="0">
                <a:cs typeface="Calibri" panose="020F0502020204030204"/>
              </a:rPr>
              <a:t>Email Vicki Wise at </a:t>
            </a:r>
            <a:r>
              <a:rPr lang="en-US" dirty="0">
                <a:cs typeface="Calibri" panose="020F0502020204030204"/>
                <a:hlinkClick r:id="rId2"/>
              </a:rPr>
              <a:t>vwise@homewardva.org</a:t>
            </a:r>
            <a:endParaRPr lang="en-US" dirty="0">
              <a:ea typeface="Calibri"/>
              <a:cs typeface="Calibri" panose="020F0502020204030204"/>
              <a:hlinkClick r:id="rId2"/>
            </a:endParaRPr>
          </a:p>
          <a:p>
            <a:pPr marL="0" indent="0">
              <a:buNone/>
            </a:pPr>
            <a:endParaRPr lang="en-US">
              <a:cs typeface="Calibri" panose="020F0502020204030204"/>
            </a:endParaRPr>
          </a:p>
          <a:p>
            <a:pPr marL="0" indent="0">
              <a:buNone/>
            </a:pPr>
            <a:r>
              <a:rPr lang="en-US" b="1" dirty="0">
                <a:ea typeface="+mn-lt"/>
                <a:cs typeface="+mn-lt"/>
              </a:rPr>
              <a:t>Next Meeting</a:t>
            </a:r>
            <a:r>
              <a:rPr lang="en-US" dirty="0">
                <a:ea typeface="+mn-lt"/>
                <a:cs typeface="+mn-lt"/>
              </a:rPr>
              <a:t>:  </a:t>
            </a:r>
          </a:p>
          <a:p>
            <a:pPr marL="0" indent="0">
              <a:buNone/>
            </a:pPr>
            <a:r>
              <a:rPr lang="en-US">
                <a:ea typeface="Calibri"/>
                <a:cs typeface="Calibri"/>
              </a:rPr>
              <a:t>Tuesday, Aug 25, 2026</a:t>
            </a:r>
          </a:p>
          <a:p>
            <a:pPr marL="0" indent="0">
              <a:buNone/>
            </a:pPr>
            <a:r>
              <a:rPr lang="en-US">
                <a:ea typeface="Calibri"/>
                <a:cs typeface="Calibri"/>
              </a:rPr>
              <a:t>Virtual</a:t>
            </a:r>
          </a:p>
        </p:txBody>
      </p:sp>
    </p:spTree>
    <p:extLst>
      <p:ext uri="{BB962C8B-B14F-4D97-AF65-F5344CB8AC3E}">
        <p14:creationId xmlns:p14="http://schemas.microsoft.com/office/powerpoint/2010/main" val="3489573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7BD7CC6-2F7F-4587-8E92-D041AB2CEB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E7ED1F4-19EF-4BC2-A6EA-DF1525142B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tx1">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0EE7C14F-442F-4416-A4A9-6DA10263A4B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2075420"/>
            <a:ext cx="12048729" cy="4093306"/>
            <a:chOff x="1" y="2075420"/>
            <a:chExt cx="12048729" cy="4093306"/>
          </a:xfrm>
        </p:grpSpPr>
        <p:sp>
          <p:nvSpPr>
            <p:cNvPr id="14" name="Oval 13">
              <a:extLst>
                <a:ext uri="{FF2B5EF4-FFF2-40B4-BE49-F238E27FC236}">
                  <a16:creationId xmlns:a16="http://schemas.microsoft.com/office/drawing/2014/main" id="{97AC4CCD-70AA-4916-97EA-D9C12FED17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7942191" y="2507571"/>
              <a:ext cx="3563871" cy="3563871"/>
            </a:xfrm>
            <a:prstGeom prst="ellipse">
              <a:avLst/>
            </a:prstGeom>
            <a:noFill/>
            <a:ln w="31750">
              <a:gradFill>
                <a:gsLst>
                  <a:gs pos="0">
                    <a:schemeClr val="tx2">
                      <a:lumMod val="60000"/>
                      <a:lumOff val="40000"/>
                      <a:alpha val="1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C5694289-EA59-4679-9DB4-0646321A8C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435065" y="4048931"/>
              <a:ext cx="1381607" cy="1381607"/>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32EDAD0A-6995-496D-9789-A34C66F5DC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 y="2075420"/>
              <a:ext cx="3144364" cy="3144364"/>
            </a:xfrm>
            <a:prstGeom prst="ellipse">
              <a:avLst/>
            </a:prstGeom>
            <a:gradFill>
              <a:gsLst>
                <a:gs pos="0">
                  <a:schemeClr val="tx2">
                    <a:lumMod val="75000"/>
                    <a:alpha val="20000"/>
                  </a:schemeClr>
                </a:gs>
                <a:gs pos="100000">
                  <a:schemeClr val="tx2">
                    <a:lumMod val="50000"/>
                    <a:alpha val="1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CBBB211-248C-4F94-900A-80CD8D52F3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2600000">
              <a:off x="10150845" y="4270841"/>
              <a:ext cx="1897885" cy="1897885"/>
            </a:xfrm>
            <a:prstGeom prst="ellipse">
              <a:avLst/>
            </a:prstGeom>
            <a:gradFill>
              <a:gsLst>
                <a:gs pos="0">
                  <a:schemeClr val="tx2">
                    <a:lumMod val="75000"/>
                    <a:alpha val="10000"/>
                  </a:schemeClr>
                </a:gs>
                <a:gs pos="100000">
                  <a:schemeClr val="tx2">
                    <a:lumMod val="75000"/>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48DCC953-87D5-419D-A529-94A9462512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046780" y="3040492"/>
              <a:ext cx="2579322" cy="2579322"/>
            </a:xfrm>
            <a:prstGeom prst="ellipse">
              <a:avLst/>
            </a:prstGeom>
            <a:noFill/>
            <a:ln w="31750">
              <a:gradFill>
                <a:gsLst>
                  <a:gs pos="0">
                    <a:schemeClr val="tx2">
                      <a:lumMod val="60000"/>
                      <a:lumOff val="40000"/>
                      <a:alpha val="20000"/>
                    </a:schemeClr>
                  </a:gs>
                  <a:gs pos="100000">
                    <a:schemeClr val="tx2">
                      <a:lumMod val="50000"/>
                      <a:alpha val="20000"/>
                    </a:schemeClr>
                  </a:gs>
                </a:gsLst>
                <a:lin ang="5400000" scaled="1"/>
              </a:gra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0F67D0B7-A0F4-47EB-8DF7-2630C056AB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4500000">
              <a:off x="2224640" y="3193975"/>
              <a:ext cx="2243193" cy="2243193"/>
            </a:xfrm>
            <a:prstGeom prst="ellipse">
              <a:avLst/>
            </a:prstGeom>
            <a:noFill/>
            <a:ln w="31750">
              <a:gradFill>
                <a:gsLst>
                  <a:gs pos="0">
                    <a:schemeClr val="tx2">
                      <a:lumMod val="60000"/>
                      <a:lumOff val="40000"/>
                      <a:alpha val="10000"/>
                    </a:schemeClr>
                  </a:gs>
                  <a:gs pos="100000">
                    <a:schemeClr val="tx2">
                      <a:lumMod val="50000"/>
                      <a:alpha val="1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Rectangle 20">
            <a:extLst>
              <a:ext uri="{FF2B5EF4-FFF2-40B4-BE49-F238E27FC236}">
                <a16:creationId xmlns:a16="http://schemas.microsoft.com/office/drawing/2014/main" id="{A3919D60-F174-4FEB-9E9D-5AF6BD6597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38146" y="1042605"/>
            <a:ext cx="2796461" cy="711252"/>
          </a:xfrm>
          <a:prstGeom prst="rect">
            <a:avLst/>
          </a:prstGeom>
          <a:gradFill flip="none" rotWithShape="1">
            <a:gsLst>
              <a:gs pos="0">
                <a:schemeClr val="tx2">
                  <a:lumMod val="40000"/>
                  <a:lumOff val="60000"/>
                  <a:alpha val="0"/>
                </a:schemeClr>
              </a:gs>
              <a:gs pos="100000">
                <a:schemeClr val="tx2">
                  <a:lumMod val="75000"/>
                  <a:alpha val="1000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98EF7474-F1F7-47A7-AF33-E38A86EBF6D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59539" y="317578"/>
            <a:ext cx="548640" cy="549007"/>
            <a:chOff x="7029447" y="3514725"/>
            <a:chExt cx="1285875" cy="549007"/>
          </a:xfrm>
        </p:grpSpPr>
        <p:cxnSp>
          <p:nvCxnSpPr>
            <p:cNvPr id="24" name="Straight Connector 23">
              <a:extLst>
                <a:ext uri="{FF2B5EF4-FFF2-40B4-BE49-F238E27FC236}">
                  <a16:creationId xmlns:a16="http://schemas.microsoft.com/office/drawing/2014/main" id="{8B14C3B3-01E7-4DD2-80BC-D6605BDB3AB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9E2ED25-9BE8-462A-BE54-D3E506DBA28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33E48329-07A0-4DBB-9D0C-0614AE372F0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ED609B4-86D5-44D5-8511-42AE9B129B4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75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grpSp>
        <p:nvGrpSpPr>
          <p:cNvPr id="29" name="Group 28">
            <a:extLst>
              <a:ext uri="{FF2B5EF4-FFF2-40B4-BE49-F238E27FC236}">
                <a16:creationId xmlns:a16="http://schemas.microsoft.com/office/drawing/2014/main" id="{C912E1BF-76C2-49D5-A5AC-1CE20255C4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59539" y="317578"/>
            <a:ext cx="548640" cy="549007"/>
            <a:chOff x="7029447" y="3514725"/>
            <a:chExt cx="1285875" cy="549007"/>
          </a:xfrm>
        </p:grpSpPr>
        <p:cxnSp>
          <p:nvCxnSpPr>
            <p:cNvPr id="30" name="Straight Connector 29">
              <a:extLst>
                <a:ext uri="{FF2B5EF4-FFF2-40B4-BE49-F238E27FC236}">
                  <a16:creationId xmlns:a16="http://schemas.microsoft.com/office/drawing/2014/main" id="{84E6722B-B0C0-4A43-91F6-6E2D6E2D7F2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20000"/>
                    </a:schemeClr>
                  </a:gs>
                  <a:gs pos="100000">
                    <a:schemeClr val="tx2">
                      <a:lumMod val="50000"/>
                      <a:alpha val="2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C8EAB6DA-9741-4668-8E47-957CD51511CD}"/>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20000"/>
                    </a:schemeClr>
                  </a:gs>
                  <a:gs pos="100000">
                    <a:schemeClr val="tx2">
                      <a:lumMod val="50000"/>
                      <a:alpha val="2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36EC6AA-9E44-4DD2-B718-EE041114141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20000"/>
                    </a:schemeClr>
                  </a:gs>
                  <a:gs pos="100000">
                    <a:schemeClr val="tx2">
                      <a:lumMod val="50000"/>
                      <a:alpha val="2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38DE653-B3C7-49E5-A3B0-6C00B260834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20000"/>
                    </a:schemeClr>
                  </a:gs>
                  <a:gs pos="100000">
                    <a:schemeClr val="tx2">
                      <a:lumMod val="50000"/>
                      <a:alpha val="2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35" name="Rectangle 34">
            <a:extLst>
              <a:ext uri="{FF2B5EF4-FFF2-40B4-BE49-F238E27FC236}">
                <a16:creationId xmlns:a16="http://schemas.microsoft.com/office/drawing/2014/main" id="{90AE89EB-4F51-4181-9475-7E1048FB3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6140785"/>
            <a:ext cx="6095997" cy="711252"/>
          </a:xfrm>
          <a:prstGeom prst="rect">
            <a:avLst/>
          </a:prstGeom>
          <a:gradFill flip="none" rotWithShape="1">
            <a:gsLst>
              <a:gs pos="10000">
                <a:schemeClr val="tx2">
                  <a:lumMod val="50000"/>
                  <a:alpha val="10000"/>
                </a:schemeClr>
              </a:gs>
              <a:gs pos="100000">
                <a:schemeClr val="tx2">
                  <a:lumMod val="60000"/>
                  <a:lumOff val="40000"/>
                  <a:alpha val="0"/>
                </a:schemeClr>
              </a:gs>
            </a:gsLst>
            <a:lin ang="8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B78285A0-9022-40FD-B520-91444BA163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a:off x="616345" y="5940560"/>
            <a:ext cx="1285875" cy="549007"/>
            <a:chOff x="7029447" y="3514725"/>
            <a:chExt cx="1285875" cy="549007"/>
          </a:xfrm>
        </p:grpSpPr>
        <p:cxnSp>
          <p:nvCxnSpPr>
            <p:cNvPr id="38" name="Straight Connector 37">
              <a:extLst>
                <a:ext uri="{FF2B5EF4-FFF2-40B4-BE49-F238E27FC236}">
                  <a16:creationId xmlns:a16="http://schemas.microsoft.com/office/drawing/2014/main" id="{0E2EED1A-F137-41BB-A555-7CDFF9C334B6}"/>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514725"/>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3E1EC980-DEDC-41BF-995C-1D471C90EC34}"/>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697727"/>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1A2F9486-DC13-4EDD-82CE-7FFC6F48464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3880729"/>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46A2475-19E5-46B8-B7FE-C2CF42971F48}"/>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7029447" y="4063732"/>
              <a:ext cx="1285875" cy="0"/>
            </a:xfrm>
            <a:prstGeom prst="line">
              <a:avLst/>
            </a:prstGeom>
            <a:ln w="31750" cap="rnd" cmpd="sng">
              <a:gradFill>
                <a:gsLst>
                  <a:gs pos="0">
                    <a:schemeClr val="tx2">
                      <a:lumMod val="60000"/>
                      <a:lumOff val="40000"/>
                      <a:alpha val="40000"/>
                    </a:schemeClr>
                  </a:gs>
                  <a:gs pos="100000">
                    <a:schemeClr val="tx2">
                      <a:lumMod val="50000"/>
                      <a:alpha val="40000"/>
                    </a:schemeClr>
                  </a:gs>
                </a:gsLst>
                <a:lin ang="5400000" scaled="1"/>
              </a:gradFill>
              <a:prstDash val="sysDot"/>
              <a:round/>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29640" y="4038037"/>
            <a:ext cx="5107366" cy="2087424"/>
          </a:xfrm>
          <a:noFill/>
        </p:spPr>
        <p:txBody>
          <a:bodyPr vert="horz" lIns="91440" tIns="45720" rIns="91440" bIns="45720" rtlCol="0" anchor="t">
            <a:normAutofit/>
          </a:bodyPr>
          <a:lstStyle/>
          <a:p>
            <a:pPr fontAlgn="base"/>
            <a:r>
              <a:rPr lang="en-US" sz="4800" kern="1200">
                <a:solidFill>
                  <a:schemeClr val="bg1"/>
                </a:solidFill>
                <a:latin typeface="+mj-lt"/>
                <a:ea typeface="+mj-ea"/>
                <a:cs typeface="+mj-cs"/>
              </a:rPr>
              <a:t>Greater Richmond </a:t>
            </a:r>
            <a:br>
              <a:rPr lang="en-US" sz="4800" kern="1200">
                <a:solidFill>
                  <a:schemeClr val="bg1"/>
                </a:solidFill>
                <a:latin typeface="+mj-lt"/>
                <a:ea typeface="+mj-ea"/>
                <a:cs typeface="+mj-cs"/>
              </a:rPr>
            </a:br>
            <a:r>
              <a:rPr lang="en-US" sz="4800" kern="1200">
                <a:solidFill>
                  <a:schemeClr val="bg1"/>
                </a:solidFill>
                <a:latin typeface="+mj-lt"/>
                <a:ea typeface="+mj-ea"/>
                <a:cs typeface="+mj-cs"/>
              </a:rPr>
              <a:t>Continuum of Care (GRCoC)  </a:t>
            </a:r>
          </a:p>
        </p:txBody>
      </p:sp>
      <p:sp>
        <p:nvSpPr>
          <p:cNvPr id="3" name="Subtitle 2"/>
          <p:cNvSpPr>
            <a:spLocks noGrp="1"/>
          </p:cNvSpPr>
          <p:nvPr>
            <p:ph type="body" idx="1"/>
          </p:nvPr>
        </p:nvSpPr>
        <p:spPr>
          <a:xfrm>
            <a:off x="6143159" y="4038037"/>
            <a:ext cx="5017030" cy="2087426"/>
          </a:xfrm>
          <a:noFill/>
        </p:spPr>
        <p:txBody>
          <a:bodyPr vert="horz" lIns="91440" tIns="45720" rIns="91440" bIns="45720" rtlCol="0" anchor="t">
            <a:normAutofit/>
          </a:bodyPr>
          <a:lstStyle/>
          <a:p>
            <a:r>
              <a:rPr lang="en-US" sz="2000" kern="1200">
                <a:solidFill>
                  <a:schemeClr val="bg1"/>
                </a:solidFill>
                <a:latin typeface="+mn-lt"/>
                <a:ea typeface="+mn-ea"/>
                <a:cs typeface="+mn-cs"/>
              </a:rPr>
              <a:t>GRCoC seeks to prevent, reduce, and end homelessness through effective and coordinated community-wide efforts and services across the City of Richmond, and the counties of Charles City, Chesterfield, Goochland, Hanover (including the town of Ashland), Henrico, New Kent, and Powhatan.</a:t>
            </a:r>
          </a:p>
        </p:txBody>
      </p:sp>
      <p:pic>
        <p:nvPicPr>
          <p:cNvPr id="4" name="Picture 3" descr="A black background with blue text&#10;&#10;AI-generated content may be incorrect.">
            <a:extLst>
              <a:ext uri="{FF2B5EF4-FFF2-40B4-BE49-F238E27FC236}">
                <a16:creationId xmlns:a16="http://schemas.microsoft.com/office/drawing/2014/main" id="{62EE2B6C-C874-B673-45D2-2E8750B6CD3A}"/>
              </a:ext>
            </a:extLst>
          </p:cNvPr>
          <p:cNvPicPr>
            <a:picLocks noChangeAspect="1"/>
          </p:cNvPicPr>
          <p:nvPr/>
        </p:nvPicPr>
        <p:blipFill>
          <a:blip r:embed="rId2"/>
          <a:stretch>
            <a:fillRect/>
          </a:stretch>
        </p:blipFill>
        <p:spPr>
          <a:xfrm>
            <a:off x="873533" y="617779"/>
            <a:ext cx="10358717" cy="3265248"/>
          </a:xfrm>
          <a:prstGeom prst="rect">
            <a:avLst/>
          </a:prstGeom>
        </p:spPr>
      </p:pic>
      <p:grpSp>
        <p:nvGrpSpPr>
          <p:cNvPr id="43" name="Group 42">
            <a:extLst>
              <a:ext uri="{FF2B5EF4-FFF2-40B4-BE49-F238E27FC236}">
                <a16:creationId xmlns:a16="http://schemas.microsoft.com/office/drawing/2014/main" id="{91CD8CAA-4614-4393-ADD7-7FDFD8ABD76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74192" y="776904"/>
            <a:ext cx="304800" cy="429768"/>
            <a:chOff x="215328" y="-46937"/>
            <a:chExt cx="304800" cy="2773841"/>
          </a:xfrm>
        </p:grpSpPr>
        <p:cxnSp>
          <p:nvCxnSpPr>
            <p:cNvPr id="44" name="Straight Connector 43">
              <a:extLst>
                <a:ext uri="{FF2B5EF4-FFF2-40B4-BE49-F238E27FC236}">
                  <a16:creationId xmlns:a16="http://schemas.microsoft.com/office/drawing/2014/main" id="{89F5BF84-4D12-40EB-B3CA-72B55341A8AB}"/>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2153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ACF91815-2B4A-44C8-BAC2-6732AD11A929}"/>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3169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523960DB-F7E9-40C5-BDC7-9700C71B186A}"/>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4185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95623C8-E3C3-425E-B186-ADFF5B6702AF}"/>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520128" y="-46937"/>
              <a:ext cx="0" cy="2773841"/>
            </a:xfrm>
            <a:prstGeom prst="line">
              <a:avLst/>
            </a:prstGeom>
            <a:ln w="25400" cmpd="sng">
              <a:solidFill>
                <a:schemeClr val="bg2">
                  <a:lumMod val="60000"/>
                  <a:lumOff val="40000"/>
                  <a:alpha val="50000"/>
                </a:schemeClr>
              </a:solidFill>
              <a:prstDash val="sysDot"/>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425904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a:t>Agenda</a:t>
            </a:r>
          </a:p>
        </p:txBody>
      </p:sp>
      <p:sp>
        <p:nvSpPr>
          <p:cNvPr id="3" name="Content Placeholder 2"/>
          <p:cNvSpPr>
            <a:spLocks noGrp="1"/>
          </p:cNvSpPr>
          <p:nvPr>
            <p:ph idx="1"/>
          </p:nvPr>
        </p:nvSpPr>
        <p:spPr/>
        <p:txBody>
          <a:bodyPr vert="horz" lIns="91440" tIns="45720" rIns="91440" bIns="45720" rtlCol="0" anchor="t">
            <a:normAutofit/>
          </a:bodyPr>
          <a:lstStyle/>
          <a:p>
            <a:pPr marL="514350" indent="-514350">
              <a:lnSpc>
                <a:spcPct val="80000"/>
              </a:lnSpc>
              <a:buAutoNum type="arabicPeriod"/>
            </a:pPr>
            <a:r>
              <a:rPr lang="en-US" b="1" dirty="0">
                <a:ea typeface="+mn-lt"/>
                <a:cs typeface="+mn-lt"/>
              </a:rPr>
              <a:t>Welcome and </a:t>
            </a:r>
            <a:r>
              <a:rPr lang="en-US" b="1">
                <a:ea typeface="+mn-lt"/>
                <a:cs typeface="+mn-lt"/>
              </a:rPr>
              <a:t>introductions</a:t>
            </a:r>
            <a:endParaRPr lang="en-US" sz="2400" b="1">
              <a:ea typeface="+mn-lt"/>
              <a:cs typeface="+mn-lt"/>
            </a:endParaRPr>
          </a:p>
          <a:p>
            <a:pPr marL="514350" indent="-514350">
              <a:lnSpc>
                <a:spcPct val="80000"/>
              </a:lnSpc>
              <a:buAutoNum type="arabicPeriod"/>
            </a:pPr>
            <a:r>
              <a:rPr lang="en-US" b="1">
                <a:ea typeface="+mn-lt"/>
                <a:cs typeface="+mn-lt"/>
              </a:rPr>
              <a:t>Membership Meeting Summary</a:t>
            </a:r>
            <a:endParaRPr lang="en-US" sz="2400" b="1" dirty="0">
              <a:ea typeface="+mn-lt"/>
              <a:cs typeface="+mn-lt"/>
            </a:endParaRPr>
          </a:p>
          <a:p>
            <a:pPr marL="514350" indent="-514350">
              <a:lnSpc>
                <a:spcPct val="80000"/>
              </a:lnSpc>
              <a:buAutoNum type="arabicPeriod"/>
            </a:pPr>
            <a:r>
              <a:rPr lang="en-US" b="1">
                <a:ea typeface="+mn-lt"/>
                <a:cs typeface="+mn-lt"/>
              </a:rPr>
              <a:t>Bylaws  Amendments Vote</a:t>
            </a:r>
            <a:endParaRPr lang="en-US" sz="2400" b="1" dirty="0">
              <a:ea typeface="+mn-lt"/>
              <a:cs typeface="+mn-lt"/>
            </a:endParaRPr>
          </a:p>
          <a:p>
            <a:pPr marL="514350" indent="-514350">
              <a:lnSpc>
                <a:spcPct val="80000"/>
              </a:lnSpc>
              <a:buAutoNum type="arabicPeriod"/>
            </a:pPr>
            <a:r>
              <a:rPr lang="en-US" b="1">
                <a:ea typeface="+mn-lt"/>
                <a:cs typeface="+mn-lt"/>
              </a:rPr>
              <a:t>Coordinated Funding Updates</a:t>
            </a:r>
            <a:endParaRPr lang="en-US" sz="2400" b="1">
              <a:ea typeface="+mn-lt"/>
              <a:cs typeface="+mn-lt"/>
            </a:endParaRPr>
          </a:p>
          <a:p>
            <a:pPr marL="514350" indent="-514350">
              <a:lnSpc>
                <a:spcPct val="80000"/>
              </a:lnSpc>
              <a:buAutoNum type="arabicPeriod"/>
            </a:pPr>
            <a:r>
              <a:rPr lang="en-US" b="1">
                <a:ea typeface="+mn-lt"/>
                <a:cs typeface="+mn-lt"/>
              </a:rPr>
              <a:t>Events and Trainings </a:t>
            </a:r>
            <a:endParaRPr lang="en-US" sz="2400" b="1">
              <a:ea typeface="+mn-lt"/>
              <a:cs typeface="+mn-lt"/>
            </a:endParaRPr>
          </a:p>
          <a:p>
            <a:pPr marL="514350" indent="-514350">
              <a:lnSpc>
                <a:spcPct val="80000"/>
              </a:lnSpc>
              <a:buAutoNum type="arabicPeriod"/>
            </a:pPr>
            <a:r>
              <a:rPr lang="en-US" b="1">
                <a:ea typeface="+mn-lt"/>
                <a:cs typeface="+mn-lt"/>
              </a:rPr>
              <a:t>Strategic Plan Input </a:t>
            </a:r>
            <a:endParaRPr lang="en-US" b="1" dirty="0">
              <a:ea typeface="+mn-lt"/>
              <a:cs typeface="+mn-lt"/>
            </a:endParaRPr>
          </a:p>
          <a:p>
            <a:pPr marL="514350" indent="-514350">
              <a:lnSpc>
                <a:spcPct val="80000"/>
              </a:lnSpc>
              <a:buAutoNum type="arabicPeriod"/>
            </a:pPr>
            <a:r>
              <a:rPr lang="en-US" b="1">
                <a:ea typeface="+mn-lt"/>
                <a:cs typeface="+mn-lt"/>
              </a:rPr>
              <a:t>Member/Partner Announcements</a:t>
            </a:r>
            <a:endParaRPr lang="en-US"/>
          </a:p>
          <a:p>
            <a:pPr marL="971550" lvl="1" indent="-514350">
              <a:buAutoNum type="alphaUcPeriod"/>
            </a:pPr>
            <a:endParaRPr lang="en-US">
              <a:ea typeface="+mn-lt"/>
              <a:cs typeface="+mn-lt"/>
            </a:endParaRPr>
          </a:p>
          <a:p>
            <a:pPr marL="514350">
              <a:buAutoNum type="arabicPeriod"/>
            </a:pPr>
            <a:endParaRPr lang="en-US">
              <a:ea typeface="+mn-lt"/>
              <a:cs typeface="+mn-lt"/>
            </a:endParaRPr>
          </a:p>
          <a:p>
            <a:pPr>
              <a:buAutoNum type="arabicPeriod"/>
            </a:pPr>
            <a:endParaRPr lang="en-US">
              <a:ea typeface="Calibri" panose="020F0502020204030204"/>
              <a:cs typeface="Calibri"/>
            </a:endParaRPr>
          </a:p>
        </p:txBody>
      </p:sp>
    </p:spTree>
    <p:extLst>
      <p:ext uri="{BB962C8B-B14F-4D97-AF65-F5344CB8AC3E}">
        <p14:creationId xmlns:p14="http://schemas.microsoft.com/office/powerpoint/2010/main" val="4235656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E9A46-FC52-0E7E-2F1A-5E2078F698F9}"/>
              </a:ext>
            </a:extLst>
          </p:cNvPr>
          <p:cNvSpPr>
            <a:spLocks noGrp="1"/>
          </p:cNvSpPr>
          <p:nvPr>
            <p:ph type="title"/>
          </p:nvPr>
        </p:nvSpPr>
        <p:spPr/>
        <p:txBody>
          <a:bodyPr/>
          <a:lstStyle/>
          <a:p>
            <a:r>
              <a:rPr lang="en-US" b="1">
                <a:cs typeface="Calibri Light"/>
              </a:rPr>
              <a:t>Introductions/Ice breaker</a:t>
            </a:r>
            <a:endParaRPr lang="en-US" b="1"/>
          </a:p>
        </p:txBody>
      </p:sp>
      <p:sp>
        <p:nvSpPr>
          <p:cNvPr id="3" name="Text Placeholder 2">
            <a:extLst>
              <a:ext uri="{FF2B5EF4-FFF2-40B4-BE49-F238E27FC236}">
                <a16:creationId xmlns:a16="http://schemas.microsoft.com/office/drawing/2014/main" id="{51BE4312-C8D7-B426-06CE-96F714021840}"/>
              </a:ext>
            </a:extLst>
          </p:cNvPr>
          <p:cNvSpPr>
            <a:spLocks noGrp="1"/>
          </p:cNvSpPr>
          <p:nvPr>
            <p:ph type="body" idx="1"/>
          </p:nvPr>
        </p:nvSpPr>
        <p:spPr/>
        <p:txBody>
          <a:bodyPr vert="horz" lIns="91440" tIns="45720" rIns="91440" bIns="45720" rtlCol="0" anchor="t">
            <a:normAutofit/>
          </a:bodyPr>
          <a:lstStyle/>
          <a:p>
            <a:r>
              <a:rPr lang="en-US" dirty="0">
                <a:solidFill>
                  <a:srgbClr val="898989"/>
                </a:solidFill>
                <a:ea typeface="Calibri"/>
                <a:cs typeface="Calibri"/>
              </a:rPr>
              <a:t>1. Introduce yourself and your organization. 2. One thing you are looking forward </a:t>
            </a:r>
            <a:r>
              <a:rPr lang="en-US">
                <a:solidFill>
                  <a:srgbClr val="898989"/>
                </a:solidFill>
                <a:ea typeface="Calibri"/>
                <a:cs typeface="Calibri"/>
              </a:rPr>
              <a:t>to this Summer </a:t>
            </a:r>
            <a:endParaRPr lang="en-US" dirty="0">
              <a:solidFill>
                <a:srgbClr val="898989"/>
              </a:solidFill>
              <a:ea typeface="Calibri"/>
              <a:cs typeface="Calibri"/>
            </a:endParaRPr>
          </a:p>
        </p:txBody>
      </p:sp>
    </p:spTree>
    <p:extLst>
      <p:ext uri="{BB962C8B-B14F-4D97-AF65-F5344CB8AC3E}">
        <p14:creationId xmlns:p14="http://schemas.microsoft.com/office/powerpoint/2010/main" val="1890241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0861565-01F5-C0B5-C90E-7D3FA499A932}"/>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b="1" kern="1200">
                <a:solidFill>
                  <a:schemeClr val="tx1"/>
                </a:solidFill>
                <a:latin typeface="+mj-lt"/>
                <a:ea typeface="+mj-ea"/>
                <a:cs typeface="+mj-cs"/>
              </a:rPr>
              <a:t>GRCoC Updates</a:t>
            </a:r>
          </a:p>
        </p:txBody>
      </p:sp>
      <p:sp>
        <p:nvSpPr>
          <p:cNvPr id="3" name="Text Placeholder 2">
            <a:extLst>
              <a:ext uri="{FF2B5EF4-FFF2-40B4-BE49-F238E27FC236}">
                <a16:creationId xmlns:a16="http://schemas.microsoft.com/office/drawing/2014/main" id="{251B8CB0-80A9-AD48-1DA3-F61828F344CE}"/>
              </a:ext>
            </a:extLst>
          </p:cNvPr>
          <p:cNvSpPr>
            <a:spLocks noGrp="1"/>
          </p:cNvSpPr>
          <p:nvPr>
            <p:ph type="body" idx="1"/>
          </p:nvPr>
        </p:nvSpPr>
        <p:spPr>
          <a:xfrm>
            <a:off x="1966912" y="5645150"/>
            <a:ext cx="8258176" cy="631825"/>
          </a:xfrm>
        </p:spPr>
        <p:txBody>
          <a:bodyPr vert="horz" lIns="91440" tIns="45720" rIns="91440" bIns="45720" rtlCol="0" anchor="ctr">
            <a:normAutofit/>
          </a:bodyPr>
          <a:lstStyle/>
          <a:p>
            <a:pPr algn="ctr"/>
            <a:endParaRPr lang="en-US" sz="2800" kern="1200">
              <a:solidFill>
                <a:schemeClr val="tx1"/>
              </a:solidFill>
              <a:latin typeface="+mn-lt"/>
              <a:ea typeface="+mn-ea"/>
              <a:cs typeface="+mn-cs"/>
            </a:endParaRP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9344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GRCoC</a:t>
            </a:r>
            <a:r>
              <a:rPr lang="en-US"/>
              <a:t> Business: Membership summary</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dirty="0" err="1">
                <a:cs typeface="Calibri" panose="020F0502020204030204"/>
              </a:rPr>
              <a:t>GRCoC</a:t>
            </a:r>
            <a:r>
              <a:rPr lang="en-US" dirty="0">
                <a:cs typeface="Calibri" panose="020F0502020204030204"/>
              </a:rPr>
              <a:t> Membership Meeting – Feb 2026</a:t>
            </a:r>
          </a:p>
          <a:p>
            <a:pPr marL="457200" indent="-457200"/>
            <a:r>
              <a:rPr lang="en-US">
                <a:ea typeface="Calibri"/>
                <a:cs typeface="Calibri" panose="020F0502020204030204"/>
              </a:rPr>
              <a:t>Provided update on coordinated funding </a:t>
            </a:r>
          </a:p>
          <a:p>
            <a:pPr marL="457200" indent="-457200"/>
            <a:r>
              <a:rPr lang="en-US">
                <a:ea typeface="Calibri"/>
                <a:cs typeface="Calibri" panose="020F0502020204030204"/>
              </a:rPr>
              <a:t>Received input on training needs and resources</a:t>
            </a:r>
            <a:endParaRPr lang="en-US" dirty="0"/>
          </a:p>
          <a:p>
            <a:pPr marL="457200" indent="-457200"/>
            <a:endParaRPr lang="en-US" dirty="0">
              <a:ea typeface="Calibri"/>
              <a:cs typeface="Calibri" panose="020F0502020204030204"/>
            </a:endParaRPr>
          </a:p>
          <a:p>
            <a:pPr marL="0" indent="0">
              <a:buNone/>
            </a:pPr>
            <a:endParaRPr lang="en-US">
              <a:ea typeface="Calibri"/>
              <a:cs typeface="Calibri" panose="020F0502020204030204"/>
            </a:endParaRPr>
          </a:p>
          <a:p>
            <a:pPr marL="457200" lvl="1" indent="0">
              <a:buNone/>
            </a:pPr>
            <a:endParaRPr lang="en-US">
              <a:ea typeface="Calibri"/>
              <a:cs typeface="Calibri" panose="020F0502020204030204"/>
            </a:endParaRPr>
          </a:p>
        </p:txBody>
      </p:sp>
    </p:spTree>
    <p:extLst>
      <p:ext uri="{BB962C8B-B14F-4D97-AF65-F5344CB8AC3E}">
        <p14:creationId xmlns:p14="http://schemas.microsoft.com/office/powerpoint/2010/main" val="1297535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17C05A4-4555-D8EB-114B-A856012FDADB}"/>
              </a:ext>
            </a:extLst>
          </p:cNvPr>
          <p:cNvSpPr>
            <a:spLocks noGrp="1"/>
          </p:cNvSpPr>
          <p:nvPr>
            <p:ph type="title"/>
          </p:nvPr>
        </p:nvSpPr>
        <p:spPr>
          <a:xfrm>
            <a:off x="572493" y="238539"/>
            <a:ext cx="11018520" cy="1434415"/>
          </a:xfrm>
        </p:spPr>
        <p:txBody>
          <a:bodyPr anchor="b">
            <a:normAutofit/>
          </a:bodyPr>
          <a:lstStyle/>
          <a:p>
            <a:r>
              <a:rPr lang="en-US" sz="4600" dirty="0" err="1">
                <a:latin typeface="Calibri Light"/>
                <a:ea typeface="Calibri Light"/>
                <a:cs typeface="Calibri Light"/>
              </a:rPr>
              <a:t>GRCoC</a:t>
            </a:r>
            <a:r>
              <a:rPr lang="en-US" sz="4600" dirty="0">
                <a:latin typeface="Calibri Light"/>
                <a:ea typeface="Calibri Light"/>
                <a:cs typeface="Calibri Light"/>
              </a:rPr>
              <a:t> Business: Bylaws Amendment Vote </a:t>
            </a:r>
            <a:endParaRPr lang="en-US" sz="4600" b="1" dirty="0">
              <a:latin typeface="Calibri"/>
              <a:ea typeface="Calibri"/>
              <a:cs typeface="Calibri"/>
            </a:endParaRPr>
          </a:p>
        </p:txBody>
      </p:sp>
      <p:sp>
        <p:nvSpPr>
          <p:cNvPr id="1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sX0" fmla="*/ 0 w 10972800"/>
              <a:gd name="csY0" fmla="*/ 0 h 18288"/>
              <a:gd name="csX1" fmla="*/ 356616 w 10972800"/>
              <a:gd name="csY1" fmla="*/ 0 h 18288"/>
              <a:gd name="csX2" fmla="*/ 1042416 w 10972800"/>
              <a:gd name="csY2" fmla="*/ 0 h 18288"/>
              <a:gd name="csX3" fmla="*/ 1947672 w 10972800"/>
              <a:gd name="csY3" fmla="*/ 0 h 18288"/>
              <a:gd name="csX4" fmla="*/ 2633472 w 10972800"/>
              <a:gd name="csY4" fmla="*/ 0 h 18288"/>
              <a:gd name="csX5" fmla="*/ 2990088 w 10972800"/>
              <a:gd name="csY5" fmla="*/ 0 h 18288"/>
              <a:gd name="csX6" fmla="*/ 3456432 w 10972800"/>
              <a:gd name="csY6" fmla="*/ 0 h 18288"/>
              <a:gd name="csX7" fmla="*/ 4361688 w 10972800"/>
              <a:gd name="csY7" fmla="*/ 0 h 18288"/>
              <a:gd name="csX8" fmla="*/ 5266944 w 10972800"/>
              <a:gd name="csY8" fmla="*/ 0 h 18288"/>
              <a:gd name="csX9" fmla="*/ 6172200 w 10972800"/>
              <a:gd name="csY9" fmla="*/ 0 h 18288"/>
              <a:gd name="csX10" fmla="*/ 6528816 w 10972800"/>
              <a:gd name="csY10" fmla="*/ 0 h 18288"/>
              <a:gd name="csX11" fmla="*/ 7214616 w 10972800"/>
              <a:gd name="csY11" fmla="*/ 0 h 18288"/>
              <a:gd name="csX12" fmla="*/ 7790688 w 10972800"/>
              <a:gd name="csY12" fmla="*/ 0 h 18288"/>
              <a:gd name="csX13" fmla="*/ 8147304 w 10972800"/>
              <a:gd name="csY13" fmla="*/ 0 h 18288"/>
              <a:gd name="csX14" fmla="*/ 9052560 w 10972800"/>
              <a:gd name="csY14" fmla="*/ 0 h 18288"/>
              <a:gd name="csX15" fmla="*/ 9409176 w 10972800"/>
              <a:gd name="csY15" fmla="*/ 0 h 18288"/>
              <a:gd name="csX16" fmla="*/ 9765792 w 10972800"/>
              <a:gd name="csY16" fmla="*/ 0 h 18288"/>
              <a:gd name="csX17" fmla="*/ 10341864 w 10972800"/>
              <a:gd name="csY17" fmla="*/ 0 h 18288"/>
              <a:gd name="csX18" fmla="*/ 10972800 w 10972800"/>
              <a:gd name="csY18" fmla="*/ 0 h 18288"/>
              <a:gd name="csX19" fmla="*/ 10972800 w 10972800"/>
              <a:gd name="csY19" fmla="*/ 18288 h 18288"/>
              <a:gd name="csX20" fmla="*/ 10177272 w 10972800"/>
              <a:gd name="csY20" fmla="*/ 18288 h 18288"/>
              <a:gd name="csX21" fmla="*/ 9820656 w 10972800"/>
              <a:gd name="csY21" fmla="*/ 18288 h 18288"/>
              <a:gd name="csX22" fmla="*/ 9464040 w 10972800"/>
              <a:gd name="csY22" fmla="*/ 18288 h 18288"/>
              <a:gd name="csX23" fmla="*/ 8778240 w 10972800"/>
              <a:gd name="csY23" fmla="*/ 18288 h 18288"/>
              <a:gd name="csX24" fmla="*/ 8421624 w 10972800"/>
              <a:gd name="csY24" fmla="*/ 18288 h 18288"/>
              <a:gd name="csX25" fmla="*/ 7735824 w 10972800"/>
              <a:gd name="csY25" fmla="*/ 18288 h 18288"/>
              <a:gd name="csX26" fmla="*/ 6940296 w 10972800"/>
              <a:gd name="csY26" fmla="*/ 18288 h 18288"/>
              <a:gd name="csX27" fmla="*/ 6254496 w 10972800"/>
              <a:gd name="csY27" fmla="*/ 18288 h 18288"/>
              <a:gd name="csX28" fmla="*/ 5458968 w 10972800"/>
              <a:gd name="csY28" fmla="*/ 18288 h 18288"/>
              <a:gd name="csX29" fmla="*/ 4663440 w 10972800"/>
              <a:gd name="csY29" fmla="*/ 18288 h 18288"/>
              <a:gd name="csX30" fmla="*/ 4306824 w 10972800"/>
              <a:gd name="csY30" fmla="*/ 18288 h 18288"/>
              <a:gd name="csX31" fmla="*/ 3840480 w 10972800"/>
              <a:gd name="csY31" fmla="*/ 18288 h 18288"/>
              <a:gd name="csX32" fmla="*/ 3264408 w 10972800"/>
              <a:gd name="csY32" fmla="*/ 18288 h 18288"/>
              <a:gd name="csX33" fmla="*/ 2578608 w 10972800"/>
              <a:gd name="csY33" fmla="*/ 18288 h 18288"/>
              <a:gd name="csX34" fmla="*/ 1673352 w 10972800"/>
              <a:gd name="csY34" fmla="*/ 18288 h 18288"/>
              <a:gd name="csX35" fmla="*/ 877824 w 10972800"/>
              <a:gd name="csY35" fmla="*/ 18288 h 18288"/>
              <a:gd name="csX36" fmla="*/ 0 w 10972800"/>
              <a:gd name="csY36" fmla="*/ 18288 h 18288"/>
              <a:gd name="csX37" fmla="*/ 0 w 10972800"/>
              <a:gd name="csY37"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60D81D61-F742-FD75-32F5-528C900AB7F6}"/>
              </a:ext>
            </a:extLst>
          </p:cNvPr>
          <p:cNvSpPr>
            <a:spLocks noGrp="1"/>
          </p:cNvSpPr>
          <p:nvPr>
            <p:ph idx="1"/>
          </p:nvPr>
        </p:nvSpPr>
        <p:spPr>
          <a:xfrm>
            <a:off x="572493" y="2071316"/>
            <a:ext cx="6713552" cy="4119172"/>
          </a:xfrm>
        </p:spPr>
        <p:txBody>
          <a:bodyPr anchor="t">
            <a:normAutofit/>
          </a:bodyPr>
          <a:lstStyle/>
          <a:p>
            <a:pPr marL="0" indent="0">
              <a:buNone/>
            </a:pPr>
            <a:endParaRPr lang="en-US" sz="2200" dirty="0">
              <a:ea typeface="Calibri"/>
              <a:cs typeface="Calibri"/>
            </a:endParaRPr>
          </a:p>
        </p:txBody>
      </p:sp>
      <p:pic>
        <p:nvPicPr>
          <p:cNvPr id="4" name="Content Placeholder 3" descr="A qr code with black dots&#10;&#10;AI-generated content may be incorrect.">
            <a:extLst>
              <a:ext uri="{FF2B5EF4-FFF2-40B4-BE49-F238E27FC236}">
                <a16:creationId xmlns:a16="http://schemas.microsoft.com/office/drawing/2014/main" id="{DD967592-28E7-0FF4-AF45-5E761FBDDABF}"/>
              </a:ext>
            </a:extLst>
          </p:cNvPr>
          <p:cNvPicPr>
            <a:picLocks noChangeAspect="1"/>
          </p:cNvPicPr>
          <p:nvPr/>
        </p:nvPicPr>
        <p:blipFill>
          <a:blip r:embed="rId2"/>
          <a:srcRect r="3792" b="-3"/>
          <a:stretch>
            <a:fillRect/>
          </a:stretch>
        </p:blipFill>
        <p:spPr>
          <a:xfrm>
            <a:off x="3933897" y="2071230"/>
            <a:ext cx="3941064" cy="4096512"/>
          </a:xfrm>
          <a:prstGeom prst="rect">
            <a:avLst/>
          </a:prstGeom>
        </p:spPr>
      </p:pic>
    </p:spTree>
    <p:extLst>
      <p:ext uri="{BB962C8B-B14F-4D97-AF65-F5344CB8AC3E}">
        <p14:creationId xmlns:p14="http://schemas.microsoft.com/office/powerpoint/2010/main" val="3150449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Freeform: Shape 9">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2" name="Freeform: Shape 11">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F3C8875-C541-163A-C987-80D0C3374372}"/>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kern="1200">
                <a:solidFill>
                  <a:schemeClr val="tx1"/>
                </a:solidFill>
                <a:latin typeface="+mj-lt"/>
                <a:ea typeface="+mj-ea"/>
                <a:cs typeface="+mj-cs"/>
              </a:rPr>
              <a:t>GRCoC Updates: Coordinated Funding</a:t>
            </a:r>
          </a:p>
        </p:txBody>
      </p:sp>
      <p:sp>
        <p:nvSpPr>
          <p:cNvPr id="3" name="Text Placeholder 2">
            <a:extLst>
              <a:ext uri="{FF2B5EF4-FFF2-40B4-BE49-F238E27FC236}">
                <a16:creationId xmlns:a16="http://schemas.microsoft.com/office/drawing/2014/main" id="{B0B256D4-469E-CDCE-1E44-49F907FA003F}"/>
              </a:ext>
            </a:extLst>
          </p:cNvPr>
          <p:cNvSpPr>
            <a:spLocks noGrp="1"/>
          </p:cNvSpPr>
          <p:nvPr>
            <p:ph type="body" idx="1"/>
          </p:nvPr>
        </p:nvSpPr>
        <p:spPr>
          <a:xfrm>
            <a:off x="1966912" y="5645150"/>
            <a:ext cx="8258176" cy="631825"/>
          </a:xfrm>
        </p:spPr>
        <p:txBody>
          <a:bodyPr vert="horz" lIns="91440" tIns="45720" rIns="91440" bIns="45720" rtlCol="0" anchor="ctr">
            <a:normAutofit/>
          </a:bodyPr>
          <a:lstStyle/>
          <a:p>
            <a:pPr algn="ctr"/>
            <a:endParaRPr lang="en-US" sz="2800" kern="1200">
              <a:solidFill>
                <a:schemeClr val="tx1"/>
              </a:solidFill>
              <a:latin typeface="+mn-lt"/>
              <a:ea typeface="+mn-ea"/>
              <a:cs typeface="+mn-cs"/>
            </a:endParaRPr>
          </a:p>
          <a:p>
            <a:pPr algn="ctr"/>
            <a:endParaRPr lang="en-US" sz="2800" kern="1200">
              <a:solidFill>
                <a:schemeClr val="tx1"/>
              </a:solidFill>
              <a:latin typeface="+mn-lt"/>
              <a:ea typeface="+mn-ea"/>
              <a:cs typeface="+mn-cs"/>
            </a:endParaRPr>
          </a:p>
          <a:p>
            <a:pPr algn="ctr"/>
            <a:endParaRPr lang="en-US" sz="2800" kern="1200">
              <a:solidFill>
                <a:schemeClr val="tx1"/>
              </a:solidFill>
              <a:latin typeface="+mn-lt"/>
              <a:ea typeface="+mn-ea"/>
              <a:cs typeface="+mn-cs"/>
            </a:endParaRPr>
          </a:p>
          <a:p>
            <a:pPr algn="ctr"/>
            <a:endParaRPr lang="en-US" sz="2800" kern="1200">
              <a:solidFill>
                <a:schemeClr val="tx1"/>
              </a:solidFill>
              <a:latin typeface="+mn-lt"/>
              <a:ea typeface="+mn-ea"/>
              <a:cs typeface="+mn-cs"/>
            </a:endParaRPr>
          </a:p>
        </p:txBody>
      </p:sp>
      <p:sp>
        <p:nvSpPr>
          <p:cNvPr id="14" name="Rectangle 13">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70926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err="1"/>
              <a:t>GRCoC</a:t>
            </a:r>
            <a:r>
              <a:rPr lang="en-US"/>
              <a:t> Updates: Events and Trainings</a:t>
            </a:r>
          </a:p>
        </p:txBody>
      </p:sp>
      <p:sp>
        <p:nvSpPr>
          <p:cNvPr id="3" name="Content Placeholder 2"/>
          <p:cNvSpPr>
            <a:spLocks noGrp="1"/>
          </p:cNvSpPr>
          <p:nvPr>
            <p:ph idx="1"/>
          </p:nvPr>
        </p:nvSpPr>
        <p:spPr/>
        <p:txBody>
          <a:bodyPr vert="horz" lIns="91440" tIns="45720" rIns="91440" bIns="45720" rtlCol="0" anchor="t">
            <a:normAutofit/>
          </a:bodyPr>
          <a:lstStyle/>
          <a:p>
            <a:pPr marL="457200" indent="-457200"/>
            <a:r>
              <a:rPr lang="en-US">
                <a:ea typeface="Calibri"/>
                <a:cs typeface="Calibri"/>
              </a:rPr>
              <a:t>Connection to Homeless Services- every 3rd Friday at 10 am</a:t>
            </a:r>
            <a:endParaRPr lang="en-US" dirty="0">
              <a:ea typeface="Calibri"/>
              <a:cs typeface="Calibri"/>
            </a:endParaRPr>
          </a:p>
          <a:p>
            <a:pPr marL="914400" lvl="1" indent="-457200"/>
            <a:r>
              <a:rPr lang="en-US">
                <a:ea typeface="Calibri"/>
                <a:cs typeface="Calibri"/>
              </a:rPr>
              <a:t>June 18 (date change)</a:t>
            </a:r>
            <a:endParaRPr lang="en-US" dirty="0">
              <a:ea typeface="Calibri"/>
              <a:cs typeface="Calibri"/>
            </a:endParaRPr>
          </a:p>
          <a:p>
            <a:pPr marL="914400" lvl="1" indent="-457200"/>
            <a:r>
              <a:rPr lang="en-US">
                <a:ea typeface="Calibri"/>
                <a:cs typeface="Calibri"/>
              </a:rPr>
              <a:t>July 17</a:t>
            </a:r>
            <a:endParaRPr lang="en-US" dirty="0">
              <a:ea typeface="Calibri"/>
              <a:cs typeface="Calibri"/>
            </a:endParaRPr>
          </a:p>
          <a:p>
            <a:pPr marL="457200" indent="-457200"/>
            <a:r>
              <a:rPr lang="en-US">
                <a:ea typeface="Calibri"/>
                <a:cs typeface="Calibri"/>
              </a:rPr>
              <a:t>Introduction to Coordinated Homeless Services (virtual)</a:t>
            </a:r>
          </a:p>
          <a:p>
            <a:pPr marL="914400" lvl="1" indent="-457200"/>
            <a:r>
              <a:rPr lang="en-US">
                <a:solidFill>
                  <a:srgbClr val="FFFFFF"/>
                </a:solidFill>
                <a:ea typeface="Calibri"/>
                <a:cs typeface="+mn-lt"/>
              </a:rPr>
              <a:t>5/19 at 3pm</a:t>
            </a:r>
            <a:endParaRPr lang="en-US" dirty="0">
              <a:solidFill>
                <a:srgbClr val="FFFFFF"/>
              </a:solidFill>
              <a:ea typeface="Calibri"/>
              <a:cs typeface="+mn-lt"/>
            </a:endParaRPr>
          </a:p>
          <a:p>
            <a:pPr marL="457200" indent="-457200"/>
            <a:r>
              <a:rPr lang="en-US">
                <a:solidFill>
                  <a:srgbClr val="FFFFFF"/>
                </a:solidFill>
                <a:ea typeface="Calibri"/>
                <a:cs typeface="+mn-lt"/>
              </a:rPr>
              <a:t>Housing Problem Solving (virtual) </a:t>
            </a:r>
          </a:p>
          <a:p>
            <a:pPr marL="914400" lvl="1" indent="-457200"/>
            <a:r>
              <a:rPr lang="en-US">
                <a:solidFill>
                  <a:srgbClr val="FFFFFF"/>
                </a:solidFill>
                <a:ea typeface="Calibri"/>
                <a:cs typeface="+mn-lt"/>
              </a:rPr>
              <a:t>6/4 at 10 am </a:t>
            </a:r>
            <a:endParaRPr lang="en-US" dirty="0">
              <a:solidFill>
                <a:srgbClr val="FFFFFF"/>
              </a:solidFill>
              <a:ea typeface="Calibri"/>
              <a:cs typeface="+mn-lt"/>
            </a:endParaRPr>
          </a:p>
          <a:p>
            <a:pPr marL="914400" lvl="1" indent="-457200"/>
            <a:endParaRPr lang="en-US" dirty="0">
              <a:solidFill>
                <a:srgbClr val="FFFFFF"/>
              </a:solidFill>
              <a:ea typeface="Calibri"/>
              <a:cs typeface="+mn-lt"/>
            </a:endParaRPr>
          </a:p>
          <a:p>
            <a:pPr marL="457200" indent="-457200"/>
            <a:endParaRPr lang="en-US" dirty="0">
              <a:solidFill>
                <a:srgbClr val="FFFFFF"/>
              </a:solidFill>
              <a:ea typeface="Calibri"/>
              <a:cs typeface="+mn-lt"/>
            </a:endParaRPr>
          </a:p>
        </p:txBody>
      </p:sp>
    </p:spTree>
    <p:extLst>
      <p:ext uri="{BB962C8B-B14F-4D97-AF65-F5344CB8AC3E}">
        <p14:creationId xmlns:p14="http://schemas.microsoft.com/office/powerpoint/2010/main" val="45987074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4fada74-0e59-49f1-8c6b-cbd525358a97" xsi:nil="true"/>
    <lcf76f155ced4ddcb4097134ff3c332f xmlns="e793c55c-e10e-4c1f-a459-0d92d0ac3fdc">
      <Terms xmlns="http://schemas.microsoft.com/office/infopath/2007/PartnerControls"/>
    </lcf76f155ced4ddcb4097134ff3c332f>
    <_dlc_DocId xmlns="c4fada74-0e59-49f1-8c6b-cbd525358a97">WKTJY6NWPRZK-1005414914-143224</_dlc_DocId>
    <_dlc_DocIdUrl xmlns="c4fada74-0e59-49f1-8c6b-cbd525358a97">
      <Url>https://homeward622.sharepoint.com/sites/FileShare/_layouts/15/DocIdRedir.aspx?ID=WKTJY6NWPRZK-1005414914-143224</Url>
      <Description>WKTJY6NWPRZK-1005414914-143224</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E5C3D2956424745B655C64B8448D34F" ma:contentTypeVersion="14" ma:contentTypeDescription="Create a new document." ma:contentTypeScope="" ma:versionID="d6b6799c3088a0b4af7e0ffef152918b">
  <xsd:schema xmlns:xsd="http://www.w3.org/2001/XMLSchema" xmlns:xs="http://www.w3.org/2001/XMLSchema" xmlns:p="http://schemas.microsoft.com/office/2006/metadata/properties" xmlns:ns2="c4fada74-0e59-49f1-8c6b-cbd525358a97" xmlns:ns3="e793c55c-e10e-4c1f-a459-0d92d0ac3fdc" targetNamespace="http://schemas.microsoft.com/office/2006/metadata/properties" ma:root="true" ma:fieldsID="0b86ac4440a7c5d5ce847ece8e0866ca" ns2:_="" ns3:_="">
    <xsd:import namespace="c4fada74-0e59-49f1-8c6b-cbd525358a97"/>
    <xsd:import namespace="e793c55c-e10e-4c1f-a459-0d92d0ac3fdc"/>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SearchProperties" minOccurs="0"/>
                <xsd:element ref="ns3:MediaServiceObjectDetectorVersion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ServiceLocation" minOccurs="0"/>
                <xsd:element ref="ns3:MediaLengthInSecond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fada74-0e59-49f1-8c6b-cbd525358a97"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e86d6bf4-fee8-4f5b-b036-e81120a1b6de}" ma:internalName="TaxCatchAll" ma:showField="CatchAllData" ma:web="c4fada74-0e59-49f1-8c6b-cbd525358a9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793c55c-e10e-4c1f-a459-0d92d0ac3fdc"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ef652a73-8c67-4c20-91c2-4cffebf6272f"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description="" ma:indexed="true" ma:internalName="MediaServiceLocation"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B849160-4451-4E6D-A751-FEA2BCA049E6}">
  <ds:schemaRefs>
    <ds:schemaRef ds:uri="http://schemas.microsoft.com/sharepoint/v3/contenttype/forms"/>
  </ds:schemaRefs>
</ds:datastoreItem>
</file>

<file path=customXml/itemProps2.xml><?xml version="1.0" encoding="utf-8"?>
<ds:datastoreItem xmlns:ds="http://schemas.openxmlformats.org/officeDocument/2006/customXml" ds:itemID="{41631B04-5040-4043-B762-04CB126909DD}">
  <ds:schemaRefs>
    <ds:schemaRef ds:uri="96ab30f0-04f2-4e3d-863a-1534432a74af"/>
    <ds:schemaRef ds:uri="fb6db87f-e011-4923-8ff8-870dcb67df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F5871567-204C-4938-AD5A-C9CB66CF7BC0}"/>
</file>

<file path=customXml/itemProps4.xml><?xml version="1.0" encoding="utf-8"?>
<ds:datastoreItem xmlns:ds="http://schemas.openxmlformats.org/officeDocument/2006/customXml" ds:itemID="{06D9C33D-8047-4A75-A9C1-17ED4643B0D5}"/>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15</Slides>
  <Notes>0</Notes>
  <HiddenSlides>3</HiddenSlide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GRCoC General Membership Meeting</vt:lpstr>
      <vt:lpstr>Greater Richmond  Continuum of Care (GRCoC)  </vt:lpstr>
      <vt:lpstr>Agenda</vt:lpstr>
      <vt:lpstr>Introductions/Ice breaker</vt:lpstr>
      <vt:lpstr>GRCoC Updates</vt:lpstr>
      <vt:lpstr>GRCoC Business: Membership summary</vt:lpstr>
      <vt:lpstr>GRCoC Business: Bylaws Amendment Vote </vt:lpstr>
      <vt:lpstr>GRCoC Updates: Coordinated Funding</vt:lpstr>
      <vt:lpstr>GRCoC Updates: Events and Trainings</vt:lpstr>
      <vt:lpstr>2026 GRCoC Membership Meetings</vt:lpstr>
      <vt:lpstr>GRCoC Business: Board Proceeding Report</vt:lpstr>
      <vt:lpstr>GRCoC Updates: GRCoC Strategic Plan</vt:lpstr>
      <vt:lpstr>What training needs? </vt:lpstr>
      <vt:lpstr>Member/Partner Announcements</vt:lpstr>
      <vt:lpstr>Thank you!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Erika Schmale</dc:creator>
  <cp:revision>496</cp:revision>
  <dcterms:created xsi:type="dcterms:W3CDTF">2023-02-13T21:39:53Z</dcterms:created>
  <dcterms:modified xsi:type="dcterms:W3CDTF">2026-05-19T13:23:11Z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0x010100DE5C3D2956424745B655C64B8448D34F</vt:lpwstr>
  </property>
  <property fmtid="{D5CDD505-2E9C-101B-9397-08002B2CF9AE}" pid="3" name="Order">
    <vt:r8>53500</vt:r8>
  </property>
  <property fmtid="{D5CDD505-2E9C-101B-9397-08002B2CF9AE}" pid="4" name="TriggerFlowInfo">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_ExtendedDescription">
    <vt:lpwstr/>
  </property>
  <property fmtid="{D5CDD505-2E9C-101B-9397-08002B2CF9AE}" pid="9" name="_dlc_DocIdItemGuid">
    <vt:lpwstr>8490e7b3-1b2f-482b-8eaf-7f5772adc8f7</vt:lpwstr>
  </property>
</Properties>
</file>