
<file path=[Content_Types].xml><?xml version="1.0" encoding="utf-8"?>
<Types xmlns="http://schemas.openxmlformats.org/package/2006/content-types">
  <Default Extension="jpeg" ContentType="image/jpeg"/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4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13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0" r:id="rId1"/>
  </p:sldMasterIdLst>
  <p:sldIdLst>
    <p:sldId id="283" r:id="rId2"/>
    <p:sldId id="285" r:id="rId3"/>
    <p:sldId id="261" r:id="rId4"/>
    <p:sldId id="262" r:id="rId5"/>
    <p:sldId id="267" r:id="rId6"/>
    <p:sldId id="271" r:id="rId7"/>
    <p:sldId id="269" r:id="rId8"/>
    <p:sldId id="284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286" r:id="rId19"/>
    <p:sldId id="287" r:id="rId20"/>
    <p:sldId id="288" r:id="rId21"/>
    <p:sldId id="289" r:id="rId22"/>
    <p:sldId id="290" r:id="rId23"/>
  </p:sldIdLst>
  <p:sldSz cx="9144000" cy="6845300"/>
  <p:notesSz cx="9144000" cy="6845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1331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Relationship Id="rId30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6388947"/>
            <a:ext cx="9141619" cy="4563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6322586"/>
            <a:ext cx="9141619" cy="638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7547"/>
            <a:ext cx="7543800" cy="3559556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985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47370"/>
            <a:ext cx="7543800" cy="1140883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395" cap="all" spc="200" baseline="0">
                <a:solidFill>
                  <a:schemeClr val="tx2"/>
                </a:solidFill>
                <a:latin typeface="+mj-lt"/>
              </a:defRPr>
            </a:lvl1pPr>
            <a:lvl2pPr marL="456331" indent="0" algn="ctr">
              <a:buNone/>
              <a:defRPr sz="2395"/>
            </a:lvl2pPr>
            <a:lvl3pPr marL="912663" indent="0" algn="ctr">
              <a:buNone/>
              <a:defRPr sz="2395"/>
            </a:lvl3pPr>
            <a:lvl4pPr marL="1368994" indent="0" algn="ctr">
              <a:buNone/>
              <a:defRPr sz="1996"/>
            </a:lvl4pPr>
            <a:lvl5pPr marL="1825325" indent="0" algn="ctr">
              <a:buNone/>
              <a:defRPr sz="1996"/>
            </a:lvl5pPr>
            <a:lvl6pPr marL="2281657" indent="0" algn="ctr">
              <a:buNone/>
              <a:defRPr sz="1996"/>
            </a:lvl6pPr>
            <a:lvl7pPr marL="2737988" indent="0" algn="ctr">
              <a:buNone/>
              <a:defRPr sz="1996"/>
            </a:lvl7pPr>
            <a:lvl8pPr marL="3194319" indent="0" algn="ctr">
              <a:buNone/>
              <a:defRPr sz="1996"/>
            </a:lvl8pPr>
            <a:lvl9pPr marL="3650651" indent="0" algn="ctr">
              <a:buNone/>
              <a:defRPr sz="1996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35357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6430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522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6388947"/>
            <a:ext cx="9141619" cy="4563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6322586"/>
            <a:ext cx="9141619" cy="638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411538"/>
            <a:ext cx="1971675" cy="57492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411538"/>
            <a:ext cx="5800725" cy="574923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532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885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6388947"/>
            <a:ext cx="9141619" cy="4563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6322586"/>
            <a:ext cx="9141619" cy="638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7547"/>
            <a:ext cx="7543800" cy="3559556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7985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44882"/>
            <a:ext cx="7543800" cy="1140883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395" cap="all" spc="200" baseline="0">
                <a:solidFill>
                  <a:schemeClr val="tx2"/>
                </a:solidFill>
                <a:latin typeface="+mj-lt"/>
              </a:defRPr>
            </a:lvl1pPr>
            <a:lvl2pPr marL="456331" indent="0">
              <a:buNone/>
              <a:defRPr sz="1797">
                <a:solidFill>
                  <a:schemeClr val="tx1">
                    <a:tint val="75000"/>
                  </a:schemeClr>
                </a:solidFill>
              </a:defRPr>
            </a:lvl2pPr>
            <a:lvl3pPr marL="912663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3pPr>
            <a:lvl4pPr marL="1368994" indent="0">
              <a:buNone/>
              <a:defRPr sz="1397">
                <a:solidFill>
                  <a:schemeClr val="tx1">
                    <a:tint val="75000"/>
                  </a:schemeClr>
                </a:solidFill>
              </a:defRPr>
            </a:lvl4pPr>
            <a:lvl5pPr marL="1825325" indent="0">
              <a:buNone/>
              <a:defRPr sz="1397">
                <a:solidFill>
                  <a:schemeClr val="tx1">
                    <a:tint val="75000"/>
                  </a:schemeClr>
                </a:solidFill>
              </a:defRPr>
            </a:lvl5pPr>
            <a:lvl6pPr marL="2281657" indent="0">
              <a:buNone/>
              <a:defRPr sz="1397">
                <a:solidFill>
                  <a:schemeClr val="tx1">
                    <a:tint val="75000"/>
                  </a:schemeClr>
                </a:solidFill>
              </a:defRPr>
            </a:lvl6pPr>
            <a:lvl7pPr marL="2737988" indent="0">
              <a:buNone/>
              <a:defRPr sz="1397">
                <a:solidFill>
                  <a:schemeClr val="tx1">
                    <a:tint val="75000"/>
                  </a:schemeClr>
                </a:solidFill>
              </a:defRPr>
            </a:lvl7pPr>
            <a:lvl8pPr marL="3194319" indent="0">
              <a:buNone/>
              <a:defRPr sz="1397">
                <a:solidFill>
                  <a:schemeClr val="tx1">
                    <a:tint val="75000"/>
                  </a:schemeClr>
                </a:solidFill>
              </a:defRPr>
            </a:lvl8pPr>
            <a:lvl9pPr marL="3650651" indent="0">
              <a:buNone/>
              <a:defRPr sz="13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35357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8804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074"/>
            <a:ext cx="7543800" cy="144807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2318"/>
            <a:ext cx="3703320" cy="401590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2317"/>
            <a:ext cx="3703320" cy="401590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876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074"/>
            <a:ext cx="7543800" cy="144807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2633"/>
            <a:ext cx="3703320" cy="734919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996" b="0" cap="all" baseline="0">
                <a:solidFill>
                  <a:schemeClr val="tx2"/>
                </a:solidFill>
              </a:defRPr>
            </a:lvl1pPr>
            <a:lvl2pPr marL="456331" indent="0">
              <a:buNone/>
              <a:defRPr sz="1996" b="1"/>
            </a:lvl2pPr>
            <a:lvl3pPr marL="912663" indent="0">
              <a:buNone/>
              <a:defRPr sz="1797" b="1"/>
            </a:lvl3pPr>
            <a:lvl4pPr marL="1368994" indent="0">
              <a:buNone/>
              <a:defRPr sz="1597" b="1"/>
            </a:lvl4pPr>
            <a:lvl5pPr marL="1825325" indent="0">
              <a:buNone/>
              <a:defRPr sz="1597" b="1"/>
            </a:lvl5pPr>
            <a:lvl6pPr marL="2281657" indent="0">
              <a:buNone/>
              <a:defRPr sz="1597" b="1"/>
            </a:lvl6pPr>
            <a:lvl7pPr marL="2737988" indent="0">
              <a:buNone/>
              <a:defRPr sz="1597" b="1"/>
            </a:lvl7pPr>
            <a:lvl8pPr marL="3194319" indent="0">
              <a:buNone/>
              <a:defRPr sz="1597" b="1"/>
            </a:lvl8pPr>
            <a:lvl9pPr marL="3650651" indent="0">
              <a:buNone/>
              <a:defRPr sz="1597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77553"/>
            <a:ext cx="3703320" cy="32806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2633"/>
            <a:ext cx="3703320" cy="734919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996" b="0" cap="all" baseline="0">
                <a:solidFill>
                  <a:schemeClr val="tx2"/>
                </a:solidFill>
              </a:defRPr>
            </a:lvl1pPr>
            <a:lvl2pPr marL="456331" indent="0">
              <a:buNone/>
              <a:defRPr sz="1996" b="1"/>
            </a:lvl2pPr>
            <a:lvl3pPr marL="912663" indent="0">
              <a:buNone/>
              <a:defRPr sz="1797" b="1"/>
            </a:lvl3pPr>
            <a:lvl4pPr marL="1368994" indent="0">
              <a:buNone/>
              <a:defRPr sz="1597" b="1"/>
            </a:lvl4pPr>
            <a:lvl5pPr marL="1825325" indent="0">
              <a:buNone/>
              <a:defRPr sz="1597" b="1"/>
            </a:lvl5pPr>
            <a:lvl6pPr marL="2281657" indent="0">
              <a:buNone/>
              <a:defRPr sz="1597" b="1"/>
            </a:lvl6pPr>
            <a:lvl7pPr marL="2737988" indent="0">
              <a:buNone/>
              <a:defRPr sz="1597" b="1"/>
            </a:lvl7pPr>
            <a:lvl8pPr marL="3194319" indent="0">
              <a:buNone/>
              <a:defRPr sz="1597" b="1"/>
            </a:lvl8pPr>
            <a:lvl9pPr marL="3650651" indent="0">
              <a:buNone/>
              <a:defRPr sz="1597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77552"/>
            <a:ext cx="3703320" cy="32806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626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965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3" y="6388947"/>
            <a:ext cx="9141619" cy="4563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3" y="6322586"/>
            <a:ext cx="9141619" cy="638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584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4" y="0"/>
            <a:ext cx="3038093" cy="6845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45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3258"/>
            <a:ext cx="2400300" cy="2281767"/>
          </a:xfrm>
        </p:spPr>
        <p:txBody>
          <a:bodyPr anchor="b">
            <a:normAutofit/>
          </a:bodyPr>
          <a:lstStyle>
            <a:lvl1pPr>
              <a:defRPr sz="3593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0166"/>
            <a:ext cx="4869180" cy="52480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0662"/>
            <a:ext cx="2400300" cy="3372866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497">
                <a:solidFill>
                  <a:srgbClr val="FFFFFF"/>
                </a:solidFill>
              </a:defRPr>
            </a:lvl1pPr>
            <a:lvl2pPr marL="456331" indent="0">
              <a:buNone/>
              <a:defRPr sz="1198"/>
            </a:lvl2pPr>
            <a:lvl3pPr marL="912663" indent="0">
              <a:buNone/>
              <a:defRPr sz="998"/>
            </a:lvl3pPr>
            <a:lvl4pPr marL="1368994" indent="0">
              <a:buNone/>
              <a:defRPr sz="898"/>
            </a:lvl4pPr>
            <a:lvl5pPr marL="1825325" indent="0">
              <a:buNone/>
              <a:defRPr sz="898"/>
            </a:lvl5pPr>
            <a:lvl6pPr marL="2281657" indent="0">
              <a:buNone/>
              <a:defRPr sz="898"/>
            </a:lvl6pPr>
            <a:lvl7pPr marL="2737988" indent="0">
              <a:buNone/>
              <a:defRPr sz="898"/>
            </a:lvl7pPr>
            <a:lvl8pPr marL="3194319" indent="0">
              <a:buNone/>
              <a:defRPr sz="898"/>
            </a:lvl8pPr>
            <a:lvl9pPr marL="3650651" indent="0">
              <a:buNone/>
              <a:defRPr sz="898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5" y="6447824"/>
            <a:ext cx="1963883" cy="364449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47824"/>
            <a:ext cx="3486150" cy="364449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128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43828"/>
            <a:ext cx="9141619" cy="19014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3" y="4905974"/>
            <a:ext cx="9141619" cy="638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65522"/>
            <a:ext cx="7589520" cy="821436"/>
          </a:xfrm>
        </p:spPr>
        <p:txBody>
          <a:bodyPr tIns="0" bIns="0" anchor="b">
            <a:noAutofit/>
          </a:bodyPr>
          <a:lstStyle>
            <a:lvl1pPr>
              <a:defRPr sz="3593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" y="0"/>
            <a:ext cx="9143989" cy="4905974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194"/>
            </a:lvl1pPr>
            <a:lvl2pPr marL="456331" indent="0">
              <a:buNone/>
              <a:defRPr sz="2795"/>
            </a:lvl2pPr>
            <a:lvl3pPr marL="912663" indent="0">
              <a:buNone/>
              <a:defRPr sz="2395"/>
            </a:lvl3pPr>
            <a:lvl4pPr marL="1368994" indent="0">
              <a:buNone/>
              <a:defRPr sz="1996"/>
            </a:lvl4pPr>
            <a:lvl5pPr marL="1825325" indent="0">
              <a:buNone/>
              <a:defRPr sz="1996"/>
            </a:lvl5pPr>
            <a:lvl6pPr marL="2281657" indent="0">
              <a:buNone/>
              <a:defRPr sz="1996"/>
            </a:lvl6pPr>
            <a:lvl7pPr marL="2737988" indent="0">
              <a:buNone/>
              <a:defRPr sz="1996"/>
            </a:lvl7pPr>
            <a:lvl8pPr marL="3194319" indent="0">
              <a:buNone/>
              <a:defRPr sz="1996"/>
            </a:lvl8pPr>
            <a:lvl9pPr marL="3650651" indent="0">
              <a:buNone/>
              <a:defRPr sz="1996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896085"/>
            <a:ext cx="7589520" cy="593259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599"/>
              </a:spcAft>
              <a:buNone/>
              <a:defRPr sz="1497">
                <a:solidFill>
                  <a:srgbClr val="FFFFFF"/>
                </a:solidFill>
              </a:defRPr>
            </a:lvl1pPr>
            <a:lvl2pPr marL="456331" indent="0">
              <a:buNone/>
              <a:defRPr sz="1198"/>
            </a:lvl2pPr>
            <a:lvl3pPr marL="912663" indent="0">
              <a:buNone/>
              <a:defRPr sz="998"/>
            </a:lvl3pPr>
            <a:lvl4pPr marL="1368994" indent="0">
              <a:buNone/>
              <a:defRPr sz="898"/>
            </a:lvl4pPr>
            <a:lvl5pPr marL="1825325" indent="0">
              <a:buNone/>
              <a:defRPr sz="898"/>
            </a:lvl5pPr>
            <a:lvl6pPr marL="2281657" indent="0">
              <a:buNone/>
              <a:defRPr sz="898"/>
            </a:lvl6pPr>
            <a:lvl7pPr marL="2737988" indent="0">
              <a:buNone/>
              <a:defRPr sz="898"/>
            </a:lvl7pPr>
            <a:lvl8pPr marL="3194319" indent="0">
              <a:buNone/>
              <a:defRPr sz="898"/>
            </a:lvl8pPr>
            <a:lvl9pPr marL="3650651" indent="0">
              <a:buNone/>
              <a:defRPr sz="898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361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388947"/>
            <a:ext cx="9144001" cy="4563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6322586"/>
            <a:ext cx="9144001" cy="6636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074"/>
            <a:ext cx="7543800" cy="14480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2316"/>
            <a:ext cx="7543801" cy="401590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2" y="6447824"/>
            <a:ext cx="1854203" cy="3644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40" y="6447824"/>
            <a:ext cx="3617103" cy="3644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8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5" y="6447824"/>
            <a:ext cx="984019" cy="3644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48">
                <a:solidFill>
                  <a:srgbClr val="FFFFFF"/>
                </a:solidFill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4627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3230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2663" rtl="0" eaLnBrk="1" latinLnBrk="0" hangingPunct="1">
        <a:lnSpc>
          <a:spcPct val="85000"/>
        </a:lnSpc>
        <a:spcBef>
          <a:spcPct val="0"/>
        </a:spcBef>
        <a:buNone/>
        <a:defRPr sz="4791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266" indent="-91266" algn="l" defTabSz="912663" rtl="0" eaLnBrk="1" latinLnBrk="0" hangingPunct="1">
        <a:lnSpc>
          <a:spcPct val="90000"/>
        </a:lnSpc>
        <a:spcBef>
          <a:spcPts val="1198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96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3318" indent="-182533" algn="l" defTabSz="912663" rtl="0" eaLnBrk="1" latinLnBrk="0" hangingPunct="1">
        <a:lnSpc>
          <a:spcPct val="90000"/>
        </a:lnSpc>
        <a:spcBef>
          <a:spcPts val="200"/>
        </a:spcBef>
        <a:spcAft>
          <a:spcPts val="399"/>
        </a:spcAft>
        <a:buClr>
          <a:schemeClr val="accent1"/>
        </a:buClr>
        <a:buFont typeface="Calibri" pitchFamily="34" charset="0"/>
        <a:buChar char="◦"/>
        <a:defRPr sz="179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5851" indent="-182533" algn="l" defTabSz="912663" rtl="0" eaLnBrk="1" latinLnBrk="0" hangingPunct="1">
        <a:lnSpc>
          <a:spcPct val="90000"/>
        </a:lnSpc>
        <a:spcBef>
          <a:spcPts val="200"/>
        </a:spcBef>
        <a:spcAft>
          <a:spcPts val="399"/>
        </a:spcAft>
        <a:buClr>
          <a:schemeClr val="accent1"/>
        </a:buClr>
        <a:buFont typeface="Calibri" pitchFamily="34" charset="0"/>
        <a:buChar char="◦"/>
        <a:defRPr sz="139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8383" indent="-182533" algn="l" defTabSz="912663" rtl="0" eaLnBrk="1" latinLnBrk="0" hangingPunct="1">
        <a:lnSpc>
          <a:spcPct val="90000"/>
        </a:lnSpc>
        <a:spcBef>
          <a:spcPts val="200"/>
        </a:spcBef>
        <a:spcAft>
          <a:spcPts val="399"/>
        </a:spcAft>
        <a:buClr>
          <a:schemeClr val="accent1"/>
        </a:buClr>
        <a:buFont typeface="Calibri" pitchFamily="34" charset="0"/>
        <a:buChar char="◦"/>
        <a:defRPr sz="139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0916" indent="-182533" algn="l" defTabSz="912663" rtl="0" eaLnBrk="1" latinLnBrk="0" hangingPunct="1">
        <a:lnSpc>
          <a:spcPct val="90000"/>
        </a:lnSpc>
        <a:spcBef>
          <a:spcPts val="200"/>
        </a:spcBef>
        <a:spcAft>
          <a:spcPts val="399"/>
        </a:spcAft>
        <a:buClr>
          <a:schemeClr val="accent1"/>
        </a:buClr>
        <a:buFont typeface="Calibri" pitchFamily="34" charset="0"/>
        <a:buChar char="◦"/>
        <a:defRPr sz="139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097910" indent="-228166" algn="l" defTabSz="912663" rtl="0" eaLnBrk="1" latinLnBrk="0" hangingPunct="1">
        <a:lnSpc>
          <a:spcPct val="90000"/>
        </a:lnSpc>
        <a:spcBef>
          <a:spcPts val="200"/>
        </a:spcBef>
        <a:spcAft>
          <a:spcPts val="399"/>
        </a:spcAft>
        <a:buClr>
          <a:schemeClr val="accent1"/>
        </a:buClr>
        <a:buFont typeface="Calibri" pitchFamily="34" charset="0"/>
        <a:buChar char="◦"/>
        <a:defRPr sz="139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97530" indent="-228166" algn="l" defTabSz="912663" rtl="0" eaLnBrk="1" latinLnBrk="0" hangingPunct="1">
        <a:lnSpc>
          <a:spcPct val="90000"/>
        </a:lnSpc>
        <a:spcBef>
          <a:spcPts val="200"/>
        </a:spcBef>
        <a:spcAft>
          <a:spcPts val="399"/>
        </a:spcAft>
        <a:buClr>
          <a:schemeClr val="accent1"/>
        </a:buClr>
        <a:buFont typeface="Calibri" pitchFamily="34" charset="0"/>
        <a:buChar char="◦"/>
        <a:defRPr sz="139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97150" indent="-228166" algn="l" defTabSz="912663" rtl="0" eaLnBrk="1" latinLnBrk="0" hangingPunct="1">
        <a:lnSpc>
          <a:spcPct val="90000"/>
        </a:lnSpc>
        <a:spcBef>
          <a:spcPts val="200"/>
        </a:spcBef>
        <a:spcAft>
          <a:spcPts val="399"/>
        </a:spcAft>
        <a:buClr>
          <a:schemeClr val="accent1"/>
        </a:buClr>
        <a:buFont typeface="Calibri" pitchFamily="34" charset="0"/>
        <a:buChar char="◦"/>
        <a:defRPr sz="139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6770" indent="-228166" algn="l" defTabSz="912663" rtl="0" eaLnBrk="1" latinLnBrk="0" hangingPunct="1">
        <a:lnSpc>
          <a:spcPct val="90000"/>
        </a:lnSpc>
        <a:spcBef>
          <a:spcPts val="200"/>
        </a:spcBef>
        <a:spcAft>
          <a:spcPts val="399"/>
        </a:spcAft>
        <a:buClr>
          <a:schemeClr val="accent1"/>
        </a:buClr>
        <a:buFont typeface="Calibri" pitchFamily="34" charset="0"/>
        <a:buChar char="◦"/>
        <a:defRPr sz="139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663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1pPr>
      <a:lvl2pPr marL="456331" algn="l" defTabSz="912663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2pPr>
      <a:lvl3pPr marL="912663" algn="l" defTabSz="912663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3pPr>
      <a:lvl4pPr marL="1368994" algn="l" defTabSz="912663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4pPr>
      <a:lvl5pPr marL="1825325" algn="l" defTabSz="912663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5pPr>
      <a:lvl6pPr marL="2281657" algn="l" defTabSz="912663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6pPr>
      <a:lvl7pPr marL="2737988" algn="l" defTabSz="912663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7pPr>
      <a:lvl8pPr marL="3194319" algn="l" defTabSz="912663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8pPr>
      <a:lvl9pPr marL="3650651" algn="l" defTabSz="912663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ljohnson@homewardva.org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mackermann@homewardva.org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889250"/>
            <a:ext cx="8139430" cy="1231106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GRCoC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General Meeting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0810" y="4260850"/>
            <a:ext cx="571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July </a:t>
            </a: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12, </a:t>
            </a: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2021</a:t>
            </a:r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89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the PIT Count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23838" indent="-214313">
              <a:buClr>
                <a:schemeClr val="accent6">
                  <a:lumMod val="75000"/>
                </a:schemeClr>
              </a:buClr>
              <a:buSzPct val="84375"/>
              <a:tabLst>
                <a:tab pos="224790" algn="l"/>
              </a:tabLst>
            </a:pPr>
            <a:r>
              <a:rPr lang="en-US" spc="-8" dirty="0">
                <a:latin typeface="Trebuchet MS" panose="020B0603020202020204" pitchFamily="34" charset="0"/>
                <a:cs typeface="Times New Roman"/>
              </a:rPr>
              <a:t>The</a:t>
            </a:r>
            <a:r>
              <a:rPr lang="en-US" spc="4" dirty="0"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PIT</a:t>
            </a:r>
            <a:r>
              <a:rPr lang="en-US" spc="-19" dirty="0"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count</a:t>
            </a:r>
            <a:r>
              <a:rPr lang="en-US" spc="-4" dirty="0"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is</a:t>
            </a:r>
            <a:r>
              <a:rPr lang="en-US" spc="4" dirty="0"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a</a:t>
            </a:r>
            <a:r>
              <a:rPr lang="en-US" spc="-4" dirty="0"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o</a:t>
            </a:r>
            <a:r>
              <a:rPr lang="en-US" spc="-4" dirty="0">
                <a:latin typeface="Trebuchet MS" panose="020B0603020202020204" pitchFamily="34" charset="0"/>
                <a:cs typeface="Times New Roman"/>
              </a:rPr>
              <a:t>n</a:t>
            </a:r>
            <a:r>
              <a:rPr lang="en-US" dirty="0">
                <a:latin typeface="Trebuchet MS" panose="020B0603020202020204" pitchFamily="34" charset="0"/>
                <a:cs typeface="Times New Roman"/>
              </a:rPr>
              <a:t>e</a:t>
            </a:r>
            <a:r>
              <a:rPr lang="en-US" spc="-11" dirty="0">
                <a:latin typeface="Trebuchet MS" panose="020B0603020202020204" pitchFamily="34" charset="0"/>
                <a:cs typeface="Times New Roman"/>
              </a:rPr>
              <a:t>-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day</a:t>
            </a:r>
            <a:r>
              <a:rPr lang="en-US" spc="8" dirty="0"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count</a:t>
            </a:r>
            <a:r>
              <a:rPr lang="en-US" spc="-4" dirty="0"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of</a:t>
            </a:r>
            <a:r>
              <a:rPr lang="en-US" spc="4" dirty="0"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sheltered</a:t>
            </a:r>
            <a:r>
              <a:rPr lang="en-US" spc="23" dirty="0"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and</a:t>
            </a:r>
            <a:r>
              <a:rPr lang="en-US" dirty="0"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u</a:t>
            </a:r>
            <a:r>
              <a:rPr lang="en-US" spc="-4" dirty="0">
                <a:latin typeface="Trebuchet MS" panose="020B0603020202020204" pitchFamily="34" charset="0"/>
                <a:cs typeface="Times New Roman"/>
              </a:rPr>
              <a:t>n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s</a:t>
            </a:r>
            <a:r>
              <a:rPr lang="en-US" spc="-4" dirty="0">
                <a:latin typeface="Trebuchet MS" panose="020B0603020202020204" pitchFamily="34" charset="0"/>
                <a:cs typeface="Times New Roman"/>
              </a:rPr>
              <a:t>h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eltered</a:t>
            </a:r>
            <a:r>
              <a:rPr lang="en-US" spc="11" dirty="0"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ho</a:t>
            </a:r>
            <a:r>
              <a:rPr lang="en-US" spc="-38" dirty="0">
                <a:latin typeface="Trebuchet MS" panose="020B0603020202020204" pitchFamily="34" charset="0"/>
                <a:cs typeface="Times New Roman"/>
              </a:rPr>
              <a:t>m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eless</a:t>
            </a:r>
            <a:r>
              <a:rPr lang="en-US" spc="34" dirty="0"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persons</a:t>
            </a:r>
            <a:endParaRPr lang="en-US" dirty="0">
              <a:latin typeface="Trebuchet MS" panose="020B0603020202020204" pitchFamily="34" charset="0"/>
              <a:cs typeface="Times New Roman"/>
            </a:endParaRPr>
          </a:p>
          <a:p>
            <a:pPr marL="223838" indent="-214313">
              <a:spcBef>
                <a:spcPts val="288"/>
              </a:spcBef>
              <a:buClr>
                <a:schemeClr val="accent6">
                  <a:lumMod val="75000"/>
                </a:schemeClr>
              </a:buClr>
              <a:buSzPct val="84375"/>
              <a:tabLst>
                <a:tab pos="224790" algn="l"/>
              </a:tabLst>
            </a:pPr>
            <a:r>
              <a:rPr lang="en-US" spc="-8" dirty="0">
                <a:latin typeface="Trebuchet MS" panose="020B0603020202020204" pitchFamily="34" charset="0"/>
                <a:cs typeface="Times New Roman"/>
              </a:rPr>
              <a:t>Since 2005, the Depa</a:t>
            </a:r>
            <a:r>
              <a:rPr lang="en-US" spc="-11" dirty="0">
                <a:latin typeface="Trebuchet MS" panose="020B0603020202020204" pitchFamily="34" charset="0"/>
                <a:cs typeface="Times New Roman"/>
              </a:rPr>
              <a:t>r</a:t>
            </a:r>
            <a:r>
              <a:rPr lang="en-US" spc="-4" dirty="0">
                <a:latin typeface="Trebuchet MS" panose="020B0603020202020204" pitchFamily="34" charset="0"/>
                <a:cs typeface="Times New Roman"/>
              </a:rPr>
              <a:t>t</a:t>
            </a:r>
            <a:r>
              <a:rPr lang="en-US" spc="-38" dirty="0">
                <a:latin typeface="Trebuchet MS" panose="020B0603020202020204" pitchFamily="34" charset="0"/>
                <a:cs typeface="Times New Roman"/>
              </a:rPr>
              <a:t>m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ent</a:t>
            </a:r>
            <a:r>
              <a:rPr lang="en-US" spc="41" dirty="0"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of</a:t>
            </a:r>
            <a:r>
              <a:rPr lang="en-US" spc="4" dirty="0"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19" dirty="0">
                <a:latin typeface="Trebuchet MS" panose="020B0603020202020204" pitchFamily="34" charset="0"/>
                <a:cs typeface="Times New Roman"/>
              </a:rPr>
              <a:t>H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ousing</a:t>
            </a:r>
            <a:r>
              <a:rPr lang="en-US" spc="-11" dirty="0"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and</a:t>
            </a:r>
            <a:r>
              <a:rPr lang="en-US" spc="4" dirty="0"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19" dirty="0">
                <a:latin typeface="Trebuchet MS" panose="020B0603020202020204" pitchFamily="34" charset="0"/>
                <a:cs typeface="Times New Roman"/>
              </a:rPr>
              <a:t>U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rban</a:t>
            </a:r>
            <a:r>
              <a:rPr lang="en-US" spc="8" dirty="0"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Develo</a:t>
            </a:r>
            <a:r>
              <a:rPr lang="en-US" spc="-4" dirty="0">
                <a:latin typeface="Trebuchet MS" panose="020B0603020202020204" pitchFamily="34" charset="0"/>
                <a:cs typeface="Times New Roman"/>
              </a:rPr>
              <a:t>p</a:t>
            </a:r>
            <a:r>
              <a:rPr lang="en-US" spc="-38" dirty="0">
                <a:latin typeface="Trebuchet MS" panose="020B0603020202020204" pitchFamily="34" charset="0"/>
                <a:cs typeface="Times New Roman"/>
              </a:rPr>
              <a:t>m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ent</a:t>
            </a:r>
            <a:r>
              <a:rPr lang="en-US" spc="34" dirty="0"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(</a:t>
            </a:r>
            <a:r>
              <a:rPr lang="en-US" spc="-19" dirty="0">
                <a:latin typeface="Trebuchet MS" panose="020B0603020202020204" pitchFamily="34" charset="0"/>
                <a:cs typeface="Times New Roman"/>
              </a:rPr>
              <a:t>H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UD)</a:t>
            </a:r>
            <a:r>
              <a:rPr lang="en-US" spc="8" dirty="0">
                <a:latin typeface="Trebuchet MS" panose="020B0603020202020204" pitchFamily="34" charset="0"/>
                <a:cs typeface="Times New Roman"/>
              </a:rPr>
              <a:t> has </a:t>
            </a:r>
            <a:br>
              <a:rPr lang="en-US" spc="8" dirty="0">
                <a:latin typeface="Trebuchet MS" panose="020B0603020202020204" pitchFamily="34" charset="0"/>
                <a:cs typeface="Times New Roman"/>
              </a:rPr>
            </a:br>
            <a:r>
              <a:rPr lang="en-US" spc="8" dirty="0">
                <a:latin typeface="Trebuchet MS" panose="020B0603020202020204" pitchFamily="34" charset="0"/>
                <a:cs typeface="Times New Roman"/>
              </a:rPr>
              <a:t>required a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n</a:t>
            </a:r>
            <a:r>
              <a:rPr lang="en-US" spc="4" dirty="0"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an</a:t>
            </a:r>
            <a:r>
              <a:rPr lang="en-US" spc="-4" dirty="0">
                <a:latin typeface="Trebuchet MS" panose="020B0603020202020204" pitchFamily="34" charset="0"/>
                <a:cs typeface="Times New Roman"/>
              </a:rPr>
              <a:t>n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ual co</a:t>
            </a:r>
            <a:r>
              <a:rPr lang="en-US" spc="-4" dirty="0">
                <a:latin typeface="Trebuchet MS" panose="020B0603020202020204" pitchFamily="34" charset="0"/>
                <a:cs typeface="Times New Roman"/>
              </a:rPr>
              <a:t>u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nt during the last 10 days of January;</a:t>
            </a:r>
            <a:r>
              <a:rPr lang="en-US" spc="4" dirty="0"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we typically conduct one twice a year (but missed the 2020 summer count due to COVID)</a:t>
            </a:r>
          </a:p>
          <a:p>
            <a:pPr marL="223838" indent="-214313">
              <a:spcBef>
                <a:spcPts val="288"/>
              </a:spcBef>
              <a:buClr>
                <a:schemeClr val="accent6">
                  <a:lumMod val="75000"/>
                </a:schemeClr>
              </a:buClr>
              <a:buSzPct val="84375"/>
              <a:tabLst>
                <a:tab pos="224790" algn="l"/>
              </a:tabLst>
            </a:pPr>
            <a:r>
              <a:rPr lang="en-US" spc="-8" dirty="0">
                <a:latin typeface="Trebuchet MS" panose="020B0603020202020204" pitchFamily="34" charset="0"/>
                <a:cs typeface="Times New Roman"/>
              </a:rPr>
              <a:t>Participation in the count:</a:t>
            </a:r>
          </a:p>
          <a:p>
            <a:pPr marL="566738" lvl="1">
              <a:spcBef>
                <a:spcPts val="288"/>
              </a:spcBef>
              <a:buClr>
                <a:schemeClr val="accent6">
                  <a:lumMod val="75000"/>
                </a:schemeClr>
              </a:buClr>
              <a:buSzPct val="84375"/>
              <a:tabLst>
                <a:tab pos="224790" algn="l"/>
              </a:tabLst>
            </a:pPr>
            <a:r>
              <a:rPr lang="en-US" spc="-8" dirty="0">
                <a:latin typeface="Trebuchet MS" panose="020B0603020202020204" pitchFamily="34" charset="0"/>
                <a:cs typeface="Times New Roman"/>
              </a:rPr>
              <a:t>Enables 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us to meet HUD requirement/funding 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eligibility</a:t>
            </a:r>
          </a:p>
          <a:p>
            <a:pPr marL="566738" lvl="1">
              <a:spcBef>
                <a:spcPts val="288"/>
              </a:spcBef>
              <a:buClr>
                <a:schemeClr val="accent6">
                  <a:lumMod val="75000"/>
                </a:schemeClr>
              </a:buClr>
              <a:buSzPct val="84375"/>
              <a:tabLst>
                <a:tab pos="224790" algn="l"/>
              </a:tabLst>
            </a:pPr>
            <a:r>
              <a:rPr lang="en-US" spc="-8" dirty="0">
                <a:latin typeface="Trebuchet MS" panose="020B0603020202020204" pitchFamily="34" charset="0"/>
                <a:cs typeface="Times New Roman"/>
              </a:rPr>
              <a:t>Esti</a:t>
            </a:r>
            <a:r>
              <a:rPr lang="en-US" spc="-34" dirty="0">
                <a:latin typeface="Trebuchet MS" panose="020B0603020202020204" pitchFamily="34" charset="0"/>
                <a:cs typeface="Times New Roman"/>
              </a:rPr>
              <a:t>m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ates</a:t>
            </a:r>
            <a:r>
              <a:rPr lang="en-US" spc="49" dirty="0"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nu</a:t>
            </a:r>
            <a:r>
              <a:rPr lang="en-US" spc="-38" dirty="0">
                <a:latin typeface="Trebuchet MS" panose="020B0603020202020204" pitchFamily="34" charset="0"/>
                <a:cs typeface="Times New Roman"/>
              </a:rPr>
              <a:t>m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ber</a:t>
            </a:r>
            <a:r>
              <a:rPr lang="en-US" spc="19" dirty="0"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of</a:t>
            </a:r>
            <a:r>
              <a:rPr lang="en-US" spc="4" dirty="0"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pe</a:t>
            </a:r>
            <a:r>
              <a:rPr lang="en-US" spc="-4" dirty="0">
                <a:latin typeface="Trebuchet MS" panose="020B0603020202020204" pitchFamily="34" charset="0"/>
                <a:cs typeface="Times New Roman"/>
              </a:rPr>
              <a:t>o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ple</a:t>
            </a:r>
            <a:r>
              <a:rPr lang="en-US" spc="4" dirty="0"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experienci</a:t>
            </a:r>
            <a:r>
              <a:rPr lang="en-US" spc="-4" dirty="0">
                <a:latin typeface="Trebuchet MS" panose="020B0603020202020204" pitchFamily="34" charset="0"/>
                <a:cs typeface="Times New Roman"/>
              </a:rPr>
              <a:t>n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g</a:t>
            </a:r>
            <a:r>
              <a:rPr lang="en-US" spc="15" dirty="0"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ho</a:t>
            </a:r>
            <a:r>
              <a:rPr lang="en-US" spc="-38" dirty="0">
                <a:latin typeface="Trebuchet MS" panose="020B0603020202020204" pitchFamily="34" charset="0"/>
                <a:cs typeface="Times New Roman"/>
              </a:rPr>
              <a:t>m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elessness at one time across the</a:t>
            </a:r>
            <a:br>
              <a:rPr lang="en-US" spc="-8" dirty="0">
                <a:latin typeface="Trebuchet MS" panose="020B0603020202020204" pitchFamily="34" charset="0"/>
                <a:cs typeface="Times New Roman"/>
              </a:rPr>
            </a:br>
            <a:r>
              <a:rPr lang="en-US" spc="-8" dirty="0">
                <a:latin typeface="Trebuchet MS" panose="020B0603020202020204" pitchFamily="34" charset="0"/>
                <a:cs typeface="Times New Roman"/>
              </a:rPr>
              <a:t>country</a:t>
            </a:r>
          </a:p>
          <a:p>
            <a:pPr marL="566738" lvl="1">
              <a:spcBef>
                <a:spcPts val="288"/>
              </a:spcBef>
              <a:buClr>
                <a:schemeClr val="accent6">
                  <a:lumMod val="75000"/>
                </a:schemeClr>
              </a:buClr>
              <a:buSzPct val="84375"/>
              <a:tabLst>
                <a:tab pos="224790" algn="l"/>
              </a:tabLst>
            </a:pPr>
            <a:r>
              <a:rPr lang="en-US" spc="-8" dirty="0">
                <a:latin typeface="Trebuchet MS" panose="020B0603020202020204" pitchFamily="34" charset="0"/>
                <a:cs typeface="Times New Roman"/>
              </a:rPr>
              <a:t>Illustrates the changing 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nature of 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homelessness</a:t>
            </a:r>
          </a:p>
          <a:p>
            <a:pPr marL="566738" lvl="1">
              <a:spcBef>
                <a:spcPts val="288"/>
              </a:spcBef>
              <a:buClr>
                <a:schemeClr val="accent6">
                  <a:lumMod val="75000"/>
                </a:schemeClr>
              </a:buClr>
              <a:buSzPct val="84375"/>
              <a:tabLst>
                <a:tab pos="224790" algn="l"/>
              </a:tabLst>
            </a:pPr>
            <a:r>
              <a:rPr lang="en-US" spc="-8" dirty="0">
                <a:latin typeface="Trebuchet MS" panose="020B0603020202020204" pitchFamily="34" charset="0"/>
                <a:cs typeface="Times New Roman"/>
              </a:rPr>
              <a:t>Helps </a:t>
            </a:r>
            <a:r>
              <a:rPr lang="en-US" spc="-8" dirty="0">
                <a:latin typeface="Trebuchet MS" panose="020B0603020202020204" pitchFamily="34" charset="0"/>
                <a:cs typeface="Times New Roman"/>
              </a:rPr>
              <a:t>inform, plan, and fund services</a:t>
            </a:r>
            <a:endParaRPr lang="en-US" dirty="0">
              <a:latin typeface="Trebuchet MS" panose="020B0603020202020204" pitchFamily="34" charset="0"/>
              <a:cs typeface="Times New Roman"/>
            </a:endParaRPr>
          </a:p>
          <a:p>
            <a:endParaRPr lang="en-US" sz="1200" dirty="0">
              <a:latin typeface="Trebuchet MS" panose="020B0603020202020204" pitchFamily="34" charset="0"/>
            </a:endParaRPr>
          </a:p>
        </p:txBody>
      </p:sp>
      <p:sp>
        <p:nvSpPr>
          <p:cNvPr id="4" name="object 5"/>
          <p:cNvSpPr>
            <a:spLocks noChangeAspect="1"/>
          </p:cNvSpPr>
          <p:nvPr/>
        </p:nvSpPr>
        <p:spPr>
          <a:xfrm>
            <a:off x="6000750" y="3765550"/>
            <a:ext cx="2912788" cy="19202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sz="1350" dirty="0"/>
          </a:p>
        </p:txBody>
      </p:sp>
    </p:spTree>
    <p:extLst>
      <p:ext uri="{BB962C8B-B14F-4D97-AF65-F5344CB8AC3E}">
        <p14:creationId xmlns:p14="http://schemas.microsoft.com/office/powerpoint/2010/main" val="3023630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pc="15" dirty="0"/>
              <a:t>W</a:t>
            </a:r>
            <a:r>
              <a:rPr lang="en-US" spc="-4" dirty="0"/>
              <a:t>h</a:t>
            </a:r>
            <a:r>
              <a:rPr lang="en-US" dirty="0"/>
              <a:t>o </a:t>
            </a:r>
            <a:r>
              <a:rPr lang="en-US" spc="-8" dirty="0"/>
              <a:t>is</a:t>
            </a:r>
            <a:r>
              <a:rPr lang="en-US" dirty="0"/>
              <a:t> </a:t>
            </a:r>
            <a:r>
              <a:rPr lang="en-US" spc="-8" dirty="0"/>
              <a:t>counted? </a:t>
            </a:r>
            <a:r>
              <a:rPr lang="en-US" spc="-8" dirty="0"/>
              <a:t>(HUD)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3838" marR="1812608" indent="-214313">
              <a:lnSpc>
                <a:spcPct val="120000"/>
              </a:lnSpc>
              <a:buClr>
                <a:schemeClr val="accent6">
                  <a:lumMod val="75000"/>
                </a:schemeClr>
              </a:buClr>
            </a:pP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People</a:t>
            </a:r>
            <a:r>
              <a:rPr lang="en-US" spc="4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staying</a:t>
            </a:r>
            <a:r>
              <a:rPr lang="en-US" spc="19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in</a:t>
            </a:r>
            <a:r>
              <a:rPr lang="en-US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e</a:t>
            </a:r>
            <a:r>
              <a:rPr lang="en-US" spc="-3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m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e</a:t>
            </a:r>
            <a:r>
              <a:rPr lang="en-US" spc="-30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r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gency</a:t>
            </a:r>
            <a:r>
              <a:rPr lang="en-US" spc="41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s</a:t>
            </a:r>
            <a:r>
              <a:rPr lang="en-US" spc="-4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h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elters (including motels paid for by nonprofits/government),</a:t>
            </a:r>
            <a:r>
              <a:rPr lang="en-US" spc="19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transitional</a:t>
            </a:r>
            <a:r>
              <a:rPr lang="en-US" spc="19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housi</a:t>
            </a:r>
            <a:r>
              <a:rPr lang="en-US" spc="-4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n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g, or Sa</a:t>
            </a:r>
            <a:r>
              <a:rPr lang="en-US" spc="-4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f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e</a:t>
            </a:r>
            <a:r>
              <a:rPr lang="en-US" spc="4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Havens </a:t>
            </a:r>
          </a:p>
          <a:p>
            <a:pPr marL="223838" marR="1812608" indent="-214313">
              <a:lnSpc>
                <a:spcPct val="120000"/>
              </a:lnSpc>
              <a:buClr>
                <a:schemeClr val="accent6">
                  <a:lumMod val="75000"/>
                </a:schemeClr>
              </a:buClr>
            </a:pP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People</a:t>
            </a:r>
            <a:r>
              <a:rPr lang="en-US" spc="4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staying</a:t>
            </a:r>
            <a:r>
              <a:rPr lang="en-US" spc="19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in</a:t>
            </a:r>
            <a:r>
              <a:rPr lang="en-US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d</a:t>
            </a:r>
            <a:r>
              <a:rPr lang="en-US" spc="-4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o</a:t>
            </a:r>
            <a:r>
              <a:rPr lang="en-US" spc="-3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m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estic</a:t>
            </a:r>
            <a:r>
              <a:rPr lang="en-US" spc="41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violence</a:t>
            </a:r>
            <a:r>
              <a:rPr lang="en-US" spc="4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s</a:t>
            </a:r>
            <a:r>
              <a:rPr lang="en-US" spc="-4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h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elters or fleeing domestic violence/trafficking</a:t>
            </a:r>
          </a:p>
          <a:p>
            <a:pPr marL="223838" marR="3810" indent="-214313">
              <a:spcBef>
                <a:spcPts val="285"/>
              </a:spcBef>
              <a:buClr>
                <a:schemeClr val="accent6">
                  <a:lumMod val="75000"/>
                </a:schemeClr>
              </a:buClr>
            </a:pP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Pe</a:t>
            </a:r>
            <a:r>
              <a:rPr lang="en-US" spc="-4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o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ple</a:t>
            </a:r>
            <a:r>
              <a:rPr lang="en-US" spc="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living</a:t>
            </a:r>
            <a:r>
              <a:rPr lang="en-US" spc="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in</a:t>
            </a:r>
            <a:r>
              <a:rPr lang="en-US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places</a:t>
            </a:r>
            <a:r>
              <a:rPr lang="en-US" spc="15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consi</a:t>
            </a:r>
            <a:r>
              <a:rPr lang="en-US" spc="-4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d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ered</a:t>
            </a:r>
            <a:r>
              <a:rPr lang="en-US" spc="11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un</a:t>
            </a:r>
            <a:r>
              <a:rPr lang="en-US" spc="-4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fit 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for</a:t>
            </a:r>
            <a:r>
              <a:rPr lang="en-US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hu</a:t>
            </a:r>
            <a:r>
              <a:rPr lang="en-US" spc="-3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m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an</a:t>
            </a:r>
            <a:r>
              <a:rPr lang="en-US" spc="15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habitation,</a:t>
            </a:r>
            <a:r>
              <a:rPr lang="en-US" spc="19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s</a:t>
            </a:r>
            <a:r>
              <a:rPr lang="en-US" spc="-4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u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ch</a:t>
            </a:r>
            <a:r>
              <a:rPr lang="en-US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as</a:t>
            </a:r>
            <a:r>
              <a:rPr lang="en-US" spc="-4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u</a:t>
            </a:r>
            <a:r>
              <a:rPr lang="en-US" spc="-4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n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der</a:t>
            </a:r>
            <a:r>
              <a:rPr lang="en-US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a</a:t>
            </a:r>
            <a:r>
              <a:rPr lang="en-US" spc="4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brid</a:t>
            </a:r>
            <a:r>
              <a:rPr lang="en-US" spc="-4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g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e,</a:t>
            </a:r>
            <a:r>
              <a:rPr lang="en-US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outdoors</a:t>
            </a:r>
            <a:r>
              <a:rPr lang="en-US" spc="-4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in</a:t>
            </a:r>
            <a:r>
              <a:rPr lang="en-US" spc="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a ca</a:t>
            </a:r>
            <a:r>
              <a:rPr lang="en-US" spc="-3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m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psite,</a:t>
            </a:r>
            <a:r>
              <a:rPr lang="en-US" spc="49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or in</a:t>
            </a:r>
            <a:r>
              <a:rPr lang="en-US" spc="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a</a:t>
            </a:r>
            <a:r>
              <a:rPr lang="en-US" spc="4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 </a:t>
            </a: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ca</a:t>
            </a:r>
            <a:r>
              <a:rPr lang="en-US" spc="-71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r</a:t>
            </a:r>
            <a:endParaRPr lang="en-US" dirty="0">
              <a:latin typeface="Trebuchet MS" panose="020B0603020202020204" pitchFamily="34" charset="0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object 9"/>
          <p:cNvSpPr>
            <a:spLocks noChangeAspect="1"/>
          </p:cNvSpPr>
          <p:nvPr/>
        </p:nvSpPr>
        <p:spPr>
          <a:xfrm>
            <a:off x="6286500" y="1625477"/>
            <a:ext cx="2400300" cy="16917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pic>
        <p:nvPicPr>
          <p:cNvPr id="5" name="Picture 4"/>
          <p:cNvPicPr preferRelativeResize="0"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4245610"/>
            <a:ext cx="2537460" cy="16916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040829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is not counted? (HUD)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3838" marR="1812608" indent="-214313">
              <a:lnSpc>
                <a:spcPct val="120000"/>
              </a:lnSpc>
              <a:buClr>
                <a:schemeClr val="accent6">
                  <a:lumMod val="75000"/>
                </a:schemeClr>
              </a:buClr>
            </a:pPr>
            <a:r>
              <a:rPr lang="en-US" spc="-8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People l</a:t>
            </a:r>
            <a:r>
              <a:rPr lang="en-US" spc="4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iving </a:t>
            </a:r>
            <a:r>
              <a:rPr lang="en-US" spc="4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in crowded conditions</a:t>
            </a:r>
          </a:p>
          <a:p>
            <a:pPr marL="223838" marR="1812608" indent="-214313">
              <a:lnSpc>
                <a:spcPct val="120000"/>
              </a:lnSpc>
              <a:buClr>
                <a:schemeClr val="accent6">
                  <a:lumMod val="75000"/>
                </a:schemeClr>
              </a:buClr>
            </a:pPr>
            <a:r>
              <a:rPr lang="en-US" spc="4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People staying </a:t>
            </a:r>
            <a:r>
              <a:rPr lang="en-US" spc="4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in hotels they pay for themselves</a:t>
            </a:r>
          </a:p>
          <a:p>
            <a:pPr marL="223838" marR="1812608" indent="-214313">
              <a:lnSpc>
                <a:spcPct val="120000"/>
              </a:lnSpc>
              <a:buClr>
                <a:schemeClr val="accent6">
                  <a:lumMod val="75000"/>
                </a:schemeClr>
              </a:buClr>
            </a:pPr>
            <a:r>
              <a:rPr lang="en-US" spc="4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People who are unstably </a:t>
            </a:r>
            <a:r>
              <a:rPr lang="en-US" spc="4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housed</a:t>
            </a:r>
          </a:p>
          <a:p>
            <a:pPr marL="223838" marR="1812608" indent="-214313">
              <a:lnSpc>
                <a:spcPct val="120000"/>
              </a:lnSpc>
              <a:buClr>
                <a:schemeClr val="accent6">
                  <a:lumMod val="75000"/>
                </a:schemeClr>
              </a:buClr>
            </a:pPr>
            <a:r>
              <a:rPr lang="en-US" spc="4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People staying </a:t>
            </a:r>
            <a:r>
              <a:rPr lang="en-US" spc="4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with friends of family</a:t>
            </a:r>
          </a:p>
          <a:p>
            <a:pPr marL="223838" marR="1812608" indent="-214313">
              <a:lnSpc>
                <a:spcPct val="120000"/>
              </a:lnSpc>
              <a:buClr>
                <a:schemeClr val="accent6">
                  <a:lumMod val="75000"/>
                </a:schemeClr>
              </a:buClr>
            </a:pPr>
            <a:r>
              <a:rPr lang="en-US" spc="4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People who are couch surfing</a:t>
            </a:r>
          </a:p>
          <a:p>
            <a:pPr marL="223838" marR="1812608" indent="-214313">
              <a:lnSpc>
                <a:spcPct val="120000"/>
              </a:lnSpc>
              <a:buClr>
                <a:schemeClr val="accent6">
                  <a:lumMod val="75000"/>
                </a:schemeClr>
              </a:buClr>
            </a:pPr>
            <a:r>
              <a:rPr lang="en-US" spc="4" dirty="0">
                <a:solidFill>
                  <a:srgbClr val="252525"/>
                </a:solidFill>
                <a:latin typeface="Trebuchet MS" panose="020B0603020202020204" pitchFamily="34" charset="0"/>
                <a:cs typeface="Times New Roman"/>
              </a:rPr>
              <a:t>People in institutions with a recent history of homelessness</a:t>
            </a:r>
            <a:endParaRPr lang="en-US" spc="4" dirty="0">
              <a:solidFill>
                <a:srgbClr val="252525"/>
              </a:solidFill>
              <a:latin typeface="Trebuchet MS" panose="020B0603020202020204" pitchFamily="34" charset="0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825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we conduct the count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two parts to our twice yearly count:</a:t>
            </a:r>
          </a:p>
          <a:p>
            <a:pPr lvl="1"/>
            <a:r>
              <a:rPr lang="en-US" dirty="0">
                <a:cs typeface="Times New Roman"/>
              </a:rPr>
              <a:t>The count (conducted using the Homeward Community Information System, or HCIS, and through </a:t>
            </a:r>
            <a:r>
              <a:rPr lang="en-US" dirty="0" err="1">
                <a:cs typeface="Times New Roman"/>
              </a:rPr>
              <a:t>bedcount</a:t>
            </a:r>
            <a:r>
              <a:rPr lang="en-US" dirty="0">
                <a:cs typeface="Times New Roman"/>
              </a:rPr>
              <a:t> forms completed by providers that do not use </a:t>
            </a:r>
            <a:r>
              <a:rPr lang="en-US" dirty="0" smtClean="0">
                <a:cs typeface="Times New Roman"/>
              </a:rPr>
              <a:t>HCIS)</a:t>
            </a:r>
          </a:p>
          <a:p>
            <a:pPr lvl="1"/>
            <a:r>
              <a:rPr lang="en-US" dirty="0" smtClean="0">
                <a:cs typeface="Times New Roman"/>
              </a:rPr>
              <a:t>The survey (includes additional questions of interest in the community, as well as information needed to classify people who are unsheltered into HUD-required categories such as chronically homeless or veterans)</a:t>
            </a:r>
            <a:endParaRPr lang="en-US" dirty="0">
              <a:cs typeface="Times New Roman"/>
            </a:endParaRPr>
          </a:p>
          <a:p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 preferRelativeResize="0"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1" y="4034213"/>
            <a:ext cx="2055332" cy="137022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56463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PIT for providers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DV/SV providers and other emergency shelter, transitional housing, and Safe Haven providers that do not use HCIS:</a:t>
            </a:r>
          </a:p>
          <a:p>
            <a:pPr lvl="1"/>
            <a:r>
              <a:rPr lang="en-US" dirty="0" smtClean="0"/>
              <a:t>Submit </a:t>
            </a:r>
            <a:r>
              <a:rPr lang="en-US" dirty="0" err="1" smtClean="0"/>
              <a:t>bedcount</a:t>
            </a:r>
            <a:r>
              <a:rPr lang="en-US" dirty="0" smtClean="0"/>
              <a:t> form to Latosha Johnson (</a:t>
            </a:r>
            <a:r>
              <a:rPr lang="en-US" dirty="0" smtClean="0">
                <a:hlinkClick r:id="rId2"/>
              </a:rPr>
              <a:t>ljohnson@homewardva.org</a:t>
            </a:r>
            <a:r>
              <a:rPr lang="en-US" dirty="0" smtClean="0"/>
              <a:t>) by 7/23</a:t>
            </a:r>
          </a:p>
          <a:p>
            <a:pPr lvl="1"/>
            <a:r>
              <a:rPr lang="en-US" dirty="0" smtClean="0"/>
              <a:t>Complete surveys with adult clients who were in shelter on the night of 7/21</a:t>
            </a:r>
          </a:p>
          <a:p>
            <a:r>
              <a:rPr lang="en-US" dirty="0" smtClean="0"/>
              <a:t>Emergency shelter, transitional housing, and Safe Haven providers that use HCIS:</a:t>
            </a:r>
          </a:p>
          <a:p>
            <a:pPr lvl="1"/>
            <a:r>
              <a:rPr lang="en-US" dirty="0" smtClean="0"/>
              <a:t>Will receive a PIT report from HCIS from Latosha this week to check to make sure data is up-to-date</a:t>
            </a:r>
          </a:p>
          <a:p>
            <a:pPr lvl="1"/>
            <a:r>
              <a:rPr lang="en-US" dirty="0" smtClean="0"/>
              <a:t>Will receive another PIT report from Latosha on 7/23 for confirmation of the numbers</a:t>
            </a:r>
          </a:p>
          <a:p>
            <a:pPr lvl="1"/>
            <a:r>
              <a:rPr lang="en-US" dirty="0" smtClean="0"/>
              <a:t>Complete surveys with adult clients who were in shelter on the night of 7/21</a:t>
            </a:r>
          </a:p>
          <a:p>
            <a:r>
              <a:rPr lang="en-US" dirty="0" smtClean="0"/>
              <a:t>Outreach workers and others working to identify people staying in unsheltered conditions</a:t>
            </a:r>
          </a:p>
          <a:p>
            <a:pPr lvl="1"/>
            <a:r>
              <a:rPr lang="en-US" dirty="0" smtClean="0"/>
              <a:t>Complete surveys with adult clients who slept outdoors on the night of 7/21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7628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Youth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some questions to be asked of people 24 and under in order to support Youth Housing Demonstration Program (YHDP) activities:</a:t>
            </a:r>
          </a:p>
          <a:p>
            <a:pPr lvl="1"/>
            <a:r>
              <a:rPr lang="en-US" dirty="0"/>
              <a:t>Do you identify as LGBTQ</a:t>
            </a:r>
            <a:r>
              <a:rPr lang="en-US" dirty="0" smtClean="0"/>
              <a:t>+?</a:t>
            </a:r>
          </a:p>
          <a:p>
            <a:pPr lvl="1"/>
            <a:r>
              <a:rPr lang="en-US" dirty="0"/>
              <a:t>Are you currently or have you ever been pregnant or parenting? </a:t>
            </a:r>
            <a:endParaRPr lang="en-US" dirty="0" smtClean="0"/>
          </a:p>
          <a:p>
            <a:pPr lvl="1"/>
            <a:r>
              <a:rPr lang="en-US" dirty="0"/>
              <a:t>In the past year, have you ever spent more than one night in a row staying with friends or “couch-surfing?" </a:t>
            </a:r>
            <a:endParaRPr lang="en-US" dirty="0" smtClean="0"/>
          </a:p>
          <a:p>
            <a:pPr lvl="1"/>
            <a:r>
              <a:rPr lang="en-US" dirty="0"/>
              <a:t>In the past year, have you ever stayed someplace where you didn't feel safe</a:t>
            </a:r>
            <a:r>
              <a:rPr lang="en-US" dirty="0" smtClean="0"/>
              <a:t>?</a:t>
            </a:r>
          </a:p>
          <a:p>
            <a:pPr lvl="1"/>
            <a:r>
              <a:rPr lang="en-US" dirty="0"/>
              <a:t>Have you ever been offered shelter and turned it down</a:t>
            </a:r>
            <a:r>
              <a:rPr lang="en-US" dirty="0" smtClean="0"/>
              <a:t>?</a:t>
            </a:r>
          </a:p>
          <a:p>
            <a:pPr lvl="1"/>
            <a:r>
              <a:rPr lang="en-US" dirty="0"/>
              <a:t>Have you ever had trouble accessing homeless services?</a:t>
            </a:r>
          </a:p>
        </p:txBody>
      </p:sp>
    </p:spTree>
    <p:extLst>
      <p:ext uri="{BB962C8B-B14F-4D97-AF65-F5344CB8AC3E}">
        <p14:creationId xmlns:p14="http://schemas.microsoft.com/office/powerpoint/2010/main" val="33678046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COVID-19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are also asking a series of questions related to COVID-19:</a:t>
            </a:r>
          </a:p>
          <a:p>
            <a:pPr lvl="1"/>
            <a:r>
              <a:rPr lang="en-US" dirty="0"/>
              <a:t>Since March of last year, have you tested positive for COVID-19</a:t>
            </a:r>
            <a:r>
              <a:rPr lang="en-US" dirty="0" smtClean="0"/>
              <a:t>?</a:t>
            </a:r>
          </a:p>
          <a:p>
            <a:pPr lvl="1"/>
            <a:r>
              <a:rPr lang="en-US" dirty="0"/>
              <a:t>Have you been vaccinated for COVID-19</a:t>
            </a:r>
            <a:r>
              <a:rPr lang="en-US" dirty="0" smtClean="0"/>
              <a:t>?</a:t>
            </a:r>
          </a:p>
          <a:p>
            <a:pPr lvl="1"/>
            <a:r>
              <a:rPr lang="en-US" dirty="0"/>
              <a:t>If you haven't been vaccinated for COVID-19, do you plan to get vaccinated when the shot is available to you</a:t>
            </a:r>
            <a:r>
              <a:rPr lang="en-US" dirty="0" smtClean="0"/>
              <a:t>?</a:t>
            </a:r>
          </a:p>
          <a:p>
            <a:pPr lvl="1"/>
            <a:r>
              <a:rPr lang="en-US" dirty="0"/>
              <a:t>Do you feel like your loss of housing was in any way caused by COVID-19</a:t>
            </a:r>
            <a:r>
              <a:rPr lang="en-US" dirty="0" smtClean="0"/>
              <a:t>?</a:t>
            </a:r>
          </a:p>
          <a:p>
            <a:pPr lvl="1"/>
            <a:r>
              <a:rPr lang="en-US" dirty="0"/>
              <a:t>Have you lost a job or income due to COVID-19</a:t>
            </a:r>
            <a:r>
              <a:rPr lang="en-US" dirty="0" smtClean="0"/>
              <a:t>?</a:t>
            </a:r>
          </a:p>
          <a:p>
            <a:pPr lvl="1"/>
            <a:r>
              <a:rPr lang="en-US" dirty="0"/>
              <a:t>Have you had difficulty getting food due to COVID-19</a:t>
            </a:r>
            <a:r>
              <a:rPr lang="en-US" dirty="0" smtClean="0"/>
              <a:t>?</a:t>
            </a:r>
          </a:p>
          <a:p>
            <a:pPr lvl="1"/>
            <a:r>
              <a:rPr lang="en-US" dirty="0"/>
              <a:t>Do you still wear a mask in public spaces?</a:t>
            </a:r>
          </a:p>
        </p:txBody>
      </p:sp>
    </p:spTree>
    <p:extLst>
      <p:ext uri="{BB962C8B-B14F-4D97-AF65-F5344CB8AC3E}">
        <p14:creationId xmlns:p14="http://schemas.microsoft.com/office/powerpoint/2010/main" val="37228077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addition to the </a:t>
            </a:r>
            <a:r>
              <a:rPr lang="en-US" dirty="0" err="1" smtClean="0"/>
              <a:t>bedcount</a:t>
            </a:r>
            <a:r>
              <a:rPr lang="en-US" dirty="0" smtClean="0"/>
              <a:t> form or PIT report and link to the appropriate survey, you will receive a link to a training video</a:t>
            </a:r>
          </a:p>
          <a:p>
            <a:r>
              <a:rPr lang="en-US" dirty="0"/>
              <a:t>If you do not receive information you expect or need more information, please contact Margot Ackermann – </a:t>
            </a:r>
            <a:r>
              <a:rPr lang="en-US" dirty="0">
                <a:hlinkClick r:id="rId2"/>
              </a:rPr>
              <a:t>mackermann@homewardva.org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277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the YHDP?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(Youth Homelessness Demonstration Project)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13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YHDP funding has the potential to radically change youth homelessness programs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Youth can and should be making the critical decisions if our community is selected.</a:t>
            </a:r>
          </a:p>
          <a:p>
            <a:pPr lvl="1"/>
            <a:r>
              <a:rPr lang="en-US" dirty="0" smtClean="0"/>
              <a:t>These will decisions will be made through a regional Youth Action Board</a:t>
            </a:r>
          </a:p>
          <a:p>
            <a:r>
              <a:rPr lang="en-US" dirty="0" smtClean="0"/>
              <a:t>If our community is selected, the Youth Action Board would be tasked with making project recommendations to the CoC board for endorsement and submission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4038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GRCoC draft bylaws edits review and vote</a:t>
            </a:r>
          </a:p>
          <a:p>
            <a:r>
              <a:rPr lang="en-US" dirty="0" smtClean="0"/>
              <a:t>Emergency Housing Vouchers</a:t>
            </a:r>
          </a:p>
          <a:p>
            <a:r>
              <a:rPr lang="en-US" dirty="0" smtClean="0"/>
              <a:t>Summer Point-in-Time count</a:t>
            </a:r>
          </a:p>
          <a:p>
            <a:r>
              <a:rPr lang="en-US" dirty="0" smtClean="0"/>
              <a:t>Youth Homelessness Demonstration Program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559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Major components of the YHDP APPLICATION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Leadership Capacity</a:t>
            </a:r>
          </a:p>
          <a:p>
            <a:r>
              <a:rPr lang="en-US" dirty="0" smtClean="0"/>
              <a:t>Community Need</a:t>
            </a:r>
          </a:p>
          <a:p>
            <a:r>
              <a:rPr lang="en-US" dirty="0" smtClean="0"/>
              <a:t>Collaboration</a:t>
            </a:r>
          </a:p>
          <a:p>
            <a:r>
              <a:rPr lang="en-US" dirty="0" smtClean="0"/>
              <a:t>Youth Collaboration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83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Leadership Capacity and Youth Collaboration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85" y="2362700"/>
            <a:ext cx="7202456" cy="2955986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Youth and Young Adults Workgroup</a:t>
            </a:r>
          </a:p>
          <a:p>
            <a:pPr lvl="1"/>
            <a:r>
              <a:rPr lang="en-US" dirty="0"/>
              <a:t>Youth and Young Adults workgroup </a:t>
            </a:r>
            <a:r>
              <a:rPr lang="en-US" dirty="0" smtClean="0"/>
              <a:t>will </a:t>
            </a:r>
            <a:r>
              <a:rPr lang="en-US" dirty="0"/>
              <a:t>be tasked with developing a YAB (drafting a mission statement,  determining membership requirements, </a:t>
            </a:r>
            <a:r>
              <a:rPr lang="en-US" dirty="0" smtClean="0"/>
              <a:t>how to ensure sustainability)</a:t>
            </a:r>
          </a:p>
          <a:p>
            <a:pPr lvl="1"/>
            <a:r>
              <a:rPr lang="en-US" dirty="0" smtClean="0"/>
              <a:t>Youth and Young Adults workgroup will be tasked with developing guidance for a standing Youth and Young Adults Committee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YAB </a:t>
            </a:r>
          </a:p>
          <a:p>
            <a:pPr marL="685800" lvl="1" indent="-342900">
              <a:buFont typeface="+mj-lt"/>
              <a:buAutoNum type="arabicPeriod"/>
            </a:pPr>
            <a:r>
              <a:rPr lang="en-US" dirty="0" smtClean="0"/>
              <a:t>YAB must have at least 3 members between the ages of 18-24, at least 2/3 of YAB members must have lived experience</a:t>
            </a:r>
          </a:p>
          <a:p>
            <a:pPr marL="685800" lvl="1" indent="-342900">
              <a:buFont typeface="+mj-lt"/>
              <a:buAutoNum type="arabicPeriod"/>
            </a:pPr>
            <a:r>
              <a:rPr lang="en-US" dirty="0" smtClean="0"/>
              <a:t>YAB will be tasked with making recommendations to CoC board regarding issues surrounding youth homelessness in the GRCoC 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62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Community Need and Collaboration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July 22</a:t>
            </a:r>
            <a:r>
              <a:rPr lang="en-US" baseline="30000" dirty="0" smtClean="0"/>
              <a:t>nd</a:t>
            </a:r>
            <a:r>
              <a:rPr lang="en-US" dirty="0" smtClean="0"/>
              <a:t> PIT count</a:t>
            </a:r>
          </a:p>
          <a:p>
            <a:pPr lvl="1"/>
            <a:r>
              <a:rPr lang="en-US" dirty="0" smtClean="0"/>
              <a:t>Youth-specific questions</a:t>
            </a:r>
          </a:p>
          <a:p>
            <a:pPr lvl="1"/>
            <a:r>
              <a:rPr lang="en-US" dirty="0" smtClean="0"/>
              <a:t>Youth-specific engagement</a:t>
            </a:r>
          </a:p>
          <a:p>
            <a:r>
              <a:rPr lang="en-US" dirty="0" smtClean="0"/>
              <a:t>Including Youth-specific providers in YYA workgroup and </a:t>
            </a:r>
            <a:r>
              <a:rPr lang="en-US" smtClean="0"/>
              <a:t>YYA committee.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383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205089" y="5903976"/>
            <a:ext cx="640715" cy="231775"/>
          </a:xfrm>
          <a:custGeom>
            <a:avLst/>
            <a:gdLst/>
            <a:ahLst/>
            <a:cxnLst/>
            <a:rect l="l" t="t" r="r" b="b"/>
            <a:pathLst>
              <a:path w="640715" h="231775">
                <a:moveTo>
                  <a:pt x="320167" y="0"/>
                </a:moveTo>
                <a:lnTo>
                  <a:pt x="0" y="231775"/>
                </a:lnTo>
                <a:lnTo>
                  <a:pt x="640206" y="231775"/>
                </a:lnTo>
                <a:lnTo>
                  <a:pt x="32016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37206" y="1687954"/>
            <a:ext cx="7386320" cy="2258311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1800" spc="-10" dirty="0" smtClean="0">
                <a:solidFill>
                  <a:srgbClr val="585858"/>
                </a:solidFill>
                <a:latin typeface="Calibri"/>
                <a:cs typeface="Calibri"/>
              </a:rPr>
              <a:t>The </a:t>
            </a:r>
            <a:r>
              <a:rPr sz="1800" spc="-15" dirty="0" smtClean="0">
                <a:solidFill>
                  <a:srgbClr val="585858"/>
                </a:solidFill>
                <a:latin typeface="Calibri"/>
                <a:cs typeface="Calibri"/>
              </a:rPr>
              <a:t>American </a:t>
            </a:r>
            <a:r>
              <a:rPr sz="1800" spc="-20" dirty="0" smtClean="0">
                <a:solidFill>
                  <a:srgbClr val="585858"/>
                </a:solidFill>
                <a:latin typeface="Calibri"/>
                <a:cs typeface="Calibri"/>
              </a:rPr>
              <a:t>Rescue </a:t>
            </a:r>
            <a:r>
              <a:rPr sz="1800" spc="-15" dirty="0" smtClean="0">
                <a:solidFill>
                  <a:srgbClr val="585858"/>
                </a:solidFill>
                <a:latin typeface="Calibri"/>
                <a:cs typeface="Calibri"/>
              </a:rPr>
              <a:t>Plan </a:t>
            </a:r>
            <a:r>
              <a:rPr sz="1800" spc="-20" dirty="0" smtClean="0">
                <a:solidFill>
                  <a:srgbClr val="585858"/>
                </a:solidFill>
                <a:latin typeface="Calibri"/>
                <a:cs typeface="Calibri"/>
              </a:rPr>
              <a:t>appropriated </a:t>
            </a:r>
            <a:r>
              <a:rPr sz="1800" spc="-10" dirty="0" smtClean="0">
                <a:solidFill>
                  <a:srgbClr val="585858"/>
                </a:solidFill>
                <a:latin typeface="Calibri"/>
                <a:cs typeface="Calibri"/>
              </a:rPr>
              <a:t>$5 </a:t>
            </a:r>
            <a:r>
              <a:rPr sz="1800" spc="-15" dirty="0" smtClean="0">
                <a:solidFill>
                  <a:srgbClr val="585858"/>
                </a:solidFill>
                <a:latin typeface="Calibri"/>
                <a:cs typeface="Calibri"/>
              </a:rPr>
              <a:t>billion</a:t>
            </a:r>
            <a:r>
              <a:rPr sz="1800" spc="55" dirty="0" smtClean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800" spc="-25" dirty="0" smtClean="0">
                <a:solidFill>
                  <a:srgbClr val="585858"/>
                </a:solidFill>
                <a:latin typeface="Calibri"/>
                <a:cs typeface="Calibri"/>
              </a:rPr>
              <a:t>for</a:t>
            </a:r>
            <a:r>
              <a:rPr lang="en-US" sz="1800" spc="-25" dirty="0" smtClean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800" spc="-5" dirty="0" smtClean="0">
                <a:solidFill>
                  <a:srgbClr val="585858"/>
                </a:solidFill>
                <a:latin typeface="Calibri"/>
                <a:cs typeface="Calibri"/>
              </a:rPr>
              <a:t>70,000 </a:t>
            </a:r>
            <a:r>
              <a:rPr sz="1800" spc="-20" dirty="0" smtClean="0">
                <a:solidFill>
                  <a:srgbClr val="585858"/>
                </a:solidFill>
                <a:latin typeface="Calibri"/>
                <a:cs typeface="Calibri"/>
              </a:rPr>
              <a:t>Vouchers </a:t>
            </a:r>
            <a:r>
              <a:rPr sz="1800" spc="-15" dirty="0" smtClean="0">
                <a:solidFill>
                  <a:srgbClr val="585858"/>
                </a:solidFill>
                <a:latin typeface="Calibri"/>
                <a:cs typeface="Calibri"/>
              </a:rPr>
              <a:t>awarded </a:t>
            </a:r>
            <a:r>
              <a:rPr sz="1800" spc="-10" dirty="0" smtClean="0">
                <a:solidFill>
                  <a:srgbClr val="585858"/>
                </a:solidFill>
                <a:latin typeface="Calibri"/>
                <a:cs typeface="Calibri"/>
              </a:rPr>
              <a:t>to approximately </a:t>
            </a:r>
            <a:r>
              <a:rPr sz="1800" spc="-5" dirty="0" smtClean="0">
                <a:solidFill>
                  <a:srgbClr val="585858"/>
                </a:solidFill>
                <a:latin typeface="Calibri"/>
                <a:cs typeface="Calibri"/>
              </a:rPr>
              <a:t>700 PHAs</a:t>
            </a:r>
            <a:r>
              <a:rPr sz="1800" spc="114" dirty="0" smtClean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800" spc="-5" dirty="0" smtClean="0">
                <a:solidFill>
                  <a:srgbClr val="585858"/>
                </a:solidFill>
                <a:latin typeface="Calibri"/>
                <a:cs typeface="Calibri"/>
              </a:rPr>
              <a:t>nationwide.</a:t>
            </a:r>
            <a:endParaRPr sz="1800" dirty="0" smtClean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450" dirty="0" smtClean="0">
              <a:latin typeface="Calibri"/>
              <a:cs typeface="Calibri"/>
            </a:endParaRPr>
          </a:p>
          <a:p>
            <a:pPr marL="269875" marR="1528445" indent="-257810">
              <a:lnSpc>
                <a:spcPct val="100000"/>
              </a:lnSpc>
            </a:pPr>
            <a:r>
              <a:rPr sz="1800" spc="-5" dirty="0" smtClean="0">
                <a:solidFill>
                  <a:srgbClr val="585858"/>
                </a:solidFill>
                <a:latin typeface="Calibri"/>
                <a:cs typeface="Calibri"/>
              </a:rPr>
              <a:t>HUD </a:t>
            </a:r>
            <a:r>
              <a:rPr sz="1800" dirty="0" smtClean="0">
                <a:solidFill>
                  <a:srgbClr val="585858"/>
                </a:solidFill>
                <a:latin typeface="Calibri"/>
                <a:cs typeface="Calibri"/>
              </a:rPr>
              <a:t>issued </a:t>
            </a:r>
            <a:r>
              <a:rPr sz="1800" spc="-5" dirty="0" smtClean="0">
                <a:solidFill>
                  <a:srgbClr val="585858"/>
                </a:solidFill>
                <a:latin typeface="Calibri"/>
                <a:cs typeface="Calibri"/>
              </a:rPr>
              <a:t>PIH Notice 2021-15, </a:t>
            </a:r>
            <a:r>
              <a:rPr sz="1800" spc="-10" dirty="0" smtClean="0">
                <a:solidFill>
                  <a:srgbClr val="585858"/>
                </a:solidFill>
                <a:latin typeface="Calibri"/>
                <a:cs typeface="Calibri"/>
              </a:rPr>
              <a:t>Emergency </a:t>
            </a:r>
            <a:r>
              <a:rPr sz="1800" spc="-5" dirty="0" smtClean="0">
                <a:solidFill>
                  <a:srgbClr val="585858"/>
                </a:solidFill>
                <a:latin typeface="Calibri"/>
                <a:cs typeface="Calibri"/>
              </a:rPr>
              <a:t>Housing </a:t>
            </a:r>
            <a:r>
              <a:rPr sz="1800" spc="-15" dirty="0" smtClean="0">
                <a:solidFill>
                  <a:srgbClr val="585858"/>
                </a:solidFill>
                <a:latin typeface="Calibri"/>
                <a:cs typeface="Calibri"/>
              </a:rPr>
              <a:t>Vouchers-  </a:t>
            </a:r>
            <a:r>
              <a:rPr sz="1800" spc="-10" dirty="0" smtClean="0">
                <a:solidFill>
                  <a:srgbClr val="585858"/>
                </a:solidFill>
                <a:latin typeface="Calibri"/>
                <a:cs typeface="Calibri"/>
              </a:rPr>
              <a:t>Operating Requirements </a:t>
            </a:r>
            <a:r>
              <a:rPr sz="1800" spc="-5" dirty="0" smtClean="0">
                <a:solidFill>
                  <a:srgbClr val="585858"/>
                </a:solidFill>
                <a:latin typeface="Calibri"/>
                <a:cs typeface="Calibri"/>
              </a:rPr>
              <a:t>on </a:t>
            </a:r>
            <a:r>
              <a:rPr sz="1800" spc="-15" dirty="0" smtClean="0">
                <a:solidFill>
                  <a:srgbClr val="585858"/>
                </a:solidFill>
                <a:latin typeface="Calibri"/>
                <a:cs typeface="Calibri"/>
              </a:rPr>
              <a:t>May </a:t>
            </a:r>
            <a:r>
              <a:rPr sz="1800" dirty="0" smtClean="0">
                <a:solidFill>
                  <a:srgbClr val="585858"/>
                </a:solidFill>
                <a:latin typeface="Calibri"/>
                <a:cs typeface="Calibri"/>
              </a:rPr>
              <a:t>5,</a:t>
            </a:r>
            <a:r>
              <a:rPr sz="1800" spc="65" dirty="0" smtClean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800" spc="-5" dirty="0" smtClean="0">
                <a:solidFill>
                  <a:srgbClr val="585858"/>
                </a:solidFill>
                <a:latin typeface="Calibri"/>
                <a:cs typeface="Calibri"/>
              </a:rPr>
              <a:t>2021.</a:t>
            </a:r>
            <a:endParaRPr sz="1800" dirty="0" smtClean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450" dirty="0" smtClean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30" dirty="0" smtClean="0">
                <a:solidFill>
                  <a:srgbClr val="585858"/>
                </a:solidFill>
                <a:latin typeface="Calibri"/>
                <a:cs typeface="Calibri"/>
              </a:rPr>
              <a:t>EHVs </a:t>
            </a:r>
            <a:r>
              <a:rPr sz="1800" spc="-5" dirty="0" smtClean="0">
                <a:solidFill>
                  <a:srgbClr val="585858"/>
                </a:solidFill>
                <a:latin typeface="Calibri"/>
                <a:cs typeface="Calibri"/>
              </a:rPr>
              <a:t>sunset </a:t>
            </a:r>
            <a:r>
              <a:rPr sz="1800" dirty="0" smtClean="0">
                <a:solidFill>
                  <a:srgbClr val="585858"/>
                </a:solidFill>
                <a:latin typeface="Calibri"/>
                <a:cs typeface="Calibri"/>
              </a:rPr>
              <a:t>– </a:t>
            </a:r>
            <a:r>
              <a:rPr sz="1800" spc="-5" dirty="0" smtClean="0">
                <a:solidFill>
                  <a:srgbClr val="585858"/>
                </a:solidFill>
                <a:latin typeface="Calibri"/>
                <a:cs typeface="Calibri"/>
              </a:rPr>
              <a:t>After 9/30/23, PHAs </a:t>
            </a:r>
            <a:r>
              <a:rPr sz="1800" spc="-15" dirty="0" smtClean="0">
                <a:solidFill>
                  <a:srgbClr val="585858"/>
                </a:solidFill>
                <a:latin typeface="Calibri"/>
                <a:cs typeface="Calibri"/>
              </a:rPr>
              <a:t>may </a:t>
            </a:r>
            <a:r>
              <a:rPr sz="1800" spc="-5" dirty="0" smtClean="0">
                <a:solidFill>
                  <a:srgbClr val="585858"/>
                </a:solidFill>
                <a:latin typeface="Calibri"/>
                <a:cs typeface="Calibri"/>
              </a:rPr>
              <a:t>not </a:t>
            </a:r>
            <a:r>
              <a:rPr sz="1800" spc="-10" dirty="0" smtClean="0">
                <a:solidFill>
                  <a:srgbClr val="585858"/>
                </a:solidFill>
                <a:latin typeface="Calibri"/>
                <a:cs typeface="Calibri"/>
              </a:rPr>
              <a:t>reissue vouchers </a:t>
            </a:r>
            <a:r>
              <a:rPr sz="1800" spc="-5" dirty="0" smtClean="0">
                <a:solidFill>
                  <a:srgbClr val="585858"/>
                </a:solidFill>
                <a:latin typeface="Calibri"/>
                <a:cs typeface="Calibri"/>
              </a:rPr>
              <a:t>that turn</a:t>
            </a:r>
            <a:r>
              <a:rPr sz="1800" spc="165" dirty="0" smtClean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800" spc="-10" dirty="0" smtClean="0">
                <a:solidFill>
                  <a:srgbClr val="585858"/>
                </a:solidFill>
                <a:latin typeface="Calibri"/>
                <a:cs typeface="Calibri"/>
              </a:rPr>
              <a:t>over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19277" y="494931"/>
            <a:ext cx="3649979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0" dirty="0" smtClean="0"/>
              <a:t>What </a:t>
            </a:r>
            <a:r>
              <a:rPr sz="4400" spc="-20" dirty="0" smtClean="0"/>
              <a:t>are</a:t>
            </a:r>
            <a:r>
              <a:rPr sz="4400" spc="-55" dirty="0" smtClean="0"/>
              <a:t> </a:t>
            </a:r>
            <a:r>
              <a:rPr sz="4400" spc="-40" dirty="0" smtClean="0"/>
              <a:t>EHVs?</a:t>
            </a:r>
            <a:endParaRPr sz="440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205089" y="5903976"/>
            <a:ext cx="640715" cy="231775"/>
          </a:xfrm>
          <a:custGeom>
            <a:avLst/>
            <a:gdLst/>
            <a:ahLst/>
            <a:cxnLst/>
            <a:rect l="l" t="t" r="r" b="b"/>
            <a:pathLst>
              <a:path w="640715" h="231775">
                <a:moveTo>
                  <a:pt x="320167" y="0"/>
                </a:moveTo>
                <a:lnTo>
                  <a:pt x="0" y="231775"/>
                </a:lnTo>
                <a:lnTo>
                  <a:pt x="640206" y="231775"/>
                </a:lnTo>
                <a:lnTo>
                  <a:pt x="32016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37206" y="1685035"/>
            <a:ext cx="7488555" cy="3381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382270" indent="-342900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solidFill>
                  <a:srgbClr val="585858"/>
                </a:solidFill>
                <a:latin typeface="Calibri"/>
                <a:cs typeface="Calibri"/>
              </a:rPr>
              <a:t>EHVs </a:t>
            </a:r>
            <a:r>
              <a:rPr sz="2400" b="1" spc="-5" dirty="0">
                <a:solidFill>
                  <a:srgbClr val="585858"/>
                </a:solidFill>
                <a:latin typeface="Calibri"/>
                <a:cs typeface="Calibri"/>
              </a:rPr>
              <a:t>eligibility </a:t>
            </a:r>
            <a:r>
              <a:rPr sz="2400" b="1" dirty="0">
                <a:solidFill>
                  <a:srgbClr val="585858"/>
                </a:solidFill>
                <a:latin typeface="Calibri"/>
                <a:cs typeface="Calibri"/>
              </a:rPr>
              <a:t>is </a:t>
            </a:r>
            <a:r>
              <a:rPr sz="2400" b="1" spc="-10" dirty="0">
                <a:solidFill>
                  <a:srgbClr val="585858"/>
                </a:solidFill>
                <a:latin typeface="Calibri"/>
                <a:cs typeface="Calibri"/>
              </a:rPr>
              <a:t>limited </a:t>
            </a:r>
            <a:r>
              <a:rPr sz="2400" b="1" spc="-15" dirty="0">
                <a:solidFill>
                  <a:srgbClr val="585858"/>
                </a:solidFill>
                <a:latin typeface="Calibri"/>
                <a:cs typeface="Calibri"/>
              </a:rPr>
              <a:t>to </a:t>
            </a:r>
            <a:r>
              <a:rPr sz="2400" b="1" spc="-5" dirty="0">
                <a:solidFill>
                  <a:srgbClr val="585858"/>
                </a:solidFill>
                <a:latin typeface="Calibri"/>
                <a:cs typeface="Calibri"/>
              </a:rPr>
              <a:t>individuals </a:t>
            </a:r>
            <a:r>
              <a:rPr sz="2400" b="1" dirty="0">
                <a:solidFill>
                  <a:srgbClr val="585858"/>
                </a:solidFill>
                <a:latin typeface="Calibri"/>
                <a:cs typeface="Calibri"/>
              </a:rPr>
              <a:t>and </a:t>
            </a:r>
            <a:r>
              <a:rPr sz="2400" b="1" spc="-10" dirty="0">
                <a:solidFill>
                  <a:srgbClr val="585858"/>
                </a:solidFill>
                <a:latin typeface="Calibri"/>
                <a:cs typeface="Calibri"/>
              </a:rPr>
              <a:t>families </a:t>
            </a:r>
            <a:r>
              <a:rPr sz="2400" b="1" spc="-5" dirty="0">
                <a:solidFill>
                  <a:srgbClr val="585858"/>
                </a:solidFill>
                <a:latin typeface="Calibri"/>
                <a:cs typeface="Calibri"/>
              </a:rPr>
              <a:t>who  are: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750">
              <a:latin typeface="Calibri"/>
              <a:cs typeface="Calibri"/>
            </a:endParaRPr>
          </a:p>
          <a:p>
            <a:pPr marL="756285" indent="-287020">
              <a:lnSpc>
                <a:spcPct val="100000"/>
              </a:lnSpc>
              <a:buClr>
                <a:srgbClr val="1286C3"/>
              </a:buClr>
              <a:buSzPct val="79545"/>
              <a:buFont typeface="Courier New"/>
              <a:buChar char="o"/>
              <a:tabLst>
                <a:tab pos="756920" algn="l"/>
              </a:tabLst>
            </a:pPr>
            <a:r>
              <a:rPr sz="2200" spc="-5" dirty="0">
                <a:solidFill>
                  <a:srgbClr val="244060"/>
                </a:solidFill>
                <a:latin typeface="Calibri"/>
                <a:cs typeface="Calibri"/>
              </a:rPr>
              <a:t>Homeless;</a:t>
            </a:r>
            <a:endParaRPr sz="2200">
              <a:latin typeface="Calibri"/>
              <a:cs typeface="Calibri"/>
            </a:endParaRPr>
          </a:p>
          <a:p>
            <a:pPr marL="756285" indent="-287020">
              <a:lnSpc>
                <a:spcPct val="100000"/>
              </a:lnSpc>
              <a:spcBef>
                <a:spcPts val="5"/>
              </a:spcBef>
              <a:buClr>
                <a:srgbClr val="1286C3"/>
              </a:buClr>
              <a:buSzPct val="79545"/>
              <a:buFont typeface="Courier New"/>
              <a:buChar char="o"/>
              <a:tabLst>
                <a:tab pos="756920" algn="l"/>
              </a:tabLst>
            </a:pPr>
            <a:r>
              <a:rPr sz="2200" spc="-15" dirty="0">
                <a:solidFill>
                  <a:srgbClr val="244060"/>
                </a:solidFill>
                <a:latin typeface="Calibri"/>
                <a:cs typeface="Calibri"/>
              </a:rPr>
              <a:t>At-risk </a:t>
            </a:r>
            <a:r>
              <a:rPr sz="2200" dirty="0">
                <a:solidFill>
                  <a:srgbClr val="244060"/>
                </a:solidFill>
                <a:latin typeface="Calibri"/>
                <a:cs typeface="Calibri"/>
              </a:rPr>
              <a:t>of</a:t>
            </a:r>
            <a:r>
              <a:rPr sz="2200" spc="15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244060"/>
                </a:solidFill>
                <a:latin typeface="Calibri"/>
                <a:cs typeface="Calibri"/>
              </a:rPr>
              <a:t>homelessness;</a:t>
            </a:r>
            <a:endParaRPr sz="2200">
              <a:latin typeface="Calibri"/>
              <a:cs typeface="Calibri"/>
            </a:endParaRPr>
          </a:p>
          <a:p>
            <a:pPr marL="756285" marR="92075" indent="-287020">
              <a:lnSpc>
                <a:spcPct val="100000"/>
              </a:lnSpc>
              <a:buClr>
                <a:srgbClr val="1286C3"/>
              </a:buClr>
              <a:buSzPct val="79545"/>
              <a:buFont typeface="Courier New"/>
              <a:buChar char="o"/>
              <a:tabLst>
                <a:tab pos="756920" algn="l"/>
              </a:tabLst>
            </a:pPr>
            <a:r>
              <a:rPr sz="2200" spc="-5" dirty="0">
                <a:solidFill>
                  <a:srgbClr val="244060"/>
                </a:solidFill>
                <a:latin typeface="Calibri"/>
                <a:cs typeface="Calibri"/>
              </a:rPr>
              <a:t>Fleeing </a:t>
            </a:r>
            <a:r>
              <a:rPr sz="2200" dirty="0">
                <a:solidFill>
                  <a:srgbClr val="244060"/>
                </a:solidFill>
                <a:latin typeface="Calibri"/>
                <a:cs typeface="Calibri"/>
              </a:rPr>
              <a:t>or </a:t>
            </a:r>
            <a:r>
              <a:rPr sz="2200" spc="-15" dirty="0">
                <a:solidFill>
                  <a:srgbClr val="244060"/>
                </a:solidFill>
                <a:latin typeface="Calibri"/>
                <a:cs typeface="Calibri"/>
              </a:rPr>
              <a:t>attempting </a:t>
            </a:r>
            <a:r>
              <a:rPr sz="2200" spc="-20" dirty="0">
                <a:solidFill>
                  <a:srgbClr val="244060"/>
                </a:solidFill>
                <a:latin typeface="Calibri"/>
                <a:cs typeface="Calibri"/>
              </a:rPr>
              <a:t>to </a:t>
            </a:r>
            <a:r>
              <a:rPr sz="2200" spc="-5" dirty="0">
                <a:solidFill>
                  <a:srgbClr val="244060"/>
                </a:solidFill>
                <a:latin typeface="Calibri"/>
                <a:cs typeface="Calibri"/>
              </a:rPr>
              <a:t>flee </a:t>
            </a:r>
            <a:r>
              <a:rPr sz="2200" spc="-10" dirty="0">
                <a:solidFill>
                  <a:srgbClr val="244060"/>
                </a:solidFill>
                <a:latin typeface="Calibri"/>
                <a:cs typeface="Calibri"/>
              </a:rPr>
              <a:t>domestic </a:t>
            </a:r>
            <a:r>
              <a:rPr sz="2200" spc="-5" dirty="0">
                <a:solidFill>
                  <a:srgbClr val="244060"/>
                </a:solidFill>
                <a:latin typeface="Calibri"/>
                <a:cs typeface="Calibri"/>
              </a:rPr>
              <a:t>violence, </a:t>
            </a:r>
            <a:r>
              <a:rPr sz="2200" spc="-10" dirty="0">
                <a:solidFill>
                  <a:srgbClr val="244060"/>
                </a:solidFill>
                <a:latin typeface="Calibri"/>
                <a:cs typeface="Calibri"/>
              </a:rPr>
              <a:t>dating  </a:t>
            </a:r>
            <a:r>
              <a:rPr sz="2200" spc="-5" dirty="0">
                <a:solidFill>
                  <a:srgbClr val="244060"/>
                </a:solidFill>
                <a:latin typeface="Calibri"/>
                <a:cs typeface="Calibri"/>
              </a:rPr>
              <a:t>violence, </a:t>
            </a:r>
            <a:r>
              <a:rPr sz="2200" spc="-15" dirty="0">
                <a:solidFill>
                  <a:srgbClr val="244060"/>
                </a:solidFill>
                <a:latin typeface="Calibri"/>
                <a:cs typeface="Calibri"/>
              </a:rPr>
              <a:t>sexual </a:t>
            </a:r>
            <a:r>
              <a:rPr sz="2200" spc="-5" dirty="0">
                <a:solidFill>
                  <a:srgbClr val="244060"/>
                </a:solidFill>
                <a:latin typeface="Calibri"/>
                <a:cs typeface="Calibri"/>
              </a:rPr>
              <a:t>assault, </a:t>
            </a:r>
            <a:r>
              <a:rPr sz="2200" spc="-10" dirty="0">
                <a:solidFill>
                  <a:srgbClr val="244060"/>
                </a:solidFill>
                <a:latin typeface="Calibri"/>
                <a:cs typeface="Calibri"/>
              </a:rPr>
              <a:t>stalking, </a:t>
            </a:r>
            <a:r>
              <a:rPr sz="2200" spc="-5" dirty="0">
                <a:solidFill>
                  <a:srgbClr val="244060"/>
                </a:solidFill>
                <a:latin typeface="Calibri"/>
                <a:cs typeface="Calibri"/>
              </a:rPr>
              <a:t>or </a:t>
            </a:r>
            <a:r>
              <a:rPr sz="2200" spc="-10" dirty="0">
                <a:solidFill>
                  <a:srgbClr val="244060"/>
                </a:solidFill>
                <a:latin typeface="Calibri"/>
                <a:cs typeface="Calibri"/>
              </a:rPr>
              <a:t>human </a:t>
            </a:r>
            <a:r>
              <a:rPr sz="2200" spc="-15" dirty="0">
                <a:solidFill>
                  <a:srgbClr val="244060"/>
                </a:solidFill>
                <a:latin typeface="Calibri"/>
                <a:cs typeface="Calibri"/>
              </a:rPr>
              <a:t>trafficking;</a:t>
            </a:r>
            <a:r>
              <a:rPr sz="2200" spc="55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244060"/>
                </a:solidFill>
                <a:latin typeface="Calibri"/>
                <a:cs typeface="Calibri"/>
              </a:rPr>
              <a:t>and</a:t>
            </a:r>
            <a:endParaRPr sz="2200">
              <a:latin typeface="Calibri"/>
              <a:cs typeface="Calibri"/>
            </a:endParaRPr>
          </a:p>
          <a:p>
            <a:pPr marL="756285" marR="5080" indent="-287020">
              <a:lnSpc>
                <a:spcPct val="100000"/>
              </a:lnSpc>
              <a:buClr>
                <a:srgbClr val="1286C3"/>
              </a:buClr>
              <a:buSzPct val="79545"/>
              <a:buFont typeface="Courier New"/>
              <a:buChar char="o"/>
              <a:tabLst>
                <a:tab pos="756920" algn="l"/>
              </a:tabLst>
            </a:pPr>
            <a:r>
              <a:rPr sz="2200" spc="-15" dirty="0">
                <a:solidFill>
                  <a:srgbClr val="244060"/>
                </a:solidFill>
                <a:latin typeface="Calibri"/>
                <a:cs typeface="Calibri"/>
              </a:rPr>
              <a:t>Recently </a:t>
            </a:r>
            <a:r>
              <a:rPr sz="2200" spc="-5" dirty="0">
                <a:solidFill>
                  <a:srgbClr val="244060"/>
                </a:solidFill>
                <a:latin typeface="Calibri"/>
                <a:cs typeface="Calibri"/>
              </a:rPr>
              <a:t>homeless, </a:t>
            </a:r>
            <a:r>
              <a:rPr sz="2200" dirty="0">
                <a:solidFill>
                  <a:srgbClr val="244060"/>
                </a:solidFill>
                <a:latin typeface="Calibri"/>
                <a:cs typeface="Calibri"/>
              </a:rPr>
              <a:t>as </a:t>
            </a:r>
            <a:r>
              <a:rPr sz="2200" spc="-10" dirty="0">
                <a:solidFill>
                  <a:srgbClr val="244060"/>
                </a:solidFill>
                <a:latin typeface="Calibri"/>
                <a:cs typeface="Calibri"/>
              </a:rPr>
              <a:t>determined by the </a:t>
            </a:r>
            <a:r>
              <a:rPr sz="2200" spc="-30" dirty="0">
                <a:solidFill>
                  <a:srgbClr val="244060"/>
                </a:solidFill>
                <a:latin typeface="Calibri"/>
                <a:cs typeface="Calibri"/>
              </a:rPr>
              <a:t>Secretary, </a:t>
            </a:r>
            <a:r>
              <a:rPr sz="2200" spc="-5" dirty="0">
                <a:solidFill>
                  <a:srgbClr val="244060"/>
                </a:solidFill>
                <a:latin typeface="Calibri"/>
                <a:cs typeface="Calibri"/>
              </a:rPr>
              <a:t>and </a:t>
            </a:r>
            <a:r>
              <a:rPr sz="2200" spc="-20" dirty="0">
                <a:solidFill>
                  <a:srgbClr val="244060"/>
                </a:solidFill>
                <a:latin typeface="Calibri"/>
                <a:cs typeface="Calibri"/>
              </a:rPr>
              <a:t>for  </a:t>
            </a:r>
            <a:r>
              <a:rPr sz="2200" spc="-5" dirty="0">
                <a:solidFill>
                  <a:srgbClr val="244060"/>
                </a:solidFill>
                <a:latin typeface="Calibri"/>
                <a:cs typeface="Calibri"/>
              </a:rPr>
              <a:t>whom </a:t>
            </a:r>
            <a:r>
              <a:rPr sz="2200" spc="-10" dirty="0">
                <a:solidFill>
                  <a:srgbClr val="244060"/>
                </a:solidFill>
                <a:latin typeface="Calibri"/>
                <a:cs typeface="Calibri"/>
              </a:rPr>
              <a:t>providing </a:t>
            </a:r>
            <a:r>
              <a:rPr sz="2200" spc="-20" dirty="0">
                <a:solidFill>
                  <a:srgbClr val="244060"/>
                </a:solidFill>
                <a:latin typeface="Calibri"/>
                <a:cs typeface="Calibri"/>
              </a:rPr>
              <a:t>rental </a:t>
            </a:r>
            <a:r>
              <a:rPr sz="2200" spc="-10" dirty="0">
                <a:solidFill>
                  <a:srgbClr val="244060"/>
                </a:solidFill>
                <a:latin typeface="Calibri"/>
                <a:cs typeface="Calibri"/>
              </a:rPr>
              <a:t>assistance </a:t>
            </a:r>
            <a:r>
              <a:rPr sz="2200" spc="-5" dirty="0">
                <a:solidFill>
                  <a:srgbClr val="244060"/>
                </a:solidFill>
                <a:latin typeface="Calibri"/>
                <a:cs typeface="Calibri"/>
              </a:rPr>
              <a:t>will </a:t>
            </a:r>
            <a:r>
              <a:rPr sz="2200" spc="-20" dirty="0">
                <a:solidFill>
                  <a:srgbClr val="244060"/>
                </a:solidFill>
                <a:latin typeface="Calibri"/>
                <a:cs typeface="Calibri"/>
              </a:rPr>
              <a:t>prevent </a:t>
            </a:r>
            <a:r>
              <a:rPr sz="2200" spc="-10" dirty="0">
                <a:solidFill>
                  <a:srgbClr val="244060"/>
                </a:solidFill>
                <a:latin typeface="Calibri"/>
                <a:cs typeface="Calibri"/>
              </a:rPr>
              <a:t>the </a:t>
            </a:r>
            <a:r>
              <a:rPr sz="2200" spc="-20" dirty="0">
                <a:solidFill>
                  <a:srgbClr val="244060"/>
                </a:solidFill>
                <a:latin typeface="Calibri"/>
                <a:cs typeface="Calibri"/>
              </a:rPr>
              <a:t>family’s  </a:t>
            </a:r>
            <a:r>
              <a:rPr sz="2200" spc="-5" dirty="0">
                <a:solidFill>
                  <a:srgbClr val="244060"/>
                </a:solidFill>
                <a:latin typeface="Calibri"/>
                <a:cs typeface="Calibri"/>
              </a:rPr>
              <a:t>homelessness </a:t>
            </a:r>
            <a:r>
              <a:rPr sz="2200" dirty="0">
                <a:solidFill>
                  <a:srgbClr val="244060"/>
                </a:solidFill>
                <a:latin typeface="Calibri"/>
                <a:cs typeface="Calibri"/>
              </a:rPr>
              <a:t>or </a:t>
            </a:r>
            <a:r>
              <a:rPr sz="2200" spc="-10" dirty="0">
                <a:solidFill>
                  <a:srgbClr val="244060"/>
                </a:solidFill>
                <a:latin typeface="Calibri"/>
                <a:cs typeface="Calibri"/>
              </a:rPr>
              <a:t>having high </a:t>
            </a:r>
            <a:r>
              <a:rPr sz="2200" spc="-5" dirty="0">
                <a:solidFill>
                  <a:srgbClr val="244060"/>
                </a:solidFill>
                <a:latin typeface="Calibri"/>
                <a:cs typeface="Calibri"/>
              </a:rPr>
              <a:t>risk </a:t>
            </a:r>
            <a:r>
              <a:rPr sz="2200" dirty="0">
                <a:solidFill>
                  <a:srgbClr val="244060"/>
                </a:solidFill>
                <a:latin typeface="Calibri"/>
                <a:cs typeface="Calibri"/>
              </a:rPr>
              <a:t>of </a:t>
            </a:r>
            <a:r>
              <a:rPr sz="2200" spc="-5" dirty="0">
                <a:solidFill>
                  <a:srgbClr val="244060"/>
                </a:solidFill>
                <a:latin typeface="Calibri"/>
                <a:cs typeface="Calibri"/>
              </a:rPr>
              <a:t>housing </a:t>
            </a:r>
            <a:r>
              <a:rPr sz="2200" spc="-20" dirty="0">
                <a:solidFill>
                  <a:srgbClr val="244060"/>
                </a:solidFill>
                <a:latin typeface="Calibri"/>
                <a:cs typeface="Calibri"/>
              </a:rPr>
              <a:t>instability.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19277" y="494931"/>
            <a:ext cx="445389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Eligible</a:t>
            </a:r>
            <a:r>
              <a:rPr sz="4400" spc="-45" dirty="0"/>
              <a:t> </a:t>
            </a:r>
            <a:r>
              <a:rPr sz="4400" spc="-10" dirty="0"/>
              <a:t>Populations</a:t>
            </a:r>
            <a:endParaRPr sz="440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205089" y="5903976"/>
            <a:ext cx="640715" cy="231775"/>
          </a:xfrm>
          <a:custGeom>
            <a:avLst/>
            <a:gdLst/>
            <a:ahLst/>
            <a:cxnLst/>
            <a:rect l="l" t="t" r="r" b="b"/>
            <a:pathLst>
              <a:path w="640715" h="231775">
                <a:moveTo>
                  <a:pt x="320167" y="0"/>
                </a:moveTo>
                <a:lnTo>
                  <a:pt x="0" y="231775"/>
                </a:lnTo>
                <a:lnTo>
                  <a:pt x="640206" y="231775"/>
                </a:lnTo>
                <a:lnTo>
                  <a:pt x="32016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37206" y="2066035"/>
            <a:ext cx="7538720" cy="40857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287655" indent="-3429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585858"/>
                </a:solidFill>
                <a:latin typeface="Calibri"/>
                <a:cs typeface="Calibri"/>
              </a:rPr>
              <a:t>CoCs </a:t>
            </a:r>
            <a:r>
              <a:rPr sz="2400" b="1" spc="-15" dirty="0">
                <a:solidFill>
                  <a:srgbClr val="585858"/>
                </a:solidFill>
                <a:latin typeface="Calibri"/>
                <a:cs typeface="Calibri"/>
              </a:rPr>
              <a:t>have </a:t>
            </a:r>
            <a:r>
              <a:rPr sz="2400" b="1" dirty="0">
                <a:solidFill>
                  <a:srgbClr val="585858"/>
                </a:solidFill>
                <a:latin typeface="Calibri"/>
                <a:cs typeface="Calibri"/>
              </a:rPr>
              <a:t>a </a:t>
            </a:r>
            <a:r>
              <a:rPr sz="2400" b="1" spc="-5" dirty="0">
                <a:solidFill>
                  <a:srgbClr val="585858"/>
                </a:solidFill>
                <a:latin typeface="Calibri"/>
                <a:cs typeface="Calibri"/>
              </a:rPr>
              <a:t>critical </a:t>
            </a:r>
            <a:r>
              <a:rPr sz="2400" b="1" spc="-10" dirty="0">
                <a:solidFill>
                  <a:srgbClr val="585858"/>
                </a:solidFill>
                <a:latin typeface="Calibri"/>
                <a:cs typeface="Calibri"/>
              </a:rPr>
              <a:t>role </a:t>
            </a:r>
            <a:r>
              <a:rPr sz="2400" b="1" dirty="0">
                <a:solidFill>
                  <a:srgbClr val="585858"/>
                </a:solidFill>
                <a:latin typeface="Calibri"/>
                <a:cs typeface="Calibri"/>
              </a:rPr>
              <a:t>in </a:t>
            </a:r>
            <a:r>
              <a:rPr sz="2400" b="1" spc="-5" dirty="0">
                <a:solidFill>
                  <a:srgbClr val="585858"/>
                </a:solidFill>
                <a:latin typeface="Calibri"/>
                <a:cs typeface="Calibri"/>
              </a:rPr>
              <a:t>identifying who should </a:t>
            </a:r>
            <a:r>
              <a:rPr sz="2400" b="1" spc="-10" dirty="0">
                <a:solidFill>
                  <a:srgbClr val="585858"/>
                </a:solidFill>
                <a:latin typeface="Calibri"/>
                <a:cs typeface="Calibri"/>
              </a:rPr>
              <a:t>receive  </a:t>
            </a:r>
            <a:r>
              <a:rPr sz="2400" b="1" dirty="0">
                <a:solidFill>
                  <a:srgbClr val="585858"/>
                </a:solidFill>
                <a:latin typeface="Calibri"/>
                <a:cs typeface="Calibri"/>
              </a:rPr>
              <a:t>an EHV and </a:t>
            </a:r>
            <a:r>
              <a:rPr sz="2400" b="1" spc="-15" dirty="0">
                <a:solidFill>
                  <a:srgbClr val="585858"/>
                </a:solidFill>
                <a:latin typeface="Calibri"/>
                <a:cs typeface="Calibri"/>
              </a:rPr>
              <a:t>referring </a:t>
            </a:r>
            <a:r>
              <a:rPr sz="2400" b="1" spc="-10" dirty="0">
                <a:solidFill>
                  <a:srgbClr val="585858"/>
                </a:solidFill>
                <a:latin typeface="Calibri"/>
                <a:cs typeface="Calibri"/>
              </a:rPr>
              <a:t>that </a:t>
            </a:r>
            <a:r>
              <a:rPr sz="2400" b="1" spc="-5" dirty="0">
                <a:solidFill>
                  <a:srgbClr val="585858"/>
                </a:solidFill>
                <a:latin typeface="Calibri"/>
                <a:cs typeface="Calibri"/>
              </a:rPr>
              <a:t>individual </a:t>
            </a:r>
            <a:r>
              <a:rPr sz="2400" b="1" dirty="0">
                <a:solidFill>
                  <a:srgbClr val="585858"/>
                </a:solidFill>
                <a:latin typeface="Calibri"/>
                <a:cs typeface="Calibri"/>
              </a:rPr>
              <a:t>or </a:t>
            </a:r>
            <a:r>
              <a:rPr sz="2400" b="1" spc="-10" dirty="0">
                <a:solidFill>
                  <a:srgbClr val="585858"/>
                </a:solidFill>
                <a:latin typeface="Calibri"/>
                <a:cs typeface="Calibri"/>
              </a:rPr>
              <a:t>family </a:t>
            </a:r>
            <a:r>
              <a:rPr sz="2400" b="1" spc="-15" dirty="0">
                <a:solidFill>
                  <a:srgbClr val="585858"/>
                </a:solidFill>
                <a:latin typeface="Calibri"/>
                <a:cs typeface="Calibri"/>
              </a:rPr>
              <a:t>to</a:t>
            </a:r>
            <a:r>
              <a:rPr sz="2400" b="1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585858"/>
                </a:solidFill>
                <a:latin typeface="Calibri"/>
                <a:cs typeface="Calibri"/>
              </a:rPr>
              <a:t>PHA</a:t>
            </a:r>
            <a:endParaRPr sz="2400" dirty="0">
              <a:latin typeface="Calibri"/>
              <a:cs typeface="Calibri"/>
            </a:endParaRPr>
          </a:p>
          <a:p>
            <a:pPr marL="756285" indent="-287020">
              <a:lnSpc>
                <a:spcPct val="100000"/>
              </a:lnSpc>
              <a:spcBef>
                <a:spcPts val="20"/>
              </a:spcBef>
              <a:buFont typeface="Arial"/>
              <a:buChar char="•"/>
              <a:tabLst>
                <a:tab pos="756285" algn="l"/>
                <a:tab pos="756920" algn="l"/>
              </a:tabLst>
            </a:pPr>
            <a:r>
              <a:rPr sz="2200" spc="-20" dirty="0">
                <a:solidFill>
                  <a:srgbClr val="244060"/>
                </a:solidFill>
                <a:latin typeface="Calibri"/>
                <a:cs typeface="Calibri"/>
              </a:rPr>
              <a:t>Determine</a:t>
            </a:r>
            <a:r>
              <a:rPr sz="2200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244060"/>
                </a:solidFill>
                <a:latin typeface="Calibri"/>
                <a:cs typeface="Calibri"/>
              </a:rPr>
              <a:t>targeting:</a:t>
            </a:r>
            <a:endParaRPr sz="2200" dirty="0">
              <a:latin typeface="Calibri"/>
              <a:cs typeface="Calibri"/>
            </a:endParaRPr>
          </a:p>
          <a:p>
            <a:pPr marL="756285">
              <a:lnSpc>
                <a:spcPct val="100000"/>
              </a:lnSpc>
              <a:spcBef>
                <a:spcPts val="15"/>
              </a:spcBef>
            </a:pPr>
            <a:r>
              <a:rPr sz="1800" spc="-15" dirty="0">
                <a:solidFill>
                  <a:srgbClr val="244060"/>
                </a:solidFill>
                <a:latin typeface="Calibri"/>
                <a:cs typeface="Calibri"/>
              </a:rPr>
              <a:t>PHAs must </a:t>
            </a:r>
            <a:r>
              <a:rPr sz="1800" spc="-20" dirty="0">
                <a:solidFill>
                  <a:srgbClr val="244060"/>
                </a:solidFill>
                <a:latin typeface="Calibri"/>
                <a:cs typeface="Calibri"/>
              </a:rPr>
              <a:t>work </a:t>
            </a:r>
            <a:r>
              <a:rPr sz="1800" spc="-15" dirty="0">
                <a:solidFill>
                  <a:srgbClr val="244060"/>
                </a:solidFill>
                <a:latin typeface="Calibri"/>
                <a:cs typeface="Calibri"/>
              </a:rPr>
              <a:t>with community </a:t>
            </a:r>
            <a:r>
              <a:rPr sz="1800" spc="-20" dirty="0">
                <a:solidFill>
                  <a:srgbClr val="244060"/>
                </a:solidFill>
                <a:latin typeface="Calibri"/>
                <a:cs typeface="Calibri"/>
              </a:rPr>
              <a:t>partners </a:t>
            </a:r>
            <a:r>
              <a:rPr sz="1800" spc="-15" dirty="0">
                <a:solidFill>
                  <a:srgbClr val="244060"/>
                </a:solidFill>
                <a:latin typeface="Calibri"/>
                <a:cs typeface="Calibri"/>
              </a:rPr>
              <a:t>to </a:t>
            </a:r>
            <a:r>
              <a:rPr sz="1800" spc="-20" dirty="0">
                <a:solidFill>
                  <a:srgbClr val="244060"/>
                </a:solidFill>
                <a:latin typeface="Calibri"/>
                <a:cs typeface="Calibri"/>
              </a:rPr>
              <a:t>determine </a:t>
            </a:r>
            <a:r>
              <a:rPr sz="1800" spc="-10" dirty="0">
                <a:solidFill>
                  <a:srgbClr val="244060"/>
                </a:solidFill>
                <a:latin typeface="Calibri"/>
                <a:cs typeface="Calibri"/>
              </a:rPr>
              <a:t>the </a:t>
            </a:r>
            <a:r>
              <a:rPr sz="1800" spc="-15" dirty="0">
                <a:solidFill>
                  <a:srgbClr val="244060"/>
                </a:solidFill>
                <a:latin typeface="Calibri"/>
                <a:cs typeface="Calibri"/>
              </a:rPr>
              <a:t>best </a:t>
            </a:r>
            <a:r>
              <a:rPr sz="1800" spc="-10" dirty="0">
                <a:solidFill>
                  <a:srgbClr val="244060"/>
                </a:solidFill>
                <a:latin typeface="Calibri"/>
                <a:cs typeface="Calibri"/>
              </a:rPr>
              <a:t>use</a:t>
            </a:r>
            <a:r>
              <a:rPr sz="1800" spc="55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44060"/>
                </a:solidFill>
                <a:latin typeface="Calibri"/>
                <a:cs typeface="Calibri"/>
              </a:rPr>
              <a:t>and</a:t>
            </a:r>
            <a:endParaRPr sz="1800" dirty="0">
              <a:latin typeface="Calibri"/>
              <a:cs typeface="Calibri"/>
            </a:endParaRPr>
          </a:p>
          <a:p>
            <a:pPr marL="756285">
              <a:lnSpc>
                <a:spcPct val="100000"/>
              </a:lnSpc>
              <a:spcBef>
                <a:spcPts val="385"/>
              </a:spcBef>
            </a:pPr>
            <a:r>
              <a:rPr sz="1800" spc="-25" dirty="0">
                <a:solidFill>
                  <a:srgbClr val="244060"/>
                </a:solidFill>
                <a:latin typeface="Calibri"/>
                <a:cs typeface="Calibri"/>
              </a:rPr>
              <a:t>targeting </a:t>
            </a:r>
            <a:r>
              <a:rPr sz="1800" spc="-20" dirty="0">
                <a:solidFill>
                  <a:srgbClr val="244060"/>
                </a:solidFill>
                <a:latin typeface="Calibri"/>
                <a:cs typeface="Calibri"/>
              </a:rPr>
              <a:t>for </a:t>
            </a:r>
            <a:r>
              <a:rPr sz="1800" spc="-35" dirty="0">
                <a:solidFill>
                  <a:srgbClr val="244060"/>
                </a:solidFill>
                <a:latin typeface="Calibri"/>
                <a:cs typeface="Calibri"/>
              </a:rPr>
              <a:t>EHVs </a:t>
            </a:r>
            <a:r>
              <a:rPr sz="1800" spc="-15" dirty="0">
                <a:solidFill>
                  <a:srgbClr val="244060"/>
                </a:solidFill>
                <a:latin typeface="Calibri"/>
                <a:cs typeface="Calibri"/>
              </a:rPr>
              <a:t>along with </a:t>
            </a:r>
            <a:r>
              <a:rPr sz="1800" spc="-10" dirty="0">
                <a:solidFill>
                  <a:srgbClr val="244060"/>
                </a:solidFill>
                <a:latin typeface="Calibri"/>
                <a:cs typeface="Calibri"/>
              </a:rPr>
              <a:t>other </a:t>
            </a:r>
            <a:r>
              <a:rPr sz="1800" spc="-20" dirty="0">
                <a:solidFill>
                  <a:srgbClr val="244060"/>
                </a:solidFill>
                <a:latin typeface="Calibri"/>
                <a:cs typeface="Calibri"/>
              </a:rPr>
              <a:t>resources available </a:t>
            </a:r>
            <a:r>
              <a:rPr sz="1800" spc="-10" dirty="0">
                <a:solidFill>
                  <a:srgbClr val="244060"/>
                </a:solidFill>
                <a:latin typeface="Calibri"/>
                <a:cs typeface="Calibri"/>
              </a:rPr>
              <a:t>in the</a:t>
            </a:r>
            <a:r>
              <a:rPr sz="1800" spc="105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1800" spc="-30" dirty="0">
                <a:solidFill>
                  <a:srgbClr val="244060"/>
                </a:solidFill>
                <a:latin typeface="Calibri"/>
                <a:cs typeface="Calibri"/>
              </a:rPr>
              <a:t>community.</a:t>
            </a:r>
            <a:endParaRPr sz="1800" dirty="0">
              <a:latin typeface="Calibri"/>
              <a:cs typeface="Calibri"/>
            </a:endParaRPr>
          </a:p>
          <a:p>
            <a:pPr marL="756285" indent="-287020">
              <a:lnSpc>
                <a:spcPct val="100000"/>
              </a:lnSpc>
              <a:spcBef>
                <a:spcPts val="610"/>
              </a:spcBef>
              <a:buClr>
                <a:srgbClr val="1286C3"/>
              </a:buClr>
              <a:buSzPct val="79545"/>
              <a:buFont typeface="Courier New"/>
              <a:buChar char="o"/>
              <a:tabLst>
                <a:tab pos="756920" algn="l"/>
              </a:tabLst>
            </a:pPr>
            <a:r>
              <a:rPr sz="2200" spc="-35" dirty="0">
                <a:solidFill>
                  <a:srgbClr val="244060"/>
                </a:solidFill>
                <a:latin typeface="Calibri"/>
                <a:cs typeface="Calibri"/>
              </a:rPr>
              <a:t>Referrals </a:t>
            </a:r>
            <a:r>
              <a:rPr sz="2200" spc="-20" dirty="0">
                <a:solidFill>
                  <a:srgbClr val="244060"/>
                </a:solidFill>
                <a:latin typeface="Calibri"/>
                <a:cs typeface="Calibri"/>
              </a:rPr>
              <a:t>from Coordinated</a:t>
            </a:r>
            <a:r>
              <a:rPr sz="2200" spc="15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244060"/>
                </a:solidFill>
                <a:latin typeface="Calibri"/>
                <a:cs typeface="Calibri"/>
              </a:rPr>
              <a:t>Entry:</a:t>
            </a:r>
            <a:endParaRPr sz="2200" dirty="0">
              <a:latin typeface="Calibri"/>
              <a:cs typeface="Calibri"/>
            </a:endParaRPr>
          </a:p>
          <a:p>
            <a:pPr marL="756285" marR="5080">
              <a:lnSpc>
                <a:spcPct val="100000"/>
              </a:lnSpc>
              <a:spcBef>
                <a:spcPts val="15"/>
              </a:spcBef>
            </a:pPr>
            <a:r>
              <a:rPr sz="1800" spc="-35" dirty="0">
                <a:solidFill>
                  <a:srgbClr val="244060"/>
                </a:solidFill>
                <a:latin typeface="Calibri"/>
                <a:cs typeface="Calibri"/>
              </a:rPr>
              <a:t>EHVs </a:t>
            </a:r>
            <a:r>
              <a:rPr sz="1800" spc="-15" dirty="0">
                <a:solidFill>
                  <a:srgbClr val="244060"/>
                </a:solidFill>
                <a:latin typeface="Calibri"/>
                <a:cs typeface="Calibri"/>
              </a:rPr>
              <a:t>will </a:t>
            </a:r>
            <a:r>
              <a:rPr sz="1800" spc="-10" dirty="0">
                <a:solidFill>
                  <a:srgbClr val="244060"/>
                </a:solidFill>
                <a:latin typeface="Calibri"/>
                <a:cs typeface="Calibri"/>
              </a:rPr>
              <a:t>not </a:t>
            </a:r>
            <a:r>
              <a:rPr sz="1800" spc="-5" dirty="0">
                <a:solidFill>
                  <a:srgbClr val="244060"/>
                </a:solidFill>
                <a:latin typeface="Calibri"/>
                <a:cs typeface="Calibri"/>
              </a:rPr>
              <a:t>be </a:t>
            </a:r>
            <a:r>
              <a:rPr sz="1800" spc="-15" dirty="0">
                <a:solidFill>
                  <a:srgbClr val="244060"/>
                </a:solidFill>
                <a:latin typeface="Calibri"/>
                <a:cs typeface="Calibri"/>
              </a:rPr>
              <a:t>filled </a:t>
            </a:r>
            <a:r>
              <a:rPr sz="1800" spc="-20" dirty="0">
                <a:solidFill>
                  <a:srgbClr val="244060"/>
                </a:solidFill>
                <a:latin typeface="Calibri"/>
                <a:cs typeface="Calibri"/>
              </a:rPr>
              <a:t>from </a:t>
            </a:r>
            <a:r>
              <a:rPr sz="1800" spc="-55" dirty="0">
                <a:solidFill>
                  <a:srgbClr val="244060"/>
                </a:solidFill>
                <a:latin typeface="Calibri"/>
                <a:cs typeface="Calibri"/>
              </a:rPr>
              <a:t>PHA’s </a:t>
            </a:r>
            <a:r>
              <a:rPr sz="1800" spc="-20" dirty="0">
                <a:solidFill>
                  <a:srgbClr val="244060"/>
                </a:solidFill>
                <a:latin typeface="Calibri"/>
                <a:cs typeface="Calibri"/>
              </a:rPr>
              <a:t>current waiting list- </a:t>
            </a:r>
            <a:r>
              <a:rPr sz="1800" spc="-10" dirty="0">
                <a:solidFill>
                  <a:srgbClr val="244060"/>
                </a:solidFill>
                <a:latin typeface="Calibri"/>
                <a:cs typeface="Calibri"/>
              </a:rPr>
              <a:t>all </a:t>
            </a:r>
            <a:r>
              <a:rPr sz="1800" spc="-35" dirty="0">
                <a:solidFill>
                  <a:srgbClr val="244060"/>
                </a:solidFill>
                <a:latin typeface="Calibri"/>
                <a:cs typeface="Calibri"/>
              </a:rPr>
              <a:t>EHVs </a:t>
            </a:r>
            <a:r>
              <a:rPr sz="1800" spc="-20" dirty="0">
                <a:solidFill>
                  <a:srgbClr val="244060"/>
                </a:solidFill>
                <a:latin typeface="Calibri"/>
                <a:cs typeface="Calibri"/>
              </a:rPr>
              <a:t>are </a:t>
            </a:r>
            <a:r>
              <a:rPr sz="1800" spc="-30" dirty="0">
                <a:solidFill>
                  <a:srgbClr val="244060"/>
                </a:solidFill>
                <a:latin typeface="Calibri"/>
                <a:cs typeface="Calibri"/>
              </a:rPr>
              <a:t>referred  </a:t>
            </a:r>
            <a:r>
              <a:rPr sz="1800" spc="-20" dirty="0">
                <a:solidFill>
                  <a:srgbClr val="244060"/>
                </a:solidFill>
                <a:latin typeface="Calibri"/>
                <a:cs typeface="Calibri"/>
              </a:rPr>
              <a:t>from </a:t>
            </a:r>
            <a:r>
              <a:rPr sz="1800" spc="-10" dirty="0">
                <a:solidFill>
                  <a:srgbClr val="244060"/>
                </a:solidFill>
                <a:latin typeface="Calibri"/>
                <a:cs typeface="Calibri"/>
              </a:rPr>
              <a:t>the </a:t>
            </a:r>
            <a:r>
              <a:rPr sz="1800" spc="-20" dirty="0">
                <a:solidFill>
                  <a:srgbClr val="244060"/>
                </a:solidFill>
                <a:latin typeface="Calibri"/>
                <a:cs typeface="Calibri"/>
              </a:rPr>
              <a:t>Coordinated </a:t>
            </a:r>
            <a:r>
              <a:rPr sz="1800" spc="-15" dirty="0">
                <a:solidFill>
                  <a:srgbClr val="244060"/>
                </a:solidFill>
                <a:latin typeface="Calibri"/>
                <a:cs typeface="Calibri"/>
              </a:rPr>
              <a:t>Entry </a:t>
            </a:r>
            <a:r>
              <a:rPr sz="1800" spc="-25" dirty="0">
                <a:solidFill>
                  <a:srgbClr val="244060"/>
                </a:solidFill>
                <a:latin typeface="Calibri"/>
                <a:cs typeface="Calibri"/>
              </a:rPr>
              <a:t>System </a:t>
            </a:r>
            <a:r>
              <a:rPr sz="1800" spc="-10" dirty="0">
                <a:solidFill>
                  <a:srgbClr val="244060"/>
                </a:solidFill>
                <a:latin typeface="Calibri"/>
                <a:cs typeface="Calibri"/>
              </a:rPr>
              <a:t>in the </a:t>
            </a:r>
            <a:r>
              <a:rPr sz="1800" spc="-15" dirty="0">
                <a:solidFill>
                  <a:srgbClr val="244060"/>
                </a:solidFill>
                <a:latin typeface="Calibri"/>
                <a:cs typeface="Calibri"/>
              </a:rPr>
              <a:t>community </a:t>
            </a:r>
            <a:r>
              <a:rPr sz="1800" spc="-10" dirty="0">
                <a:solidFill>
                  <a:srgbClr val="244060"/>
                </a:solidFill>
                <a:latin typeface="Calibri"/>
                <a:cs typeface="Calibri"/>
              </a:rPr>
              <a:t>or other </a:t>
            </a:r>
            <a:r>
              <a:rPr sz="1800" spc="-15" dirty="0">
                <a:solidFill>
                  <a:srgbClr val="244060"/>
                </a:solidFill>
                <a:latin typeface="Calibri"/>
                <a:cs typeface="Calibri"/>
              </a:rPr>
              <a:t>partner  </a:t>
            </a:r>
            <a:r>
              <a:rPr sz="1800" spc="-25" dirty="0">
                <a:solidFill>
                  <a:srgbClr val="244060"/>
                </a:solidFill>
                <a:latin typeface="Calibri"/>
                <a:cs typeface="Calibri"/>
              </a:rPr>
              <a:t>organizations.</a:t>
            </a:r>
            <a:endParaRPr sz="1800" dirty="0">
              <a:latin typeface="Calibri"/>
              <a:cs typeface="Calibri"/>
            </a:endParaRPr>
          </a:p>
          <a:p>
            <a:pPr marL="756285" marR="74930" indent="-287020">
              <a:lnSpc>
                <a:spcPct val="100000"/>
              </a:lnSpc>
              <a:spcBef>
                <a:spcPts val="509"/>
              </a:spcBef>
              <a:buClr>
                <a:srgbClr val="1286C3"/>
              </a:buClr>
              <a:buSzPct val="79545"/>
              <a:buFont typeface="Courier New"/>
              <a:buChar char="o"/>
              <a:tabLst>
                <a:tab pos="756920" algn="l"/>
              </a:tabLst>
            </a:pPr>
            <a:r>
              <a:rPr sz="2200" spc="-10" dirty="0">
                <a:solidFill>
                  <a:srgbClr val="244060"/>
                </a:solidFill>
                <a:latin typeface="Calibri"/>
                <a:cs typeface="Calibri"/>
              </a:rPr>
              <a:t>CoCs </a:t>
            </a:r>
            <a:r>
              <a:rPr sz="2200" spc="-20" dirty="0">
                <a:solidFill>
                  <a:srgbClr val="244060"/>
                </a:solidFill>
                <a:latin typeface="Calibri"/>
                <a:cs typeface="Calibri"/>
              </a:rPr>
              <a:t>are responsible </a:t>
            </a:r>
            <a:r>
              <a:rPr sz="2200" spc="-25" dirty="0">
                <a:solidFill>
                  <a:srgbClr val="244060"/>
                </a:solidFill>
                <a:latin typeface="Calibri"/>
                <a:cs typeface="Calibri"/>
              </a:rPr>
              <a:t>for </a:t>
            </a:r>
            <a:r>
              <a:rPr sz="2200" spc="-20" dirty="0">
                <a:solidFill>
                  <a:srgbClr val="244060"/>
                </a:solidFill>
                <a:latin typeface="Calibri"/>
                <a:cs typeface="Calibri"/>
              </a:rPr>
              <a:t>determining whether </a:t>
            </a:r>
            <a:r>
              <a:rPr sz="2200" spc="-15" dirty="0">
                <a:solidFill>
                  <a:srgbClr val="244060"/>
                </a:solidFill>
                <a:latin typeface="Calibri"/>
                <a:cs typeface="Calibri"/>
              </a:rPr>
              <a:t>the </a:t>
            </a:r>
            <a:r>
              <a:rPr sz="2200" spc="-25" dirty="0">
                <a:solidFill>
                  <a:srgbClr val="244060"/>
                </a:solidFill>
                <a:latin typeface="Calibri"/>
                <a:cs typeface="Calibri"/>
              </a:rPr>
              <a:t>family  </a:t>
            </a:r>
            <a:r>
              <a:rPr sz="2200" spc="-15" dirty="0">
                <a:solidFill>
                  <a:srgbClr val="244060"/>
                </a:solidFill>
                <a:latin typeface="Calibri"/>
                <a:cs typeface="Calibri"/>
              </a:rPr>
              <a:t>qualifies under one </a:t>
            </a:r>
            <a:r>
              <a:rPr sz="2200" spc="-10" dirty="0">
                <a:solidFill>
                  <a:srgbClr val="244060"/>
                </a:solidFill>
                <a:latin typeface="Calibri"/>
                <a:cs typeface="Calibri"/>
              </a:rPr>
              <a:t>of </a:t>
            </a:r>
            <a:r>
              <a:rPr sz="2200" spc="-15" dirty="0">
                <a:solidFill>
                  <a:srgbClr val="244060"/>
                </a:solidFill>
                <a:latin typeface="Calibri"/>
                <a:cs typeface="Calibri"/>
              </a:rPr>
              <a:t>the </a:t>
            </a:r>
            <a:r>
              <a:rPr sz="2200" spc="-25" dirty="0">
                <a:solidFill>
                  <a:srgbClr val="244060"/>
                </a:solidFill>
                <a:latin typeface="Calibri"/>
                <a:cs typeface="Calibri"/>
              </a:rPr>
              <a:t>four </a:t>
            </a:r>
            <a:r>
              <a:rPr sz="2200" spc="-20" dirty="0">
                <a:solidFill>
                  <a:srgbClr val="244060"/>
                </a:solidFill>
                <a:latin typeface="Calibri"/>
                <a:cs typeface="Calibri"/>
              </a:rPr>
              <a:t>eligibility </a:t>
            </a:r>
            <a:r>
              <a:rPr sz="2200" spc="-25" dirty="0">
                <a:solidFill>
                  <a:srgbClr val="244060"/>
                </a:solidFill>
                <a:latin typeface="Calibri"/>
                <a:cs typeface="Calibri"/>
              </a:rPr>
              <a:t>categories for</a:t>
            </a:r>
            <a:r>
              <a:rPr sz="2200" spc="50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2200" spc="-40" dirty="0" smtClean="0">
                <a:solidFill>
                  <a:srgbClr val="244060"/>
                </a:solidFill>
                <a:latin typeface="Calibri"/>
                <a:cs typeface="Calibri"/>
              </a:rPr>
              <a:t>EHVs</a:t>
            </a:r>
            <a:endParaRPr lang="en-US" sz="2200" spc="-40" dirty="0" smtClean="0">
              <a:solidFill>
                <a:srgbClr val="244060"/>
              </a:solidFill>
              <a:latin typeface="Calibri"/>
              <a:cs typeface="Calibri"/>
            </a:endParaRPr>
          </a:p>
          <a:p>
            <a:pPr marL="756285" marR="74930" indent="-287020">
              <a:lnSpc>
                <a:spcPct val="100000"/>
              </a:lnSpc>
              <a:spcBef>
                <a:spcPts val="509"/>
              </a:spcBef>
              <a:buClr>
                <a:srgbClr val="1286C3"/>
              </a:buClr>
              <a:buSzPct val="79545"/>
              <a:buFont typeface="Courier New"/>
              <a:buChar char="o"/>
              <a:tabLst>
                <a:tab pos="756920" algn="l"/>
              </a:tabLst>
            </a:pPr>
            <a:r>
              <a:rPr lang="en-US" sz="2200" spc="-40" dirty="0" smtClean="0">
                <a:solidFill>
                  <a:srgbClr val="244060"/>
                </a:solidFill>
                <a:latin typeface="Calibri"/>
                <a:cs typeface="Calibri"/>
              </a:rPr>
              <a:t>GRCoC service area includes 3 PHAs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47166" y="891047"/>
            <a:ext cx="7257923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400" spc="-15" dirty="0" smtClean="0"/>
              <a:t>CoCs and CES Requirement </a:t>
            </a:r>
            <a:endParaRPr sz="440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205089" y="5903976"/>
            <a:ext cx="640715" cy="231775"/>
          </a:xfrm>
          <a:custGeom>
            <a:avLst/>
            <a:gdLst/>
            <a:ahLst/>
            <a:cxnLst/>
            <a:rect l="l" t="t" r="r" b="b"/>
            <a:pathLst>
              <a:path w="640715" h="231775">
                <a:moveTo>
                  <a:pt x="320167" y="0"/>
                </a:moveTo>
                <a:lnTo>
                  <a:pt x="0" y="231775"/>
                </a:lnTo>
                <a:lnTo>
                  <a:pt x="640206" y="231775"/>
                </a:lnTo>
                <a:lnTo>
                  <a:pt x="32016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19277" y="791961"/>
            <a:ext cx="6606068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 smtClean="0"/>
              <a:t>MOU</a:t>
            </a:r>
            <a:r>
              <a:rPr lang="en-US" sz="4400" dirty="0" smtClean="0"/>
              <a:t> between CoC and PHA</a:t>
            </a:r>
            <a:endParaRPr sz="440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819277" y="1744728"/>
            <a:ext cx="6788150" cy="4177426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  <a:tabLst>
                <a:tab pos="354965" algn="l"/>
                <a:tab pos="355600" algn="l"/>
              </a:tabLst>
            </a:pPr>
            <a:r>
              <a:rPr lang="en-US" sz="2400" spc="-5" dirty="0" smtClean="0">
                <a:solidFill>
                  <a:srgbClr val="585858"/>
                </a:solidFill>
                <a:latin typeface="Calibri"/>
                <a:cs typeface="Calibri"/>
              </a:rPr>
              <a:t>By July 31:</a:t>
            </a: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 smtClean="0">
                <a:solidFill>
                  <a:srgbClr val="585858"/>
                </a:solidFill>
                <a:latin typeface="Calibri"/>
                <a:cs typeface="Calibri"/>
              </a:rPr>
              <a:t>Outline </a:t>
            </a:r>
            <a:r>
              <a:rPr sz="2400" spc="-5" dirty="0">
                <a:solidFill>
                  <a:srgbClr val="585858"/>
                </a:solidFill>
                <a:latin typeface="Calibri"/>
                <a:cs typeface="Calibri"/>
              </a:rPr>
              <a:t>partnership between CoC 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and</a:t>
            </a:r>
            <a:r>
              <a:rPr sz="2400" spc="-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585858"/>
                </a:solidFill>
                <a:latin typeface="Calibri"/>
                <a:cs typeface="Calibri"/>
              </a:rPr>
              <a:t>PHA</a:t>
            </a:r>
            <a:endParaRPr sz="2400" dirty="0">
              <a:latin typeface="Calibri"/>
              <a:cs typeface="Calibri"/>
            </a:endParaRPr>
          </a:p>
          <a:p>
            <a:pPr marL="355600" marR="129286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585858"/>
                </a:solidFill>
                <a:latin typeface="Calibri"/>
                <a:cs typeface="Calibri"/>
              </a:rPr>
              <a:t>Determine 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services </a:t>
            </a:r>
            <a:r>
              <a:rPr sz="2400" spc="-10" dirty="0">
                <a:solidFill>
                  <a:srgbClr val="585858"/>
                </a:solidFill>
                <a:latin typeface="Calibri"/>
                <a:cs typeface="Calibri"/>
              </a:rPr>
              <a:t>that 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will </a:t>
            </a:r>
            <a:r>
              <a:rPr sz="2400" spc="-5" dirty="0">
                <a:solidFill>
                  <a:srgbClr val="585858"/>
                </a:solidFill>
                <a:latin typeface="Calibri"/>
                <a:cs typeface="Calibri"/>
              </a:rPr>
              <a:t>be </a:t>
            </a:r>
            <a:r>
              <a:rPr sz="2400" spc="-20" dirty="0">
                <a:solidFill>
                  <a:srgbClr val="585858"/>
                </a:solidFill>
                <a:latin typeface="Calibri"/>
                <a:cs typeface="Calibri"/>
              </a:rPr>
              <a:t>offered </a:t>
            </a:r>
            <a:r>
              <a:rPr sz="2400" spc="-15" dirty="0">
                <a:solidFill>
                  <a:srgbClr val="585858"/>
                </a:solidFill>
                <a:latin typeface="Calibri"/>
                <a:cs typeface="Calibri"/>
              </a:rPr>
              <a:t>to  </a:t>
            </a:r>
            <a:r>
              <a:rPr sz="2400" spc="-5" dirty="0">
                <a:solidFill>
                  <a:srgbClr val="585858"/>
                </a:solidFill>
                <a:latin typeface="Calibri"/>
                <a:cs typeface="Calibri"/>
              </a:rPr>
              <a:t>participants 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and who </a:t>
            </a:r>
            <a:r>
              <a:rPr sz="2400" spc="-5" dirty="0">
                <a:solidFill>
                  <a:srgbClr val="585858"/>
                </a:solidFill>
                <a:latin typeface="Calibri"/>
                <a:cs typeface="Calibri"/>
              </a:rPr>
              <a:t>will </a:t>
            </a:r>
            <a:r>
              <a:rPr sz="2400" spc="-20" dirty="0">
                <a:solidFill>
                  <a:srgbClr val="585858"/>
                </a:solidFill>
                <a:latin typeface="Calibri"/>
                <a:cs typeface="Calibri"/>
              </a:rPr>
              <a:t>pay for</a:t>
            </a:r>
            <a:r>
              <a:rPr sz="2400" spc="-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services</a:t>
            </a:r>
            <a:endParaRPr sz="2400" dirty="0">
              <a:latin typeface="Calibri"/>
              <a:cs typeface="Calibri"/>
            </a:endParaRPr>
          </a:p>
          <a:p>
            <a:pPr marL="355600" marR="724535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85858"/>
                </a:solidFill>
                <a:latin typeface="Calibri"/>
                <a:cs typeface="Calibri"/>
              </a:rPr>
              <a:t>Detail 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which </a:t>
            </a:r>
            <a:r>
              <a:rPr sz="2400" spc="-10" dirty="0">
                <a:solidFill>
                  <a:srgbClr val="585858"/>
                </a:solidFill>
                <a:latin typeface="Calibri"/>
                <a:cs typeface="Calibri"/>
              </a:rPr>
              <a:t>populations 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will </a:t>
            </a:r>
            <a:r>
              <a:rPr sz="2400" spc="-5" dirty="0">
                <a:solidFill>
                  <a:srgbClr val="585858"/>
                </a:solidFill>
                <a:latin typeface="Calibri"/>
                <a:cs typeface="Calibri"/>
              </a:rPr>
              <a:t>be prioritized </a:t>
            </a:r>
            <a:r>
              <a:rPr sz="2400" spc="-20" dirty="0">
                <a:solidFill>
                  <a:srgbClr val="585858"/>
                </a:solidFill>
                <a:latin typeface="Calibri"/>
                <a:cs typeface="Calibri"/>
              </a:rPr>
              <a:t>for  </a:t>
            </a:r>
            <a:r>
              <a:rPr sz="2400" spc="-5" dirty="0">
                <a:solidFill>
                  <a:srgbClr val="585858"/>
                </a:solidFill>
                <a:latin typeface="Calibri"/>
                <a:cs typeface="Calibri"/>
              </a:rPr>
              <a:t>receiving </a:t>
            </a:r>
            <a:r>
              <a:rPr sz="2400" spc="-10" dirty="0">
                <a:solidFill>
                  <a:srgbClr val="585858"/>
                </a:solidFill>
                <a:latin typeface="Calibri"/>
                <a:cs typeface="Calibri"/>
              </a:rPr>
              <a:t>vouchers 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and </a:t>
            </a:r>
            <a:r>
              <a:rPr sz="2400" spc="-10" dirty="0">
                <a:solidFill>
                  <a:srgbClr val="585858"/>
                </a:solidFill>
                <a:latin typeface="Calibri"/>
                <a:cs typeface="Calibri"/>
              </a:rPr>
              <a:t>how </a:t>
            </a:r>
            <a:r>
              <a:rPr sz="2400" spc="-20" dirty="0">
                <a:solidFill>
                  <a:srgbClr val="585858"/>
                </a:solidFill>
                <a:latin typeface="Calibri"/>
                <a:cs typeface="Calibri"/>
              </a:rPr>
              <a:t>referrals 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will </a:t>
            </a:r>
            <a:r>
              <a:rPr sz="2400" spc="-5" dirty="0">
                <a:solidFill>
                  <a:srgbClr val="585858"/>
                </a:solidFill>
                <a:latin typeface="Calibri"/>
                <a:cs typeface="Calibri"/>
              </a:rPr>
              <a:t>be  </a:t>
            </a:r>
            <a:r>
              <a:rPr sz="2400" spc="-10" dirty="0">
                <a:solidFill>
                  <a:srgbClr val="585858"/>
                </a:solidFill>
                <a:latin typeface="Calibri"/>
                <a:cs typeface="Calibri"/>
              </a:rPr>
              <a:t>processed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85858"/>
                </a:solidFill>
                <a:latin typeface="Calibri"/>
                <a:cs typeface="Calibri"/>
              </a:rPr>
              <a:t>Delineate </a:t>
            </a:r>
            <a:r>
              <a:rPr sz="2400" spc="-5" dirty="0">
                <a:solidFill>
                  <a:srgbClr val="585858"/>
                </a:solidFill>
                <a:latin typeface="Calibri"/>
                <a:cs typeface="Calibri"/>
              </a:rPr>
              <a:t>responsibilities 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and </a:t>
            </a:r>
            <a:r>
              <a:rPr sz="2400" spc="-10" dirty="0">
                <a:solidFill>
                  <a:srgbClr val="585858"/>
                </a:solidFill>
                <a:latin typeface="Calibri"/>
                <a:cs typeface="Calibri"/>
              </a:rPr>
              <a:t>roles </a:t>
            </a:r>
            <a:r>
              <a:rPr sz="2400" spc="-20" dirty="0">
                <a:solidFill>
                  <a:srgbClr val="585858"/>
                </a:solidFill>
                <a:latin typeface="Calibri"/>
                <a:cs typeface="Calibri"/>
              </a:rPr>
              <a:t>for </a:t>
            </a:r>
            <a:r>
              <a:rPr sz="2400" spc="-5" dirty="0">
                <a:solidFill>
                  <a:srgbClr val="585858"/>
                </a:solidFill>
                <a:latin typeface="Calibri"/>
                <a:cs typeface="Calibri"/>
              </a:rPr>
              <a:t>CoC 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and</a:t>
            </a:r>
            <a:r>
              <a:rPr sz="2400" spc="-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400" spc="-5" dirty="0" smtClean="0">
                <a:solidFill>
                  <a:srgbClr val="585858"/>
                </a:solidFill>
                <a:latin typeface="Calibri"/>
                <a:cs typeface="Calibri"/>
              </a:rPr>
              <a:t>PHA</a:t>
            </a:r>
            <a:endParaRPr lang="en-US" sz="2400" spc="-5" dirty="0" smtClean="0">
              <a:solidFill>
                <a:srgbClr val="585858"/>
              </a:solidFill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sz="2400" spc="-5" dirty="0" smtClean="0">
                <a:solidFill>
                  <a:srgbClr val="585858"/>
                </a:solidFill>
                <a:latin typeface="Calibri"/>
                <a:cs typeface="Calibri"/>
              </a:rPr>
              <a:t>GRCoC has one MoU finalized, one </a:t>
            </a:r>
            <a:r>
              <a:rPr lang="en-US" sz="2400" spc="-5" dirty="0" smtClean="0">
                <a:solidFill>
                  <a:srgbClr val="585858"/>
                </a:solidFill>
                <a:latin typeface="Calibri"/>
                <a:cs typeface="Calibri"/>
              </a:rPr>
              <a:t>to finalize this week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205089" y="5903976"/>
            <a:ext cx="640715" cy="231775"/>
          </a:xfrm>
          <a:custGeom>
            <a:avLst/>
            <a:gdLst/>
            <a:ahLst/>
            <a:cxnLst/>
            <a:rect l="l" t="t" r="r" b="b"/>
            <a:pathLst>
              <a:path w="640715" h="231775">
                <a:moveTo>
                  <a:pt x="320167" y="0"/>
                </a:moveTo>
                <a:lnTo>
                  <a:pt x="0" y="231775"/>
                </a:lnTo>
                <a:lnTo>
                  <a:pt x="640206" y="231775"/>
                </a:lnTo>
                <a:lnTo>
                  <a:pt x="32016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19277" y="1817752"/>
            <a:ext cx="6539865" cy="41011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55930">
              <a:lnSpc>
                <a:spcPct val="100000"/>
              </a:lnSpc>
              <a:spcBef>
                <a:spcPts val="100"/>
              </a:spcBef>
              <a:buClr>
                <a:srgbClr val="585858"/>
              </a:buClr>
              <a:tabLst>
                <a:tab pos="354965" algn="l"/>
                <a:tab pos="355600" algn="l"/>
              </a:tabLst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  <a:cs typeface="Calibri"/>
              </a:rPr>
              <a:t>Unlike regular HCV admissions, PHAs may not deny an EHV applicant admission regardless of whether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cs typeface="Calibri"/>
              </a:rPr>
              <a:t>:</a:t>
            </a:r>
            <a:endParaRPr lang="en-US" sz="2400" dirty="0">
              <a:solidFill>
                <a:schemeClr val="bg2">
                  <a:lumMod val="25000"/>
                </a:schemeClr>
              </a:solidFill>
              <a:cs typeface="Calibri"/>
            </a:endParaRPr>
          </a:p>
          <a:p>
            <a:pPr marL="355600" marR="455930" indent="-342900">
              <a:lnSpc>
                <a:spcPct val="100000"/>
              </a:lnSpc>
              <a:spcBef>
                <a:spcPts val="100"/>
              </a:spcBef>
              <a:buClr>
                <a:srgbClr val="585858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cs typeface="Calibri"/>
              </a:rPr>
              <a:t>Any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cs typeface="Calibri"/>
              </a:rPr>
              <a:t>member of the family has been evicted from federally assisted housing in the §A PHA has ever terminated assistance under the program for any member of the family. </a:t>
            </a:r>
          </a:p>
          <a:p>
            <a:pPr marL="355600" marR="455930" indent="-342900">
              <a:lnSpc>
                <a:spcPct val="100000"/>
              </a:lnSpc>
              <a:spcBef>
                <a:spcPts val="100"/>
              </a:spcBef>
              <a:buClr>
                <a:srgbClr val="585858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cs typeface="Calibri"/>
              </a:rPr>
              <a:t>The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cs typeface="Calibri"/>
              </a:rPr>
              <a:t>family currently owes rent or other amounts to the PHA or to another PHA in connection with Section 8 or public housing assistance under the 1937 Act.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19277" y="494931"/>
            <a:ext cx="677100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35" dirty="0"/>
              <a:t>Key </a:t>
            </a:r>
            <a:r>
              <a:rPr lang="en-US" sz="4400" spc="-15" dirty="0" smtClean="0"/>
              <a:t>Waivers</a:t>
            </a:r>
            <a:endParaRPr sz="440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Waivers,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family has not reimbursed any PHA for amounts paid to an owner under a HAP contract for rent, damages to the unit, or other amounts owed by the family under the lease. </a:t>
            </a:r>
          </a:p>
          <a:p>
            <a:r>
              <a:rPr lang="en-US" dirty="0"/>
              <a:t>The family breached an agreement with the PHA to pay amounts owed to a PHA, or amounts paid to an owner by a PHA. </a:t>
            </a:r>
          </a:p>
          <a:p>
            <a:r>
              <a:rPr lang="en-US" dirty="0"/>
              <a:t>The family would otherwise be prohibited admission under alcohol abuse standards established by the PHA in accordance with §982.553(a)(3). </a:t>
            </a:r>
          </a:p>
          <a:p>
            <a:r>
              <a:rPr lang="en-US" dirty="0"/>
              <a:t>The PHA determines that any household member is currently engaged in or has engaged in during a reasonable time before the admission, drug-related criminal activity.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492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Summer 2021 Point-in-Time (PIT) Count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General Continuum of Care meeting</a:t>
            </a:r>
          </a:p>
          <a:p>
            <a:r>
              <a:rPr lang="en-US" dirty="0" smtClean="0"/>
              <a:t>July 12, 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80757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5C3D2956424745B655C64B8448D34F" ma:contentTypeVersion="13" ma:contentTypeDescription="Create a new document." ma:contentTypeScope="" ma:versionID="2f8d91aaf6b6e4a9ea8ab36fbca81c28">
  <xsd:schema xmlns:xsd="http://www.w3.org/2001/XMLSchema" xmlns:xs="http://www.w3.org/2001/XMLSchema" xmlns:p="http://schemas.microsoft.com/office/2006/metadata/properties" xmlns:ns2="c4fada74-0e59-49f1-8c6b-cbd525358a97" xmlns:ns3="e793c55c-e10e-4c1f-a459-0d92d0ac3fdc" targetNamespace="http://schemas.microsoft.com/office/2006/metadata/properties" ma:root="true" ma:fieldsID="8d1035eac2ed29e8ebdb6aeaae986998" ns2:_="" ns3:_="">
    <xsd:import namespace="c4fada74-0e59-49f1-8c6b-cbd525358a97"/>
    <xsd:import namespace="e793c55c-e10e-4c1f-a459-0d92d0ac3fdc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lcf76f155ced4ddcb4097134ff3c332f" minOccurs="0"/>
                <xsd:element ref="ns2:TaxCatchAll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fada74-0e59-49f1-8c6b-cbd525358a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17" nillable="true" ma:displayName="Taxonomy Catch All Column" ma:hidden="true" ma:list="{e86d6bf4-fee8-4f5b-b036-e81120a1b6de}" ma:internalName="TaxCatchAll" ma:showField="CatchAllData" ma:web="c4fada74-0e59-49f1-8c6b-cbd525358a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93c55c-e10e-4c1f-a459-0d92d0ac3f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ef652a73-8c67-4c20-91c2-4cffebf6272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6D4A810-2129-4310-86C9-82C6A90AB9FC}"/>
</file>

<file path=customXml/itemProps2.xml><?xml version="1.0" encoding="utf-8"?>
<ds:datastoreItem xmlns:ds="http://schemas.openxmlformats.org/officeDocument/2006/customXml" ds:itemID="{60B800CF-2F94-4244-9F61-CCC0FA429EDB}"/>
</file>

<file path=customXml/itemProps3.xml><?xml version="1.0" encoding="utf-8"?>
<ds:datastoreItem xmlns:ds="http://schemas.openxmlformats.org/officeDocument/2006/customXml" ds:itemID="{070CD1B0-8245-4FF7-9304-2636415730A9}"/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112</TotalTime>
  <Words>1342</Words>
  <Application>Microsoft Office PowerPoint</Application>
  <PresentationFormat>Custom</PresentationFormat>
  <Paragraphs>129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Courier New</vt:lpstr>
      <vt:lpstr>Times New Roman</vt:lpstr>
      <vt:lpstr>Trebuchet MS</vt:lpstr>
      <vt:lpstr>Retrospect</vt:lpstr>
      <vt:lpstr>GRCoC General Meeting</vt:lpstr>
      <vt:lpstr>Agenda</vt:lpstr>
      <vt:lpstr>What are EHVs?</vt:lpstr>
      <vt:lpstr>Eligible Populations</vt:lpstr>
      <vt:lpstr>CoCs and CES Requirement </vt:lpstr>
      <vt:lpstr>MOU between CoC and PHA</vt:lpstr>
      <vt:lpstr>Key Waivers</vt:lpstr>
      <vt:lpstr>Key Waivers, cont.</vt:lpstr>
      <vt:lpstr>Summer 2021 Point-in-Time (PIT) Count</vt:lpstr>
      <vt:lpstr>Overview of the PIT Count</vt:lpstr>
      <vt:lpstr>Who is counted? (HUD)</vt:lpstr>
      <vt:lpstr>Who is not counted? (HUD)</vt:lpstr>
      <vt:lpstr>How we conduct the count</vt:lpstr>
      <vt:lpstr>The PIT for providers</vt:lpstr>
      <vt:lpstr>Youth questions</vt:lpstr>
      <vt:lpstr>COVID-19 questions</vt:lpstr>
      <vt:lpstr>Questions?</vt:lpstr>
      <vt:lpstr>What is the YHDP?</vt:lpstr>
      <vt:lpstr>YHDP funding has the potential to radically change youth homelessness programs</vt:lpstr>
      <vt:lpstr>Major components of the YHDP APPLICATION</vt:lpstr>
      <vt:lpstr>Leadership Capacity and Youth Collaboration</vt:lpstr>
      <vt:lpstr>Community Need and Collaboration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Judy Herbstman</dc:creator>
  <cp:lastModifiedBy>Michael Rogers</cp:lastModifiedBy>
  <cp:revision>6</cp:revision>
  <dcterms:created xsi:type="dcterms:W3CDTF">2021-07-09T12:12:06Z</dcterms:created>
  <dcterms:modified xsi:type="dcterms:W3CDTF">2021-07-12T18:28:18Z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2021-05-13T00:00:00Z</vt:filetime>
  </property>
  <property fmtid="{D5CDD505-2E9C-101B-9397-08002B2CF9AE}" pid="3" name="Creator">
    <vt:lpwstr>Power PDF Create</vt:lpwstr>
  </property>
  <property fmtid="{D5CDD505-2E9C-101B-9397-08002B2CF9AE}" pid="4" name="LastSaved">
    <vt:filetime>2021-07-09T00:00:00Z</vt:filetime>
  </property>
</Properties>
</file>