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9.xml" ContentType="application/vnd.openxmlformats-officedocument.presentationml.slide+xml"/>
  <Override PartName="/ppt/slides/slide4.xml" ContentType="application/vnd.openxmlformats-officedocument.presentationml.slide+xml"/>
  <Override PartName="/ppt/slides/slide6.xml" ContentType="application/vnd.openxmlformats-officedocument.presentationml.slide+xml"/>
  <Override PartName="/ppt/slides/slide8.xml" ContentType="application/vnd.openxmlformats-officedocument.presentationml.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11"/>
  </p:notesMasterIdLst>
  <p:sldIdLst>
    <p:sldId id="256" r:id="rId2"/>
    <p:sldId id="275" r:id="rId3"/>
    <p:sldId id="289" r:id="rId4"/>
    <p:sldId id="263" r:id="rId5"/>
    <p:sldId id="269" r:id="rId6"/>
    <p:sldId id="288" r:id="rId7"/>
    <p:sldId id="270" r:id="rId8"/>
    <p:sldId id="273" r:id="rId9"/>
    <p:sldId id="281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0988A1-C10E-4EC5-968F-2B48A793DA87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E5D75D-47F0-41BF-A478-61687B1323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0574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300C2A-DB94-4820-97F5-DB95AAB4AB5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0968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300C2A-DB94-4820-97F5-DB95AAB4AB5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5343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300C2A-DB94-4820-97F5-DB95AAB4AB5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3351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12/6/2021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12/6/2021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12/6/2021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12/6/2021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12/6/2021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12/6/2021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12/6/2021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12/6/2021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12/6/2021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12/6/2021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67503" cy="320040"/>
          </a:xfrm>
        </p:spPr>
        <p:txBody>
          <a:bodyPr/>
          <a:lstStyle>
            <a:lvl1pPr>
              <a:defRPr>
                <a:solidFill>
                  <a:srgbClr val="FFFFFF">
                    <a:alpha val="69804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90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1160EA64-D806-43AC-9DF2-F8C432F32B4C}" type="datetimeFigureOut">
              <a:rPr lang="en-US" dirty="0"/>
              <a:pPr/>
              <a:t>12/6/2021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8523" y="6236208"/>
            <a:ext cx="5103729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12/6/2021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richmondgov-my.sharepoint.com/personal/jonesgm3_richva_ci_richmond_va_us/_layouts/15/onedrive.aspx?id=%2Fpersonal%2Fjonesgm3%5Frichva%5Fci%5Frichmond%5Fva%5Fus%2FDocuments%2FRecordings%2FApplication%20Workshop%20for%20the%20City%20for%20Richmond%27s%20ARPA%20Funding%20for%20Affordable%20Housing%20and%20Related%20Activities%20%2D120221%20Recording%2Emp4&amp;parent=%2Fpersonal%2Fjonesgm3%5Frichva%5Fci%5Frichmond%5Fva%5Fus%2FDocuments%2FRecordings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forms.gle/8LmkNhc4YYtU4j9d6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GrCOC</a:t>
            </a:r>
            <a:r>
              <a:rPr lang="en-US" dirty="0"/>
              <a:t> </a:t>
            </a:r>
            <a:r>
              <a:rPr lang="en-US" dirty="0" smtClean="0"/>
              <a:t>2021 </a:t>
            </a:r>
            <a:br>
              <a:rPr lang="en-US" dirty="0" smtClean="0"/>
            </a:br>
            <a:r>
              <a:rPr lang="en-US" dirty="0" smtClean="0"/>
              <a:t>Annual Member Meeting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12.6.21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6208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0795" y="749539"/>
            <a:ext cx="7729728" cy="1188720"/>
          </a:xfrm>
        </p:spPr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4549" y="2072730"/>
            <a:ext cx="9844088" cy="4537710"/>
          </a:xfrm>
        </p:spPr>
        <p:txBody>
          <a:bodyPr>
            <a:normAutofit/>
          </a:bodyPr>
          <a:lstStyle/>
          <a:p>
            <a:r>
              <a:rPr lang="en-US" dirty="0"/>
              <a:t>Board </a:t>
            </a:r>
            <a:r>
              <a:rPr lang="en-US" dirty="0" smtClean="0"/>
              <a:t>slate vote</a:t>
            </a:r>
            <a:endParaRPr lang="en-US" dirty="0"/>
          </a:p>
          <a:p>
            <a:r>
              <a:rPr lang="en-US" dirty="0"/>
              <a:t>2022 Active Members</a:t>
            </a:r>
          </a:p>
          <a:p>
            <a:r>
              <a:rPr lang="en-US" dirty="0" smtClean="0"/>
              <a:t>2022General </a:t>
            </a:r>
            <a:r>
              <a:rPr lang="en-US" dirty="0"/>
              <a:t>Meeting dates</a:t>
            </a:r>
          </a:p>
          <a:p>
            <a:r>
              <a:rPr lang="en-US" dirty="0" smtClean="0"/>
              <a:t>Virginia Rent Relief Program</a:t>
            </a:r>
            <a:endParaRPr lang="en-US" dirty="0"/>
          </a:p>
          <a:p>
            <a:r>
              <a:rPr lang="en-US" dirty="0" smtClean="0"/>
              <a:t>Virginia Eviction Diversion Program</a:t>
            </a:r>
            <a:endParaRPr lang="en-US" dirty="0"/>
          </a:p>
          <a:p>
            <a:r>
              <a:rPr lang="en-US" dirty="0" smtClean="0"/>
              <a:t>2022 Point-in-Time Count</a:t>
            </a:r>
            <a:endParaRPr lang="en-US" dirty="0"/>
          </a:p>
          <a:p>
            <a:r>
              <a:rPr lang="en-US" dirty="0" smtClean="0"/>
              <a:t>City of Richmond American Rescue Plan Act funding opportunity</a:t>
            </a:r>
            <a:endParaRPr lang="en-US" dirty="0"/>
          </a:p>
          <a:p>
            <a:r>
              <a:rPr lang="en-US" dirty="0"/>
              <a:t>Training and resources </a:t>
            </a:r>
            <a:endParaRPr lang="en-US" sz="6400" dirty="0"/>
          </a:p>
          <a:p>
            <a:pPr>
              <a:buFont typeface="Wingdings" panose="05000000000000000000" pitchFamily="2" charset="2"/>
              <a:buChar char="§"/>
            </a:pPr>
            <a:endParaRPr lang="en-US" sz="2500" dirty="0" smtClean="0"/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4321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2022 proposed Board Slate</a:t>
            </a:r>
            <a:endParaRPr lang="en-US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3131227"/>
              </p:ext>
            </p:extLst>
          </p:nvPr>
        </p:nvGraphicFramePr>
        <p:xfrm>
          <a:off x="2569779" y="2470530"/>
          <a:ext cx="7052442" cy="41131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25655">
                  <a:extLst>
                    <a:ext uri="{9D8B030D-6E8A-4147-A177-3AD203B41FA5}">
                      <a16:colId xmlns:a16="http://schemas.microsoft.com/office/drawing/2014/main" val="455740442"/>
                    </a:ext>
                  </a:extLst>
                </a:gridCol>
                <a:gridCol w="3526787">
                  <a:extLst>
                    <a:ext uri="{9D8B030D-6E8A-4147-A177-3AD203B41FA5}">
                      <a16:colId xmlns:a16="http://schemas.microsoft.com/office/drawing/2014/main" val="4101523107"/>
                    </a:ext>
                  </a:extLst>
                </a:gridCol>
              </a:tblGrid>
              <a:tr h="33509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Title, Organization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23276349"/>
                  </a:ext>
                </a:extLst>
              </a:tr>
              <a:tr h="100529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Brian Davis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Executive Director, Capital Region Workforce Partnership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25609020"/>
                  </a:ext>
                </a:extLst>
              </a:tr>
              <a:tr h="67019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Mica Morgan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Director of Crisis Response Services, Empowernet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11705963"/>
                  </a:ext>
                </a:extLst>
              </a:tr>
              <a:tr h="100529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Erika Schmale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Center for Families in Transition/McKinney-Vento, RPS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27511262"/>
                  </a:ext>
                </a:extLst>
              </a:tr>
              <a:tr h="100529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Matt Scaparro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Vice President – Property Management,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Better Housing Coalition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16547745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90043-1B44-49C6-AA5D-09E518A0079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03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2022 Active Members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1136" y="2363724"/>
            <a:ext cx="8055864" cy="4219956"/>
          </a:xfrm>
        </p:spPr>
        <p:txBody>
          <a:bodyPr>
            <a:normAutofit/>
          </a:bodyPr>
          <a:lstStyle/>
          <a:p>
            <a:pPr marL="228600" lvl="1" indent="0">
              <a:buNone/>
            </a:pPr>
            <a:r>
              <a:rPr lang="en-US" sz="2400" dirty="0"/>
              <a:t>An association/ agency member will be considered a member in good standing, or Active Member, by attending 75% of the previous four general meetings and/or through participation in 75% of the meetings of a CoC committee in the past year. Individual members will be considered a member in good standing, or Active Member, by attending 50% of the past four general meetings and/or through participation in 50% of the meetings of a CoC committee in the past year.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90043-1B44-49C6-AA5D-09E518A0079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99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Virginia Rent Relief and Eviction Diversion Programs</a:t>
            </a:r>
            <a:endParaRPr lang="en-US" b="1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1658977" y="2194560"/>
            <a:ext cx="9788434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Lark Washington and Elisha Harig-blaine of Virginia DHCD</a:t>
            </a:r>
            <a:endParaRPr lang="en-US" sz="2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7C703-3B84-4B7B-B1D5-40AC686EF79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188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8371" y="104080"/>
            <a:ext cx="7729728" cy="1188720"/>
          </a:xfrm>
        </p:spPr>
        <p:txBody>
          <a:bodyPr>
            <a:normAutofit/>
          </a:bodyPr>
          <a:lstStyle/>
          <a:p>
            <a:r>
              <a:rPr lang="en-US" dirty="0"/>
              <a:t>2022 Winter Point-In-Time Count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63899" y="1292800"/>
            <a:ext cx="8338253" cy="5565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 smtClean="0"/>
              <a:t>One-day census for the night of </a:t>
            </a:r>
            <a:r>
              <a:rPr lang="en-US" sz="2000" dirty="0" smtClean="0"/>
              <a:t> </a:t>
            </a:r>
            <a:r>
              <a:rPr lang="en-US" sz="2000" b="1" dirty="0" smtClean="0"/>
              <a:t>Wednesday</a:t>
            </a:r>
            <a:r>
              <a:rPr lang="en-US" sz="2000" b="1" dirty="0" smtClean="0"/>
              <a:t>, January 26</a:t>
            </a:r>
          </a:p>
          <a:p>
            <a:pPr marL="0" indent="0">
              <a:buNone/>
            </a:pPr>
            <a:r>
              <a:rPr lang="en-US" sz="2000" dirty="0" smtClean="0"/>
              <a:t>Required by HUD for CoC funding</a:t>
            </a:r>
          </a:p>
          <a:p>
            <a:pPr marL="0" indent="0">
              <a:buNone/>
            </a:pPr>
            <a:r>
              <a:rPr lang="en-US" sz="2000" dirty="0" smtClean="0"/>
              <a:t>Engages people currently experiencing homelessness to inform priorities and programs</a:t>
            </a:r>
          </a:p>
          <a:p>
            <a:pPr marL="0" indent="0">
              <a:buNone/>
            </a:pPr>
            <a:r>
              <a:rPr lang="en-US" sz="2000" dirty="0" smtClean="0"/>
              <a:t>Voluntary, anonymous survey</a:t>
            </a:r>
          </a:p>
          <a:p>
            <a:pPr marL="0" indent="0">
              <a:buNone/>
            </a:pPr>
            <a:endParaRPr lang="en-US" sz="2000" u="sng" dirty="0" smtClean="0"/>
          </a:p>
          <a:p>
            <a:pPr marL="0" indent="0">
              <a:buNone/>
            </a:pPr>
            <a:r>
              <a:rPr lang="en-US" sz="2000" u="sng" dirty="0" smtClean="0"/>
              <a:t>Activities on January 26-27</a:t>
            </a:r>
            <a:r>
              <a:rPr lang="en-US" sz="2000" dirty="0" smtClean="0"/>
              <a:t>:</a:t>
            </a:r>
            <a:endParaRPr lang="en-US" sz="2000" u="sng" dirty="0" smtClean="0"/>
          </a:p>
          <a:p>
            <a:pPr marL="0" indent="0">
              <a:buNone/>
            </a:pPr>
            <a:r>
              <a:rPr lang="en-US" sz="2000" dirty="0" smtClean="0"/>
              <a:t>Outreach and congregate shelters on January 26</a:t>
            </a:r>
          </a:p>
          <a:p>
            <a:pPr marL="0" indent="0">
              <a:buNone/>
            </a:pPr>
            <a:r>
              <a:rPr lang="en-US" sz="2000" dirty="0" smtClean="0"/>
              <a:t>Outreach continues on 1/27</a:t>
            </a:r>
          </a:p>
          <a:p>
            <a:pPr marL="0" indent="0">
              <a:buNone/>
            </a:pPr>
            <a:r>
              <a:rPr lang="en-US" sz="2000" dirty="0" smtClean="0"/>
              <a:t>Inclement Weather Shelter on 1/27</a:t>
            </a:r>
          </a:p>
          <a:p>
            <a:pPr marL="0" indent="0">
              <a:buNone/>
            </a:pPr>
            <a:r>
              <a:rPr lang="en-US" sz="2000" dirty="0" smtClean="0"/>
              <a:t>Non-congregate likely on 1/27</a:t>
            </a:r>
          </a:p>
          <a:p>
            <a:pPr marL="0" indent="0">
              <a:buNone/>
            </a:pPr>
            <a:r>
              <a:rPr lang="en-US" sz="2000" dirty="0" smtClean="0"/>
              <a:t>Other updates to come</a:t>
            </a: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90043-1B44-49C6-AA5D-09E518A0079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097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American Rescue Plan Act (ARPA) </a:t>
            </a:r>
            <a:r>
              <a:rPr lang="en-US" dirty="0" smtClean="0"/>
              <a:t>Funding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1136" y="2455164"/>
            <a:ext cx="7729728" cy="3945636"/>
          </a:xfrm>
        </p:spPr>
        <p:txBody>
          <a:bodyPr>
            <a:normAutofit/>
          </a:bodyPr>
          <a:lstStyle/>
          <a:p>
            <a:r>
              <a:rPr lang="en-US" sz="3200" dirty="0" smtClean="0"/>
              <a:t>City to receive $155MM in two installments over 2 years</a:t>
            </a:r>
          </a:p>
          <a:p>
            <a:r>
              <a:rPr lang="en-US" sz="3200" dirty="0" smtClean="0"/>
              <a:t>Supports affordable housing development, homeless services, rental assistance, housing navigation/counseling</a:t>
            </a:r>
            <a:endParaRPr lang="en-US" sz="3200" dirty="0" smtClean="0"/>
          </a:p>
          <a:p>
            <a:r>
              <a:rPr lang="en-US" sz="3200" dirty="0" smtClean="0">
                <a:hlinkClick r:id="rId2"/>
              </a:rPr>
              <a:t>Recording of City ARPA workshop</a:t>
            </a:r>
            <a:endParaRPr lang="en-US" sz="3200" dirty="0" smtClean="0"/>
          </a:p>
          <a:p>
            <a:r>
              <a:rPr lang="en-US" sz="3200" dirty="0" smtClean="0"/>
              <a:t>NOFA 12/10; applications due 1/10/22</a:t>
            </a:r>
          </a:p>
          <a:p>
            <a:pPr marL="0" indent="0">
              <a:buNone/>
            </a:pPr>
            <a:endParaRPr lang="en-US" sz="3200" dirty="0" smtClean="0"/>
          </a:p>
          <a:p>
            <a:endParaRPr lang="en-US" sz="3200" dirty="0" smtClean="0"/>
          </a:p>
          <a:p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7C703-3B84-4B7B-B1D5-40AC686EF79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815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ARPA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1136" y="2395997"/>
            <a:ext cx="7729728" cy="38434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/>
              <a:t>“</a:t>
            </a:r>
            <a:r>
              <a:rPr lang="en-US" sz="2000" dirty="0" smtClean="0"/>
              <a:t>As </a:t>
            </a:r>
            <a:r>
              <a:rPr lang="en-US" sz="2000" dirty="0"/>
              <a:t>it relates to homelessness, priority will be given to projects that further the strategies articulated in the 2020-2030 Plan to End Homelessness and recommendations received from the GRCoC (expansion of the </a:t>
            </a:r>
            <a:r>
              <a:rPr lang="en-US" sz="2000" i="1" dirty="0"/>
              <a:t>Homeless Connection Line </a:t>
            </a:r>
            <a:r>
              <a:rPr lang="en-US" sz="2000" dirty="0"/>
              <a:t>hours and associated staffing, general increase of emergency shelter beds and expansion of medical respite services, including an increase in non-congregate beds with medical and behavioral health supports, etc</a:t>
            </a:r>
            <a:r>
              <a:rPr lang="en-US" sz="2000" dirty="0" smtClean="0"/>
              <a:t>.”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 smtClean="0"/>
              <a:t>Collaborative (multi-agency) applications are encouraged.</a:t>
            </a:r>
            <a:endParaRPr lang="en-US" sz="2000" dirty="0"/>
          </a:p>
          <a:p>
            <a:pPr marL="228600" lvl="1" indent="0">
              <a:buNone/>
            </a:pPr>
            <a:endParaRPr lang="en-US" sz="22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862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Trainings and 2022 GM dates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1136" y="2326342"/>
            <a:ext cx="7729728" cy="4141694"/>
          </a:xfrm>
        </p:spPr>
        <p:txBody>
          <a:bodyPr>
            <a:normAutofit lnSpcReduction="10000"/>
          </a:bodyPr>
          <a:lstStyle/>
          <a:p>
            <a:r>
              <a:rPr lang="en-US" sz="2000" dirty="0">
                <a:hlinkClick r:id="rId2"/>
              </a:rPr>
              <a:t>https://</a:t>
            </a:r>
            <a:r>
              <a:rPr lang="en-US" sz="2000" dirty="0" smtClean="0">
                <a:hlinkClick r:id="rId2"/>
              </a:rPr>
              <a:t>forms.gle/8LmkNhc4YYtU4j9d6</a:t>
            </a:r>
            <a:r>
              <a:rPr lang="en-US" sz="2000" dirty="0" smtClean="0"/>
              <a:t> </a:t>
            </a:r>
          </a:p>
          <a:p>
            <a:endParaRPr lang="en-US" sz="2000" dirty="0"/>
          </a:p>
          <a:p>
            <a:pPr marL="0" indent="0">
              <a:buNone/>
            </a:pPr>
            <a:r>
              <a:rPr lang="en-US" sz="2000" dirty="0" smtClean="0"/>
              <a:t>2022 General Meeting Dates (all Mondays, 3pm-4:30pm):</a:t>
            </a:r>
          </a:p>
          <a:p>
            <a:pPr marL="0" indent="0">
              <a:buNone/>
            </a:pPr>
            <a:r>
              <a:rPr lang="en-US" sz="2000" dirty="0" smtClean="0"/>
              <a:t>April 4</a:t>
            </a:r>
          </a:p>
          <a:p>
            <a:pPr marL="0" indent="0">
              <a:buNone/>
            </a:pPr>
            <a:r>
              <a:rPr lang="en-US" sz="2000" dirty="0" smtClean="0"/>
              <a:t>July 11</a:t>
            </a:r>
          </a:p>
          <a:p>
            <a:pPr marL="0" indent="0">
              <a:buNone/>
            </a:pPr>
            <a:r>
              <a:rPr lang="en-US" sz="2000" dirty="0" smtClean="0"/>
              <a:t>September 26</a:t>
            </a:r>
          </a:p>
          <a:p>
            <a:pPr marL="0" indent="0">
              <a:buNone/>
            </a:pPr>
            <a:r>
              <a:rPr lang="en-US" sz="2000" dirty="0" smtClean="0"/>
              <a:t>November 21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 smtClean="0"/>
              <a:t>Annual Member Meeting (vote on board slate, etc.) Monday, December 19 3pm-4:30pm.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9372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A6B727"/>
      </a:accent1>
      <a:accent2>
        <a:srgbClr val="418AB3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A425FB89-E954-4A2A-81DC-D90804A94DB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5C3D2956424745B655C64B8448D34F" ma:contentTypeVersion="13" ma:contentTypeDescription="Create a new document." ma:contentTypeScope="" ma:versionID="2f8d91aaf6b6e4a9ea8ab36fbca81c28">
  <xsd:schema xmlns:xsd="http://www.w3.org/2001/XMLSchema" xmlns:xs="http://www.w3.org/2001/XMLSchema" xmlns:p="http://schemas.microsoft.com/office/2006/metadata/properties" xmlns:ns2="c4fada74-0e59-49f1-8c6b-cbd525358a97" xmlns:ns3="e793c55c-e10e-4c1f-a459-0d92d0ac3fdc" targetNamespace="http://schemas.microsoft.com/office/2006/metadata/properties" ma:root="true" ma:fieldsID="8d1035eac2ed29e8ebdb6aeaae986998" ns2:_="" ns3:_="">
    <xsd:import namespace="c4fada74-0e59-49f1-8c6b-cbd525358a97"/>
    <xsd:import namespace="e793c55c-e10e-4c1f-a459-0d92d0ac3fdc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lcf76f155ced4ddcb4097134ff3c332f" minOccurs="0"/>
                <xsd:element ref="ns2:TaxCatchAll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fada74-0e59-49f1-8c6b-cbd525358a9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17" nillable="true" ma:displayName="Taxonomy Catch All Column" ma:hidden="true" ma:list="{e86d6bf4-fee8-4f5b-b036-e81120a1b6de}" ma:internalName="TaxCatchAll" ma:showField="CatchAllData" ma:web="c4fada74-0e59-49f1-8c6b-cbd525358a9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93c55c-e10e-4c1f-a459-0d92d0ac3fd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ef652a73-8c67-4c20-91c2-4cffebf6272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326A7F2-5CCA-43B4-A4C9-A356C128E98F}"/>
</file>

<file path=customXml/itemProps2.xml><?xml version="1.0" encoding="utf-8"?>
<ds:datastoreItem xmlns:ds="http://schemas.openxmlformats.org/officeDocument/2006/customXml" ds:itemID="{CF1B5DE1-FB95-4696-AE03-7093E66F6A4D}"/>
</file>

<file path=customXml/itemProps3.xml><?xml version="1.0" encoding="utf-8"?>
<ds:datastoreItem xmlns:ds="http://schemas.openxmlformats.org/officeDocument/2006/customXml" ds:itemID="{ED71D6FA-6DE1-4F09-82E9-9277D7EC2A67}"/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TM10001115[[fn=Parcel]]</Template>
  <TotalTime>2493</TotalTime>
  <Words>427</Words>
  <Application>Microsoft Office PowerPoint</Application>
  <PresentationFormat>Widescreen</PresentationFormat>
  <Paragraphs>70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Gill Sans MT</vt:lpstr>
      <vt:lpstr>Wingdings</vt:lpstr>
      <vt:lpstr>Parcel</vt:lpstr>
      <vt:lpstr>GrCOC 2021  Annual Member Meeting</vt:lpstr>
      <vt:lpstr>Agenda</vt:lpstr>
      <vt:lpstr>2022 proposed Board Slate</vt:lpstr>
      <vt:lpstr>2022 Active Members</vt:lpstr>
      <vt:lpstr>Virginia Rent Relief and Eviction Diversion Programs</vt:lpstr>
      <vt:lpstr>2022 Winter Point-In-Time Count</vt:lpstr>
      <vt:lpstr>American Rescue Plan Act (ARPA) Funding</vt:lpstr>
      <vt:lpstr>ARPA Continued</vt:lpstr>
      <vt:lpstr>Trainings and 2022 GM dates 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Greater R</dc:title>
  <dc:creator>Michael Rogers</dc:creator>
  <cp:lastModifiedBy>Michael Rogers</cp:lastModifiedBy>
  <cp:revision>53</cp:revision>
  <dcterms:created xsi:type="dcterms:W3CDTF">2021-08-16T17:23:04Z</dcterms:created>
  <dcterms:modified xsi:type="dcterms:W3CDTF">2021-12-06T18:36:00Z</dcterms:modified>
</cp:coreProperties>
</file>