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24.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23.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diagrams/colors1.xml" ContentType="application/vnd.openxmlformats-officedocument.drawingml.diagramColors+xml"/>
  <Override PartName="/ppt/diagrams/drawing1.xml" ContentType="application/vnd.ms-office.drawingml.diagramDrawing+xml"/>
  <Override PartName="/ppt/diagrams/quickStyle1.xml" ContentType="application/vnd.openxmlformats-officedocument.drawingml.diagramStyle+xml"/>
  <Override PartName="/ppt/diagrams/layout1.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9"/>
  </p:notesMasterIdLst>
  <p:handoutMasterIdLst>
    <p:handoutMasterId r:id="rId40"/>
  </p:handoutMasterIdLst>
  <p:sldIdLst>
    <p:sldId id="256" r:id="rId2"/>
    <p:sldId id="336" r:id="rId3"/>
    <p:sldId id="360" r:id="rId4"/>
    <p:sldId id="355" r:id="rId5"/>
    <p:sldId id="361" r:id="rId6"/>
    <p:sldId id="338" r:id="rId7"/>
    <p:sldId id="357" r:id="rId8"/>
    <p:sldId id="359" r:id="rId9"/>
    <p:sldId id="344" r:id="rId10"/>
    <p:sldId id="362" r:id="rId11"/>
    <p:sldId id="363" r:id="rId12"/>
    <p:sldId id="275" r:id="rId13"/>
    <p:sldId id="366" r:id="rId14"/>
    <p:sldId id="349" r:id="rId15"/>
    <p:sldId id="365" r:id="rId16"/>
    <p:sldId id="339" r:id="rId17"/>
    <p:sldId id="340" r:id="rId18"/>
    <p:sldId id="367" r:id="rId19"/>
    <p:sldId id="368" r:id="rId20"/>
    <p:sldId id="369" r:id="rId21"/>
    <p:sldId id="373" r:id="rId22"/>
    <p:sldId id="374" r:id="rId23"/>
    <p:sldId id="375" r:id="rId24"/>
    <p:sldId id="391" r:id="rId25"/>
    <p:sldId id="393" r:id="rId26"/>
    <p:sldId id="390" r:id="rId27"/>
    <p:sldId id="376" r:id="rId28"/>
    <p:sldId id="377" r:id="rId29"/>
    <p:sldId id="378" r:id="rId30"/>
    <p:sldId id="379" r:id="rId31"/>
    <p:sldId id="380" r:id="rId32"/>
    <p:sldId id="382" r:id="rId33"/>
    <p:sldId id="383" r:id="rId34"/>
    <p:sldId id="385" r:id="rId35"/>
    <p:sldId id="384" r:id="rId36"/>
    <p:sldId id="386" r:id="rId37"/>
    <p:sldId id="335" r:id="rId38"/>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81" autoAdjust="0"/>
    <p:restoredTop sz="94660"/>
  </p:normalViewPr>
  <p:slideViewPr>
    <p:cSldViewPr snapToGrid="0">
      <p:cViewPr varScale="1">
        <p:scale>
          <a:sx n="82" d="100"/>
          <a:sy n="82" d="100"/>
        </p:scale>
        <p:origin x="90" y="642"/>
      </p:cViewPr>
      <p:guideLst/>
    </p:cSldViewPr>
  </p:slideViewPr>
  <p:notesTextViewPr>
    <p:cViewPr>
      <p:scale>
        <a:sx n="1" d="1"/>
        <a:sy n="1" d="1"/>
      </p:scale>
      <p:origin x="0" y="0"/>
    </p:cViewPr>
  </p:notesTextViewPr>
  <p:sorterViewPr>
    <p:cViewPr varScale="1">
      <p:scale>
        <a:sx n="100" d="100"/>
        <a:sy n="100" d="100"/>
      </p:scale>
      <p:origin x="0" y="-4541"/>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47"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45" Type="http://schemas.openxmlformats.org/officeDocument/2006/relationships/customXml" Target="../customXml/item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2.xml"/><Relationship Id="rId20" Type="http://schemas.openxmlformats.org/officeDocument/2006/relationships/slide" Target="slides/slide19.xml"/><Relationship Id="rId41"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649ED06-EC17-48D2-839C-ED335E52092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A382F8CE-DF97-4D63-B1DD-E5D88F37973E}">
      <dgm:prSet phldrT="[Text]"/>
      <dgm:spPr/>
      <dgm:t>
        <a:bodyPr/>
        <a:lstStyle/>
        <a:p>
          <a:r>
            <a:rPr lang="en-US" dirty="0" smtClean="0"/>
            <a:t>Board of Directors</a:t>
          </a:r>
        </a:p>
        <a:p>
          <a:r>
            <a:rPr lang="en-US" dirty="0" smtClean="0"/>
            <a:t>Oversight on funding, policy, and strategy</a:t>
          </a:r>
          <a:endParaRPr lang="en-US" dirty="0"/>
        </a:p>
      </dgm:t>
    </dgm:pt>
    <dgm:pt modelId="{3501AE63-BC01-4945-BD53-D100BB7F1D00}" type="parTrans" cxnId="{60C7116A-3D31-46CB-90D4-E2D057FF509F}">
      <dgm:prSet/>
      <dgm:spPr/>
      <dgm:t>
        <a:bodyPr/>
        <a:lstStyle/>
        <a:p>
          <a:endParaRPr lang="en-US"/>
        </a:p>
      </dgm:t>
    </dgm:pt>
    <dgm:pt modelId="{414BFC41-1690-4B2D-B9C4-20AD1A16D048}" type="sibTrans" cxnId="{60C7116A-3D31-46CB-90D4-E2D057FF509F}">
      <dgm:prSet/>
      <dgm:spPr/>
      <dgm:t>
        <a:bodyPr/>
        <a:lstStyle/>
        <a:p>
          <a:endParaRPr lang="en-US"/>
        </a:p>
      </dgm:t>
    </dgm:pt>
    <dgm:pt modelId="{C9FD0A70-ADA3-4DDA-84C6-9FAA3D9A1BA3}">
      <dgm:prSet phldrT="[Text]"/>
      <dgm:spPr/>
      <dgm:t>
        <a:bodyPr/>
        <a:lstStyle/>
        <a:p>
          <a:r>
            <a:rPr lang="en-US" dirty="0" smtClean="0"/>
            <a:t>Active Members</a:t>
          </a:r>
        </a:p>
        <a:p>
          <a:r>
            <a:rPr lang="en-US" dirty="0" smtClean="0"/>
            <a:t>Defined in bylaws; formal partners that receive coordinated funding</a:t>
          </a:r>
        </a:p>
      </dgm:t>
    </dgm:pt>
    <dgm:pt modelId="{83010956-A154-45FB-90CE-01BAC7929A7C}" type="parTrans" cxnId="{A76D594C-38E0-4B8A-8F80-C3F8525F698A}">
      <dgm:prSet/>
      <dgm:spPr/>
      <dgm:t>
        <a:bodyPr/>
        <a:lstStyle/>
        <a:p>
          <a:endParaRPr lang="en-US"/>
        </a:p>
      </dgm:t>
    </dgm:pt>
    <dgm:pt modelId="{089F73ED-3F47-4795-BD2F-7B622A847178}" type="sibTrans" cxnId="{A76D594C-38E0-4B8A-8F80-C3F8525F698A}">
      <dgm:prSet/>
      <dgm:spPr/>
      <dgm:t>
        <a:bodyPr/>
        <a:lstStyle/>
        <a:p>
          <a:endParaRPr lang="en-US"/>
        </a:p>
      </dgm:t>
    </dgm:pt>
    <dgm:pt modelId="{8770034A-24F3-4B4B-A7A9-320DC0DBC199}">
      <dgm:prSet phldrT="[Text]"/>
      <dgm:spPr/>
      <dgm:t>
        <a:bodyPr/>
        <a:lstStyle/>
        <a:p>
          <a:r>
            <a:rPr lang="en-US" dirty="0" smtClean="0"/>
            <a:t>General Membership</a:t>
          </a:r>
        </a:p>
        <a:p>
          <a:r>
            <a:rPr lang="en-US" dirty="0" smtClean="0"/>
            <a:t>Limited requirement. General public. </a:t>
          </a:r>
          <a:endParaRPr lang="en-US" dirty="0"/>
        </a:p>
      </dgm:t>
    </dgm:pt>
    <dgm:pt modelId="{23C59B4B-0B4A-4EB4-8A17-B54BACCB3744}" type="parTrans" cxnId="{9789BB76-5962-4E22-A8FE-44A6D757B4D6}">
      <dgm:prSet/>
      <dgm:spPr/>
      <dgm:t>
        <a:bodyPr/>
        <a:lstStyle/>
        <a:p>
          <a:endParaRPr lang="en-US"/>
        </a:p>
      </dgm:t>
    </dgm:pt>
    <dgm:pt modelId="{6A9E6B87-493A-4F25-9AB6-3CF39637C4B7}" type="sibTrans" cxnId="{9789BB76-5962-4E22-A8FE-44A6D757B4D6}">
      <dgm:prSet/>
      <dgm:spPr/>
      <dgm:t>
        <a:bodyPr/>
        <a:lstStyle/>
        <a:p>
          <a:endParaRPr lang="en-US"/>
        </a:p>
      </dgm:t>
    </dgm:pt>
    <dgm:pt modelId="{C81DCFEA-6B48-4C0C-949F-BBD4D9B67413}" type="pres">
      <dgm:prSet presAssocID="{4649ED06-EC17-48D2-839C-ED335E52092F}" presName="diagram" presStyleCnt="0">
        <dgm:presLayoutVars>
          <dgm:dir/>
          <dgm:resizeHandles val="exact"/>
        </dgm:presLayoutVars>
      </dgm:prSet>
      <dgm:spPr/>
      <dgm:t>
        <a:bodyPr/>
        <a:lstStyle/>
        <a:p>
          <a:endParaRPr lang="en-US"/>
        </a:p>
      </dgm:t>
    </dgm:pt>
    <dgm:pt modelId="{170F7738-5897-4217-BDC8-39BCE6954464}" type="pres">
      <dgm:prSet presAssocID="{A382F8CE-DF97-4D63-B1DD-E5D88F37973E}" presName="node" presStyleLbl="node1" presStyleIdx="0" presStyleCnt="3">
        <dgm:presLayoutVars>
          <dgm:bulletEnabled val="1"/>
        </dgm:presLayoutVars>
      </dgm:prSet>
      <dgm:spPr/>
      <dgm:t>
        <a:bodyPr/>
        <a:lstStyle/>
        <a:p>
          <a:endParaRPr lang="en-US"/>
        </a:p>
      </dgm:t>
    </dgm:pt>
    <dgm:pt modelId="{EC294FBD-DF9F-4B6C-A8B3-5EC4A68CE998}" type="pres">
      <dgm:prSet presAssocID="{414BFC41-1690-4B2D-B9C4-20AD1A16D048}" presName="sibTrans" presStyleCnt="0"/>
      <dgm:spPr/>
    </dgm:pt>
    <dgm:pt modelId="{329BF100-0C67-497A-8EDD-701FD3B6D134}" type="pres">
      <dgm:prSet presAssocID="{C9FD0A70-ADA3-4DDA-84C6-9FAA3D9A1BA3}" presName="node" presStyleLbl="node1" presStyleIdx="1" presStyleCnt="3">
        <dgm:presLayoutVars>
          <dgm:bulletEnabled val="1"/>
        </dgm:presLayoutVars>
      </dgm:prSet>
      <dgm:spPr/>
      <dgm:t>
        <a:bodyPr/>
        <a:lstStyle/>
        <a:p>
          <a:endParaRPr lang="en-US"/>
        </a:p>
      </dgm:t>
    </dgm:pt>
    <dgm:pt modelId="{1EA9B3B1-5A17-4E40-8CCE-1B7B21068823}" type="pres">
      <dgm:prSet presAssocID="{089F73ED-3F47-4795-BD2F-7B622A847178}" presName="sibTrans" presStyleCnt="0"/>
      <dgm:spPr/>
    </dgm:pt>
    <dgm:pt modelId="{18ED4425-40DA-4FEB-9432-D4D7F9C1A4E4}" type="pres">
      <dgm:prSet presAssocID="{8770034A-24F3-4B4B-A7A9-320DC0DBC199}" presName="node" presStyleLbl="node1" presStyleIdx="2" presStyleCnt="3">
        <dgm:presLayoutVars>
          <dgm:bulletEnabled val="1"/>
        </dgm:presLayoutVars>
      </dgm:prSet>
      <dgm:spPr/>
      <dgm:t>
        <a:bodyPr/>
        <a:lstStyle/>
        <a:p>
          <a:endParaRPr lang="en-US"/>
        </a:p>
      </dgm:t>
    </dgm:pt>
  </dgm:ptLst>
  <dgm:cxnLst>
    <dgm:cxn modelId="{2DE09B4D-1A38-44D2-803E-B8876760153A}" type="presOf" srcId="{8770034A-24F3-4B4B-A7A9-320DC0DBC199}" destId="{18ED4425-40DA-4FEB-9432-D4D7F9C1A4E4}" srcOrd="0" destOrd="0" presId="urn:microsoft.com/office/officeart/2005/8/layout/default"/>
    <dgm:cxn modelId="{9789BB76-5962-4E22-A8FE-44A6D757B4D6}" srcId="{4649ED06-EC17-48D2-839C-ED335E52092F}" destId="{8770034A-24F3-4B4B-A7A9-320DC0DBC199}" srcOrd="2" destOrd="0" parTransId="{23C59B4B-0B4A-4EB4-8A17-B54BACCB3744}" sibTransId="{6A9E6B87-493A-4F25-9AB6-3CF39637C4B7}"/>
    <dgm:cxn modelId="{A76D594C-38E0-4B8A-8F80-C3F8525F698A}" srcId="{4649ED06-EC17-48D2-839C-ED335E52092F}" destId="{C9FD0A70-ADA3-4DDA-84C6-9FAA3D9A1BA3}" srcOrd="1" destOrd="0" parTransId="{83010956-A154-45FB-90CE-01BAC7929A7C}" sibTransId="{089F73ED-3F47-4795-BD2F-7B622A847178}"/>
    <dgm:cxn modelId="{5518C9A7-E196-4A9F-A73A-48F98C093648}" type="presOf" srcId="{A382F8CE-DF97-4D63-B1DD-E5D88F37973E}" destId="{170F7738-5897-4217-BDC8-39BCE6954464}" srcOrd="0" destOrd="0" presId="urn:microsoft.com/office/officeart/2005/8/layout/default"/>
    <dgm:cxn modelId="{60C7116A-3D31-46CB-90D4-E2D057FF509F}" srcId="{4649ED06-EC17-48D2-839C-ED335E52092F}" destId="{A382F8CE-DF97-4D63-B1DD-E5D88F37973E}" srcOrd="0" destOrd="0" parTransId="{3501AE63-BC01-4945-BD53-D100BB7F1D00}" sibTransId="{414BFC41-1690-4B2D-B9C4-20AD1A16D048}"/>
    <dgm:cxn modelId="{2554F30E-EBDB-479A-B724-20EFDE837DE5}" type="presOf" srcId="{4649ED06-EC17-48D2-839C-ED335E52092F}" destId="{C81DCFEA-6B48-4C0C-949F-BBD4D9B67413}" srcOrd="0" destOrd="0" presId="urn:microsoft.com/office/officeart/2005/8/layout/default"/>
    <dgm:cxn modelId="{5166C0AC-B8DE-4325-92A5-44FD2D30B291}" type="presOf" srcId="{C9FD0A70-ADA3-4DDA-84C6-9FAA3D9A1BA3}" destId="{329BF100-0C67-497A-8EDD-701FD3B6D134}" srcOrd="0" destOrd="0" presId="urn:microsoft.com/office/officeart/2005/8/layout/default"/>
    <dgm:cxn modelId="{DB2C96D3-E95D-483E-9352-3E83CF67720B}" type="presParOf" srcId="{C81DCFEA-6B48-4C0C-949F-BBD4D9B67413}" destId="{170F7738-5897-4217-BDC8-39BCE6954464}" srcOrd="0" destOrd="0" presId="urn:microsoft.com/office/officeart/2005/8/layout/default"/>
    <dgm:cxn modelId="{BECCA130-4007-463B-AB3C-C279285F7777}" type="presParOf" srcId="{C81DCFEA-6B48-4C0C-949F-BBD4D9B67413}" destId="{EC294FBD-DF9F-4B6C-A8B3-5EC4A68CE998}" srcOrd="1" destOrd="0" presId="urn:microsoft.com/office/officeart/2005/8/layout/default"/>
    <dgm:cxn modelId="{E0B12129-AB2F-446E-9EA6-97459B8DD724}" type="presParOf" srcId="{C81DCFEA-6B48-4C0C-949F-BBD4D9B67413}" destId="{329BF100-0C67-497A-8EDD-701FD3B6D134}" srcOrd="2" destOrd="0" presId="urn:microsoft.com/office/officeart/2005/8/layout/default"/>
    <dgm:cxn modelId="{C18A3DD2-30A6-467C-9588-66D1567637E7}" type="presParOf" srcId="{C81DCFEA-6B48-4C0C-949F-BBD4D9B67413}" destId="{1EA9B3B1-5A17-4E40-8CCE-1B7B21068823}" srcOrd="3" destOrd="0" presId="urn:microsoft.com/office/officeart/2005/8/layout/default"/>
    <dgm:cxn modelId="{22E4D4D3-56D6-42CE-9264-217BC712C832}" type="presParOf" srcId="{C81DCFEA-6B48-4C0C-949F-BBD4D9B67413}" destId="{18ED4425-40DA-4FEB-9432-D4D7F9C1A4E4}" srcOrd="4"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0F7738-5897-4217-BDC8-39BCE6954464}">
      <dsp:nvSpPr>
        <dsp:cNvPr id="0" name=""/>
        <dsp:cNvSpPr/>
      </dsp:nvSpPr>
      <dsp:spPr>
        <a:xfrm>
          <a:off x="0" y="1068387"/>
          <a:ext cx="3143249" cy="188595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Board of Directors</a:t>
          </a:r>
        </a:p>
        <a:p>
          <a:pPr lvl="0" algn="ctr" defTabSz="977900">
            <a:lnSpc>
              <a:spcPct val="90000"/>
            </a:lnSpc>
            <a:spcBef>
              <a:spcPct val="0"/>
            </a:spcBef>
            <a:spcAft>
              <a:spcPct val="35000"/>
            </a:spcAft>
          </a:pPr>
          <a:r>
            <a:rPr lang="en-US" sz="2200" kern="1200" dirty="0" smtClean="0"/>
            <a:t>Oversight on funding, policy, and strategy</a:t>
          </a:r>
          <a:endParaRPr lang="en-US" sz="2200" kern="1200" dirty="0"/>
        </a:p>
      </dsp:txBody>
      <dsp:txXfrm>
        <a:off x="0" y="1068387"/>
        <a:ext cx="3143249" cy="1885950"/>
      </dsp:txXfrm>
    </dsp:sp>
    <dsp:sp modelId="{329BF100-0C67-497A-8EDD-701FD3B6D134}">
      <dsp:nvSpPr>
        <dsp:cNvPr id="0" name=""/>
        <dsp:cNvSpPr/>
      </dsp:nvSpPr>
      <dsp:spPr>
        <a:xfrm>
          <a:off x="3457575" y="1068387"/>
          <a:ext cx="3143249" cy="188595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Active Members</a:t>
          </a:r>
        </a:p>
        <a:p>
          <a:pPr lvl="0" algn="ctr" defTabSz="977900">
            <a:lnSpc>
              <a:spcPct val="90000"/>
            </a:lnSpc>
            <a:spcBef>
              <a:spcPct val="0"/>
            </a:spcBef>
            <a:spcAft>
              <a:spcPct val="35000"/>
            </a:spcAft>
          </a:pPr>
          <a:r>
            <a:rPr lang="en-US" sz="2200" kern="1200" dirty="0" smtClean="0"/>
            <a:t>Defined in bylaws; formal partners that receive coordinated funding</a:t>
          </a:r>
        </a:p>
      </dsp:txBody>
      <dsp:txXfrm>
        <a:off x="3457575" y="1068387"/>
        <a:ext cx="3143249" cy="1885950"/>
      </dsp:txXfrm>
    </dsp:sp>
    <dsp:sp modelId="{18ED4425-40DA-4FEB-9432-D4D7F9C1A4E4}">
      <dsp:nvSpPr>
        <dsp:cNvPr id="0" name=""/>
        <dsp:cNvSpPr/>
      </dsp:nvSpPr>
      <dsp:spPr>
        <a:xfrm>
          <a:off x="6915149" y="1068387"/>
          <a:ext cx="3143249" cy="1885950"/>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n-US" sz="2200" kern="1200" dirty="0" smtClean="0"/>
            <a:t>General Membership</a:t>
          </a:r>
        </a:p>
        <a:p>
          <a:pPr lvl="0" algn="ctr" defTabSz="977900">
            <a:lnSpc>
              <a:spcPct val="90000"/>
            </a:lnSpc>
            <a:spcBef>
              <a:spcPct val="0"/>
            </a:spcBef>
            <a:spcAft>
              <a:spcPct val="35000"/>
            </a:spcAft>
          </a:pPr>
          <a:r>
            <a:rPr lang="en-US" sz="2200" kern="1200" dirty="0" smtClean="0"/>
            <a:t>Limited requirement. General public. </a:t>
          </a:r>
          <a:endParaRPr lang="en-US" sz="2200" kern="1200" dirty="0"/>
        </a:p>
      </dsp:txBody>
      <dsp:txXfrm>
        <a:off x="6915149" y="1068387"/>
        <a:ext cx="3143249" cy="188595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3858" tIns="46928" rIns="93858" bIns="46928" rtlCol="0"/>
          <a:lstStyle>
            <a:lvl1pPr algn="l">
              <a:defRPr sz="1200"/>
            </a:lvl1pPr>
          </a:lstStyle>
          <a:p>
            <a:endParaRPr lang="en-US"/>
          </a:p>
        </p:txBody>
      </p:sp>
      <p:sp>
        <p:nvSpPr>
          <p:cNvPr id="3" name="Date Placeholder 2"/>
          <p:cNvSpPr>
            <a:spLocks noGrp="1"/>
          </p:cNvSpPr>
          <p:nvPr>
            <p:ph type="dt" sz="quarter" idx="1"/>
          </p:nvPr>
        </p:nvSpPr>
        <p:spPr>
          <a:xfrm>
            <a:off x="4023092" y="1"/>
            <a:ext cx="3077739" cy="471054"/>
          </a:xfrm>
          <a:prstGeom prst="rect">
            <a:avLst/>
          </a:prstGeom>
        </p:spPr>
        <p:txBody>
          <a:bodyPr vert="horz" lIns="93858" tIns="46928" rIns="93858" bIns="46928" rtlCol="0"/>
          <a:lstStyle>
            <a:lvl1pPr algn="r">
              <a:defRPr sz="1200"/>
            </a:lvl1pPr>
          </a:lstStyle>
          <a:p>
            <a:fld id="{216EB618-1FCA-424F-A8DF-C97609DDD60F}" type="datetimeFigureOut">
              <a:rPr lang="en-US" smtClean="0"/>
              <a:t>4/4/2022</a:t>
            </a:fld>
            <a:endParaRPr lang="en-US"/>
          </a:p>
        </p:txBody>
      </p:sp>
      <p:sp>
        <p:nvSpPr>
          <p:cNvPr id="4" name="Footer Placeholder 3"/>
          <p:cNvSpPr>
            <a:spLocks noGrp="1"/>
          </p:cNvSpPr>
          <p:nvPr>
            <p:ph type="ftr" sz="quarter" idx="2"/>
          </p:nvPr>
        </p:nvSpPr>
        <p:spPr>
          <a:xfrm>
            <a:off x="0" y="8917424"/>
            <a:ext cx="3077739" cy="471053"/>
          </a:xfrm>
          <a:prstGeom prst="rect">
            <a:avLst/>
          </a:prstGeom>
        </p:spPr>
        <p:txBody>
          <a:bodyPr vert="horz" lIns="93858" tIns="46928" rIns="93858" bIns="46928" rtlCol="0" anchor="b"/>
          <a:lstStyle>
            <a:lvl1pPr algn="l">
              <a:defRPr sz="1200"/>
            </a:lvl1pPr>
          </a:lstStyle>
          <a:p>
            <a:endParaRPr lang="en-US"/>
          </a:p>
        </p:txBody>
      </p:sp>
      <p:sp>
        <p:nvSpPr>
          <p:cNvPr id="5" name="Slide Number Placeholder 4"/>
          <p:cNvSpPr>
            <a:spLocks noGrp="1"/>
          </p:cNvSpPr>
          <p:nvPr>
            <p:ph type="sldNum" sz="quarter" idx="3"/>
          </p:nvPr>
        </p:nvSpPr>
        <p:spPr>
          <a:xfrm>
            <a:off x="4023092" y="8917424"/>
            <a:ext cx="3077739" cy="471053"/>
          </a:xfrm>
          <a:prstGeom prst="rect">
            <a:avLst/>
          </a:prstGeom>
        </p:spPr>
        <p:txBody>
          <a:bodyPr vert="horz" lIns="93858" tIns="46928" rIns="93858" bIns="46928" rtlCol="0" anchor="b"/>
          <a:lstStyle>
            <a:lvl1pPr algn="r">
              <a:defRPr sz="1200"/>
            </a:lvl1pPr>
          </a:lstStyle>
          <a:p>
            <a:fld id="{1C043EB0-8F27-4CFC-833D-687F7B187662}" type="slidenum">
              <a:rPr lang="en-US" smtClean="0"/>
              <a:t>‹#›</a:t>
            </a:fld>
            <a:endParaRPr lang="en-US"/>
          </a:p>
        </p:txBody>
      </p:sp>
    </p:spTree>
    <p:extLst>
      <p:ext uri="{BB962C8B-B14F-4D97-AF65-F5344CB8AC3E}">
        <p14:creationId xmlns:p14="http://schemas.microsoft.com/office/powerpoint/2010/main" val="2578265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7739" cy="471054"/>
          </a:xfrm>
          <a:prstGeom prst="rect">
            <a:avLst/>
          </a:prstGeom>
        </p:spPr>
        <p:txBody>
          <a:bodyPr vert="horz" lIns="93858" tIns="46928" rIns="93858" bIns="46928" rtlCol="0"/>
          <a:lstStyle>
            <a:lvl1pPr algn="l">
              <a:defRPr sz="1200"/>
            </a:lvl1pPr>
          </a:lstStyle>
          <a:p>
            <a:endParaRPr lang="en-US"/>
          </a:p>
        </p:txBody>
      </p:sp>
      <p:sp>
        <p:nvSpPr>
          <p:cNvPr id="3" name="Date Placeholder 2"/>
          <p:cNvSpPr>
            <a:spLocks noGrp="1"/>
          </p:cNvSpPr>
          <p:nvPr>
            <p:ph type="dt" idx="1"/>
          </p:nvPr>
        </p:nvSpPr>
        <p:spPr>
          <a:xfrm>
            <a:off x="4023092" y="1"/>
            <a:ext cx="3077739" cy="471054"/>
          </a:xfrm>
          <a:prstGeom prst="rect">
            <a:avLst/>
          </a:prstGeom>
        </p:spPr>
        <p:txBody>
          <a:bodyPr vert="horz" lIns="93858" tIns="46928" rIns="93858" bIns="46928" rtlCol="0"/>
          <a:lstStyle>
            <a:lvl1pPr algn="r">
              <a:defRPr sz="1200"/>
            </a:lvl1pPr>
          </a:lstStyle>
          <a:p>
            <a:fld id="{9EE6B0C5-5413-4765-9AD1-1F0828E71364}" type="datetimeFigureOut">
              <a:rPr lang="en-US" smtClean="0"/>
              <a:t>4/4/2022</a:t>
            </a:fld>
            <a:endParaRPr lang="en-US"/>
          </a:p>
        </p:txBody>
      </p:sp>
      <p:sp>
        <p:nvSpPr>
          <p:cNvPr id="4" name="Slide Image Placeholder 3"/>
          <p:cNvSpPr>
            <a:spLocks noGrp="1" noRot="1" noChangeAspect="1"/>
          </p:cNvSpPr>
          <p:nvPr>
            <p:ph type="sldImg" idx="2"/>
          </p:nvPr>
        </p:nvSpPr>
        <p:spPr>
          <a:xfrm>
            <a:off x="733425" y="1173163"/>
            <a:ext cx="5635625" cy="3170237"/>
          </a:xfrm>
          <a:prstGeom prst="rect">
            <a:avLst/>
          </a:prstGeom>
          <a:noFill/>
          <a:ln w="12700">
            <a:solidFill>
              <a:prstClr val="black"/>
            </a:solidFill>
          </a:ln>
        </p:spPr>
        <p:txBody>
          <a:bodyPr vert="horz" lIns="93858" tIns="46928" rIns="93858" bIns="46928" rtlCol="0" anchor="ctr"/>
          <a:lstStyle/>
          <a:p>
            <a:endParaRPr lang="en-US"/>
          </a:p>
        </p:txBody>
      </p:sp>
      <p:sp>
        <p:nvSpPr>
          <p:cNvPr id="5" name="Notes Placeholder 4"/>
          <p:cNvSpPr>
            <a:spLocks noGrp="1"/>
          </p:cNvSpPr>
          <p:nvPr>
            <p:ph type="body" sz="quarter" idx="3"/>
          </p:nvPr>
        </p:nvSpPr>
        <p:spPr>
          <a:xfrm>
            <a:off x="710248" y="4518204"/>
            <a:ext cx="5681980" cy="3696713"/>
          </a:xfrm>
          <a:prstGeom prst="rect">
            <a:avLst/>
          </a:prstGeom>
        </p:spPr>
        <p:txBody>
          <a:bodyPr vert="horz" lIns="93858" tIns="46928" rIns="93858" bIns="46928"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917424"/>
            <a:ext cx="3077739" cy="471053"/>
          </a:xfrm>
          <a:prstGeom prst="rect">
            <a:avLst/>
          </a:prstGeom>
        </p:spPr>
        <p:txBody>
          <a:bodyPr vert="horz" lIns="93858" tIns="46928" rIns="93858" bIns="46928"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4"/>
            <a:ext cx="3077739" cy="471053"/>
          </a:xfrm>
          <a:prstGeom prst="rect">
            <a:avLst/>
          </a:prstGeom>
        </p:spPr>
        <p:txBody>
          <a:bodyPr vert="horz" lIns="93858" tIns="46928" rIns="93858" bIns="46928" rtlCol="0" anchor="b"/>
          <a:lstStyle>
            <a:lvl1pPr algn="r">
              <a:defRPr sz="1200"/>
            </a:lvl1pPr>
          </a:lstStyle>
          <a:p>
            <a:fld id="{F469DF41-A09F-440F-A2AB-910E84A6D37F}" type="slidenum">
              <a:rPr lang="en-US" smtClean="0"/>
              <a:t>‹#›</a:t>
            </a:fld>
            <a:endParaRPr lang="en-US"/>
          </a:p>
        </p:txBody>
      </p:sp>
    </p:spTree>
    <p:extLst>
      <p:ext uri="{BB962C8B-B14F-4D97-AF65-F5344CB8AC3E}">
        <p14:creationId xmlns:p14="http://schemas.microsoft.com/office/powerpoint/2010/main" val="2755718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1300C2A-DB94-4820-97F5-DB95AAB4AB53}" type="slidenum">
              <a:rPr lang="en-US" smtClean="0"/>
              <a:t>5</a:t>
            </a:fld>
            <a:endParaRPr lang="en-US"/>
          </a:p>
        </p:txBody>
      </p:sp>
    </p:spTree>
    <p:extLst>
      <p:ext uri="{BB962C8B-B14F-4D97-AF65-F5344CB8AC3E}">
        <p14:creationId xmlns:p14="http://schemas.microsoft.com/office/powerpoint/2010/main" val="21282443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1863">
              <a:spcBef>
                <a:spcPct val="30000"/>
              </a:spcBef>
              <a:defRPr sz="1200">
                <a:solidFill>
                  <a:schemeClr val="tx1"/>
                </a:solidFill>
                <a:latin typeface="Times New Roman" panose="02020603050405020304" pitchFamily="18" charset="0"/>
              </a:defRPr>
            </a:lvl1pPr>
            <a:lvl2pPr marL="742950" indent="-285750" defTabSz="931863">
              <a:spcBef>
                <a:spcPct val="30000"/>
              </a:spcBef>
              <a:defRPr sz="1200">
                <a:solidFill>
                  <a:schemeClr val="tx1"/>
                </a:solidFill>
                <a:latin typeface="Times New Roman" panose="02020603050405020304" pitchFamily="18" charset="0"/>
              </a:defRPr>
            </a:lvl2pPr>
            <a:lvl3pPr marL="1143000" indent="-228600" defTabSz="931863">
              <a:spcBef>
                <a:spcPct val="30000"/>
              </a:spcBef>
              <a:defRPr sz="1200">
                <a:solidFill>
                  <a:schemeClr val="tx1"/>
                </a:solidFill>
                <a:latin typeface="Times New Roman" panose="02020603050405020304" pitchFamily="18" charset="0"/>
              </a:defRPr>
            </a:lvl3pPr>
            <a:lvl4pPr marL="1600200" indent="-228600" defTabSz="931863">
              <a:spcBef>
                <a:spcPct val="30000"/>
              </a:spcBef>
              <a:defRPr sz="1200">
                <a:solidFill>
                  <a:schemeClr val="tx1"/>
                </a:solidFill>
                <a:latin typeface="Times New Roman" panose="02020603050405020304" pitchFamily="18" charset="0"/>
              </a:defRPr>
            </a:lvl4pPr>
            <a:lvl5pPr marL="2057400" indent="-228600" defTabSz="931863">
              <a:spcBef>
                <a:spcPct val="30000"/>
              </a:spcBef>
              <a:defRPr sz="1200">
                <a:solidFill>
                  <a:schemeClr val="tx1"/>
                </a:solidFill>
                <a:latin typeface="Times New Roman" panose="02020603050405020304" pitchFamily="18" charset="0"/>
              </a:defRPr>
            </a:lvl5pPr>
            <a:lvl6pPr marL="2514600" indent="-228600" defTabSz="931863"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defTabSz="931863"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defTabSz="931863"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defTabSz="93186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8063823-12FC-4F34-946E-30F87A93CDCD}" type="slidenum">
              <a:rPr lang="en-US" altLang="en-US" sz="1300" smtClean="0">
                <a:solidFill>
                  <a:srgbClr val="000000"/>
                </a:solidFill>
              </a:rPr>
              <a:pPr>
                <a:spcBef>
                  <a:spcPct val="0"/>
                </a:spcBef>
              </a:pPr>
              <a:t>6</a:t>
            </a:fld>
            <a:endParaRPr lang="en-US" altLang="en-US" sz="1300" smtClean="0">
              <a:solidFill>
                <a:srgbClr val="000000"/>
              </a:solidFill>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extLst>
      <p:ext uri="{BB962C8B-B14F-4D97-AF65-F5344CB8AC3E}">
        <p14:creationId xmlns:p14="http://schemas.microsoft.com/office/powerpoint/2010/main" val="21160089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1300C2A-DB94-4820-97F5-DB95AAB4AB53}" type="slidenum">
              <a:rPr lang="en-US" smtClean="0"/>
              <a:t>11</a:t>
            </a:fld>
            <a:endParaRPr lang="en-US"/>
          </a:p>
        </p:txBody>
      </p:sp>
    </p:spTree>
    <p:extLst>
      <p:ext uri="{BB962C8B-B14F-4D97-AF65-F5344CB8AC3E}">
        <p14:creationId xmlns:p14="http://schemas.microsoft.com/office/powerpoint/2010/main" val="38304183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1300C2A-DB94-4820-97F5-DB95AAB4AB53}" type="slidenum">
              <a:rPr lang="en-US" smtClean="0"/>
              <a:t>15</a:t>
            </a:fld>
            <a:endParaRPr lang="en-US"/>
          </a:p>
        </p:txBody>
      </p:sp>
    </p:spTree>
    <p:extLst>
      <p:ext uri="{BB962C8B-B14F-4D97-AF65-F5344CB8AC3E}">
        <p14:creationId xmlns:p14="http://schemas.microsoft.com/office/powerpoint/2010/main" val="8509263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244A953-E80A-4ADD-A51D-F39992767067}" type="datetime1">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90043-1B44-49C6-AA5D-09E518A0079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49446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2F92461-D8A7-47A1-8659-725AAB73E021}" type="datetime1">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9487000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4E7171F-F8B2-45E0-AC89-D4AD8162D295}" type="datetime1">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3345650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497D460-0F6E-40C1-86E0-2D1C0A487E9A}" type="datetime1">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3311453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2802A00-6D3E-4B1C-A51A-CDB3574E7E9A}" type="datetime1">
              <a:rPr lang="en-US" smtClean="0"/>
              <a:t>4/4/2022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4F90043-1B44-49C6-AA5D-09E518A0079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6514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4A1EA60-D84F-44CE-B7BD-5B659541D090}" type="datetime1">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467125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12FFBEA-6BC9-42F5-AC1B-4D7BB086AF8D}" type="datetime1">
              <a:rPr lang="en-US" smtClean="0"/>
              <a:t>4/4/2022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2557087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863DED7-6B9D-40A9-8C4E-722FCC911D71}" type="datetime1">
              <a:rPr lang="en-US" smtClean="0"/>
              <a:t>4/4/2022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411493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3DD7130-FE04-4A8A-B8CC-5657090E4A3F}" type="datetime1">
              <a:rPr lang="en-US" smtClean="0"/>
              <a:t>4/4/2022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2639342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5F58C80-FE5E-46B9-883E-78129BD38806}" type="datetime1">
              <a:rPr lang="en-US" smtClean="0"/>
              <a:t>4/4/2022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4F90043-1B44-49C6-AA5D-09E518A00792}" type="slidenum">
              <a:rPr lang="en-US" smtClean="0"/>
              <a:t>‹#›</a:t>
            </a:fld>
            <a:endParaRPr lang="en-US"/>
          </a:p>
        </p:txBody>
      </p:sp>
    </p:spTree>
    <p:extLst>
      <p:ext uri="{BB962C8B-B14F-4D97-AF65-F5344CB8AC3E}">
        <p14:creationId xmlns:p14="http://schemas.microsoft.com/office/powerpoint/2010/main" val="3790029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87FD728-BAC2-419F-81F4-54642D0409AA}" type="datetime1">
              <a:rPr lang="en-US" smtClean="0"/>
              <a:t>4/4/2022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4F90043-1B44-49C6-AA5D-09E518A00792}" type="slidenum">
              <a:rPr lang="en-US" smtClean="0"/>
              <a:t>‹#›</a:t>
            </a:fld>
            <a:endParaRPr lang="en-US"/>
          </a:p>
        </p:txBody>
      </p:sp>
    </p:spTree>
    <p:extLst>
      <p:ext uri="{BB962C8B-B14F-4D97-AF65-F5344CB8AC3E}">
        <p14:creationId xmlns:p14="http://schemas.microsoft.com/office/powerpoint/2010/main" val="7874412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7EF4A625-D3A3-4777-949E-AAC8FEFC53BD}" type="datetime1">
              <a:rPr lang="en-US" smtClean="0"/>
              <a:t>4/4/2022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4F90043-1B44-49C6-AA5D-09E518A0079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42094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endhomelessnessrva.org/"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mrogers@homewardva.org" TargetMode="External"/><Relationship Id="rId2" Type="http://schemas.openxmlformats.org/officeDocument/2006/relationships/image" Target="../media/image6.PNG"/><Relationship Id="rId1" Type="http://schemas.openxmlformats.org/officeDocument/2006/relationships/slideLayout" Target="../slideLayouts/slideLayout4.xml"/><Relationship Id="rId6" Type="http://schemas.openxmlformats.org/officeDocument/2006/relationships/hyperlink" Target="http://www.endhomelessnessrva.org/" TargetMode="External"/><Relationship Id="rId5" Type="http://schemas.openxmlformats.org/officeDocument/2006/relationships/hyperlink" Target="http://www.homewardva.org/" TargetMode="External"/><Relationship Id="rId4" Type="http://schemas.openxmlformats.org/officeDocument/2006/relationships/hyperlink" Target="mailto:fpugh@homewardva.org"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noAutofit/>
          </a:bodyPr>
          <a:lstStyle/>
          <a:p>
            <a:r>
              <a:rPr lang="en-US" sz="5400" b="1" dirty="0" smtClean="0"/>
              <a:t>Greater Richmond Continuum of </a:t>
            </a:r>
            <a:r>
              <a:rPr lang="en-US" sz="5400" b="1" dirty="0" smtClean="0"/>
              <a:t>Care General Meeting </a:t>
            </a:r>
            <a:endParaRPr lang="en-US" sz="5400" b="1" dirty="0"/>
          </a:p>
        </p:txBody>
      </p:sp>
      <p:sp>
        <p:nvSpPr>
          <p:cNvPr id="5" name="Subtitle 4"/>
          <p:cNvSpPr>
            <a:spLocks noGrp="1"/>
          </p:cNvSpPr>
          <p:nvPr>
            <p:ph type="subTitle" idx="1"/>
          </p:nvPr>
        </p:nvSpPr>
        <p:spPr/>
        <p:txBody>
          <a:bodyPr/>
          <a:lstStyle/>
          <a:p>
            <a:r>
              <a:rPr lang="en-US" dirty="0" smtClean="0"/>
              <a:t>April 4, 2022</a:t>
            </a:r>
            <a:endParaRPr lang="en-US" dirty="0"/>
          </a:p>
        </p:txBody>
      </p:sp>
      <p:sp>
        <p:nvSpPr>
          <p:cNvPr id="2" name="Slide Number Placeholder 1"/>
          <p:cNvSpPr>
            <a:spLocks noGrp="1"/>
          </p:cNvSpPr>
          <p:nvPr>
            <p:ph type="sldNum" sz="quarter" idx="12"/>
          </p:nvPr>
        </p:nvSpPr>
        <p:spPr/>
        <p:txBody>
          <a:bodyPr/>
          <a:lstStyle/>
          <a:p>
            <a:fld id="{F4F90043-1B44-49C6-AA5D-09E518A00792}" type="slidenum">
              <a:rPr lang="en-US" smtClean="0"/>
              <a:t>1</a:t>
            </a:fld>
            <a:endParaRPr lang="en-US"/>
          </a:p>
        </p:txBody>
      </p:sp>
    </p:spTree>
    <p:extLst>
      <p:ext uri="{BB962C8B-B14F-4D97-AF65-F5344CB8AC3E}">
        <p14:creationId xmlns:p14="http://schemas.microsoft.com/office/powerpoint/2010/main" val="274860793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Working together</a:t>
            </a:r>
            <a:r>
              <a:rPr lang="en-US" dirty="0" smtClean="0"/>
              <a:t>: basis of our efforts </a:t>
            </a:r>
            <a:endParaRPr lang="en-US" dirty="0"/>
          </a:p>
        </p:txBody>
      </p:sp>
      <p:sp>
        <p:nvSpPr>
          <p:cNvPr id="3" name="Content Placeholder 2"/>
          <p:cNvSpPr>
            <a:spLocks noGrp="1"/>
          </p:cNvSpPr>
          <p:nvPr>
            <p:ph idx="1"/>
          </p:nvPr>
        </p:nvSpPr>
        <p:spPr/>
        <p:txBody>
          <a:bodyPr>
            <a:normAutofit/>
          </a:bodyPr>
          <a:lstStyle/>
          <a:p>
            <a:pPr marL="201168" lvl="1" indent="0">
              <a:buNone/>
            </a:pPr>
            <a:r>
              <a:rPr lang="en-US" sz="4000" dirty="0"/>
              <a:t>“The idea of collaboration is not a new one – the entire Continuum of Care (</a:t>
            </a:r>
            <a:r>
              <a:rPr lang="en-US" sz="4000" dirty="0" err="1"/>
              <a:t>CoC</a:t>
            </a:r>
            <a:r>
              <a:rPr lang="en-US" sz="4000" dirty="0"/>
              <a:t>) concept was born out of the recognition that in order to effectively address homelessness it needed to be done in a coordinated fashion.”</a:t>
            </a:r>
          </a:p>
          <a:p>
            <a:pPr marL="201168" lvl="1" indent="0">
              <a:buNone/>
            </a:pPr>
            <a:r>
              <a:rPr lang="en-US" dirty="0"/>
              <a:t>https://www.hudexchange.info/news/snaps-weekly-focus-working-together-to-end-homelessness//</a:t>
            </a:r>
          </a:p>
        </p:txBody>
      </p:sp>
      <p:sp>
        <p:nvSpPr>
          <p:cNvPr id="4" name="Slide Number Placeholder 3"/>
          <p:cNvSpPr>
            <a:spLocks noGrp="1"/>
          </p:cNvSpPr>
          <p:nvPr>
            <p:ph type="sldNum" sz="quarter" idx="12"/>
          </p:nvPr>
        </p:nvSpPr>
        <p:spPr/>
        <p:txBody>
          <a:bodyPr/>
          <a:lstStyle/>
          <a:p>
            <a:fld id="{5527C703-3B84-4B7B-B1D5-40AC686EF798}" type="slidenum">
              <a:rPr lang="en-US" smtClean="0"/>
              <a:t>10</a:t>
            </a:fld>
            <a:endParaRPr lang="en-US"/>
          </a:p>
        </p:txBody>
      </p:sp>
    </p:spTree>
    <p:extLst>
      <p:ext uri="{BB962C8B-B14F-4D97-AF65-F5344CB8AC3E}">
        <p14:creationId xmlns:p14="http://schemas.microsoft.com/office/powerpoint/2010/main" val="981975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4000" b="1" dirty="0" smtClean="0"/>
              <a:t>Greater Richmond Continuum of Care (GRCoC)</a:t>
            </a:r>
            <a:endParaRPr lang="en-US" sz="4000" b="1" dirty="0"/>
          </a:p>
        </p:txBody>
      </p:sp>
      <p:sp>
        <p:nvSpPr>
          <p:cNvPr id="4" name="Content Placeholder 3"/>
          <p:cNvSpPr>
            <a:spLocks noGrp="1"/>
          </p:cNvSpPr>
          <p:nvPr>
            <p:ph sz="half" idx="2"/>
          </p:nvPr>
        </p:nvSpPr>
        <p:spPr/>
        <p:txBody>
          <a:bodyPr>
            <a:normAutofit lnSpcReduction="10000"/>
          </a:bodyPr>
          <a:lstStyle/>
          <a:p>
            <a:r>
              <a:rPr lang="en-US" dirty="0"/>
              <a:t>Established in 1997 by community stakeholders to fight </a:t>
            </a:r>
            <a:r>
              <a:rPr lang="en-US" dirty="0" smtClean="0"/>
              <a:t>homelessness in the region. </a:t>
            </a:r>
            <a:endParaRPr lang="en-US" dirty="0"/>
          </a:p>
          <a:p>
            <a:r>
              <a:rPr lang="en-US" dirty="0"/>
              <a:t>Homeward was created in 1998 to facilitate and support the </a:t>
            </a:r>
            <a:r>
              <a:rPr lang="en-US" dirty="0" err="1"/>
              <a:t>GRCoC</a:t>
            </a:r>
            <a:r>
              <a:rPr lang="en-US" dirty="0"/>
              <a:t>.</a:t>
            </a:r>
          </a:p>
          <a:p>
            <a:r>
              <a:rPr lang="en-US" dirty="0" smtClean="0"/>
              <a:t>More than $4.6 million in HUD funds targeted to homelessness each year for regional providers; $1.6 million in state funds.</a:t>
            </a:r>
          </a:p>
          <a:p>
            <a:r>
              <a:rPr lang="en-US" dirty="0" smtClean="0"/>
              <a:t>Develops </a:t>
            </a:r>
            <a:r>
              <a:rPr lang="en-US" dirty="0"/>
              <a:t>policies and procedures locally to maximize services for each household and resources.</a:t>
            </a:r>
          </a:p>
          <a:p>
            <a:r>
              <a:rPr lang="en-US" dirty="0"/>
              <a:t>Learn more: </a:t>
            </a:r>
            <a:r>
              <a:rPr lang="en-US" dirty="0">
                <a:hlinkClick r:id="rId3"/>
              </a:rPr>
              <a:t>www.endhomelessnessrva.org</a:t>
            </a:r>
            <a:endParaRPr lang="en-US" dirty="0"/>
          </a:p>
          <a:p>
            <a:endParaRPr lang="en-US" dirty="0"/>
          </a:p>
          <a:p>
            <a:endParaRPr lang="en-US" dirty="0"/>
          </a:p>
        </p:txBody>
      </p:sp>
      <p:sp>
        <p:nvSpPr>
          <p:cNvPr id="2" name="Slide Number Placeholder 1"/>
          <p:cNvSpPr>
            <a:spLocks noGrp="1"/>
          </p:cNvSpPr>
          <p:nvPr>
            <p:ph type="sldNum" sz="quarter" idx="12"/>
          </p:nvPr>
        </p:nvSpPr>
        <p:spPr/>
        <p:txBody>
          <a:bodyPr/>
          <a:lstStyle/>
          <a:p>
            <a:fld id="{D86E4543-C03B-4CEA-8FA8-65765F622369}" type="slidenum">
              <a:rPr lang="en-US" smtClean="0"/>
              <a:t>11</a:t>
            </a:fld>
            <a:endParaRPr 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97280" y="1960268"/>
            <a:ext cx="4955359" cy="34687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6"/>
          <p:cNvSpPr txBox="1"/>
          <p:nvPr/>
        </p:nvSpPr>
        <p:spPr>
          <a:xfrm>
            <a:off x="3067050" y="5543552"/>
            <a:ext cx="2000250" cy="334835"/>
          </a:xfrm>
          <a:prstGeom prst="rect">
            <a:avLst/>
          </a:prstGeom>
          <a:noFill/>
        </p:spPr>
        <p:txBody>
          <a:bodyPr wrap="square" rtlCol="0">
            <a:spAutoFit/>
          </a:bodyPr>
          <a:lstStyle/>
          <a:p>
            <a:r>
              <a:rPr lang="en-US" sz="788" dirty="0"/>
              <a:t>Map retrieved from http://www.richmondregional.org/</a:t>
            </a:r>
          </a:p>
        </p:txBody>
      </p:sp>
    </p:spTree>
    <p:extLst>
      <p:ext uri="{BB962C8B-B14F-4D97-AF65-F5344CB8AC3E}">
        <p14:creationId xmlns:p14="http://schemas.microsoft.com/office/powerpoint/2010/main" val="24842712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Continuum of Care</a:t>
            </a:r>
            <a:endParaRPr lang="en-US" b="1" dirty="0"/>
          </a:p>
        </p:txBody>
      </p:sp>
      <p:sp>
        <p:nvSpPr>
          <p:cNvPr id="5" name="Content Placeholder 4"/>
          <p:cNvSpPr>
            <a:spLocks noGrp="1"/>
          </p:cNvSpPr>
          <p:nvPr>
            <p:ph idx="1"/>
          </p:nvPr>
        </p:nvSpPr>
        <p:spPr>
          <a:xfrm>
            <a:off x="1227909" y="2057400"/>
            <a:ext cx="9927771" cy="3543300"/>
          </a:xfrm>
        </p:spPr>
        <p:txBody>
          <a:bodyPr>
            <a:normAutofit lnSpcReduction="10000"/>
          </a:bodyPr>
          <a:lstStyle/>
          <a:p>
            <a:pPr marL="0" lvl="1" indent="0">
              <a:spcBef>
                <a:spcPts val="1200"/>
              </a:spcBef>
              <a:spcAft>
                <a:spcPts val="200"/>
              </a:spcAft>
              <a:buSzPct val="100000"/>
              <a:buNone/>
            </a:pPr>
            <a:r>
              <a:rPr lang="en-US" sz="3000" dirty="0" smtClean="0"/>
              <a:t>A Continuum of Care (CoC) is a broad </a:t>
            </a:r>
            <a:r>
              <a:rPr lang="en-US" sz="3000" dirty="0"/>
              <a:t>group of stakeholders coming together to </a:t>
            </a:r>
            <a:r>
              <a:rPr lang="en-US" sz="3000" dirty="0" smtClean="0"/>
              <a:t>take action against </a:t>
            </a:r>
            <a:r>
              <a:rPr lang="en-US" sz="3000" dirty="0"/>
              <a:t>homelessness in a </a:t>
            </a:r>
            <a:r>
              <a:rPr lang="en-US" sz="3000" dirty="0" smtClean="0"/>
              <a:t>community</a:t>
            </a:r>
            <a:endParaRPr lang="en-US" sz="3200" dirty="0"/>
          </a:p>
          <a:p>
            <a:pPr lvl="2">
              <a:buFont typeface="Wingdings" panose="05000000000000000000" pitchFamily="2" charset="2"/>
              <a:buChar char="§"/>
            </a:pPr>
            <a:r>
              <a:rPr lang="en-US" sz="2100" dirty="0" smtClean="0"/>
              <a:t>Required </a:t>
            </a:r>
            <a:r>
              <a:rPr lang="en-US" sz="2100" dirty="0"/>
              <a:t>by </a:t>
            </a:r>
            <a:r>
              <a:rPr lang="en-US" sz="2100" dirty="0" smtClean="0"/>
              <a:t>the U.S. Department of Housing and Urban </a:t>
            </a:r>
            <a:r>
              <a:rPr lang="en-US" sz="2100" dirty="0"/>
              <a:t>Development (HUD) in order to receive funding targeted for homeless services </a:t>
            </a:r>
          </a:p>
          <a:p>
            <a:pPr lvl="2">
              <a:buFont typeface="Wingdings" panose="05000000000000000000" pitchFamily="2" charset="2"/>
              <a:buChar char="§"/>
            </a:pPr>
            <a:r>
              <a:rPr lang="en-US" sz="2100" dirty="0" smtClean="0"/>
              <a:t>The HUD program was established in 1995</a:t>
            </a:r>
            <a:r>
              <a:rPr lang="en-US" sz="2100" dirty="0"/>
              <a:t> </a:t>
            </a:r>
            <a:r>
              <a:rPr lang="en-US" sz="2100" dirty="0" smtClean="0"/>
              <a:t>and continues to guide policy on homelessness. </a:t>
            </a:r>
          </a:p>
          <a:p>
            <a:pPr lvl="2">
              <a:buFont typeface="Wingdings" panose="05000000000000000000" pitchFamily="2" charset="2"/>
              <a:buChar char="§"/>
            </a:pPr>
            <a:r>
              <a:rPr lang="en-US" sz="2100" dirty="0" smtClean="0"/>
              <a:t>Responsible for developing policies and procedures to coordinate homeless assistance. </a:t>
            </a:r>
          </a:p>
          <a:p>
            <a:pPr lvl="2">
              <a:buFont typeface="Wingdings" panose="05000000000000000000" pitchFamily="2" charset="2"/>
              <a:buChar char="§"/>
            </a:pPr>
            <a:r>
              <a:rPr lang="en-US" sz="2100" dirty="0" smtClean="0"/>
              <a:t>Community decision-making to increase access to resources and to help our most vulnerable neighbors access assistance to end their homelessness. </a:t>
            </a:r>
          </a:p>
        </p:txBody>
      </p:sp>
      <p:sp>
        <p:nvSpPr>
          <p:cNvPr id="2" name="Slide Number Placeholder 1"/>
          <p:cNvSpPr>
            <a:spLocks noGrp="1"/>
          </p:cNvSpPr>
          <p:nvPr>
            <p:ph type="sldNum" sz="quarter" idx="12"/>
          </p:nvPr>
        </p:nvSpPr>
        <p:spPr/>
        <p:txBody>
          <a:bodyPr/>
          <a:lstStyle/>
          <a:p>
            <a:fld id="{D86E4543-C03B-4CEA-8FA8-65765F622369}" type="slidenum">
              <a:rPr lang="en-US" smtClean="0"/>
              <a:t>12</a:t>
            </a:fld>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44968" y="826648"/>
            <a:ext cx="3410712" cy="724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1420148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GRCoC Membership Structure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127111454"/>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fld id="{F4F90043-1B44-49C6-AA5D-09E518A00792}" type="slidenum">
              <a:rPr lang="en-US" smtClean="0"/>
              <a:t>13</a:t>
            </a:fld>
            <a:endParaRPr lang="en-US"/>
          </a:p>
        </p:txBody>
      </p:sp>
    </p:spTree>
    <p:extLst>
      <p:ext uri="{BB962C8B-B14F-4D97-AF65-F5344CB8AC3E}">
        <p14:creationId xmlns:p14="http://schemas.microsoft.com/office/powerpoint/2010/main" val="391999347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F4F90043-1B44-49C6-AA5D-09E518A00792}" type="slidenum">
              <a:rPr lang="en-US" smtClean="0"/>
              <a:t>14</a:t>
            </a:fld>
            <a:endParaRPr lang="en-US"/>
          </a:p>
        </p:txBody>
      </p:sp>
      <p:sp>
        <p:nvSpPr>
          <p:cNvPr id="3" name="Rectangle 2"/>
          <p:cNvSpPr/>
          <p:nvPr/>
        </p:nvSpPr>
        <p:spPr>
          <a:xfrm>
            <a:off x="846769" y="589425"/>
            <a:ext cx="9053689" cy="3877985"/>
          </a:xfrm>
          <a:prstGeom prst="rect">
            <a:avLst/>
          </a:prstGeom>
        </p:spPr>
        <p:txBody>
          <a:bodyPr wrap="square">
            <a:spAutoFit/>
          </a:bodyPr>
          <a:lstStyle/>
          <a:p>
            <a:r>
              <a:rPr lang="en-US" sz="2400" b="1" dirty="0" smtClean="0"/>
              <a:t>Active Membership</a:t>
            </a:r>
          </a:p>
          <a:p>
            <a:endParaRPr lang="en-US" sz="2400" b="1" dirty="0"/>
          </a:p>
          <a:p>
            <a:r>
              <a:rPr lang="en-US" dirty="0"/>
              <a:t>Membership in the Greater Richmond CoC will be available through an open registration process on www.endhomelessnessrva.org or by contacting the Collaborative Applicant and expressing desire to participate in the CoC. The Collaborative Applicant will complete a registration of Active Membership prior to any anticipated CoC vote. An association/ agency member will be considered a member in good standing, or </a:t>
            </a:r>
            <a:r>
              <a:rPr lang="en-US" b="1" dirty="0"/>
              <a:t>Active Member, by attending 75% of the previous four general meetings and/or through participation in 75% of the meetings of a CoC committee in the past </a:t>
            </a:r>
            <a:r>
              <a:rPr lang="en-US" b="1" dirty="0" smtClean="0"/>
              <a:t>calendar year</a:t>
            </a:r>
            <a:r>
              <a:rPr lang="en-US" b="1" dirty="0"/>
              <a:t>. Individual members will be considered a member in good standing, or Active Member, by attending 50% of the past four general meetings and/or through participation in 50% of the meetings of a CoC committee in the past </a:t>
            </a:r>
            <a:r>
              <a:rPr lang="en-US" b="1" dirty="0" smtClean="0"/>
              <a:t>calendar year</a:t>
            </a:r>
            <a:r>
              <a:rPr lang="en-US" b="1" dirty="0"/>
              <a:t>. </a:t>
            </a:r>
            <a:r>
              <a:rPr lang="en-US" dirty="0"/>
              <a:t>Active Members are entitled to vote as defined in Article IV and to receive letters for grants indicating length of membership and a description of their participation.</a:t>
            </a:r>
          </a:p>
        </p:txBody>
      </p:sp>
    </p:spTree>
    <p:extLst>
      <p:ext uri="{BB962C8B-B14F-4D97-AF65-F5344CB8AC3E}">
        <p14:creationId xmlns:p14="http://schemas.microsoft.com/office/powerpoint/2010/main" val="27376042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F90043-1B44-49C6-AA5D-09E518A00792}" type="slidenum">
              <a:rPr lang="en-US" smtClean="0"/>
              <a:t>15</a:t>
            </a:fld>
            <a:endParaRPr lang="en-US"/>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56267" y="0"/>
            <a:ext cx="8348914" cy="6337310"/>
          </a:xfrm>
          <a:prstGeom prst="rect">
            <a:avLst/>
          </a:prstGeom>
        </p:spPr>
      </p:pic>
    </p:spTree>
    <p:extLst>
      <p:ext uri="{BB962C8B-B14F-4D97-AF65-F5344CB8AC3E}">
        <p14:creationId xmlns:p14="http://schemas.microsoft.com/office/powerpoint/2010/main" val="10935152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en-US" b="1" dirty="0" smtClean="0"/>
              <a:t>Homeward’s Role in the GRCoC</a:t>
            </a:r>
            <a:endParaRPr lang="en-US" b="1" dirty="0"/>
          </a:p>
        </p:txBody>
      </p:sp>
      <p:sp>
        <p:nvSpPr>
          <p:cNvPr id="8" name="Content Placeholder 7"/>
          <p:cNvSpPr>
            <a:spLocks noGrp="1"/>
          </p:cNvSpPr>
          <p:nvPr>
            <p:ph sz="half" idx="2"/>
          </p:nvPr>
        </p:nvSpPr>
        <p:spPr>
          <a:xfrm>
            <a:off x="6546532" y="1917172"/>
            <a:ext cx="4937760" cy="4023360"/>
          </a:xfrm>
        </p:spPr>
        <p:txBody>
          <a:bodyPr>
            <a:normAutofit/>
          </a:bodyPr>
          <a:lstStyle/>
          <a:p>
            <a:pPr marL="0" indent="0">
              <a:buNone/>
            </a:pPr>
            <a:r>
              <a:rPr lang="en-US" sz="2400" dirty="0" smtClean="0"/>
              <a:t>Other roles:</a:t>
            </a:r>
            <a:endParaRPr lang="en-US" sz="2400" dirty="0"/>
          </a:p>
          <a:p>
            <a:pPr>
              <a:buFont typeface="Arial" panose="020B0604020202020204" pitchFamily="34" charset="0"/>
              <a:buChar char="•"/>
            </a:pPr>
            <a:r>
              <a:rPr lang="en-US" sz="2400" dirty="0" smtClean="0"/>
              <a:t>Community </a:t>
            </a:r>
            <a:r>
              <a:rPr lang="en-US" sz="2400" dirty="0"/>
              <a:t>and partner engagement</a:t>
            </a:r>
          </a:p>
          <a:p>
            <a:pPr>
              <a:buFont typeface="Arial" panose="020B0604020202020204" pitchFamily="34" charset="0"/>
              <a:buChar char="•"/>
            </a:pPr>
            <a:r>
              <a:rPr lang="en-US" sz="2400" dirty="0" smtClean="0"/>
              <a:t>Technical </a:t>
            </a:r>
            <a:r>
              <a:rPr lang="en-US" sz="2400" dirty="0"/>
              <a:t>assistance and </a:t>
            </a:r>
            <a:r>
              <a:rPr lang="en-US" sz="2400" dirty="0" smtClean="0"/>
              <a:t>capacity-building for the homeless services network</a:t>
            </a:r>
            <a:endParaRPr lang="en-US" sz="2400" dirty="0"/>
          </a:p>
          <a:p>
            <a:pPr>
              <a:buFont typeface="Arial" panose="020B0604020202020204" pitchFamily="34" charset="0"/>
              <a:buChar char="•"/>
            </a:pPr>
            <a:r>
              <a:rPr lang="en-US" sz="2400" dirty="0" smtClean="0"/>
              <a:t>Planning and policy support through Board, Committees, and work groups (task forces) </a:t>
            </a:r>
          </a:p>
          <a:p>
            <a:pPr>
              <a:buFont typeface="Arial" panose="020B0604020202020204" pitchFamily="34" charset="0"/>
              <a:buChar char="•"/>
            </a:pPr>
            <a:endParaRPr lang="en-US"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912" y="821690"/>
            <a:ext cx="1984375" cy="814070"/>
          </a:xfrm>
          <a:prstGeom prst="rect">
            <a:avLst/>
          </a:prstGeom>
          <a:noFill/>
          <a:ln>
            <a:noFill/>
          </a:ln>
        </p:spPr>
      </p:pic>
      <p:sp>
        <p:nvSpPr>
          <p:cNvPr id="3" name="Slide Number Placeholder 2"/>
          <p:cNvSpPr>
            <a:spLocks noGrp="1"/>
          </p:cNvSpPr>
          <p:nvPr>
            <p:ph type="sldNum" sz="quarter" idx="12"/>
          </p:nvPr>
        </p:nvSpPr>
        <p:spPr/>
        <p:txBody>
          <a:bodyPr/>
          <a:lstStyle/>
          <a:p>
            <a:fld id="{F4F90043-1B44-49C6-AA5D-09E518A00792}" type="slidenum">
              <a:rPr lang="en-US" smtClean="0"/>
              <a:t>16</a:t>
            </a:fld>
            <a:endParaRPr lang="en-US"/>
          </a:p>
        </p:txBody>
      </p:sp>
      <p:sp>
        <p:nvSpPr>
          <p:cNvPr id="5" name="Content Placeholder 4"/>
          <p:cNvSpPr>
            <a:spLocks noGrp="1"/>
          </p:cNvSpPr>
          <p:nvPr>
            <p:ph sz="half" idx="1"/>
          </p:nvPr>
        </p:nvSpPr>
        <p:spPr/>
        <p:txBody>
          <a:bodyPr>
            <a:normAutofit/>
          </a:bodyPr>
          <a:lstStyle/>
          <a:p>
            <a:pPr marL="0" indent="0">
              <a:buNone/>
            </a:pPr>
            <a:r>
              <a:rPr lang="en-US" sz="2400" dirty="0"/>
              <a:t>Homeward and the GRCoC established </a:t>
            </a:r>
            <a:r>
              <a:rPr lang="en-US" sz="2400" dirty="0" smtClean="0"/>
              <a:t>MoUs </a:t>
            </a:r>
            <a:r>
              <a:rPr lang="en-US" sz="2400" dirty="0"/>
              <a:t>for: </a:t>
            </a:r>
          </a:p>
          <a:p>
            <a:pPr>
              <a:buFont typeface="Arial" panose="020B0604020202020204" pitchFamily="34" charset="0"/>
              <a:buChar char="•"/>
            </a:pPr>
            <a:r>
              <a:rPr lang="en-US" sz="2400" dirty="0"/>
              <a:t>HMIS Lead: Identifying needs and trends through data collection</a:t>
            </a:r>
          </a:p>
          <a:p>
            <a:pPr>
              <a:buFont typeface="Arial" panose="020B0604020202020204" pitchFamily="34" charset="0"/>
              <a:buChar char="•"/>
            </a:pPr>
            <a:r>
              <a:rPr lang="en-US" sz="2400" dirty="0"/>
              <a:t>Collaborative Applicant: Coordinated funding applications</a:t>
            </a:r>
          </a:p>
          <a:p>
            <a:pPr>
              <a:buFont typeface="Arial" panose="020B0604020202020204" pitchFamily="34" charset="0"/>
              <a:buChar char="•"/>
            </a:pPr>
            <a:r>
              <a:rPr lang="en-US" sz="2400" dirty="0"/>
              <a:t>Coordinated Entry System </a:t>
            </a:r>
            <a:r>
              <a:rPr lang="en-US" sz="2400" dirty="0" smtClean="0"/>
              <a:t>Coordinator: System </a:t>
            </a:r>
            <a:r>
              <a:rPr lang="en-US" sz="2400" dirty="0"/>
              <a:t>coordination and support for Coordinated Entry programs (Homeless Crisis Line</a:t>
            </a:r>
            <a:r>
              <a:rPr lang="en-US" dirty="0"/>
              <a:t>) </a:t>
            </a:r>
          </a:p>
          <a:p>
            <a:endParaRPr lang="en-US" dirty="0"/>
          </a:p>
        </p:txBody>
      </p:sp>
    </p:spTree>
    <p:extLst>
      <p:ext uri="{BB962C8B-B14F-4D97-AF65-F5344CB8AC3E}">
        <p14:creationId xmlns:p14="http://schemas.microsoft.com/office/powerpoint/2010/main" val="4606503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Is Homeward the CoC?</a:t>
            </a:r>
            <a:endParaRPr lang="en-US" dirty="0"/>
          </a:p>
        </p:txBody>
      </p:sp>
      <p:sp>
        <p:nvSpPr>
          <p:cNvPr id="3" name="Content Placeholder 2"/>
          <p:cNvSpPr>
            <a:spLocks noGrp="1"/>
          </p:cNvSpPr>
          <p:nvPr>
            <p:ph idx="1"/>
          </p:nvPr>
        </p:nvSpPr>
        <p:spPr/>
        <p:txBody>
          <a:bodyPr>
            <a:normAutofit/>
          </a:bodyPr>
          <a:lstStyle/>
          <a:p>
            <a:pPr marL="0" indent="0">
              <a:buNone/>
            </a:pPr>
            <a:r>
              <a:rPr lang="en-US" sz="2800" dirty="0" smtClean="0"/>
              <a:t>While both Homeward and the GRCoC are responsible for planning homeless services, the GRCoC is the decision-making body for coordinated homeless services in Greater Richmond. As the lead agency, Homeward provides technical assistance, staff support, and subject matter expertise to the GRCoC at the request of the CoC Board. </a:t>
            </a:r>
            <a:endParaRPr lang="en-US" sz="2800" dirty="0"/>
          </a:p>
        </p:txBody>
      </p:sp>
    </p:spTree>
    <p:extLst>
      <p:ext uri="{BB962C8B-B14F-4D97-AF65-F5344CB8AC3E}">
        <p14:creationId xmlns:p14="http://schemas.microsoft.com/office/powerpoint/2010/main" val="353876968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Committees: Ranking and Review</a:t>
            </a:r>
            <a:endParaRPr lang="en-US" dirty="0"/>
          </a:p>
        </p:txBody>
      </p:sp>
      <p:sp>
        <p:nvSpPr>
          <p:cNvPr id="3" name="Content Placeholder 2"/>
          <p:cNvSpPr>
            <a:spLocks noGrp="1"/>
          </p:cNvSpPr>
          <p:nvPr>
            <p:ph sz="half" idx="1"/>
          </p:nvPr>
        </p:nvSpPr>
        <p:spPr/>
        <p:txBody>
          <a:bodyPr/>
          <a:lstStyle/>
          <a:p>
            <a:r>
              <a:rPr lang="en-US" dirty="0"/>
              <a:t>Ranking and Review Committee: coordinates and review the CoC application to the HUD as well as VHSP from DHCD. This committee also establishes and oversees a process to evaluate the performance of CoC member agencies applying for these funds. No member agency that is applying for CoC funds shall serve on this committee.</a:t>
            </a:r>
          </a:p>
          <a:p>
            <a:endParaRPr lang="en-US" dirty="0"/>
          </a:p>
        </p:txBody>
      </p:sp>
      <p:sp>
        <p:nvSpPr>
          <p:cNvPr id="4" name="Content Placeholder 3"/>
          <p:cNvSpPr>
            <a:spLocks noGrp="1"/>
          </p:cNvSpPr>
          <p:nvPr>
            <p:ph sz="half" idx="2"/>
          </p:nvPr>
        </p:nvSpPr>
        <p:spPr/>
        <p:txBody>
          <a:bodyPr/>
          <a:lstStyle/>
          <a:p>
            <a:r>
              <a:rPr lang="en-US" dirty="0" smtClean="0"/>
              <a:t>Composition: Professional (private and public) funders, grant makers. Representatives from ESG entitlement and CDBG recipient jurisdictions. Private foundations.</a:t>
            </a:r>
          </a:p>
          <a:p>
            <a:endParaRPr lang="en-US" dirty="0"/>
          </a:p>
          <a:p>
            <a:r>
              <a:rPr lang="en-US" dirty="0" smtClean="0"/>
              <a:t>Recruitment: Collaborative Applicant works with CoC board chair to identify potential candidates. </a:t>
            </a:r>
          </a:p>
        </p:txBody>
      </p:sp>
      <p:sp>
        <p:nvSpPr>
          <p:cNvPr id="5" name="Slide Number Placeholder 4"/>
          <p:cNvSpPr>
            <a:spLocks noGrp="1"/>
          </p:cNvSpPr>
          <p:nvPr>
            <p:ph type="sldNum" sz="quarter" idx="12"/>
          </p:nvPr>
        </p:nvSpPr>
        <p:spPr/>
        <p:txBody>
          <a:bodyPr/>
          <a:lstStyle/>
          <a:p>
            <a:fld id="{F4F90043-1B44-49C6-AA5D-09E518A00792}" type="slidenum">
              <a:rPr lang="en-US" smtClean="0"/>
              <a:t>18</a:t>
            </a:fld>
            <a:endParaRPr lang="en-US"/>
          </a:p>
        </p:txBody>
      </p:sp>
    </p:spTree>
    <p:extLst>
      <p:ext uri="{BB962C8B-B14F-4D97-AF65-F5344CB8AC3E}">
        <p14:creationId xmlns:p14="http://schemas.microsoft.com/office/powerpoint/2010/main" val="26960430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Committees: Governance</a:t>
            </a:r>
            <a:endParaRPr lang="en-US" dirty="0"/>
          </a:p>
        </p:txBody>
      </p:sp>
      <p:sp>
        <p:nvSpPr>
          <p:cNvPr id="3" name="Content Placeholder 2"/>
          <p:cNvSpPr>
            <a:spLocks noGrp="1"/>
          </p:cNvSpPr>
          <p:nvPr>
            <p:ph sz="half" idx="1"/>
          </p:nvPr>
        </p:nvSpPr>
        <p:spPr/>
        <p:txBody>
          <a:bodyPr/>
          <a:lstStyle/>
          <a:p>
            <a:r>
              <a:rPr lang="en-US" dirty="0"/>
              <a:t>Governance: charged with recruiting qualified, willing members of the CoC to serve as Board members in accordance with the desired composition as outlined in relevant federal and/or state </a:t>
            </a:r>
            <a:r>
              <a:rPr lang="en-US" dirty="0" smtClean="0"/>
              <a:t>regulations. Updating bylaws. Drafting committee charters, composition, application process. </a:t>
            </a:r>
            <a:endParaRPr lang="en-US" dirty="0"/>
          </a:p>
        </p:txBody>
      </p:sp>
      <p:sp>
        <p:nvSpPr>
          <p:cNvPr id="4" name="Content Placeholder 3"/>
          <p:cNvSpPr>
            <a:spLocks noGrp="1"/>
          </p:cNvSpPr>
          <p:nvPr>
            <p:ph sz="half" idx="2"/>
          </p:nvPr>
        </p:nvSpPr>
        <p:spPr/>
        <p:txBody>
          <a:bodyPr/>
          <a:lstStyle/>
          <a:p>
            <a:r>
              <a:rPr lang="en-US" dirty="0" smtClean="0"/>
              <a:t>Composition: Board members.</a:t>
            </a:r>
          </a:p>
          <a:p>
            <a:endParaRPr lang="en-US" dirty="0"/>
          </a:p>
          <a:p>
            <a:r>
              <a:rPr lang="en-US" dirty="0" smtClean="0"/>
              <a:t>Recruitment: Collaborative Applicant works with Governance Committee to identify replacements when necessary. Board members can express interest.</a:t>
            </a:r>
          </a:p>
          <a:p>
            <a:endParaRPr lang="en-US" dirty="0"/>
          </a:p>
          <a:p>
            <a:r>
              <a:rPr lang="en-US" dirty="0" smtClean="0"/>
              <a:t>Active: Governance meets on an as needed basis. Typically, 3-4 times a year. (Note: bylaws were significantly updated in 2020 and 2021.) </a:t>
            </a:r>
          </a:p>
        </p:txBody>
      </p:sp>
      <p:sp>
        <p:nvSpPr>
          <p:cNvPr id="5" name="Slide Number Placeholder 4"/>
          <p:cNvSpPr>
            <a:spLocks noGrp="1"/>
          </p:cNvSpPr>
          <p:nvPr>
            <p:ph type="sldNum" sz="quarter" idx="12"/>
          </p:nvPr>
        </p:nvSpPr>
        <p:spPr/>
        <p:txBody>
          <a:bodyPr/>
          <a:lstStyle/>
          <a:p>
            <a:fld id="{F4F90043-1B44-49C6-AA5D-09E518A00792}" type="slidenum">
              <a:rPr lang="en-US" smtClean="0"/>
              <a:t>19</a:t>
            </a:fld>
            <a:endParaRPr lang="en-US"/>
          </a:p>
        </p:txBody>
      </p:sp>
    </p:spTree>
    <p:extLst>
      <p:ext uri="{BB962C8B-B14F-4D97-AF65-F5344CB8AC3E}">
        <p14:creationId xmlns:p14="http://schemas.microsoft.com/office/powerpoint/2010/main" val="30175363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		</a:t>
            </a:r>
            <a:endParaRPr lang="en-US" dirty="0"/>
          </a:p>
        </p:txBody>
      </p:sp>
      <p:sp>
        <p:nvSpPr>
          <p:cNvPr id="3" name="Content Placeholder 2"/>
          <p:cNvSpPr>
            <a:spLocks noGrp="1"/>
          </p:cNvSpPr>
          <p:nvPr>
            <p:ph idx="1"/>
          </p:nvPr>
        </p:nvSpPr>
        <p:spPr>
          <a:xfrm>
            <a:off x="1097280" y="1845733"/>
            <a:ext cx="10058400" cy="4614051"/>
          </a:xfrm>
        </p:spPr>
        <p:txBody>
          <a:bodyPr>
            <a:noAutofit/>
          </a:bodyPr>
          <a:lstStyle/>
          <a:p>
            <a:pPr>
              <a:buFont typeface="Arial" panose="020B0604020202020204" pitchFamily="34" charset="0"/>
              <a:buChar char="•"/>
            </a:pPr>
            <a:r>
              <a:rPr lang="en-US" dirty="0" smtClean="0"/>
              <a:t>What </a:t>
            </a:r>
            <a:r>
              <a:rPr lang="en-US" dirty="0" smtClean="0"/>
              <a:t>is a CoC/the GRCoC?</a:t>
            </a:r>
          </a:p>
          <a:p>
            <a:pPr>
              <a:buFont typeface="Arial" panose="020B0604020202020204" pitchFamily="34" charset="0"/>
              <a:buChar char="•"/>
            </a:pPr>
            <a:r>
              <a:rPr lang="en-US" dirty="0" smtClean="0"/>
              <a:t>Homeward’s role</a:t>
            </a:r>
          </a:p>
          <a:p>
            <a:pPr>
              <a:buFont typeface="Arial" panose="020B0604020202020204" pitchFamily="34" charset="0"/>
              <a:buChar char="•"/>
            </a:pPr>
            <a:r>
              <a:rPr lang="en-US" dirty="0" smtClean="0"/>
              <a:t>Standing </a:t>
            </a:r>
            <a:r>
              <a:rPr lang="en-US" dirty="0" smtClean="0"/>
              <a:t>Committees and Work Groups</a:t>
            </a:r>
          </a:p>
          <a:p>
            <a:pPr>
              <a:buFont typeface="Arial" panose="020B0604020202020204" pitchFamily="34" charset="0"/>
              <a:buChar char="•"/>
            </a:pPr>
            <a:r>
              <a:rPr lang="en-US" dirty="0" smtClean="0"/>
              <a:t>Community Data Review</a:t>
            </a:r>
          </a:p>
          <a:p>
            <a:pPr>
              <a:buFont typeface="Arial" panose="020B0604020202020204" pitchFamily="34" charset="0"/>
              <a:buChar char="•"/>
            </a:pPr>
            <a:r>
              <a:rPr lang="en-US" dirty="0" smtClean="0"/>
              <a:t>Best Practices to Prevent and End Homelessness Conference</a:t>
            </a:r>
            <a:endParaRPr lang="en-US" dirty="0" smtClean="0"/>
          </a:p>
          <a:p>
            <a:pPr>
              <a:buFont typeface="Arial" panose="020B0604020202020204" pitchFamily="34" charset="0"/>
              <a:buChar char="•"/>
            </a:pPr>
            <a:r>
              <a:rPr lang="en-US" dirty="0" smtClean="0"/>
              <a:t>Virginia Homeless Solutions Program application and funding request</a:t>
            </a:r>
            <a:endParaRPr lang="en-US" dirty="0" smtClean="0"/>
          </a:p>
          <a:p>
            <a:pPr>
              <a:buFont typeface="Arial" panose="020B0604020202020204" pitchFamily="34" charset="0"/>
              <a:buChar char="•"/>
            </a:pPr>
            <a:r>
              <a:rPr lang="en-US" dirty="0" smtClean="0"/>
              <a:t>2022 Youth Homelessness Demonstration Program</a:t>
            </a:r>
            <a:endParaRPr lang="en-US" dirty="0"/>
          </a:p>
        </p:txBody>
      </p:sp>
      <p:sp>
        <p:nvSpPr>
          <p:cNvPr id="4" name="Slide Number Placeholder 3"/>
          <p:cNvSpPr>
            <a:spLocks noGrp="1"/>
          </p:cNvSpPr>
          <p:nvPr>
            <p:ph type="sldNum" sz="quarter" idx="12"/>
          </p:nvPr>
        </p:nvSpPr>
        <p:spPr/>
        <p:txBody>
          <a:bodyPr/>
          <a:lstStyle/>
          <a:p>
            <a:fld id="{F4F90043-1B44-49C6-AA5D-09E518A00792}" type="slidenum">
              <a:rPr lang="en-US" smtClean="0"/>
              <a:t>2</a:t>
            </a:fld>
            <a:endParaRPr lang="en-US"/>
          </a:p>
        </p:txBody>
      </p:sp>
    </p:spTree>
    <p:extLst>
      <p:ext uri="{BB962C8B-B14F-4D97-AF65-F5344CB8AC3E}">
        <p14:creationId xmlns:p14="http://schemas.microsoft.com/office/powerpoint/2010/main" val="578733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Committees </a:t>
            </a:r>
            <a:r>
              <a:rPr lang="en-US" dirty="0" smtClean="0"/>
              <a:t>: SPP</a:t>
            </a:r>
            <a:endParaRPr lang="en-US" dirty="0"/>
          </a:p>
        </p:txBody>
      </p:sp>
      <p:sp>
        <p:nvSpPr>
          <p:cNvPr id="3" name="Content Placeholder 2"/>
          <p:cNvSpPr>
            <a:spLocks noGrp="1"/>
          </p:cNvSpPr>
          <p:nvPr>
            <p:ph sz="half" idx="1"/>
          </p:nvPr>
        </p:nvSpPr>
        <p:spPr/>
        <p:txBody>
          <a:bodyPr>
            <a:normAutofit lnSpcReduction="10000"/>
          </a:bodyPr>
          <a:lstStyle/>
          <a:p>
            <a:r>
              <a:rPr lang="en-US" dirty="0"/>
              <a:t>System Policy and Process Committee (SPP): responsible for reviewing and updating </a:t>
            </a:r>
            <a:r>
              <a:rPr lang="en-US" dirty="0" smtClean="0"/>
              <a:t>policies and processes that guide the GRCoC Coordinated Entry System. Many policies endorsed by SPP must be approved by the CoC board. </a:t>
            </a:r>
            <a:endParaRPr lang="en-US" dirty="0"/>
          </a:p>
        </p:txBody>
      </p:sp>
      <p:sp>
        <p:nvSpPr>
          <p:cNvPr id="4" name="Content Placeholder 3"/>
          <p:cNvSpPr>
            <a:spLocks noGrp="1"/>
          </p:cNvSpPr>
          <p:nvPr>
            <p:ph sz="half" idx="2"/>
          </p:nvPr>
        </p:nvSpPr>
        <p:spPr/>
        <p:txBody>
          <a:bodyPr>
            <a:normAutofit lnSpcReduction="10000"/>
          </a:bodyPr>
          <a:lstStyle/>
          <a:p>
            <a:r>
              <a:rPr lang="en-US" dirty="0" smtClean="0"/>
              <a:t>Composition: One voting member representative from each provider type (e.g., emergency shelter, outreach, permanent supportive housing, etc.) and one non-voting Coordinated Entry (referrals) member, </a:t>
            </a:r>
          </a:p>
          <a:p>
            <a:endParaRPr lang="en-US" dirty="0"/>
          </a:p>
          <a:p>
            <a:r>
              <a:rPr lang="en-US" dirty="0" smtClean="0"/>
              <a:t>Recruitment: Applications are accepted every two years. Candidates are reviewed and selected by Governance. </a:t>
            </a:r>
          </a:p>
          <a:p>
            <a:endParaRPr lang="en-US" dirty="0"/>
          </a:p>
          <a:p>
            <a:r>
              <a:rPr lang="en-US" dirty="0" smtClean="0"/>
              <a:t>Active: 2-year term. Meet every other week. Complex and demanding work. </a:t>
            </a:r>
          </a:p>
        </p:txBody>
      </p:sp>
      <p:sp>
        <p:nvSpPr>
          <p:cNvPr id="5" name="Slide Number Placeholder 4"/>
          <p:cNvSpPr>
            <a:spLocks noGrp="1"/>
          </p:cNvSpPr>
          <p:nvPr>
            <p:ph type="sldNum" sz="quarter" idx="12"/>
          </p:nvPr>
        </p:nvSpPr>
        <p:spPr/>
        <p:txBody>
          <a:bodyPr/>
          <a:lstStyle/>
          <a:p>
            <a:fld id="{F4F90043-1B44-49C6-AA5D-09E518A00792}" type="slidenum">
              <a:rPr lang="en-US" smtClean="0"/>
              <a:t>20</a:t>
            </a:fld>
            <a:endParaRPr lang="en-US"/>
          </a:p>
        </p:txBody>
      </p:sp>
    </p:spTree>
    <p:extLst>
      <p:ext uri="{BB962C8B-B14F-4D97-AF65-F5344CB8AC3E}">
        <p14:creationId xmlns:p14="http://schemas.microsoft.com/office/powerpoint/2010/main" val="19231622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Committees: HCIS</a:t>
            </a:r>
            <a:endParaRPr lang="en-US" dirty="0"/>
          </a:p>
        </p:txBody>
      </p:sp>
      <p:sp>
        <p:nvSpPr>
          <p:cNvPr id="3" name="Content Placeholder 2"/>
          <p:cNvSpPr>
            <a:spLocks noGrp="1"/>
          </p:cNvSpPr>
          <p:nvPr>
            <p:ph sz="half" idx="1"/>
          </p:nvPr>
        </p:nvSpPr>
        <p:spPr/>
        <p:txBody>
          <a:bodyPr>
            <a:normAutofit/>
          </a:bodyPr>
          <a:lstStyle/>
          <a:p>
            <a:r>
              <a:rPr lang="en-US" dirty="0" smtClean="0"/>
              <a:t>HMIS/HCIS </a:t>
            </a:r>
            <a:r>
              <a:rPr lang="en-US" dirty="0"/>
              <a:t>Committee: responsible for providing information and guidance to the Greater Richmond CoC related to the implementation of HMIS</a:t>
            </a:r>
            <a:r>
              <a:rPr lang="en-US" dirty="0" smtClean="0"/>
              <a:t>. Reviewing and voting on HCIS license applications-which must be approved by CoC board. </a:t>
            </a:r>
            <a:endParaRPr lang="en-US" dirty="0"/>
          </a:p>
        </p:txBody>
      </p:sp>
      <p:sp>
        <p:nvSpPr>
          <p:cNvPr id="4" name="Content Placeholder 3"/>
          <p:cNvSpPr>
            <a:spLocks noGrp="1"/>
          </p:cNvSpPr>
          <p:nvPr>
            <p:ph sz="half" idx="2"/>
          </p:nvPr>
        </p:nvSpPr>
        <p:spPr/>
        <p:txBody>
          <a:bodyPr>
            <a:normAutofit/>
          </a:bodyPr>
          <a:lstStyle/>
          <a:p>
            <a:r>
              <a:rPr lang="en-US" dirty="0" smtClean="0"/>
              <a:t>Composition: Data/HMIS professionals </a:t>
            </a:r>
          </a:p>
          <a:p>
            <a:endParaRPr lang="en-US" dirty="0"/>
          </a:p>
          <a:p>
            <a:r>
              <a:rPr lang="en-US" dirty="0" smtClean="0"/>
              <a:t>Recruitment: Application and review are managed by the HCIS committee. </a:t>
            </a:r>
          </a:p>
          <a:p>
            <a:endParaRPr lang="en-US" dirty="0"/>
          </a:p>
        </p:txBody>
      </p:sp>
      <p:sp>
        <p:nvSpPr>
          <p:cNvPr id="5" name="Slide Number Placeholder 4"/>
          <p:cNvSpPr>
            <a:spLocks noGrp="1"/>
          </p:cNvSpPr>
          <p:nvPr>
            <p:ph type="sldNum" sz="quarter" idx="12"/>
          </p:nvPr>
        </p:nvSpPr>
        <p:spPr/>
        <p:txBody>
          <a:bodyPr/>
          <a:lstStyle/>
          <a:p>
            <a:fld id="{F4F90043-1B44-49C6-AA5D-09E518A00792}" type="slidenum">
              <a:rPr lang="en-US" smtClean="0"/>
              <a:t>21</a:t>
            </a:fld>
            <a:endParaRPr lang="en-US"/>
          </a:p>
        </p:txBody>
      </p:sp>
    </p:spTree>
    <p:extLst>
      <p:ext uri="{BB962C8B-B14F-4D97-AF65-F5344CB8AC3E}">
        <p14:creationId xmlns:p14="http://schemas.microsoft.com/office/powerpoint/2010/main" val="16682860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Committees: QIL</a:t>
            </a:r>
            <a:endParaRPr lang="en-US" dirty="0"/>
          </a:p>
        </p:txBody>
      </p:sp>
      <p:sp>
        <p:nvSpPr>
          <p:cNvPr id="3" name="Content Placeholder 2"/>
          <p:cNvSpPr>
            <a:spLocks noGrp="1"/>
          </p:cNvSpPr>
          <p:nvPr>
            <p:ph sz="half" idx="1"/>
          </p:nvPr>
        </p:nvSpPr>
        <p:spPr/>
        <p:txBody>
          <a:bodyPr>
            <a:normAutofit/>
          </a:bodyPr>
          <a:lstStyle/>
          <a:p>
            <a:r>
              <a:rPr lang="en-US" dirty="0"/>
              <a:t>Quality Improvement Leadership (QIL) Committee: composed of organizations in the GRCoC that receive HUD CoC, DHCD VHSP, and/or ESG funding. The QIL Work Group will meet to identify and discuss programmatic quality issues in coordinated homeless services</a:t>
            </a:r>
          </a:p>
        </p:txBody>
      </p:sp>
      <p:sp>
        <p:nvSpPr>
          <p:cNvPr id="4" name="Content Placeholder 3"/>
          <p:cNvSpPr>
            <a:spLocks noGrp="1"/>
          </p:cNvSpPr>
          <p:nvPr>
            <p:ph sz="half" idx="2"/>
          </p:nvPr>
        </p:nvSpPr>
        <p:spPr/>
        <p:txBody>
          <a:bodyPr>
            <a:normAutofit/>
          </a:bodyPr>
          <a:lstStyle/>
          <a:p>
            <a:r>
              <a:rPr lang="en-US" dirty="0" smtClean="0"/>
              <a:t>Composition: 2 representatives from each CoC agency that receives ESG (non –CV), CoC, and/or VHSP funding</a:t>
            </a:r>
          </a:p>
          <a:p>
            <a:endParaRPr lang="en-US" dirty="0"/>
          </a:p>
          <a:p>
            <a:r>
              <a:rPr lang="en-US" dirty="0" smtClean="0"/>
              <a:t>Recruitment: N/A</a:t>
            </a:r>
          </a:p>
          <a:p>
            <a:endParaRPr lang="en-US" dirty="0"/>
          </a:p>
          <a:p>
            <a:r>
              <a:rPr lang="en-US" dirty="0" smtClean="0"/>
              <a:t>Active: Quarterly  </a:t>
            </a:r>
          </a:p>
          <a:p>
            <a:endParaRPr lang="en-US" dirty="0"/>
          </a:p>
        </p:txBody>
      </p:sp>
      <p:sp>
        <p:nvSpPr>
          <p:cNvPr id="5" name="Slide Number Placeholder 4"/>
          <p:cNvSpPr>
            <a:spLocks noGrp="1"/>
          </p:cNvSpPr>
          <p:nvPr>
            <p:ph type="sldNum" sz="quarter" idx="12"/>
          </p:nvPr>
        </p:nvSpPr>
        <p:spPr/>
        <p:txBody>
          <a:bodyPr/>
          <a:lstStyle/>
          <a:p>
            <a:fld id="{F4F90043-1B44-49C6-AA5D-09E518A00792}" type="slidenum">
              <a:rPr lang="en-US" smtClean="0"/>
              <a:t>22</a:t>
            </a:fld>
            <a:endParaRPr lang="en-US"/>
          </a:p>
        </p:txBody>
      </p:sp>
    </p:spTree>
    <p:extLst>
      <p:ext uri="{BB962C8B-B14F-4D97-AF65-F5344CB8AC3E}">
        <p14:creationId xmlns:p14="http://schemas.microsoft.com/office/powerpoint/2010/main" val="39280053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General Meetings</a:t>
            </a:r>
            <a:endParaRPr lang="en-US" dirty="0"/>
          </a:p>
        </p:txBody>
      </p:sp>
      <p:sp>
        <p:nvSpPr>
          <p:cNvPr id="3" name="Content Placeholder 2"/>
          <p:cNvSpPr>
            <a:spLocks noGrp="1"/>
          </p:cNvSpPr>
          <p:nvPr>
            <p:ph sz="half" idx="1"/>
          </p:nvPr>
        </p:nvSpPr>
        <p:spPr/>
        <p:txBody>
          <a:bodyPr>
            <a:normAutofit/>
          </a:bodyPr>
          <a:lstStyle/>
          <a:p>
            <a:pPr marL="0" indent="0">
              <a:buNone/>
            </a:pPr>
            <a:r>
              <a:rPr lang="en-US" dirty="0" smtClean="0"/>
              <a:t>General </a:t>
            </a:r>
            <a:r>
              <a:rPr lang="en-US" dirty="0"/>
              <a:t>Meetings: A meeting of the Greater Richmond CoC membership is considered a General Meeting</a:t>
            </a:r>
            <a:r>
              <a:rPr lang="en-US" dirty="0" smtClean="0"/>
              <a:t>. The </a:t>
            </a:r>
            <a:r>
              <a:rPr lang="en-US" dirty="0"/>
              <a:t>Greater Richmond CoC membership will meet at least four times per year</a:t>
            </a:r>
            <a:r>
              <a:rPr lang="en-US" dirty="0" smtClean="0"/>
              <a:t>. Active Members can vote on bylaws and board slate (annual meeting). </a:t>
            </a:r>
            <a:endParaRPr lang="en-US" dirty="0"/>
          </a:p>
        </p:txBody>
      </p:sp>
      <p:sp>
        <p:nvSpPr>
          <p:cNvPr id="4" name="Content Placeholder 3"/>
          <p:cNvSpPr>
            <a:spLocks noGrp="1"/>
          </p:cNvSpPr>
          <p:nvPr>
            <p:ph sz="half" idx="2"/>
          </p:nvPr>
        </p:nvSpPr>
        <p:spPr/>
        <p:txBody>
          <a:bodyPr>
            <a:normAutofit/>
          </a:bodyPr>
          <a:lstStyle/>
          <a:p>
            <a:r>
              <a:rPr lang="en-US" dirty="0" smtClean="0"/>
              <a:t>Composition: As determined in bylaws</a:t>
            </a:r>
          </a:p>
          <a:p>
            <a:endParaRPr lang="en-US" dirty="0"/>
          </a:p>
          <a:p>
            <a:r>
              <a:rPr lang="en-US" dirty="0" smtClean="0"/>
              <a:t>Recruitment: N/A</a:t>
            </a:r>
          </a:p>
          <a:p>
            <a:endParaRPr lang="en-US" dirty="0"/>
          </a:p>
          <a:p>
            <a:r>
              <a:rPr lang="en-US" dirty="0" smtClean="0"/>
              <a:t>Active: Quarterly and one Annual Meeting (board slate).</a:t>
            </a:r>
          </a:p>
          <a:p>
            <a:endParaRPr lang="en-US" dirty="0"/>
          </a:p>
        </p:txBody>
      </p:sp>
      <p:sp>
        <p:nvSpPr>
          <p:cNvPr id="5" name="Slide Number Placeholder 4"/>
          <p:cNvSpPr>
            <a:spLocks noGrp="1"/>
          </p:cNvSpPr>
          <p:nvPr>
            <p:ph type="sldNum" sz="quarter" idx="12"/>
          </p:nvPr>
        </p:nvSpPr>
        <p:spPr/>
        <p:txBody>
          <a:bodyPr/>
          <a:lstStyle/>
          <a:p>
            <a:fld id="{F4F90043-1B44-49C6-AA5D-09E518A00792}" type="slidenum">
              <a:rPr lang="en-US" smtClean="0"/>
              <a:t>23</a:t>
            </a:fld>
            <a:endParaRPr lang="en-US"/>
          </a:p>
        </p:txBody>
      </p:sp>
    </p:spTree>
    <p:extLst>
      <p:ext uri="{BB962C8B-B14F-4D97-AF65-F5344CB8AC3E}">
        <p14:creationId xmlns:p14="http://schemas.microsoft.com/office/powerpoint/2010/main" val="8496624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Community Data Review</a:t>
            </a:r>
            <a:endParaRPr lang="en-US" dirty="0"/>
          </a:p>
        </p:txBody>
      </p:sp>
      <p:sp>
        <p:nvSpPr>
          <p:cNvPr id="3" name="Text Placeholder 2"/>
          <p:cNvSpPr>
            <a:spLocks noGrp="1"/>
          </p:cNvSpPr>
          <p:nvPr>
            <p:ph type="body" idx="1"/>
          </p:nvPr>
        </p:nvSpPr>
        <p:spPr/>
        <p:txBody>
          <a:bodyPr/>
          <a:lstStyle/>
          <a:p>
            <a:r>
              <a:rPr lang="en-US" dirty="0" smtClean="0"/>
              <a:t>Point-in-Time Count and Homeless Connection Line</a:t>
            </a:r>
            <a:endParaRPr lang="en-US" dirty="0"/>
          </a:p>
        </p:txBody>
      </p:sp>
      <p:sp>
        <p:nvSpPr>
          <p:cNvPr id="4" name="Slide Number Placeholder 3"/>
          <p:cNvSpPr>
            <a:spLocks noGrp="1"/>
          </p:cNvSpPr>
          <p:nvPr>
            <p:ph type="sldNum" sz="quarter" idx="12"/>
          </p:nvPr>
        </p:nvSpPr>
        <p:spPr/>
        <p:txBody>
          <a:bodyPr/>
          <a:lstStyle/>
          <a:p>
            <a:fld id="{F4F90043-1B44-49C6-AA5D-09E518A00792}" type="slidenum">
              <a:rPr lang="en-US" smtClean="0"/>
              <a:t>24</a:t>
            </a:fld>
            <a:endParaRPr lang="en-US"/>
          </a:p>
        </p:txBody>
      </p:sp>
    </p:spTree>
    <p:extLst>
      <p:ext uri="{BB962C8B-B14F-4D97-AF65-F5344CB8AC3E}">
        <p14:creationId xmlns:p14="http://schemas.microsoft.com/office/powerpoint/2010/main" val="22842112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Best Practices Conference </a:t>
            </a:r>
            <a:endParaRPr lang="en-US" dirty="0"/>
          </a:p>
        </p:txBody>
      </p:sp>
      <p:sp>
        <p:nvSpPr>
          <p:cNvPr id="3" name="Content Placeholder 2"/>
          <p:cNvSpPr>
            <a:spLocks noGrp="1"/>
          </p:cNvSpPr>
          <p:nvPr>
            <p:ph idx="1"/>
          </p:nvPr>
        </p:nvSpPr>
        <p:spPr/>
        <p:txBody>
          <a:bodyPr/>
          <a:lstStyle/>
          <a:p>
            <a:r>
              <a:rPr lang="en-US" dirty="0"/>
              <a:t>Homeward is excited to share that they are hosting their Best Practices to Prevent and End Homelessness conference in person </a:t>
            </a:r>
            <a:r>
              <a:rPr lang="en-US" b="1" dirty="0"/>
              <a:t>on Friday, May 6 at the Westin 6631 W. Broad St</a:t>
            </a:r>
            <a:r>
              <a:rPr lang="en-US" dirty="0"/>
              <a:t>! </a:t>
            </a:r>
            <a:endParaRPr lang="en-US" dirty="0" smtClean="0"/>
          </a:p>
          <a:p>
            <a:r>
              <a:rPr lang="en-US" dirty="0" smtClean="0"/>
              <a:t>Details </a:t>
            </a:r>
            <a:r>
              <a:rPr lang="en-US" dirty="0"/>
              <a:t>on registration and speakers to follow. </a:t>
            </a:r>
          </a:p>
        </p:txBody>
      </p:sp>
      <p:sp>
        <p:nvSpPr>
          <p:cNvPr id="4" name="Slide Number Placeholder 3"/>
          <p:cNvSpPr>
            <a:spLocks noGrp="1"/>
          </p:cNvSpPr>
          <p:nvPr>
            <p:ph type="sldNum" sz="quarter" idx="12"/>
          </p:nvPr>
        </p:nvSpPr>
        <p:spPr/>
        <p:txBody>
          <a:bodyPr/>
          <a:lstStyle/>
          <a:p>
            <a:fld id="{F4F90043-1B44-49C6-AA5D-09E518A00792}" type="slidenum">
              <a:rPr lang="en-US" smtClean="0"/>
              <a:t>25</a:t>
            </a:fld>
            <a:endParaRPr lang="en-US"/>
          </a:p>
        </p:txBody>
      </p:sp>
    </p:spTree>
    <p:extLst>
      <p:ext uri="{BB962C8B-B14F-4D97-AF65-F5344CB8AC3E}">
        <p14:creationId xmlns:p14="http://schemas.microsoft.com/office/powerpoint/2010/main" val="458382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b="1" dirty="0" smtClean="0"/>
              <a:t>Virginia Homeless Solutions Program FY23</a:t>
            </a:r>
            <a:endParaRPr lang="en-US" sz="4400" b="1" dirty="0"/>
          </a:p>
        </p:txBody>
      </p:sp>
      <p:sp>
        <p:nvSpPr>
          <p:cNvPr id="3" name="Text Placeholder 2"/>
          <p:cNvSpPr>
            <a:spLocks noGrp="1"/>
          </p:cNvSpPr>
          <p:nvPr>
            <p:ph type="body" idx="1"/>
          </p:nvPr>
        </p:nvSpPr>
        <p:spPr/>
        <p:txBody>
          <a:bodyPr/>
          <a:lstStyle/>
          <a:p>
            <a:r>
              <a:rPr lang="en-US" dirty="0" smtClean="0"/>
              <a:t>GRCoC’s Collaborative Application</a:t>
            </a:r>
          </a:p>
        </p:txBody>
      </p:sp>
      <p:sp>
        <p:nvSpPr>
          <p:cNvPr id="4" name="Slide Number Placeholder 3"/>
          <p:cNvSpPr>
            <a:spLocks noGrp="1"/>
          </p:cNvSpPr>
          <p:nvPr>
            <p:ph type="sldNum" sz="quarter" idx="12"/>
          </p:nvPr>
        </p:nvSpPr>
        <p:spPr/>
        <p:txBody>
          <a:bodyPr/>
          <a:lstStyle/>
          <a:p>
            <a:fld id="{F4F90043-1B44-49C6-AA5D-09E518A00792}" type="slidenum">
              <a:rPr lang="en-US" smtClean="0"/>
              <a:t>26</a:t>
            </a:fld>
            <a:endParaRPr lang="en-US"/>
          </a:p>
        </p:txBody>
      </p:sp>
    </p:spTree>
    <p:extLst>
      <p:ext uri="{BB962C8B-B14F-4D97-AF65-F5344CB8AC3E}">
        <p14:creationId xmlns:p14="http://schemas.microsoft.com/office/powerpoint/2010/main" val="8896772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9983" y="462156"/>
            <a:ext cx="7729728" cy="1188720"/>
          </a:xfrm>
        </p:spPr>
        <p:txBody>
          <a:bodyPr>
            <a:normAutofit fontScale="90000"/>
          </a:bodyPr>
          <a:lstStyle/>
          <a:p>
            <a:r>
              <a:rPr lang="en-US" dirty="0" smtClean="0"/>
              <a:t>Virginia Homeless Solutions Program: </a:t>
            </a:r>
            <a:r>
              <a:rPr lang="en-US" dirty="0" smtClean="0"/>
              <a:t>Key Points</a:t>
            </a:r>
            <a:endParaRPr lang="en-US" dirty="0"/>
          </a:p>
        </p:txBody>
      </p:sp>
      <p:sp>
        <p:nvSpPr>
          <p:cNvPr id="3" name="Content Placeholder 2"/>
          <p:cNvSpPr>
            <a:spLocks noGrp="1"/>
          </p:cNvSpPr>
          <p:nvPr>
            <p:ph idx="1"/>
          </p:nvPr>
        </p:nvSpPr>
        <p:spPr>
          <a:xfrm>
            <a:off x="1411486" y="1837599"/>
            <a:ext cx="9844088" cy="4537710"/>
          </a:xfrm>
        </p:spPr>
        <p:txBody>
          <a:bodyPr>
            <a:normAutofit fontScale="25000" lnSpcReduction="20000"/>
          </a:bodyPr>
          <a:lstStyle/>
          <a:p>
            <a:pPr>
              <a:buFont typeface="Wingdings" panose="05000000000000000000" pitchFamily="2" charset="2"/>
              <a:buChar char="§"/>
            </a:pPr>
            <a:r>
              <a:rPr lang="en-US" sz="8000" dirty="0" smtClean="0"/>
              <a:t>Every two years (last full competition was in early 2020) , DHCD releases HSNH guidelines for funding programs. </a:t>
            </a:r>
          </a:p>
          <a:p>
            <a:pPr>
              <a:buFont typeface="Wingdings" panose="05000000000000000000" pitchFamily="2" charset="2"/>
              <a:buChar char="§"/>
            </a:pPr>
            <a:r>
              <a:rPr lang="en-US" sz="8000" dirty="0" smtClean="0"/>
              <a:t>The primary kinds of projects which can be funded through VHSP include</a:t>
            </a:r>
          </a:p>
          <a:p>
            <a:pPr lvl="1">
              <a:buFont typeface="Wingdings" panose="05000000000000000000" pitchFamily="2" charset="2"/>
              <a:buChar char="§"/>
            </a:pPr>
            <a:r>
              <a:rPr lang="en-US" sz="7200" dirty="0" smtClean="0"/>
              <a:t>Emergency Shelter (including Medical Respite)</a:t>
            </a:r>
          </a:p>
          <a:p>
            <a:pPr lvl="1">
              <a:buFont typeface="Wingdings" panose="05000000000000000000" pitchFamily="2" charset="2"/>
              <a:buChar char="§"/>
            </a:pPr>
            <a:r>
              <a:rPr lang="en-US" sz="7200" dirty="0" smtClean="0"/>
              <a:t>Outreach</a:t>
            </a:r>
          </a:p>
          <a:p>
            <a:pPr lvl="1">
              <a:buFont typeface="Wingdings" panose="05000000000000000000" pitchFamily="2" charset="2"/>
              <a:buChar char="§"/>
            </a:pPr>
            <a:r>
              <a:rPr lang="en-US" sz="7200" dirty="0" smtClean="0"/>
              <a:t>Rapid re-housing</a:t>
            </a:r>
          </a:p>
          <a:p>
            <a:pPr lvl="1">
              <a:buFont typeface="Wingdings" panose="05000000000000000000" pitchFamily="2" charset="2"/>
              <a:buChar char="§"/>
            </a:pPr>
            <a:r>
              <a:rPr lang="en-US" sz="7200" dirty="0" smtClean="0"/>
              <a:t>HMIS (the data collection system which is required to be used by all funded agencies)</a:t>
            </a:r>
          </a:p>
          <a:p>
            <a:pPr lvl="1">
              <a:buFont typeface="Wingdings" panose="05000000000000000000" pitchFamily="2" charset="2"/>
              <a:buChar char="§"/>
            </a:pPr>
            <a:r>
              <a:rPr lang="en-US" sz="7200" dirty="0" smtClean="0"/>
              <a:t>Coordinated Entry (the coordinated system for accessing and prioritizing services which is required for all funded agencies)</a:t>
            </a:r>
          </a:p>
          <a:p>
            <a:pPr lvl="1">
              <a:buFont typeface="Wingdings" panose="05000000000000000000" pitchFamily="2" charset="2"/>
              <a:buChar char="§"/>
            </a:pPr>
            <a:r>
              <a:rPr lang="en-US" sz="7200" dirty="0" smtClean="0"/>
              <a:t>CoC Planning (not competitive)</a:t>
            </a:r>
          </a:p>
          <a:p>
            <a:pPr lvl="1">
              <a:buFont typeface="Wingdings" panose="05000000000000000000" pitchFamily="2" charset="2"/>
              <a:buChar char="§"/>
            </a:pPr>
            <a:r>
              <a:rPr lang="en-US" sz="7200" dirty="0" smtClean="0"/>
              <a:t>Targeted Prevention (GRCoC does not currently have VHSP-funded Prevention programs)</a:t>
            </a:r>
          </a:p>
          <a:p>
            <a:pPr>
              <a:buFont typeface="Wingdings" panose="05000000000000000000" pitchFamily="2" charset="2"/>
              <a:buChar char="§"/>
            </a:pPr>
            <a:r>
              <a:rPr lang="en-US" sz="8000" dirty="0" smtClean="0"/>
              <a:t>Each CoC’s application has </a:t>
            </a:r>
            <a:r>
              <a:rPr lang="en-US" sz="8000" dirty="0"/>
              <a:t>to </a:t>
            </a:r>
            <a:r>
              <a:rPr lang="en-US" sz="8000" dirty="0" smtClean="0"/>
              <a:t>include </a:t>
            </a:r>
            <a:r>
              <a:rPr lang="en-US" sz="8000" dirty="0"/>
              <a:t>a </a:t>
            </a:r>
            <a:r>
              <a:rPr lang="en-US" sz="8000" dirty="0" smtClean="0"/>
              <a:t>proposed cash </a:t>
            </a:r>
            <a:r>
              <a:rPr lang="en-US" sz="8000" dirty="0"/>
              <a:t>match </a:t>
            </a:r>
            <a:r>
              <a:rPr lang="en-US" sz="8000" dirty="0" smtClean="0"/>
              <a:t>of </a:t>
            </a:r>
            <a:r>
              <a:rPr lang="en-US" sz="8000" dirty="0"/>
              <a:t>25</a:t>
            </a:r>
            <a:r>
              <a:rPr lang="en-US" sz="8000" dirty="0" smtClean="0"/>
              <a:t>% for its collaborative application. </a:t>
            </a:r>
            <a:r>
              <a:rPr lang="en-US" sz="8000" dirty="0"/>
              <a:t>Most agencies must raise significant funding to implement these programs. </a:t>
            </a:r>
            <a:r>
              <a:rPr lang="en-US" sz="8000" dirty="0" smtClean="0"/>
              <a:t>Homeward fundraises to lower the match for included grantees</a:t>
            </a:r>
            <a:r>
              <a:rPr lang="en-US" sz="6400" dirty="0" smtClean="0"/>
              <a:t>. </a:t>
            </a:r>
            <a:endParaRPr lang="en-US" sz="6400" dirty="0"/>
          </a:p>
          <a:p>
            <a:pPr>
              <a:buFont typeface="Wingdings" panose="05000000000000000000" pitchFamily="2" charset="2"/>
              <a:buChar char="§"/>
            </a:pPr>
            <a:endParaRPr lang="en-US" sz="2500" dirty="0" smtClean="0"/>
          </a:p>
          <a:p>
            <a:pPr>
              <a:buFont typeface="Wingdings" panose="05000000000000000000" pitchFamily="2" charset="2"/>
              <a:buChar char="§"/>
            </a:pPr>
            <a:endParaRPr lang="en-US" dirty="0"/>
          </a:p>
          <a:p>
            <a:pPr>
              <a:buFont typeface="Wingdings" panose="05000000000000000000" pitchFamily="2" charset="2"/>
              <a:buChar char="§"/>
            </a:pPr>
            <a:endParaRPr lang="en-US" dirty="0"/>
          </a:p>
        </p:txBody>
      </p:sp>
    </p:spTree>
    <p:extLst>
      <p:ext uri="{BB962C8B-B14F-4D97-AF65-F5344CB8AC3E}">
        <p14:creationId xmlns:p14="http://schemas.microsoft.com/office/powerpoint/2010/main" val="13583923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VHSP: Key Points, cont</a:t>
            </a:r>
            <a:r>
              <a:rPr lang="en-US" dirty="0"/>
              <a:t>.</a:t>
            </a:r>
          </a:p>
        </p:txBody>
      </p:sp>
      <p:sp>
        <p:nvSpPr>
          <p:cNvPr id="3" name="Content Placeholder 2"/>
          <p:cNvSpPr>
            <a:spLocks noGrp="1"/>
          </p:cNvSpPr>
          <p:nvPr>
            <p:ph idx="1"/>
          </p:nvPr>
        </p:nvSpPr>
        <p:spPr>
          <a:xfrm>
            <a:off x="1666015" y="1868458"/>
            <a:ext cx="8392040" cy="4462003"/>
          </a:xfrm>
        </p:spPr>
        <p:txBody>
          <a:bodyPr>
            <a:noAutofit/>
          </a:bodyPr>
          <a:lstStyle/>
          <a:p>
            <a:pPr>
              <a:buFont typeface="Wingdings" panose="05000000000000000000" pitchFamily="2" charset="2"/>
              <a:buChar char="§"/>
            </a:pPr>
            <a:r>
              <a:rPr lang="en-US" sz="2200" dirty="0" smtClean="0"/>
              <a:t>VHSP competitive and only a Continuum of Care can apply. Individual agencies and for profit companies cannot apply. </a:t>
            </a:r>
          </a:p>
          <a:p>
            <a:pPr lvl="1">
              <a:buFont typeface="Wingdings" panose="05000000000000000000" pitchFamily="2" charset="2"/>
              <a:buChar char="§"/>
            </a:pPr>
            <a:r>
              <a:rPr lang="en-US" sz="2200" dirty="0" smtClean="0"/>
              <a:t>Individual project applicants submit an application to the CoC via Homeward</a:t>
            </a:r>
          </a:p>
          <a:p>
            <a:pPr>
              <a:buFont typeface="Wingdings" panose="05000000000000000000" pitchFamily="2" charset="2"/>
              <a:buChar char="§"/>
            </a:pPr>
            <a:r>
              <a:rPr lang="en-US" sz="2200" dirty="0" smtClean="0"/>
              <a:t>There are 16 CoCs in Virginia.  All but VA Beach are multi-jurisdictional. </a:t>
            </a:r>
          </a:p>
          <a:p>
            <a:pPr>
              <a:buFont typeface="Wingdings" panose="05000000000000000000" pitchFamily="2" charset="2"/>
              <a:buChar char="§"/>
            </a:pPr>
            <a:r>
              <a:rPr lang="en-US" sz="2200" dirty="0" smtClean="0"/>
              <a:t>The amount of funding available is determined community need, capacity and performance; historically flat funding</a:t>
            </a:r>
          </a:p>
          <a:p>
            <a:pPr>
              <a:buFont typeface="Wingdings" panose="05000000000000000000" pitchFamily="2" charset="2"/>
              <a:buChar char="§"/>
            </a:pPr>
            <a:r>
              <a:rPr lang="en-US" sz="2200" dirty="0" smtClean="0"/>
              <a:t>The application has two parts: a community narrative and a collaborative budget from combined project applications (i.e., for an Emergency Shelter program.)</a:t>
            </a:r>
          </a:p>
        </p:txBody>
      </p:sp>
    </p:spTree>
    <p:extLst>
      <p:ext uri="{BB962C8B-B14F-4D97-AF65-F5344CB8AC3E}">
        <p14:creationId xmlns:p14="http://schemas.microsoft.com/office/powerpoint/2010/main" val="9804465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DHCD VHSP FY23 </a:t>
            </a:r>
            <a:br>
              <a:rPr lang="en-US" dirty="0" smtClean="0"/>
            </a:br>
            <a:r>
              <a:rPr lang="en-US" dirty="0" smtClean="0"/>
              <a:t>Funding Opportunity</a:t>
            </a:r>
            <a:endParaRPr lang="en-US" dirty="0"/>
          </a:p>
        </p:txBody>
      </p:sp>
      <p:sp>
        <p:nvSpPr>
          <p:cNvPr id="3" name="Content Placeholder 2"/>
          <p:cNvSpPr>
            <a:spLocks noGrp="1"/>
          </p:cNvSpPr>
          <p:nvPr>
            <p:ph idx="1"/>
          </p:nvPr>
        </p:nvSpPr>
        <p:spPr>
          <a:xfrm>
            <a:off x="1375352" y="1950520"/>
            <a:ext cx="7729728" cy="3843438"/>
          </a:xfrm>
        </p:spPr>
        <p:txBody>
          <a:bodyPr>
            <a:normAutofit/>
          </a:bodyPr>
          <a:lstStyle/>
          <a:p>
            <a:r>
              <a:rPr lang="en-US" sz="2400" dirty="0" smtClean="0"/>
              <a:t>The Virginia Department of Housing and Community Development made VHSP guidelines and applications available on February 1, 2022</a:t>
            </a:r>
          </a:p>
          <a:p>
            <a:r>
              <a:rPr lang="en-US" sz="2400" dirty="0" smtClean="0"/>
              <a:t>CoCs must submit consolidated application by April 4 at 5PM </a:t>
            </a:r>
            <a:endParaRPr lang="en-US" sz="2400" dirty="0" smtClean="0"/>
          </a:p>
          <a:p>
            <a:r>
              <a:rPr lang="en-US" sz="2400" dirty="0" smtClean="0"/>
              <a:t>GRCoC’s </a:t>
            </a:r>
            <a:r>
              <a:rPr lang="en-US" sz="2400" dirty="0" smtClean="0"/>
              <a:t>FY22 funding: $1,647,316</a:t>
            </a:r>
          </a:p>
          <a:p>
            <a:r>
              <a:rPr lang="en-US" sz="2400" dirty="0" smtClean="0"/>
              <a:t>Housing Trust Fund – Homeless Reduction Grant Bonus</a:t>
            </a:r>
            <a:endParaRPr lang="en-US" sz="2200" dirty="0" smtClean="0"/>
          </a:p>
          <a:p>
            <a:endParaRPr lang="en-US" dirty="0"/>
          </a:p>
        </p:txBody>
      </p:sp>
    </p:spTree>
    <p:extLst>
      <p:ext uri="{BB962C8B-B14F-4D97-AF65-F5344CB8AC3E}">
        <p14:creationId xmlns:p14="http://schemas.microsoft.com/office/powerpoint/2010/main" val="27293743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Working together</a:t>
            </a:r>
            <a:endParaRPr lang="en-US" dirty="0"/>
          </a:p>
        </p:txBody>
      </p:sp>
      <p:pic>
        <p:nvPicPr>
          <p:cNvPr id="9" name="Content Placeholder 8"/>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800600" y="925910"/>
            <a:ext cx="6492875" cy="4869656"/>
          </a:xfrm>
        </p:spPr>
      </p:pic>
      <p:sp>
        <p:nvSpPr>
          <p:cNvPr id="8" name="Text Placeholder 7"/>
          <p:cNvSpPr>
            <a:spLocks noGrp="1"/>
          </p:cNvSpPr>
          <p:nvPr>
            <p:ph type="body" sz="half" idx="2"/>
          </p:nvPr>
        </p:nvSpPr>
        <p:spPr/>
        <p:txBody>
          <a:bodyPr>
            <a:normAutofit/>
          </a:bodyPr>
          <a:lstStyle/>
          <a:p>
            <a:r>
              <a:rPr lang="en-US" sz="3200" dirty="0" smtClean="0"/>
              <a:t>Continuum of Care</a:t>
            </a:r>
            <a:endParaRPr lang="en-US" sz="3200" dirty="0"/>
          </a:p>
        </p:txBody>
      </p:sp>
      <p:sp>
        <p:nvSpPr>
          <p:cNvPr id="5" name="Slide Number Placeholder 4"/>
          <p:cNvSpPr>
            <a:spLocks noGrp="1"/>
          </p:cNvSpPr>
          <p:nvPr>
            <p:ph type="sldNum" sz="quarter" idx="12"/>
          </p:nvPr>
        </p:nvSpPr>
        <p:spPr/>
        <p:txBody>
          <a:bodyPr/>
          <a:lstStyle/>
          <a:p>
            <a:fld id="{5527C703-3B84-4B7B-B1D5-40AC686EF798}" type="slidenum">
              <a:rPr lang="en-US" smtClean="0"/>
              <a:t>3</a:t>
            </a:fld>
            <a:endParaRPr lang="en-US"/>
          </a:p>
        </p:txBody>
      </p:sp>
    </p:spTree>
    <p:extLst>
      <p:ext uri="{BB962C8B-B14F-4D97-AF65-F5344CB8AC3E}">
        <p14:creationId xmlns:p14="http://schemas.microsoft.com/office/powerpoint/2010/main" val="399620293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HTF-HRG Bonus</a:t>
            </a:r>
            <a:endParaRPr lang="en-US" dirty="0"/>
          </a:p>
        </p:txBody>
      </p:sp>
      <p:sp>
        <p:nvSpPr>
          <p:cNvPr id="3" name="Content Placeholder 2"/>
          <p:cNvSpPr>
            <a:spLocks noGrp="1"/>
          </p:cNvSpPr>
          <p:nvPr>
            <p:ph idx="1"/>
          </p:nvPr>
        </p:nvSpPr>
        <p:spPr>
          <a:xfrm>
            <a:off x="1433967" y="1876044"/>
            <a:ext cx="7729728" cy="4219956"/>
          </a:xfrm>
        </p:spPr>
        <p:txBody>
          <a:bodyPr>
            <a:normAutofit/>
          </a:bodyPr>
          <a:lstStyle/>
          <a:p>
            <a:pPr marL="0" indent="0">
              <a:buNone/>
            </a:pPr>
            <a:r>
              <a:rPr lang="en-US" sz="2000" dirty="0" smtClean="0"/>
              <a:t>Eligible activities:</a:t>
            </a:r>
          </a:p>
          <a:p>
            <a:r>
              <a:rPr lang="en-US" sz="2000" dirty="0" smtClean="0"/>
              <a:t>Rapid Re-housing</a:t>
            </a:r>
          </a:p>
          <a:p>
            <a:r>
              <a:rPr lang="en-US" sz="2000" dirty="0" smtClean="0"/>
              <a:t>Underserved Populations Innovations Project</a:t>
            </a:r>
          </a:p>
          <a:p>
            <a:pPr lvl="1"/>
            <a:r>
              <a:rPr lang="en-US" sz="2000" dirty="0" smtClean="0"/>
              <a:t>Age 60+</a:t>
            </a:r>
          </a:p>
          <a:p>
            <a:pPr lvl="1"/>
            <a:r>
              <a:rPr lang="en-US" sz="2000" dirty="0" smtClean="0"/>
              <a:t>Unaccompanied youth 18-24</a:t>
            </a:r>
          </a:p>
          <a:p>
            <a:pPr lvl="1"/>
            <a:r>
              <a:rPr lang="en-US" sz="2000" dirty="0" smtClean="0"/>
              <a:t>LGBTQ+</a:t>
            </a:r>
          </a:p>
          <a:p>
            <a:pPr lvl="1"/>
            <a:r>
              <a:rPr lang="en-US" sz="2000" dirty="0" smtClean="0"/>
              <a:t>ID/DD/SUD</a:t>
            </a:r>
          </a:p>
          <a:p>
            <a:r>
              <a:rPr lang="en-US" sz="2000" dirty="0" smtClean="0"/>
              <a:t>Permanent Supportive Housing (housing stabilization or rental assistance)</a:t>
            </a:r>
          </a:p>
          <a:p>
            <a:r>
              <a:rPr lang="en-US" sz="2000" dirty="0" smtClean="0"/>
              <a:t>Admin</a:t>
            </a:r>
          </a:p>
          <a:p>
            <a:pPr marL="0" indent="0">
              <a:buNone/>
            </a:pPr>
            <a:endParaRPr lang="en-US" dirty="0"/>
          </a:p>
        </p:txBody>
      </p:sp>
    </p:spTree>
    <p:extLst>
      <p:ext uri="{BB962C8B-B14F-4D97-AF65-F5344CB8AC3E}">
        <p14:creationId xmlns:p14="http://schemas.microsoft.com/office/powerpoint/2010/main" val="9490283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Underserved Population</a:t>
            </a:r>
            <a:endParaRPr lang="en-US" dirty="0"/>
          </a:p>
        </p:txBody>
      </p:sp>
      <p:sp>
        <p:nvSpPr>
          <p:cNvPr id="3" name="Content Placeholder 2"/>
          <p:cNvSpPr>
            <a:spLocks noGrp="1"/>
          </p:cNvSpPr>
          <p:nvPr>
            <p:ph idx="1"/>
          </p:nvPr>
        </p:nvSpPr>
        <p:spPr/>
        <p:txBody>
          <a:bodyPr>
            <a:noAutofit/>
          </a:bodyPr>
          <a:lstStyle/>
          <a:p>
            <a:r>
              <a:rPr lang="en-US" sz="2400" dirty="0" smtClean="0"/>
              <a:t>Innovative Planning</a:t>
            </a:r>
          </a:p>
          <a:p>
            <a:pPr lvl="1"/>
            <a:r>
              <a:rPr lang="en-US" sz="2400" dirty="0" smtClean="0"/>
              <a:t>Develop pilots of assistance</a:t>
            </a:r>
          </a:p>
          <a:p>
            <a:r>
              <a:rPr lang="en-US" sz="2400" dirty="0" smtClean="0"/>
              <a:t>Outreach/engagement</a:t>
            </a:r>
          </a:p>
          <a:p>
            <a:pPr lvl="1"/>
            <a:r>
              <a:rPr lang="en-US" sz="2400" dirty="0" smtClean="0"/>
              <a:t>Must comply with GRCoC outreach standards</a:t>
            </a:r>
          </a:p>
          <a:p>
            <a:r>
              <a:rPr lang="en-US" sz="2400" dirty="0" smtClean="0"/>
              <a:t>Housing solutions</a:t>
            </a:r>
          </a:p>
          <a:p>
            <a:pPr lvl="1"/>
            <a:r>
              <a:rPr lang="en-US" sz="2400" dirty="0" smtClean="0"/>
              <a:t>E.g. host homes</a:t>
            </a:r>
          </a:p>
          <a:p>
            <a:r>
              <a:rPr lang="en-US" sz="2400" dirty="0" smtClean="0"/>
              <a:t>RRH (including shared housing) and innovative housing solutions</a:t>
            </a:r>
            <a:endParaRPr lang="en-US" sz="2400" dirty="0"/>
          </a:p>
        </p:txBody>
      </p:sp>
    </p:spTree>
    <p:extLst>
      <p:ext uri="{BB962C8B-B14F-4D97-AF65-F5344CB8AC3E}">
        <p14:creationId xmlns:p14="http://schemas.microsoft.com/office/powerpoint/2010/main" val="270982410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VHSP FY23 </a:t>
            </a:r>
            <a:br>
              <a:rPr lang="en-US" dirty="0" smtClean="0"/>
            </a:br>
            <a:r>
              <a:rPr lang="en-US" dirty="0" smtClean="0"/>
              <a:t>Competition Timeline</a:t>
            </a:r>
            <a:endParaRPr lang="en-US" dirty="0"/>
          </a:p>
        </p:txBody>
      </p:sp>
      <p:sp>
        <p:nvSpPr>
          <p:cNvPr id="3" name="Content Placeholder 2"/>
          <p:cNvSpPr>
            <a:spLocks noGrp="1"/>
          </p:cNvSpPr>
          <p:nvPr>
            <p:ph idx="1"/>
          </p:nvPr>
        </p:nvSpPr>
        <p:spPr>
          <a:xfrm>
            <a:off x="1762213" y="1973965"/>
            <a:ext cx="7729728" cy="4069349"/>
          </a:xfrm>
        </p:spPr>
        <p:txBody>
          <a:bodyPr>
            <a:normAutofit lnSpcReduction="10000"/>
          </a:bodyPr>
          <a:lstStyle/>
          <a:p>
            <a:r>
              <a:rPr lang="en-US" sz="2400" dirty="0" smtClean="0"/>
              <a:t> </a:t>
            </a:r>
            <a:r>
              <a:rPr lang="en-US" sz="2400" b="1" dirty="0" smtClean="0"/>
              <a:t>2/1/22:</a:t>
            </a:r>
            <a:r>
              <a:rPr lang="en-US" sz="2400" dirty="0" smtClean="0"/>
              <a:t> VaDHCD made VHSP guidelines and applications. CoCs must submit consolidated application by April 4 at 5pm.</a:t>
            </a:r>
          </a:p>
          <a:p>
            <a:r>
              <a:rPr lang="en-US" sz="2400" b="1" dirty="0" smtClean="0"/>
              <a:t>2/11/22-2/24/22: </a:t>
            </a:r>
            <a:r>
              <a:rPr lang="en-US" sz="2400" dirty="0" smtClean="0"/>
              <a:t>How to apply and open office hours webinars</a:t>
            </a:r>
            <a:endParaRPr lang="en-US" sz="2400" b="1" dirty="0" smtClean="0"/>
          </a:p>
          <a:p>
            <a:r>
              <a:rPr lang="en-US" sz="2400" b="1" dirty="0" smtClean="0"/>
              <a:t>2/15/22: </a:t>
            </a:r>
            <a:r>
              <a:rPr lang="en-US" sz="2400" dirty="0" smtClean="0"/>
              <a:t>Project applications released through CoC listserv and direct emails</a:t>
            </a:r>
          </a:p>
          <a:p>
            <a:r>
              <a:rPr lang="en-US" sz="2400" b="1" dirty="0" smtClean="0"/>
              <a:t>2/25/22: </a:t>
            </a:r>
            <a:r>
              <a:rPr lang="en-US" sz="2400" dirty="0" smtClean="0"/>
              <a:t>Performance Measurement information </a:t>
            </a:r>
            <a:r>
              <a:rPr lang="en-US" sz="2400" dirty="0" smtClean="0"/>
              <a:t>session</a:t>
            </a:r>
          </a:p>
          <a:p>
            <a:r>
              <a:rPr lang="en-US" sz="2400" b="1" dirty="0" smtClean="0"/>
              <a:t>3/8/22: </a:t>
            </a:r>
            <a:r>
              <a:rPr lang="en-US" sz="2400" dirty="0" smtClean="0"/>
              <a:t>Project Applications due to CoC</a:t>
            </a:r>
            <a:endParaRPr lang="en-US" sz="2400" b="1" dirty="0" smtClean="0"/>
          </a:p>
          <a:p>
            <a:r>
              <a:rPr lang="en-US" sz="2400" b="1" dirty="0" smtClean="0"/>
              <a:t>3/11/22: </a:t>
            </a:r>
            <a:r>
              <a:rPr lang="en-US" sz="2400" dirty="0" smtClean="0"/>
              <a:t>Ranking Committee met to review project applications and develop funding request</a:t>
            </a:r>
          </a:p>
        </p:txBody>
      </p:sp>
    </p:spTree>
    <p:extLst>
      <p:ext uri="{BB962C8B-B14F-4D97-AF65-F5344CB8AC3E}">
        <p14:creationId xmlns:p14="http://schemas.microsoft.com/office/powerpoint/2010/main" val="19495050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Ranking Committee Review</a:t>
            </a:r>
            <a:endParaRPr lang="en-US" dirty="0"/>
          </a:p>
        </p:txBody>
      </p:sp>
      <p:sp>
        <p:nvSpPr>
          <p:cNvPr id="3" name="Content Placeholder 2"/>
          <p:cNvSpPr>
            <a:spLocks noGrp="1"/>
          </p:cNvSpPr>
          <p:nvPr>
            <p:ph idx="1"/>
          </p:nvPr>
        </p:nvSpPr>
        <p:spPr>
          <a:xfrm>
            <a:off x="1934059" y="1898110"/>
            <a:ext cx="7729728" cy="4298300"/>
          </a:xfrm>
        </p:spPr>
        <p:txBody>
          <a:bodyPr>
            <a:normAutofit/>
          </a:bodyPr>
          <a:lstStyle/>
          <a:p>
            <a:r>
              <a:rPr lang="en-US" sz="2000" dirty="0" smtClean="0"/>
              <a:t>$1,990,950 </a:t>
            </a:r>
            <a:r>
              <a:rPr lang="en-US" sz="2000" dirty="0"/>
              <a:t>in requests (not including HTF</a:t>
            </a:r>
            <a:r>
              <a:rPr lang="en-US" sz="2000" dirty="0" smtClean="0"/>
              <a:t>)</a:t>
            </a:r>
          </a:p>
          <a:p>
            <a:pPr lvl="1"/>
            <a:r>
              <a:rPr lang="en-US" sz="1800" dirty="0" smtClean="0"/>
              <a:t>15 renewals, each requesting increase </a:t>
            </a:r>
          </a:p>
          <a:p>
            <a:pPr lvl="1"/>
            <a:r>
              <a:rPr lang="en-US" sz="1800" dirty="0" smtClean="0"/>
              <a:t>2 new projects: RBH Outreach, Homeward HMIS</a:t>
            </a:r>
          </a:p>
          <a:p>
            <a:pPr lvl="1"/>
            <a:r>
              <a:rPr lang="en-US" sz="2000" dirty="0" smtClean="0"/>
              <a:t>Level </a:t>
            </a:r>
            <a:r>
              <a:rPr lang="en-US" sz="2000" dirty="0"/>
              <a:t>funding $1,647,316 </a:t>
            </a:r>
            <a:r>
              <a:rPr lang="en-US" sz="2000" dirty="0" smtClean="0"/>
              <a:t>(-$343,634)</a:t>
            </a:r>
          </a:p>
          <a:p>
            <a:r>
              <a:rPr lang="en-US" sz="2200" dirty="0"/>
              <a:t>2 HTF Bonuses: RBH Outreach, VSH Supportive Services at </a:t>
            </a:r>
            <a:r>
              <a:rPr lang="en-US" sz="2200" dirty="0" smtClean="0"/>
              <a:t>PSH</a:t>
            </a:r>
            <a:endParaRPr lang="en-US" sz="2200" dirty="0"/>
          </a:p>
          <a:p>
            <a:r>
              <a:rPr lang="en-US" sz="2000" dirty="0" smtClean="0"/>
              <a:t>Consideration </a:t>
            </a:r>
            <a:r>
              <a:rPr lang="en-US" sz="2000" dirty="0"/>
              <a:t>1: full funding</a:t>
            </a:r>
          </a:p>
          <a:p>
            <a:pPr lvl="1"/>
            <a:r>
              <a:rPr lang="en-US" sz="2000" dirty="0"/>
              <a:t>Are there any project that should not be included?</a:t>
            </a:r>
          </a:p>
          <a:p>
            <a:r>
              <a:rPr lang="en-US" sz="2000" dirty="0" smtClean="0"/>
              <a:t>Consideration </a:t>
            </a:r>
            <a:r>
              <a:rPr lang="en-US" sz="2000" dirty="0"/>
              <a:t>2: level funding</a:t>
            </a:r>
          </a:p>
          <a:p>
            <a:pPr lvl="1"/>
            <a:r>
              <a:rPr lang="en-US" sz="2000" dirty="0"/>
              <a:t>Where to make cuts?</a:t>
            </a:r>
          </a:p>
          <a:p>
            <a:r>
              <a:rPr lang="en-US" sz="2000" dirty="0" smtClean="0"/>
              <a:t>Consideration </a:t>
            </a:r>
            <a:r>
              <a:rPr lang="en-US" sz="2000" dirty="0"/>
              <a:t>3: some additional funding</a:t>
            </a:r>
          </a:p>
          <a:p>
            <a:pPr lvl="1"/>
            <a:r>
              <a:rPr lang="en-US" sz="2000" dirty="0"/>
              <a:t>Which cut projects (level funding) would receive some funding? </a:t>
            </a:r>
          </a:p>
        </p:txBody>
      </p:sp>
    </p:spTree>
    <p:extLst>
      <p:ext uri="{BB962C8B-B14F-4D97-AF65-F5344CB8AC3E}">
        <p14:creationId xmlns:p14="http://schemas.microsoft.com/office/powerpoint/2010/main" val="56868010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Ranking Committee Review</a:t>
            </a:r>
            <a:endParaRPr lang="en-US" dirty="0"/>
          </a:p>
        </p:txBody>
      </p:sp>
      <p:sp>
        <p:nvSpPr>
          <p:cNvPr id="3" name="Content Placeholder 2"/>
          <p:cNvSpPr>
            <a:spLocks noGrp="1"/>
          </p:cNvSpPr>
          <p:nvPr>
            <p:ph idx="1"/>
          </p:nvPr>
        </p:nvSpPr>
        <p:spPr>
          <a:xfrm>
            <a:off x="1429967" y="1956726"/>
            <a:ext cx="7729728" cy="3644422"/>
          </a:xfrm>
        </p:spPr>
        <p:txBody>
          <a:bodyPr>
            <a:normAutofit/>
          </a:bodyPr>
          <a:lstStyle/>
          <a:p>
            <a:r>
              <a:rPr lang="en-US" sz="2000" dirty="0" smtClean="0"/>
              <a:t>Opted for full funding @ </a:t>
            </a:r>
            <a:r>
              <a:rPr lang="en-US" sz="2000" dirty="0"/>
              <a:t>$1,990,950 </a:t>
            </a:r>
            <a:endParaRPr lang="en-US" sz="2000" dirty="0" smtClean="0"/>
          </a:p>
          <a:p>
            <a:r>
              <a:rPr lang="en-US" sz="2000" dirty="0" smtClean="0"/>
              <a:t>If level funding, no new projects funded, no increase for any renewal grantee</a:t>
            </a:r>
          </a:p>
          <a:p>
            <a:r>
              <a:rPr lang="en-US" sz="2000" dirty="0" smtClean="0"/>
              <a:t>If &gt;level, but &lt;full funding, prioritize funding new projects with preference for RBH outreach project</a:t>
            </a:r>
          </a:p>
        </p:txBody>
      </p:sp>
    </p:spTree>
    <p:extLst>
      <p:ext uri="{BB962C8B-B14F-4D97-AF65-F5344CB8AC3E}">
        <p14:creationId xmlns:p14="http://schemas.microsoft.com/office/powerpoint/2010/main" val="9564331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20379" y="222415"/>
            <a:ext cx="7729728" cy="1188720"/>
          </a:xfrm>
        </p:spPr>
        <p:txBody>
          <a:bodyPr/>
          <a:lstStyle/>
          <a:p>
            <a:r>
              <a:rPr lang="en-US" dirty="0" smtClean="0"/>
              <a:t>FY23 Funding Requests</a:t>
            </a:r>
            <a:endParaRPr lang="en-US" dirty="0"/>
          </a:p>
        </p:txBody>
      </p:sp>
      <p:graphicFrame>
        <p:nvGraphicFramePr>
          <p:cNvPr id="4" name="Content Placeholder 3"/>
          <p:cNvGraphicFramePr>
            <a:graphicFrameLocks noGrp="1"/>
          </p:cNvGraphicFramePr>
          <p:nvPr>
            <p:ph idx="1"/>
            <p:extLst/>
          </p:nvPr>
        </p:nvGraphicFramePr>
        <p:xfrm>
          <a:off x="258185" y="1186042"/>
          <a:ext cx="11220223" cy="5413547"/>
        </p:xfrm>
        <a:graphic>
          <a:graphicData uri="http://schemas.openxmlformats.org/drawingml/2006/table">
            <a:tbl>
              <a:tblPr/>
              <a:tblGrid>
                <a:gridCol w="2194321">
                  <a:extLst>
                    <a:ext uri="{9D8B030D-6E8A-4147-A177-3AD203B41FA5}">
                      <a16:colId xmlns:a16="http://schemas.microsoft.com/office/drawing/2014/main" val="1983419225"/>
                    </a:ext>
                  </a:extLst>
                </a:gridCol>
                <a:gridCol w="165456">
                  <a:extLst>
                    <a:ext uri="{9D8B030D-6E8A-4147-A177-3AD203B41FA5}">
                      <a16:colId xmlns:a16="http://schemas.microsoft.com/office/drawing/2014/main" val="1989680450"/>
                    </a:ext>
                  </a:extLst>
                </a:gridCol>
                <a:gridCol w="483112">
                  <a:extLst>
                    <a:ext uri="{9D8B030D-6E8A-4147-A177-3AD203B41FA5}">
                      <a16:colId xmlns:a16="http://schemas.microsoft.com/office/drawing/2014/main" val="3420313455"/>
                    </a:ext>
                  </a:extLst>
                </a:gridCol>
                <a:gridCol w="273370">
                  <a:extLst>
                    <a:ext uri="{9D8B030D-6E8A-4147-A177-3AD203B41FA5}">
                      <a16:colId xmlns:a16="http://schemas.microsoft.com/office/drawing/2014/main" val="1389190867"/>
                    </a:ext>
                  </a:extLst>
                </a:gridCol>
                <a:gridCol w="667053">
                  <a:extLst>
                    <a:ext uri="{9D8B030D-6E8A-4147-A177-3AD203B41FA5}">
                      <a16:colId xmlns:a16="http://schemas.microsoft.com/office/drawing/2014/main" val="856342074"/>
                    </a:ext>
                  </a:extLst>
                </a:gridCol>
                <a:gridCol w="89429">
                  <a:extLst>
                    <a:ext uri="{9D8B030D-6E8A-4147-A177-3AD203B41FA5}">
                      <a16:colId xmlns:a16="http://schemas.microsoft.com/office/drawing/2014/main" val="797989147"/>
                    </a:ext>
                  </a:extLst>
                </a:gridCol>
                <a:gridCol w="678042">
                  <a:extLst>
                    <a:ext uri="{9D8B030D-6E8A-4147-A177-3AD203B41FA5}">
                      <a16:colId xmlns:a16="http://schemas.microsoft.com/office/drawing/2014/main" val="361583218"/>
                    </a:ext>
                  </a:extLst>
                </a:gridCol>
                <a:gridCol w="78440">
                  <a:extLst>
                    <a:ext uri="{9D8B030D-6E8A-4147-A177-3AD203B41FA5}">
                      <a16:colId xmlns:a16="http://schemas.microsoft.com/office/drawing/2014/main" val="3292608676"/>
                    </a:ext>
                  </a:extLst>
                </a:gridCol>
                <a:gridCol w="667414">
                  <a:extLst>
                    <a:ext uri="{9D8B030D-6E8A-4147-A177-3AD203B41FA5}">
                      <a16:colId xmlns:a16="http://schemas.microsoft.com/office/drawing/2014/main" val="1575252180"/>
                    </a:ext>
                  </a:extLst>
                </a:gridCol>
                <a:gridCol w="89069">
                  <a:extLst>
                    <a:ext uri="{9D8B030D-6E8A-4147-A177-3AD203B41FA5}">
                      <a16:colId xmlns:a16="http://schemas.microsoft.com/office/drawing/2014/main" val="2400825183"/>
                    </a:ext>
                  </a:extLst>
                </a:gridCol>
                <a:gridCol w="505453">
                  <a:extLst>
                    <a:ext uri="{9D8B030D-6E8A-4147-A177-3AD203B41FA5}">
                      <a16:colId xmlns:a16="http://schemas.microsoft.com/office/drawing/2014/main" val="3883076114"/>
                    </a:ext>
                  </a:extLst>
                </a:gridCol>
                <a:gridCol w="251031">
                  <a:extLst>
                    <a:ext uri="{9D8B030D-6E8A-4147-A177-3AD203B41FA5}">
                      <a16:colId xmlns:a16="http://schemas.microsoft.com/office/drawing/2014/main" val="2431359358"/>
                    </a:ext>
                  </a:extLst>
                </a:gridCol>
                <a:gridCol w="756483">
                  <a:extLst>
                    <a:ext uri="{9D8B030D-6E8A-4147-A177-3AD203B41FA5}">
                      <a16:colId xmlns:a16="http://schemas.microsoft.com/office/drawing/2014/main" val="1077656177"/>
                    </a:ext>
                  </a:extLst>
                </a:gridCol>
                <a:gridCol w="613906">
                  <a:extLst>
                    <a:ext uri="{9D8B030D-6E8A-4147-A177-3AD203B41FA5}">
                      <a16:colId xmlns:a16="http://schemas.microsoft.com/office/drawing/2014/main" val="2216190713"/>
                    </a:ext>
                  </a:extLst>
                </a:gridCol>
                <a:gridCol w="142576">
                  <a:extLst>
                    <a:ext uri="{9D8B030D-6E8A-4147-A177-3AD203B41FA5}">
                      <a16:colId xmlns:a16="http://schemas.microsoft.com/office/drawing/2014/main" val="1895988676"/>
                    </a:ext>
                  </a:extLst>
                </a:gridCol>
                <a:gridCol w="354660">
                  <a:extLst>
                    <a:ext uri="{9D8B030D-6E8A-4147-A177-3AD203B41FA5}">
                      <a16:colId xmlns:a16="http://schemas.microsoft.com/office/drawing/2014/main" val="1649879695"/>
                    </a:ext>
                  </a:extLst>
                </a:gridCol>
                <a:gridCol w="401824">
                  <a:extLst>
                    <a:ext uri="{9D8B030D-6E8A-4147-A177-3AD203B41FA5}">
                      <a16:colId xmlns:a16="http://schemas.microsoft.com/office/drawing/2014/main" val="997695602"/>
                    </a:ext>
                  </a:extLst>
                </a:gridCol>
                <a:gridCol w="538599">
                  <a:extLst>
                    <a:ext uri="{9D8B030D-6E8A-4147-A177-3AD203B41FA5}">
                      <a16:colId xmlns:a16="http://schemas.microsoft.com/office/drawing/2014/main" val="641904811"/>
                    </a:ext>
                  </a:extLst>
                </a:gridCol>
                <a:gridCol w="217883">
                  <a:extLst>
                    <a:ext uri="{9D8B030D-6E8A-4147-A177-3AD203B41FA5}">
                      <a16:colId xmlns:a16="http://schemas.microsoft.com/office/drawing/2014/main" val="3440380858"/>
                    </a:ext>
                  </a:extLst>
                </a:gridCol>
                <a:gridCol w="614447">
                  <a:extLst>
                    <a:ext uri="{9D8B030D-6E8A-4147-A177-3AD203B41FA5}">
                      <a16:colId xmlns:a16="http://schemas.microsoft.com/office/drawing/2014/main" val="3496129502"/>
                    </a:ext>
                  </a:extLst>
                </a:gridCol>
                <a:gridCol w="142035">
                  <a:extLst>
                    <a:ext uri="{9D8B030D-6E8A-4147-A177-3AD203B41FA5}">
                      <a16:colId xmlns:a16="http://schemas.microsoft.com/office/drawing/2014/main" val="2359196460"/>
                    </a:ext>
                  </a:extLst>
                </a:gridCol>
                <a:gridCol w="536920">
                  <a:extLst>
                    <a:ext uri="{9D8B030D-6E8A-4147-A177-3AD203B41FA5}">
                      <a16:colId xmlns:a16="http://schemas.microsoft.com/office/drawing/2014/main" val="4240520078"/>
                    </a:ext>
                  </a:extLst>
                </a:gridCol>
                <a:gridCol w="106860">
                  <a:extLst>
                    <a:ext uri="{9D8B030D-6E8A-4147-A177-3AD203B41FA5}">
                      <a16:colId xmlns:a16="http://schemas.microsoft.com/office/drawing/2014/main" val="704786164"/>
                    </a:ext>
                  </a:extLst>
                </a:gridCol>
                <a:gridCol w="651840">
                  <a:extLst>
                    <a:ext uri="{9D8B030D-6E8A-4147-A177-3AD203B41FA5}">
                      <a16:colId xmlns:a16="http://schemas.microsoft.com/office/drawing/2014/main" val="2756328721"/>
                    </a:ext>
                  </a:extLst>
                </a:gridCol>
              </a:tblGrid>
              <a:tr h="111550">
                <a:tc rowSpan="2">
                  <a:txBody>
                    <a:bodyPr/>
                    <a:lstStyle/>
                    <a:p>
                      <a:pPr algn="ctr" fontAlgn="ctr"/>
                      <a:r>
                        <a:rPr lang="en-US" sz="1050" b="1" i="0" u="none" strike="noStrike" dirty="0">
                          <a:solidFill>
                            <a:srgbClr val="000000"/>
                          </a:solidFill>
                          <a:effectLst/>
                          <a:latin typeface="Calibri" panose="020F0502020204030204" pitchFamily="34" charset="0"/>
                        </a:rPr>
                        <a:t>Organization</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D9D9D9"/>
                    </a:solidFill>
                  </a:tcPr>
                </a:tc>
                <a:tc gridSpan="23">
                  <a:txBody>
                    <a:bodyPr/>
                    <a:lstStyle/>
                    <a:p>
                      <a:pPr algn="ctr" fontAlgn="b"/>
                      <a:endParaRPr lang="en-US" sz="700" b="1" i="1"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hMerge="1">
                  <a:txBody>
                    <a:bodyPr/>
                    <a:lstStyle/>
                    <a:p>
                      <a:pPr algn="ctr" fontAlgn="b"/>
                      <a:endParaRPr lang="en-US" sz="700" b="1" i="1"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694117989"/>
                  </a:ext>
                </a:extLst>
              </a:tr>
              <a:tr h="627064">
                <a:tc vMerge="1">
                  <a:txBody>
                    <a:bodyPr/>
                    <a:lstStyle/>
                    <a:p>
                      <a:endParaRPr lang="en-US"/>
                    </a:p>
                  </a:txBody>
                  <a:tcPr/>
                </a:tc>
                <a:tc gridSpan="2">
                  <a:txBody>
                    <a:bodyPr/>
                    <a:lstStyle/>
                    <a:p>
                      <a:pPr algn="ctr" fontAlgn="ctr"/>
                      <a:r>
                        <a:rPr lang="en-US" sz="1050" b="1" i="0" u="none" strike="noStrike" dirty="0">
                          <a:solidFill>
                            <a:srgbClr val="000000"/>
                          </a:solidFill>
                          <a:effectLst/>
                          <a:latin typeface="Calibri" panose="020F0502020204030204" pitchFamily="34" charset="0"/>
                        </a:rPr>
                        <a:t>Outreach</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Centralized or Coordinated Assessment / Entry</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Targeted Prevention</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Emergency Shelter Operations</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Rapid Re-housing</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BASE REQUEST</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ctr" fontAlgn="ctr"/>
                      <a:r>
                        <a:rPr lang="en-US" sz="1050" b="1" i="0" u="none" strike="noStrike" dirty="0">
                          <a:solidFill>
                            <a:srgbClr val="000000"/>
                          </a:solidFill>
                          <a:effectLst/>
                          <a:latin typeface="Calibri" panose="020F0502020204030204" pitchFamily="34" charset="0"/>
                        </a:rPr>
                        <a:t>CoC/LPG Planning (up to 10%)</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HMIS (up to 5%)</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Administration (up to 3%)</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TOTAL REQUEST (excluding HOPWA)</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HOPWA (</a:t>
                      </a:r>
                      <a:r>
                        <a:rPr lang="en-US" sz="1050" b="1" i="0" u="none" strike="noStrike" dirty="0" err="1">
                          <a:solidFill>
                            <a:srgbClr val="000000"/>
                          </a:solidFill>
                          <a:effectLst/>
                          <a:latin typeface="Calibri" panose="020F0502020204030204" pitchFamily="34" charset="0"/>
                        </a:rPr>
                        <a:t>Autofilled</a:t>
                      </a:r>
                      <a:r>
                        <a:rPr lang="en-US" sz="1050" b="1" i="0" u="none" strike="noStrike" dirty="0">
                          <a:solidFill>
                            <a:srgbClr val="000000"/>
                          </a:solidFill>
                          <a:effectLst/>
                          <a:latin typeface="Calibri" panose="020F0502020204030204" pitchFamily="34" charset="0"/>
                        </a:rPr>
                        <a:t> - Rows 17 &amp; 18)</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hMerge="1">
                  <a:txBody>
                    <a:bodyPr/>
                    <a:lstStyle/>
                    <a:p>
                      <a:pPr algn="ctr" fontAlgn="ctr"/>
                      <a:endParaRPr lang="en-US" sz="1200" b="1" i="0" u="none" strike="noStrike" dirty="0">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ctr" fontAlgn="ctr"/>
                      <a:r>
                        <a:rPr lang="en-US" sz="1050" b="1" i="0" u="none" strike="noStrike" dirty="0">
                          <a:solidFill>
                            <a:srgbClr val="000000"/>
                          </a:solidFill>
                          <a:effectLst/>
                          <a:latin typeface="Calibri" panose="020F0502020204030204" pitchFamily="34" charset="0"/>
                        </a:rPr>
                        <a:t> GRAND TOTAL</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hMerge="1">
                  <a:txBody>
                    <a:bodyPr/>
                    <a:lstStyle/>
                    <a:p>
                      <a:pPr algn="ctr" fontAlgn="ctr"/>
                      <a:endParaRPr lang="en-US" sz="1200" b="1" i="0" u="none" strike="noStrike">
                        <a:solidFill>
                          <a:srgbClr val="000000"/>
                        </a:solidFill>
                        <a:effectLst/>
                        <a:latin typeface="Calibri" panose="020F0502020204030204" pitchFamily="34" charset="0"/>
                      </a:endParaRP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extLst>
                  <a:ext uri="{0D108BD9-81ED-4DB2-BD59-A6C34878D82A}">
                    <a16:rowId xmlns:a16="http://schemas.microsoft.com/office/drawing/2014/main" val="1639802548"/>
                  </a:ext>
                </a:extLst>
              </a:tr>
              <a:tr h="368414">
                <a:tc>
                  <a:txBody>
                    <a:bodyPr/>
                    <a:lstStyle/>
                    <a:p>
                      <a:pPr algn="l" fontAlgn="t"/>
                      <a:r>
                        <a:rPr lang="en-US" sz="1200" b="0" i="0" u="none" strike="noStrike">
                          <a:solidFill>
                            <a:srgbClr val="000000"/>
                          </a:solidFill>
                          <a:effectLst/>
                          <a:latin typeface="Calibri" panose="020F0502020204030204" pitchFamily="34" charset="0"/>
                        </a:rPr>
                        <a:t>CARITAS</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dirty="0">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dirty="0">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250,000</a:t>
                      </a:r>
                    </a:p>
                    <a:p>
                      <a:pPr algn="r" fontAlgn="b"/>
                      <a:r>
                        <a:rPr lang="en-US" sz="1200" b="1" i="0" u="none" strike="noStrike" dirty="0" smtClean="0">
                          <a:solidFill>
                            <a:srgbClr val="000000"/>
                          </a:solidFill>
                          <a:effectLst/>
                          <a:latin typeface="Calibri" panose="020F0502020204030204" pitchFamily="34" charset="0"/>
                        </a:rPr>
                        <a:t>(19,000)</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endParaRPr lang="en-US"/>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250,000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250,000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rowSpan="11" gridSpan="2">
                  <a:txBody>
                    <a:bodyPr/>
                    <a:lstStyle/>
                    <a:p>
                      <a:pPr algn="ctr"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11" hMerge="1">
                  <a:txBody>
                    <a:bodyPr/>
                    <a:lstStyle/>
                    <a:p>
                      <a:pPr algn="ct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gridSpan="2">
                  <a:txBody>
                    <a:bodyPr/>
                    <a:lstStyle/>
                    <a:p>
                      <a:pPr algn="r" fontAlgn="b"/>
                      <a:r>
                        <a:rPr lang="en-US" sz="1200" b="1" i="0" u="none" strike="noStrike">
                          <a:solidFill>
                            <a:srgbClr val="000000"/>
                          </a:solidFill>
                          <a:effectLst/>
                          <a:latin typeface="Calibri" panose="020F0502020204030204" pitchFamily="34" charset="0"/>
                        </a:rPr>
                        <a:t>250,000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527125561"/>
                  </a:ext>
                </a:extLst>
              </a:tr>
              <a:tr h="368414">
                <a:tc>
                  <a:txBody>
                    <a:bodyPr/>
                    <a:lstStyle/>
                    <a:p>
                      <a:pPr algn="l" fontAlgn="t"/>
                      <a:r>
                        <a:rPr lang="en-US" sz="1200" b="0" i="0" u="none" strike="noStrike">
                          <a:solidFill>
                            <a:srgbClr val="000000"/>
                          </a:solidFill>
                          <a:effectLst/>
                          <a:latin typeface="Calibri" panose="020F0502020204030204" pitchFamily="34" charset="0"/>
                        </a:rPr>
                        <a:t>Commonwealth Catholic Charities</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t"/>
                      <a:r>
                        <a:rPr lang="en-US" sz="1200" b="0" i="0" u="none" strike="noStrike" dirty="0" smtClean="0">
                          <a:solidFill>
                            <a:srgbClr val="000000"/>
                          </a:solidFill>
                          <a:effectLst/>
                          <a:latin typeface="Calibri" panose="020F0502020204030204" pitchFamily="34" charset="0"/>
                        </a:rPr>
                        <a:t>46,695</a:t>
                      </a:r>
                    </a:p>
                    <a:p>
                      <a:pPr algn="r" fontAlgn="t"/>
                      <a:r>
                        <a:rPr lang="en-US" sz="1200" b="1" i="0" u="none" strike="noStrike" dirty="0" smtClean="0">
                          <a:solidFill>
                            <a:srgbClr val="000000"/>
                          </a:solidFill>
                          <a:effectLst/>
                          <a:latin typeface="Calibri" panose="020F0502020204030204" pitchFamily="34" charset="0"/>
                        </a:rPr>
                        <a:t>(11,206)</a:t>
                      </a:r>
                      <a:endParaRPr lang="en-US" sz="1200" b="1" i="0" u="none" strike="noStrike" dirty="0">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t"/>
                      <a:endParaRPr lang="en-US" sz="1200" b="0" i="0" u="none" strike="noStrike" dirty="0">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46,695</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46,695</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46,695</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3225053007"/>
                  </a:ext>
                </a:extLst>
              </a:tr>
              <a:tr h="368414">
                <a:tc>
                  <a:txBody>
                    <a:bodyPr/>
                    <a:lstStyle/>
                    <a:p>
                      <a:pPr algn="l" fontAlgn="t"/>
                      <a:r>
                        <a:rPr lang="en-US" sz="1200" b="0" i="0" u="none" strike="noStrike">
                          <a:solidFill>
                            <a:srgbClr val="000000"/>
                          </a:solidFill>
                          <a:effectLst/>
                          <a:latin typeface="Calibri" panose="020F0502020204030204" pitchFamily="34" charset="0"/>
                        </a:rPr>
                        <a:t>Daily Planet Health Services</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37,200</a:t>
                      </a:r>
                    </a:p>
                    <a:p>
                      <a:pPr algn="r" fontAlgn="b"/>
                      <a:r>
                        <a:rPr lang="en-US" sz="1200" b="1" i="0" u="none" strike="noStrike" dirty="0" smtClean="0">
                          <a:solidFill>
                            <a:srgbClr val="000000"/>
                          </a:solidFill>
                          <a:effectLst/>
                          <a:latin typeface="Calibri" panose="020F0502020204030204" pitchFamily="34" charset="0"/>
                        </a:rPr>
                        <a:t>(4,488)</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endParaRPr lang="en-US" sz="1200" b="0" i="0" u="none" strike="noStrike" dirty="0" smtClean="0">
                        <a:solidFill>
                          <a:srgbClr val="000000"/>
                        </a:solidFill>
                        <a:effectLst/>
                        <a:latin typeface="Calibri" panose="020F0502020204030204" pitchFamily="34" charset="0"/>
                      </a:endParaRPr>
                    </a:p>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37,200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37,200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37,200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13371902"/>
                  </a:ext>
                </a:extLst>
              </a:tr>
              <a:tr h="368414">
                <a:tc>
                  <a:txBody>
                    <a:bodyPr/>
                    <a:lstStyle/>
                    <a:p>
                      <a:pPr algn="l" fontAlgn="t"/>
                      <a:r>
                        <a:rPr lang="en-US" sz="1200" b="0" i="0" u="none" strike="noStrike">
                          <a:solidFill>
                            <a:srgbClr val="000000"/>
                          </a:solidFill>
                          <a:effectLst/>
                          <a:latin typeface="Calibri" panose="020F0502020204030204" pitchFamily="34" charset="0"/>
                        </a:rPr>
                        <a:t>Hanover Safe Place</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endParaRPr lang="en-US"/>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52,250</a:t>
                      </a:r>
                    </a:p>
                    <a:p>
                      <a:pPr algn="r" fontAlgn="b"/>
                      <a:r>
                        <a:rPr lang="en-US" sz="1200" b="1" i="0" u="none" strike="noStrike" dirty="0" smtClean="0">
                          <a:solidFill>
                            <a:srgbClr val="000000"/>
                          </a:solidFill>
                          <a:effectLst/>
                          <a:latin typeface="Calibri" panose="020F0502020204030204" pitchFamily="34" charset="0"/>
                        </a:rPr>
                        <a:t>(6,472)</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145,000</a:t>
                      </a:r>
                    </a:p>
                    <a:p>
                      <a:pPr algn="r" fontAlgn="b"/>
                      <a:r>
                        <a:rPr lang="en-US" sz="1200" b="1" i="0" u="none" strike="noStrike" dirty="0" smtClean="0">
                          <a:solidFill>
                            <a:srgbClr val="000000"/>
                          </a:solidFill>
                          <a:effectLst/>
                          <a:latin typeface="Calibri" panose="020F0502020204030204" pitchFamily="34" charset="0"/>
                        </a:rPr>
                        <a:t>(46,926)</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dirty="0">
                          <a:solidFill>
                            <a:srgbClr val="000000"/>
                          </a:solidFill>
                          <a:effectLst/>
                          <a:latin typeface="Calibri" panose="020F0502020204030204" pitchFamily="34" charset="0"/>
                        </a:rPr>
                        <a:t>197,250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197,250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197,250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567233743"/>
                  </a:ext>
                </a:extLst>
              </a:tr>
              <a:tr h="368414">
                <a:tc>
                  <a:txBody>
                    <a:bodyPr/>
                    <a:lstStyle/>
                    <a:p>
                      <a:pPr algn="l" fontAlgn="t"/>
                      <a:r>
                        <a:rPr lang="en-US" sz="1200" b="0" i="0" u="none" strike="noStrike">
                          <a:solidFill>
                            <a:srgbClr val="000000"/>
                          </a:solidFill>
                          <a:effectLst/>
                          <a:latin typeface="Calibri" panose="020F0502020204030204" pitchFamily="34" charset="0"/>
                        </a:rPr>
                        <a:t>HomeAgain</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136,404</a:t>
                      </a:r>
                    </a:p>
                    <a:p>
                      <a:pPr algn="r" fontAlgn="b"/>
                      <a:r>
                        <a:rPr lang="en-US" sz="1200" b="1" i="0" u="none" strike="noStrike" dirty="0" smtClean="0">
                          <a:solidFill>
                            <a:srgbClr val="000000"/>
                          </a:solidFill>
                          <a:effectLst/>
                          <a:latin typeface="Calibri" panose="020F0502020204030204" pitchFamily="34" charset="0"/>
                        </a:rPr>
                        <a:t>(35,259)</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109,795</a:t>
                      </a:r>
                    </a:p>
                    <a:p>
                      <a:pPr algn="r" fontAlgn="b"/>
                      <a:r>
                        <a:rPr lang="en-US" sz="1200" b="1" i="0" u="none" strike="noStrike" dirty="0" smtClean="0">
                          <a:solidFill>
                            <a:srgbClr val="FF0000"/>
                          </a:solidFill>
                          <a:effectLst/>
                          <a:latin typeface="Calibri" panose="020F0502020204030204" pitchFamily="34" charset="0"/>
                        </a:rPr>
                        <a:t>(-21,850)</a:t>
                      </a:r>
                      <a:endParaRPr lang="en-US" sz="1200" b="1" i="0" u="none" strike="noStrike" dirty="0">
                        <a:solidFill>
                          <a:srgbClr val="FF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dirty="0">
                          <a:solidFill>
                            <a:srgbClr val="000000"/>
                          </a:solidFill>
                          <a:effectLst/>
                          <a:latin typeface="Calibri" panose="020F0502020204030204" pitchFamily="34" charset="0"/>
                        </a:rPr>
                        <a:t>246,199</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246,199</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246,199</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484523585"/>
                  </a:ext>
                </a:extLst>
              </a:tr>
              <a:tr h="368414">
                <a:tc>
                  <a:txBody>
                    <a:bodyPr/>
                    <a:lstStyle/>
                    <a:p>
                      <a:pPr algn="l" fontAlgn="t"/>
                      <a:r>
                        <a:rPr lang="en-US" sz="1200" b="0" i="0" u="none" strike="noStrike">
                          <a:solidFill>
                            <a:srgbClr val="000000"/>
                          </a:solidFill>
                          <a:effectLst/>
                          <a:latin typeface="Calibri" panose="020F0502020204030204" pitchFamily="34" charset="0"/>
                        </a:rPr>
                        <a:t>Homeward</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a:solidFill>
                            <a:srgbClr val="000000"/>
                          </a:solidFill>
                          <a:effectLst/>
                          <a:latin typeface="Calibri" panose="020F0502020204030204" pitchFamily="34" charset="0"/>
                        </a:rPr>
                        <a:t>274,938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274,938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effectLst/>
                          <a:latin typeface="Calibri" panose="020F0502020204030204" pitchFamily="34" charset="0"/>
                        </a:rPr>
                        <a:t>30,000</a:t>
                      </a:r>
                    </a:p>
                    <a:p>
                      <a:pPr algn="r" fontAlgn="b"/>
                      <a:r>
                        <a:rPr lang="en-US" sz="1200" b="1" i="0" u="none" strike="noStrike" dirty="0" smtClean="0">
                          <a:solidFill>
                            <a:srgbClr val="000000"/>
                          </a:solidFill>
                          <a:effectLst/>
                          <a:latin typeface="Calibri" panose="020F0502020204030204" pitchFamily="34" charset="0"/>
                        </a:rPr>
                        <a:t>(5,000)</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dirty="0">
                          <a:solidFill>
                            <a:srgbClr val="000000"/>
                          </a:solidFill>
                          <a:effectLst/>
                          <a:latin typeface="Calibri" panose="020F0502020204030204" pitchFamily="34" charset="0"/>
                        </a:rPr>
                        <a:t>25,000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329,938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329,938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099219864"/>
                  </a:ext>
                </a:extLst>
              </a:tr>
              <a:tr h="368414">
                <a:tc>
                  <a:txBody>
                    <a:bodyPr/>
                    <a:lstStyle/>
                    <a:p>
                      <a:pPr algn="l" fontAlgn="t"/>
                      <a:r>
                        <a:rPr lang="en-US" sz="1200" b="0" i="0" u="none" strike="noStrike">
                          <a:solidFill>
                            <a:srgbClr val="000000"/>
                          </a:solidFill>
                          <a:effectLst/>
                          <a:latin typeface="Calibri" panose="020F0502020204030204" pitchFamily="34" charset="0"/>
                        </a:rPr>
                        <a:t>Housing Families First</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80,000</a:t>
                      </a:r>
                    </a:p>
                    <a:p>
                      <a:pPr algn="r" fontAlgn="b"/>
                      <a:r>
                        <a:rPr lang="en-US" sz="1200" b="1" i="0" u="none" strike="noStrike" dirty="0" smtClean="0">
                          <a:solidFill>
                            <a:srgbClr val="000000"/>
                          </a:solidFill>
                          <a:effectLst/>
                          <a:latin typeface="Calibri" panose="020F0502020204030204" pitchFamily="34" charset="0"/>
                        </a:rPr>
                        <a:t>(7,048)</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131,000</a:t>
                      </a:r>
                    </a:p>
                    <a:p>
                      <a:pPr algn="r" fontAlgn="b"/>
                      <a:r>
                        <a:rPr lang="en-US" sz="1200" b="1" i="0" u="none" strike="noStrike" dirty="0" smtClean="0">
                          <a:solidFill>
                            <a:schemeClr val="tx1"/>
                          </a:solidFill>
                          <a:effectLst/>
                          <a:latin typeface="Calibri" panose="020F0502020204030204" pitchFamily="34" charset="0"/>
                        </a:rPr>
                        <a:t>(2,761)</a:t>
                      </a:r>
                      <a:endParaRPr lang="en-US" sz="1200" b="1" i="0" u="none" strike="noStrike" dirty="0">
                        <a:solidFill>
                          <a:schemeClr val="tx1"/>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dirty="0">
                          <a:solidFill>
                            <a:srgbClr val="000000"/>
                          </a:solidFill>
                          <a:effectLst/>
                          <a:latin typeface="Calibri" panose="020F0502020204030204" pitchFamily="34" charset="0"/>
                        </a:rPr>
                        <a:t>211,000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a:solidFill>
                            <a:srgbClr val="000000"/>
                          </a:solidFill>
                          <a:effectLst/>
                          <a:latin typeface="Calibri" panose="020F0502020204030204" pitchFamily="34" charset="0"/>
                        </a:rPr>
                        <a:t>4,000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215,000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215,000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886532358"/>
                  </a:ext>
                </a:extLst>
              </a:tr>
              <a:tr h="368414">
                <a:tc>
                  <a:txBody>
                    <a:bodyPr/>
                    <a:lstStyle/>
                    <a:p>
                      <a:pPr algn="l" fontAlgn="t"/>
                      <a:r>
                        <a:rPr lang="en-US" sz="1200" b="0" i="0" u="none" strike="noStrike">
                          <a:solidFill>
                            <a:srgbClr val="000000"/>
                          </a:solidFill>
                          <a:effectLst/>
                          <a:latin typeface="Calibri" panose="020F0502020204030204" pitchFamily="34" charset="0"/>
                        </a:rPr>
                        <a:t>St. Joseph's Villa</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338,000</a:t>
                      </a:r>
                    </a:p>
                    <a:p>
                      <a:pPr algn="r" fontAlgn="b"/>
                      <a:r>
                        <a:rPr lang="en-US" sz="1200" b="1" i="0" u="none" strike="noStrike" dirty="0" smtClean="0">
                          <a:solidFill>
                            <a:srgbClr val="000000"/>
                          </a:solidFill>
                          <a:effectLst/>
                          <a:latin typeface="Calibri" panose="020F0502020204030204" pitchFamily="34" charset="0"/>
                        </a:rPr>
                        <a:t>(38,000)</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dirty="0">
                          <a:solidFill>
                            <a:srgbClr val="000000"/>
                          </a:solidFill>
                          <a:effectLst/>
                          <a:latin typeface="Calibri" panose="020F0502020204030204" pitchFamily="34" charset="0"/>
                        </a:rPr>
                        <a:t>338,000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338,000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338,000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161245455"/>
                  </a:ext>
                </a:extLst>
              </a:tr>
              <a:tr h="195582">
                <a:tc>
                  <a:txBody>
                    <a:bodyPr/>
                    <a:lstStyle/>
                    <a:p>
                      <a:pPr algn="l" fontAlgn="t"/>
                      <a:r>
                        <a:rPr lang="en-US" sz="1200" b="0" i="0" u="none" strike="noStrike">
                          <a:solidFill>
                            <a:srgbClr val="000000"/>
                          </a:solidFill>
                          <a:effectLst/>
                          <a:latin typeface="Calibri" panose="020F0502020204030204" pitchFamily="34" charset="0"/>
                        </a:rPr>
                        <a:t>The Salvation Army</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a:solidFill>
                            <a:srgbClr val="000000"/>
                          </a:solidFill>
                          <a:effectLst/>
                          <a:latin typeface="Calibri" panose="020F0502020204030204" pitchFamily="34" charset="0"/>
                        </a:rPr>
                        <a:t>65,000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dirty="0">
                          <a:solidFill>
                            <a:srgbClr val="000000"/>
                          </a:solidFill>
                          <a:effectLst/>
                          <a:latin typeface="Calibri" panose="020F0502020204030204" pitchFamily="34" charset="0"/>
                        </a:rPr>
                        <a:t>65,000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65,000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65,000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73161352"/>
                  </a:ext>
                </a:extLst>
              </a:tr>
              <a:tr h="368414">
                <a:tc>
                  <a:txBody>
                    <a:bodyPr/>
                    <a:lstStyle/>
                    <a:p>
                      <a:pPr algn="l" fontAlgn="t"/>
                      <a:r>
                        <a:rPr lang="en-US" sz="1200" b="0" i="0" u="none" strike="noStrike">
                          <a:solidFill>
                            <a:srgbClr val="000000"/>
                          </a:solidFill>
                          <a:effectLst/>
                          <a:latin typeface="Calibri" panose="020F0502020204030204" pitchFamily="34" charset="0"/>
                        </a:rPr>
                        <a:t>YWCA</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t"/>
                      <a:r>
                        <a:rPr lang="en-US" sz="1200" b="0" i="0" u="none" strike="noStrike">
                          <a:solidFill>
                            <a:srgbClr val="000000"/>
                          </a:solidFill>
                          <a:effectLst/>
                          <a:latin typeface="Calibri" panose="020F0502020204030204" pitchFamily="34" charset="0"/>
                        </a:rPr>
                        <a:t> </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smtClean="0">
                          <a:solidFill>
                            <a:srgbClr val="000000"/>
                          </a:solidFill>
                          <a:effectLst/>
                          <a:latin typeface="Calibri" panose="020F0502020204030204" pitchFamily="34" charset="0"/>
                        </a:rPr>
                        <a:t>75,000</a:t>
                      </a:r>
                    </a:p>
                    <a:p>
                      <a:pPr algn="r" fontAlgn="b"/>
                      <a:r>
                        <a:rPr lang="en-US" sz="1200" b="1" i="0" u="none" strike="noStrike" dirty="0" smtClean="0">
                          <a:solidFill>
                            <a:srgbClr val="000000"/>
                          </a:solidFill>
                          <a:effectLst/>
                          <a:latin typeface="Calibri" panose="020F0502020204030204" pitchFamily="34" charset="0"/>
                        </a:rPr>
                        <a:t>(43,500)</a:t>
                      </a:r>
                      <a:endParaRPr lang="en-US" sz="1200" b="1"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endParaRPr lang="en-US" sz="1200" b="0" i="0" u="none" strike="noStrike" dirty="0" smtClean="0">
                        <a:solidFill>
                          <a:srgbClr val="000000"/>
                        </a:solidFill>
                        <a:effectLst/>
                        <a:latin typeface="Calibri" panose="020F0502020204030204" pitchFamily="34" charset="0"/>
                      </a:endParaRPr>
                    </a:p>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a:solidFill>
                            <a:srgbClr val="000000"/>
                          </a:solidFill>
                          <a:effectLst/>
                          <a:latin typeface="Calibri" panose="020F0502020204030204" pitchFamily="34" charset="0"/>
                        </a:rPr>
                        <a:t>62,400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137,400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137,400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137,400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904022365"/>
                  </a:ext>
                </a:extLst>
              </a:tr>
              <a:tr h="195582">
                <a:tc>
                  <a:txBody>
                    <a:bodyPr/>
                    <a:lstStyle/>
                    <a:p>
                      <a:pPr algn="l" fontAlgn="b"/>
                      <a:r>
                        <a:rPr lang="en-US" sz="1200" b="0" i="0" u="none" strike="noStrike">
                          <a:solidFill>
                            <a:srgbClr val="000000"/>
                          </a:solidFill>
                          <a:effectLst/>
                          <a:latin typeface="Calibri" panose="020F0502020204030204" pitchFamily="34" charset="0"/>
                        </a:rPr>
                        <a:t>RBH</a:t>
                      </a:r>
                    </a:p>
                  </a:txBody>
                  <a:tcPr marL="5833" marR="5833" marT="5833"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t"/>
                      <a:r>
                        <a:rPr lang="en-US" sz="1200" b="1" i="0" u="none" strike="noStrike" dirty="0">
                          <a:solidFill>
                            <a:srgbClr val="000000"/>
                          </a:solidFill>
                          <a:effectLst/>
                          <a:latin typeface="Calibri" panose="020F0502020204030204" pitchFamily="34" charset="0"/>
                        </a:rPr>
                        <a:t>122,160</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t"/>
                      <a:endParaRPr lang="en-US" sz="1200" b="0" i="0" u="none" strike="noStrike">
                        <a:solidFill>
                          <a:srgbClr val="000000"/>
                        </a:solidFill>
                        <a:effectLst/>
                        <a:latin typeface="Calibri" panose="020F0502020204030204" pitchFamily="34" charset="0"/>
                      </a:endParaRP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dirty="0">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122,160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l" fontAlgn="b"/>
                      <a:r>
                        <a:rPr lang="en-US" sz="1200" b="0" i="0" u="none" strike="noStrike">
                          <a:solidFill>
                            <a:srgbClr val="000000"/>
                          </a:solidFill>
                          <a:effectLst/>
                          <a:latin typeface="Calibri" panose="020F0502020204030204" pitchFamily="34" charset="0"/>
                        </a:rPr>
                        <a:t> </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l" fontAlgn="b"/>
                      <a:endParaRPr lang="en-US" sz="1200" b="0"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0" i="0" u="none" strike="noStrike" dirty="0">
                          <a:solidFill>
                            <a:srgbClr val="000000"/>
                          </a:solidFill>
                          <a:effectLst/>
                          <a:latin typeface="Calibri" panose="020F0502020204030204" pitchFamily="34" charset="0"/>
                        </a:rPr>
                        <a:t>6,108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0" i="0" u="none" strike="noStrike" dirty="0">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a:txBody>
                    <a:bodyPr/>
                    <a:lstStyle/>
                    <a:p>
                      <a:pPr algn="r" fontAlgn="b"/>
                      <a:r>
                        <a:rPr lang="en-US" sz="1200" b="1" i="0" u="none" strike="noStrike">
                          <a:solidFill>
                            <a:srgbClr val="000000"/>
                          </a:solidFill>
                          <a:effectLst/>
                          <a:latin typeface="Calibri" panose="020F0502020204030204" pitchFamily="34" charset="0"/>
                        </a:rPr>
                        <a:t>128,268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gridSpan="2" vMerge="1">
                  <a:txBody>
                    <a:bodyPr/>
                    <a:lstStyle/>
                    <a:p>
                      <a:endParaRPr lang="en-US"/>
                    </a:p>
                  </a:txBody>
                  <a:tcPr/>
                </a:tc>
                <a:tc hMerge="1" v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128,268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pPr algn="r" fontAlgn="b"/>
                      <a:endParaRPr lang="en-US" sz="1200" b="1" i="0" u="none" strike="noStrike">
                        <a:solidFill>
                          <a:srgbClr val="000000"/>
                        </a:solidFill>
                        <a:effectLst/>
                        <a:latin typeface="Calibri" panose="020F0502020204030204" pitchFamily="34" charset="0"/>
                      </a:endParaRP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962813044"/>
                  </a:ext>
                </a:extLst>
              </a:tr>
              <a:tr h="195582">
                <a:tc gridSpan="24">
                  <a:txBody>
                    <a:bodyPr/>
                    <a:lstStyle/>
                    <a:p>
                      <a:pPr algn="ctr" fontAlgn="b"/>
                      <a:r>
                        <a:rPr lang="en-US" sz="1200" b="1" i="0" u="none" strike="noStrike" dirty="0">
                          <a:solidFill>
                            <a:srgbClr val="000000"/>
                          </a:solidFill>
                          <a:effectLst/>
                          <a:latin typeface="Calibri" panose="020F0502020204030204" pitchFamily="34" charset="0"/>
                        </a:rPr>
                        <a:t>HOPWA Request (</a:t>
                      </a:r>
                      <a:r>
                        <a:rPr lang="en-US" sz="1200" b="1" i="0" u="none" strike="noStrike" dirty="0" err="1">
                          <a:solidFill>
                            <a:srgbClr val="000000"/>
                          </a:solidFill>
                          <a:effectLst/>
                          <a:latin typeface="Calibri" panose="020F0502020204030204" pitchFamily="34" charset="0"/>
                        </a:rPr>
                        <a:t>Autofilled</a:t>
                      </a:r>
                      <a:r>
                        <a:rPr lang="en-US" sz="1200" b="1" i="0" u="none" strike="noStrike" dirty="0">
                          <a:solidFill>
                            <a:srgbClr val="000000"/>
                          </a:solidFill>
                          <a:effectLst/>
                          <a:latin typeface="Calibri" panose="020F0502020204030204" pitchFamily="34" charset="0"/>
                        </a:rPr>
                        <a:t> from HOPWA section below)</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476142342"/>
                  </a:ext>
                </a:extLst>
              </a:tr>
              <a:tr h="195582">
                <a:tc gridSpan="2">
                  <a:txBody>
                    <a:bodyPr/>
                    <a:lstStyle/>
                    <a:p>
                      <a:pPr algn="l" fontAlgn="t"/>
                      <a:r>
                        <a:rPr lang="en-US" sz="1200" b="0" i="0" u="none" strike="noStrike">
                          <a:solidFill>
                            <a:srgbClr val="000000"/>
                          </a:solidFill>
                          <a:effectLst/>
                          <a:latin typeface="Calibri" panose="020F0502020204030204" pitchFamily="34" charset="0"/>
                        </a:rPr>
                        <a:t>0</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rowSpan="2" gridSpan="19">
                  <a:txBody>
                    <a:bodyPr/>
                    <a:lstStyle/>
                    <a:p>
                      <a:pPr algn="ctr" fontAlgn="ctr"/>
                      <a:r>
                        <a:rPr lang="en-US" sz="1200" b="1" i="0" u="none" strike="noStrike" dirty="0">
                          <a:solidFill>
                            <a:srgbClr val="000000"/>
                          </a:solidFill>
                          <a:effectLst/>
                          <a:latin typeface="Calibri" panose="020F0502020204030204" pitchFamily="34" charset="0"/>
                        </a:rPr>
                        <a:t>Intentionally left blank</a:t>
                      </a:r>
                    </a:p>
                  </a:txBody>
                  <a:tcPr marL="5833" marR="5833" marT="583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9D9D9"/>
                    </a:solidFill>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rowSpan="2" hMerge="1">
                  <a:txBody>
                    <a:bodyPr/>
                    <a:lstStyle/>
                    <a:p>
                      <a:endParaRPr lang="en-US"/>
                    </a:p>
                  </a:txBody>
                  <a:tcPr/>
                </a:tc>
                <a:tc gridSpan="2">
                  <a:txBody>
                    <a:bodyPr/>
                    <a:lstStyle/>
                    <a:p>
                      <a:pPr algn="r" fontAlgn="b"/>
                      <a:r>
                        <a:rPr lang="en-US" sz="1200" b="0" i="0" u="none" strike="noStrike" dirty="0">
                          <a:solidFill>
                            <a:srgbClr val="000000"/>
                          </a:solidFill>
                          <a:effectLst/>
                          <a:latin typeface="Calibri" panose="020F0502020204030204" pitchFamily="34" charset="0"/>
                        </a:rPr>
                        <a:t>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r" fontAlgn="b"/>
                      <a:r>
                        <a:rPr lang="en-US" sz="1200" b="1" i="0" u="none" strike="noStrike">
                          <a:solidFill>
                            <a:srgbClr val="000000"/>
                          </a:solidFill>
                          <a:effectLst/>
                          <a:latin typeface="Calibri" panose="020F0502020204030204" pitchFamily="34" charset="0"/>
                        </a:rPr>
                        <a:t>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3456849624"/>
                  </a:ext>
                </a:extLst>
              </a:tr>
              <a:tr h="195582">
                <a:tc gridSpan="2">
                  <a:txBody>
                    <a:bodyPr/>
                    <a:lstStyle/>
                    <a:p>
                      <a:pPr algn="l" fontAlgn="t"/>
                      <a:r>
                        <a:rPr lang="en-US" sz="1200" b="0" i="0" u="none" strike="noStrike">
                          <a:solidFill>
                            <a:srgbClr val="000000"/>
                          </a:solidFill>
                          <a:effectLst/>
                          <a:latin typeface="Calibri" panose="020F0502020204030204" pitchFamily="34" charset="0"/>
                        </a:rPr>
                        <a:t>0</a:t>
                      </a:r>
                    </a:p>
                  </a:txBody>
                  <a:tcPr marL="5833" marR="5833" marT="5833"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gridSpan="19"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hMerge="1" vMerge="1">
                  <a:txBody>
                    <a:bodyPr/>
                    <a:lstStyle/>
                    <a:p>
                      <a:endParaRPr lang="en-US"/>
                    </a:p>
                  </a:txBody>
                  <a:tcPr/>
                </a:tc>
                <a:tc gridSpan="2">
                  <a:txBody>
                    <a:bodyPr/>
                    <a:lstStyle/>
                    <a:p>
                      <a:pPr algn="r" fontAlgn="b"/>
                      <a:r>
                        <a:rPr lang="en-US" sz="1200" b="0" i="0" u="none" strike="noStrike" dirty="0">
                          <a:solidFill>
                            <a:srgbClr val="000000"/>
                          </a:solidFill>
                          <a:effectLst/>
                          <a:latin typeface="Calibri" panose="020F0502020204030204" pitchFamily="34" charset="0"/>
                        </a:rPr>
                        <a:t>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lang="en-US"/>
                    </a:p>
                  </a:txBody>
                  <a:tcPr/>
                </a:tc>
                <a:tc>
                  <a:txBody>
                    <a:bodyPr/>
                    <a:lstStyle/>
                    <a:p>
                      <a:pPr algn="r" fontAlgn="b"/>
                      <a:r>
                        <a:rPr lang="en-US" sz="1200" b="1" i="0" u="none" strike="noStrike">
                          <a:solidFill>
                            <a:srgbClr val="000000"/>
                          </a:solidFill>
                          <a:effectLst/>
                          <a:latin typeface="Calibri" panose="020F0502020204030204" pitchFamily="34" charset="0"/>
                        </a:rPr>
                        <a:t>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1711036857"/>
                  </a:ext>
                </a:extLst>
              </a:tr>
              <a:tr h="332874">
                <a:tc gridSpan="2">
                  <a:txBody>
                    <a:bodyPr/>
                    <a:lstStyle/>
                    <a:p>
                      <a:pPr algn="ctr" fontAlgn="b"/>
                      <a:r>
                        <a:rPr lang="en-US" sz="1200" b="1" i="0" u="none" strike="noStrike">
                          <a:solidFill>
                            <a:srgbClr val="000000"/>
                          </a:solidFill>
                          <a:effectLst/>
                          <a:latin typeface="Calibri" panose="020F0502020204030204" pitchFamily="34" charset="0"/>
                        </a:rPr>
                        <a:t>Total</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168,855</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349,938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683,254</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723,795</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a:txBody>
                    <a:bodyPr/>
                    <a:lstStyle/>
                    <a:p>
                      <a:pPr algn="r" fontAlgn="b"/>
                      <a:r>
                        <a:rPr lang="en-US" sz="1200" b="1" i="0" u="none" strike="noStrike">
                          <a:solidFill>
                            <a:srgbClr val="000000"/>
                          </a:solidFill>
                          <a:effectLst/>
                          <a:latin typeface="Calibri" panose="020F0502020204030204" pitchFamily="34" charset="0"/>
                        </a:rPr>
                        <a:t>1,925,842</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gridSpan="2">
                  <a:txBody>
                    <a:bodyPr/>
                    <a:lstStyle/>
                    <a:p>
                      <a:pPr algn="r" fontAlgn="b"/>
                      <a:r>
                        <a:rPr lang="en-US" sz="1200" b="1" i="0" u="none" strike="noStrike">
                          <a:solidFill>
                            <a:srgbClr val="000000"/>
                          </a:solidFill>
                          <a:effectLst/>
                          <a:latin typeface="Calibri" panose="020F0502020204030204" pitchFamily="34" charset="0"/>
                        </a:rPr>
                        <a:t>30,000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25,000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10,108</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a:solidFill>
                            <a:srgbClr val="000000"/>
                          </a:solidFill>
                          <a:effectLst/>
                          <a:latin typeface="Calibri" panose="020F0502020204030204" pitchFamily="34" charset="0"/>
                        </a:rPr>
                        <a:t>1,990,950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gridSpan="2">
                  <a:txBody>
                    <a:bodyPr/>
                    <a:lstStyle/>
                    <a:p>
                      <a:pPr algn="r" fontAlgn="b"/>
                      <a:r>
                        <a:rPr lang="en-US" sz="1200" b="1" i="0" u="none" strike="noStrike" dirty="0">
                          <a:solidFill>
                            <a:srgbClr val="000000"/>
                          </a:solidFill>
                          <a:effectLst/>
                          <a:latin typeface="Calibri" panose="020F0502020204030204" pitchFamily="34" charset="0"/>
                        </a:rPr>
                        <a:t>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tc hMerge="1">
                  <a:txBody>
                    <a:bodyPr/>
                    <a:lstStyle/>
                    <a:p>
                      <a:endParaRPr lang="en-US"/>
                    </a:p>
                  </a:txBody>
                  <a:tcPr/>
                </a:tc>
                <a:tc>
                  <a:txBody>
                    <a:bodyPr/>
                    <a:lstStyle/>
                    <a:p>
                      <a:pPr algn="r" fontAlgn="b"/>
                      <a:r>
                        <a:rPr lang="en-US" sz="1200" b="1" i="0" u="none" strike="noStrike" dirty="0">
                          <a:solidFill>
                            <a:srgbClr val="000000"/>
                          </a:solidFill>
                          <a:effectLst/>
                          <a:latin typeface="Calibri" panose="020F0502020204030204" pitchFamily="34" charset="0"/>
                        </a:rPr>
                        <a:t>1,990,950</a:t>
                      </a:r>
                    </a:p>
                  </a:txBody>
                  <a:tcPr marL="5833" marR="5833" marT="5833"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99"/>
                    </a:solidFill>
                  </a:tcPr>
                </a:tc>
                <a:extLst>
                  <a:ext uri="{0D108BD9-81ED-4DB2-BD59-A6C34878D82A}">
                    <a16:rowId xmlns:a16="http://schemas.microsoft.com/office/drawing/2014/main" val="2375886648"/>
                  </a:ext>
                </a:extLst>
              </a:tr>
            </a:tbl>
          </a:graphicData>
        </a:graphic>
      </p:graphicFrame>
    </p:spTree>
    <p:extLst>
      <p:ext uri="{BB962C8B-B14F-4D97-AF65-F5344CB8AC3E}">
        <p14:creationId xmlns:p14="http://schemas.microsoft.com/office/powerpoint/2010/main" val="25989007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FY23 VHSP Process Cont.</a:t>
            </a:r>
            <a:endParaRPr lang="en-US" dirty="0"/>
          </a:p>
        </p:txBody>
      </p:sp>
      <p:sp>
        <p:nvSpPr>
          <p:cNvPr id="3" name="Content Placeholder 2"/>
          <p:cNvSpPr>
            <a:spLocks noGrp="1"/>
          </p:cNvSpPr>
          <p:nvPr>
            <p:ph idx="1"/>
          </p:nvPr>
        </p:nvSpPr>
        <p:spPr/>
        <p:txBody>
          <a:bodyPr/>
          <a:lstStyle/>
          <a:p>
            <a:r>
              <a:rPr lang="en-US" sz="2000" b="1" dirty="0" smtClean="0"/>
              <a:t>3/11/22: </a:t>
            </a:r>
            <a:r>
              <a:rPr lang="en-US" sz="2000" dirty="0" smtClean="0"/>
              <a:t>All VHSP applicants were notified of Ranking’s decision and informed of the appeals process</a:t>
            </a:r>
          </a:p>
          <a:p>
            <a:r>
              <a:rPr lang="en-US" sz="2000" b="1" dirty="0" smtClean="0"/>
              <a:t>3/15/22: </a:t>
            </a:r>
            <a:r>
              <a:rPr lang="en-US" sz="2000" dirty="0" smtClean="0"/>
              <a:t>Appeals deadline. No appeals filed</a:t>
            </a:r>
          </a:p>
          <a:p>
            <a:r>
              <a:rPr lang="en-US" sz="2000" b="1" dirty="0" smtClean="0"/>
              <a:t>3/18/22-3/24/22: </a:t>
            </a:r>
            <a:r>
              <a:rPr lang="en-US" sz="2000" dirty="0" smtClean="0"/>
              <a:t>Community narrative posted for public comment. No comments received</a:t>
            </a:r>
            <a:r>
              <a:rPr lang="en-US" sz="2000" dirty="0" smtClean="0"/>
              <a:t>.</a:t>
            </a:r>
          </a:p>
          <a:p>
            <a:r>
              <a:rPr lang="en-US" b="1" dirty="0" smtClean="0"/>
              <a:t>3/25/22: </a:t>
            </a:r>
            <a:r>
              <a:rPr lang="en-US" dirty="0" smtClean="0"/>
              <a:t>Homeward presented draft application and proposed funding request to GRCoC Board</a:t>
            </a:r>
          </a:p>
          <a:p>
            <a:pPr marL="0" indent="0">
              <a:buNone/>
            </a:pPr>
            <a:r>
              <a:rPr lang="en-US" dirty="0"/>
              <a:t> </a:t>
            </a:r>
            <a:r>
              <a:rPr lang="en-US" b="1" dirty="0" smtClean="0"/>
              <a:t>3/28/22: </a:t>
            </a:r>
            <a:r>
              <a:rPr lang="en-US" dirty="0" smtClean="0"/>
              <a:t>Application approved by board</a:t>
            </a:r>
            <a:r>
              <a:rPr lang="en-US" sz="2000" dirty="0" smtClean="0"/>
              <a:t> </a:t>
            </a:r>
          </a:p>
          <a:p>
            <a:pPr marL="0" indent="0">
              <a:buNone/>
            </a:pPr>
            <a:r>
              <a:rPr lang="en-US" b="1" dirty="0" smtClean="0"/>
              <a:t> 3/29/22: </a:t>
            </a:r>
            <a:r>
              <a:rPr lang="en-US" dirty="0" smtClean="0"/>
              <a:t>Homeward submitted application to DHCD. </a:t>
            </a:r>
            <a:endParaRPr lang="en-US" sz="2000" b="1" dirty="0" smtClean="0"/>
          </a:p>
          <a:p>
            <a:endParaRPr lang="en-US" sz="2000" dirty="0" smtClean="0"/>
          </a:p>
          <a:p>
            <a:endParaRPr lang="en-US" dirty="0"/>
          </a:p>
        </p:txBody>
      </p:sp>
    </p:spTree>
    <p:extLst>
      <p:ext uri="{BB962C8B-B14F-4D97-AF65-F5344CB8AC3E}">
        <p14:creationId xmlns:p14="http://schemas.microsoft.com/office/powerpoint/2010/main" val="87537044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latin typeface="+mn-lt"/>
              </a:rPr>
              <a:t>Find out more at </a:t>
            </a:r>
            <a:r>
              <a:rPr lang="en-US" dirty="0" smtClean="0"/>
              <a:t>www.endhomelessnessrva.org</a:t>
            </a:r>
            <a:endParaRPr lang="en-US" dirty="0"/>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036819" y="1828800"/>
            <a:ext cx="5306972" cy="2226008"/>
          </a:xfrm>
        </p:spPr>
      </p:pic>
      <p:sp>
        <p:nvSpPr>
          <p:cNvPr id="3" name="Content Placeholder 2"/>
          <p:cNvSpPr>
            <a:spLocks noGrp="1"/>
          </p:cNvSpPr>
          <p:nvPr>
            <p:ph sz="half" idx="2"/>
          </p:nvPr>
        </p:nvSpPr>
        <p:spPr/>
        <p:txBody>
          <a:bodyPr>
            <a:normAutofit/>
          </a:bodyPr>
          <a:lstStyle/>
          <a:p>
            <a:pPr marL="0" indent="0" algn="ctr">
              <a:buNone/>
            </a:pPr>
            <a:r>
              <a:rPr lang="en-US" b="1" dirty="0" smtClean="0"/>
              <a:t>Michael </a:t>
            </a:r>
            <a:r>
              <a:rPr lang="en-US" b="1" dirty="0"/>
              <a:t>Rogers</a:t>
            </a:r>
          </a:p>
          <a:p>
            <a:pPr marL="0" indent="0" algn="ctr">
              <a:buNone/>
            </a:pPr>
            <a:r>
              <a:rPr lang="en-US" b="1" dirty="0" smtClean="0"/>
              <a:t>System and Continuum </a:t>
            </a:r>
            <a:r>
              <a:rPr lang="en-US" b="1" dirty="0"/>
              <a:t>of Care Director </a:t>
            </a:r>
            <a:endParaRPr lang="en-US" b="1" dirty="0" smtClean="0"/>
          </a:p>
          <a:p>
            <a:pPr marL="0" indent="0" algn="ctr">
              <a:buNone/>
            </a:pPr>
            <a:r>
              <a:rPr lang="en-US" dirty="0" smtClean="0">
                <a:hlinkClick r:id="rId3"/>
              </a:rPr>
              <a:t>mrogers@homewardva.org</a:t>
            </a:r>
            <a:endParaRPr lang="en-US" dirty="0"/>
          </a:p>
          <a:p>
            <a:pPr marL="0" indent="0" algn="ctr">
              <a:buNone/>
            </a:pPr>
            <a:r>
              <a:rPr lang="en-US" b="1" dirty="0" smtClean="0"/>
              <a:t>Frances Marie Pugh</a:t>
            </a:r>
          </a:p>
          <a:p>
            <a:pPr marL="0" indent="0" algn="ctr">
              <a:buNone/>
            </a:pPr>
            <a:r>
              <a:rPr lang="en-US" b="1" dirty="0" smtClean="0"/>
              <a:t>Special Projects Manager</a:t>
            </a:r>
          </a:p>
          <a:p>
            <a:pPr marL="0" indent="0" algn="ctr">
              <a:buNone/>
            </a:pPr>
            <a:r>
              <a:rPr lang="en-US" dirty="0" smtClean="0">
                <a:hlinkClick r:id="rId4"/>
              </a:rPr>
              <a:t>fpugh@homewardva.org</a:t>
            </a:r>
            <a:r>
              <a:rPr lang="en-US" dirty="0" smtClean="0"/>
              <a:t> </a:t>
            </a:r>
            <a:endParaRPr lang="en-US" dirty="0"/>
          </a:p>
        </p:txBody>
      </p:sp>
      <p:sp>
        <p:nvSpPr>
          <p:cNvPr id="4" name="Slide Number Placeholder 3"/>
          <p:cNvSpPr>
            <a:spLocks noGrp="1"/>
          </p:cNvSpPr>
          <p:nvPr>
            <p:ph type="sldNum" sz="quarter" idx="12"/>
          </p:nvPr>
        </p:nvSpPr>
        <p:spPr/>
        <p:txBody>
          <a:bodyPr>
            <a:normAutofit/>
          </a:bodyPr>
          <a:lstStyle/>
          <a:p>
            <a:pPr>
              <a:defRPr/>
            </a:pPr>
            <a:fld id="{9CB61DCD-E8DB-4DA4-A3D5-C2137A42A321}" type="slidenum">
              <a:rPr lang="en-US" altLang="en-US" smtClean="0">
                <a:solidFill>
                  <a:srgbClr val="000000"/>
                </a:solidFill>
              </a:rPr>
              <a:pPr>
                <a:defRPr/>
              </a:pPr>
              <a:t>37</a:t>
            </a:fld>
            <a:endParaRPr lang="en-US" altLang="en-US">
              <a:solidFill>
                <a:srgbClr val="000000"/>
              </a:solidFill>
            </a:endParaRPr>
          </a:p>
        </p:txBody>
      </p:sp>
      <p:sp>
        <p:nvSpPr>
          <p:cNvPr id="7" name="TextBox 6"/>
          <p:cNvSpPr txBox="1"/>
          <p:nvPr/>
        </p:nvSpPr>
        <p:spPr>
          <a:xfrm>
            <a:off x="1500188" y="4900613"/>
            <a:ext cx="4386262" cy="1200329"/>
          </a:xfrm>
          <a:prstGeom prst="rect">
            <a:avLst/>
          </a:prstGeom>
          <a:noFill/>
        </p:spPr>
        <p:txBody>
          <a:bodyPr wrap="square" rtlCol="0">
            <a:spAutoFit/>
          </a:bodyPr>
          <a:lstStyle/>
          <a:p>
            <a:pPr algn="ctr"/>
            <a:r>
              <a:rPr lang="en-US" sz="2400" dirty="0" smtClean="0">
                <a:hlinkClick r:id="rId5"/>
              </a:rPr>
              <a:t>www.homewardva.org</a:t>
            </a:r>
            <a:endParaRPr lang="en-US" sz="2400" dirty="0" smtClean="0"/>
          </a:p>
          <a:p>
            <a:pPr algn="ctr"/>
            <a:r>
              <a:rPr lang="en-US" sz="2400" dirty="0" smtClean="0">
                <a:hlinkClick r:id="rId6"/>
              </a:rPr>
              <a:t>www.endhomelessnessrva.org</a:t>
            </a:r>
            <a:endParaRPr lang="en-US" sz="2400" dirty="0" smtClean="0"/>
          </a:p>
          <a:p>
            <a:endParaRPr lang="en-US" sz="2400" dirty="0"/>
          </a:p>
        </p:txBody>
      </p:sp>
    </p:spTree>
    <p:extLst>
      <p:ext uri="{BB962C8B-B14F-4D97-AF65-F5344CB8AC3E}">
        <p14:creationId xmlns:p14="http://schemas.microsoft.com/office/powerpoint/2010/main" val="8416733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Continuum of Care</a:t>
            </a:r>
            <a:endParaRPr lang="en-US" dirty="0"/>
          </a:p>
        </p:txBody>
      </p:sp>
      <p:sp>
        <p:nvSpPr>
          <p:cNvPr id="3" name="Content Placeholder 2"/>
          <p:cNvSpPr>
            <a:spLocks noGrp="1"/>
          </p:cNvSpPr>
          <p:nvPr>
            <p:ph idx="1"/>
          </p:nvPr>
        </p:nvSpPr>
        <p:spPr/>
        <p:txBody>
          <a:bodyPr/>
          <a:lstStyle/>
          <a:p>
            <a:r>
              <a:rPr lang="en-US" sz="2800" dirty="0"/>
              <a:t>The CoC is the community’s infrastructure for inclusive planning, collaborative decision-making, coordinated service provision, and strategic allocation of public resources to address homelessness. Homeward provides data collection and analysis, subject matter expertise, system coordination, and administrative support to the CoC at the request of the CoC board</a:t>
            </a:r>
            <a:r>
              <a:rPr lang="en-US" dirty="0"/>
              <a:t>. </a:t>
            </a:r>
          </a:p>
        </p:txBody>
      </p:sp>
      <p:sp>
        <p:nvSpPr>
          <p:cNvPr id="4" name="Slide Number Placeholder 3"/>
          <p:cNvSpPr>
            <a:spLocks noGrp="1"/>
          </p:cNvSpPr>
          <p:nvPr>
            <p:ph type="sldNum" sz="quarter" idx="12"/>
          </p:nvPr>
        </p:nvSpPr>
        <p:spPr/>
        <p:txBody>
          <a:bodyPr/>
          <a:lstStyle/>
          <a:p>
            <a:fld id="{F4F90043-1B44-49C6-AA5D-09E518A00792}" type="slidenum">
              <a:rPr lang="en-US" smtClean="0"/>
              <a:t>4</a:t>
            </a:fld>
            <a:endParaRPr lang="en-US"/>
          </a:p>
        </p:txBody>
      </p:sp>
    </p:spTree>
    <p:extLst>
      <p:ext uri="{BB962C8B-B14F-4D97-AF65-F5344CB8AC3E}">
        <p14:creationId xmlns:p14="http://schemas.microsoft.com/office/powerpoint/2010/main" val="127223580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development of Continuums of Care</a:t>
            </a:r>
            <a:endParaRPr lang="en-US" b="1" dirty="0"/>
          </a:p>
        </p:txBody>
      </p:sp>
      <p:sp>
        <p:nvSpPr>
          <p:cNvPr id="3" name="Content Placeholder 2"/>
          <p:cNvSpPr>
            <a:spLocks noGrp="1"/>
          </p:cNvSpPr>
          <p:nvPr>
            <p:ph idx="1"/>
          </p:nvPr>
        </p:nvSpPr>
        <p:spPr/>
        <p:txBody>
          <a:bodyPr>
            <a:normAutofit fontScale="92500" lnSpcReduction="10000"/>
          </a:bodyPr>
          <a:lstStyle/>
          <a:p>
            <a:pPr>
              <a:buFont typeface="Arial" panose="020B0604020202020204" pitchFamily="34" charset="0"/>
              <a:buChar char="•"/>
            </a:pPr>
            <a:r>
              <a:rPr lang="en-US" dirty="0" smtClean="0"/>
              <a:t>The concept of a Continuum of Care (</a:t>
            </a:r>
            <a:r>
              <a:rPr lang="en-US" dirty="0" err="1" smtClean="0"/>
              <a:t>CoC</a:t>
            </a:r>
            <a:r>
              <a:rPr lang="en-US" dirty="0" smtClean="0"/>
              <a:t>) was developed by the U.S. Department of Housing and Urban Development in the 1990’s as a way to allocate funding to address the growing crisis of homelessness in communities. </a:t>
            </a:r>
          </a:p>
          <a:p>
            <a:pPr>
              <a:buFont typeface="Arial" panose="020B0604020202020204" pitchFamily="34" charset="0"/>
              <a:buChar char="•"/>
            </a:pPr>
            <a:r>
              <a:rPr lang="en-US" dirty="0" smtClean="0"/>
              <a:t>The CoC Program (HUD funding) is the largest single source of funding for homeless services in Greater Richmond ($5MM/year)</a:t>
            </a:r>
          </a:p>
          <a:p>
            <a:pPr>
              <a:buFont typeface="Arial" panose="020B0604020202020204" pitchFamily="34" charset="0"/>
              <a:buChar char="•"/>
            </a:pPr>
            <a:r>
              <a:rPr lang="en-US" dirty="0" smtClean="0"/>
              <a:t>Currently, there are close to </a:t>
            </a:r>
            <a:r>
              <a:rPr lang="en-US" b="1" dirty="0" smtClean="0"/>
              <a:t>400</a:t>
            </a:r>
            <a:r>
              <a:rPr lang="en-US" dirty="0" smtClean="0"/>
              <a:t> </a:t>
            </a:r>
            <a:r>
              <a:rPr lang="en-US" dirty="0" err="1" smtClean="0"/>
              <a:t>CoC’s</a:t>
            </a:r>
            <a:r>
              <a:rPr lang="en-US" dirty="0" smtClean="0"/>
              <a:t> across the country. </a:t>
            </a:r>
          </a:p>
          <a:p>
            <a:pPr>
              <a:buFont typeface="Arial" panose="020B0604020202020204" pitchFamily="34" charset="0"/>
              <a:buChar char="•"/>
            </a:pPr>
            <a:r>
              <a:rPr lang="en-US" dirty="0" smtClean="0"/>
              <a:t>There are </a:t>
            </a:r>
            <a:r>
              <a:rPr lang="en-US" b="1" dirty="0" smtClean="0"/>
              <a:t>16</a:t>
            </a:r>
            <a:r>
              <a:rPr lang="en-US" dirty="0" smtClean="0"/>
              <a:t> </a:t>
            </a:r>
            <a:r>
              <a:rPr lang="en-US" dirty="0" err="1" smtClean="0"/>
              <a:t>CoC’s</a:t>
            </a:r>
            <a:r>
              <a:rPr lang="en-US" dirty="0" smtClean="0"/>
              <a:t> in the Commonwealth of Virginia. All but one are </a:t>
            </a:r>
            <a:r>
              <a:rPr lang="en-US" b="1" dirty="0" smtClean="0"/>
              <a:t>regional</a:t>
            </a:r>
            <a:r>
              <a:rPr lang="en-US" dirty="0" smtClean="0"/>
              <a:t> </a:t>
            </a:r>
            <a:r>
              <a:rPr lang="en-US" b="1" dirty="0" smtClean="0"/>
              <a:t>or multi-jurisdictional. </a:t>
            </a:r>
            <a:endParaRPr lang="en-US" dirty="0" smtClean="0"/>
          </a:p>
          <a:p>
            <a:pPr>
              <a:buFont typeface="Arial" panose="020B0604020202020204" pitchFamily="34" charset="0"/>
              <a:buChar char="•"/>
            </a:pPr>
            <a:r>
              <a:rPr lang="en-US" dirty="0" smtClean="0"/>
              <a:t>Federal and state funding targeted to fight homelessness are allocated to these regional coalitions to make the best decisions based on community needs. </a:t>
            </a:r>
          </a:p>
          <a:p>
            <a:pPr>
              <a:buFont typeface="Arial" panose="020B0604020202020204" pitchFamily="34" charset="0"/>
              <a:buChar char="•"/>
            </a:pPr>
            <a:r>
              <a:rPr lang="en-US" dirty="0" smtClean="0"/>
              <a:t>Numerous statutes and regulations guide and govern </a:t>
            </a:r>
            <a:r>
              <a:rPr lang="en-US" dirty="0" err="1" smtClean="0"/>
              <a:t>CoC’s</a:t>
            </a:r>
            <a:r>
              <a:rPr lang="en-US" dirty="0" smtClean="0"/>
              <a:t>. The Homeless Emergency Assistance and Rapid Transition to Housing (HEARTH) Act of 2009 is the </a:t>
            </a:r>
            <a:r>
              <a:rPr lang="en-US" dirty="0"/>
              <a:t>guiding legislation: </a:t>
            </a:r>
            <a:endParaRPr lang="en-US" dirty="0" smtClean="0"/>
          </a:p>
          <a:p>
            <a:pPr lvl="1">
              <a:buFont typeface="Arial" panose="020B0604020202020204" pitchFamily="34" charset="0"/>
              <a:buChar char="•"/>
            </a:pPr>
            <a:r>
              <a:rPr lang="en-US" dirty="0"/>
              <a:t>https://</a:t>
            </a:r>
            <a:r>
              <a:rPr lang="en-US" dirty="0" smtClean="0"/>
              <a:t>www.federalregister.gov/documents/2012/07/31/2012-17546/homeless-emergency-assistance-and-rapid-transition-to-housing-continuum-of-care-program</a:t>
            </a:r>
            <a:endParaRPr lang="en-US" dirty="0"/>
          </a:p>
        </p:txBody>
      </p:sp>
      <p:sp>
        <p:nvSpPr>
          <p:cNvPr id="4" name="Slide Number Placeholder 3"/>
          <p:cNvSpPr>
            <a:spLocks noGrp="1"/>
          </p:cNvSpPr>
          <p:nvPr>
            <p:ph type="sldNum" sz="quarter" idx="12"/>
          </p:nvPr>
        </p:nvSpPr>
        <p:spPr/>
        <p:txBody>
          <a:bodyPr/>
          <a:lstStyle/>
          <a:p>
            <a:fld id="{5527C703-3B84-4B7B-B1D5-40AC686EF798}" type="slidenum">
              <a:rPr lang="en-US" smtClean="0"/>
              <a:t>5</a:t>
            </a:fld>
            <a:endParaRPr lang="en-US"/>
          </a:p>
        </p:txBody>
      </p:sp>
    </p:spTree>
    <p:extLst>
      <p:ext uri="{BB962C8B-B14F-4D97-AF65-F5344CB8AC3E}">
        <p14:creationId xmlns:p14="http://schemas.microsoft.com/office/powerpoint/2010/main" val="14226305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p:cNvSpPr>
            <a:spLocks noGrp="1" noChangeArrowheads="1"/>
          </p:cNvSpPr>
          <p:nvPr>
            <p:ph type="title"/>
          </p:nvPr>
        </p:nvSpPr>
        <p:spPr>
          <a:xfrm>
            <a:off x="1524000" y="554036"/>
            <a:ext cx="9144000" cy="1143001"/>
          </a:xfrm>
        </p:spPr>
        <p:txBody>
          <a:bodyPr>
            <a:normAutofit/>
          </a:bodyPr>
          <a:lstStyle/>
          <a:p>
            <a:pPr eaLnBrk="1" hangingPunct="1"/>
            <a:r>
              <a:rPr lang="en-US" altLang="en-US" dirty="0" smtClean="0">
                <a:solidFill>
                  <a:schemeClr val="tx1"/>
                </a:solidFill>
                <a:latin typeface="Calibri" panose="020F0502020204030204" pitchFamily="34" charset="0"/>
                <a:cs typeface="Calibri" panose="020F0502020204030204" pitchFamily="34" charset="0"/>
              </a:rPr>
              <a:t>HUD definition of homelessness</a:t>
            </a:r>
          </a:p>
        </p:txBody>
      </p:sp>
      <p:sp>
        <p:nvSpPr>
          <p:cNvPr id="25603" name="Rectangle 3"/>
          <p:cNvSpPr>
            <a:spLocks noGrp="1" noChangeArrowheads="1"/>
          </p:cNvSpPr>
          <p:nvPr>
            <p:ph idx="1"/>
          </p:nvPr>
        </p:nvSpPr>
        <p:spPr>
          <a:xfrm>
            <a:off x="1523999" y="1862931"/>
            <a:ext cx="9144001" cy="3648075"/>
          </a:xfrm>
        </p:spPr>
        <p:txBody>
          <a:bodyPr>
            <a:normAutofit/>
          </a:bodyPr>
          <a:lstStyle/>
          <a:p>
            <a:pPr marL="0" indent="0">
              <a:buNone/>
              <a:defRPr/>
            </a:pPr>
            <a:r>
              <a:rPr lang="en-US" sz="2400" dirty="0"/>
              <a:t>A </a:t>
            </a:r>
            <a:r>
              <a:rPr lang="en-US" sz="2400" dirty="0" smtClean="0"/>
              <a:t>person/household </a:t>
            </a:r>
            <a:r>
              <a:rPr lang="en-US" sz="2400" dirty="0"/>
              <a:t>is considered homeless </a:t>
            </a:r>
          </a:p>
          <a:p>
            <a:pPr marL="0" indent="0">
              <a:buNone/>
              <a:defRPr/>
            </a:pPr>
            <a:r>
              <a:rPr lang="en-US" sz="2400" dirty="0"/>
              <a:t>when </a:t>
            </a:r>
            <a:r>
              <a:rPr lang="en-US" sz="2400" dirty="0" smtClean="0"/>
              <a:t>that person/household:</a:t>
            </a:r>
            <a:endParaRPr lang="en-US" sz="2400" dirty="0"/>
          </a:p>
          <a:p>
            <a:pPr marL="0" indent="0">
              <a:buNone/>
              <a:defRPr/>
            </a:pPr>
            <a:r>
              <a:rPr lang="en-US" sz="2400" dirty="0"/>
              <a:t>• Resides in places not meant for human habitation, such as cars, parks, sidewalks, abandoned buildings.</a:t>
            </a:r>
          </a:p>
          <a:p>
            <a:pPr marL="0" indent="0">
              <a:buNone/>
              <a:defRPr/>
            </a:pPr>
            <a:r>
              <a:rPr lang="en-US" sz="2400" dirty="0"/>
              <a:t>• Resides in an emergency shelter. </a:t>
            </a:r>
          </a:p>
          <a:p>
            <a:pPr marL="0" indent="0">
              <a:buNone/>
              <a:defRPr/>
            </a:pPr>
            <a:r>
              <a:rPr lang="en-US" sz="2400" dirty="0"/>
              <a:t>• Is fleeing a domestic violence housing situation and no subsequent residence has been identified.</a:t>
            </a:r>
          </a:p>
          <a:p>
            <a:pPr>
              <a:defRPr/>
            </a:pPr>
            <a:r>
              <a:rPr lang="en-US" sz="2400" dirty="0"/>
              <a:t>In a hotel/motel paid for by congregation/charitable organization</a:t>
            </a:r>
          </a:p>
          <a:p>
            <a:pPr marL="36900" indent="0">
              <a:buClr>
                <a:schemeClr val="tx1"/>
              </a:buClr>
              <a:buNone/>
              <a:defRPr/>
            </a:pPr>
            <a:endParaRPr lang="en-US" altLang="en-US" dirty="0">
              <a:solidFill>
                <a:srgbClr val="FF0000"/>
              </a:solidFill>
              <a:latin typeface="Georgia" panose="02040502050405020303" pitchFamily="18" charset="0"/>
            </a:endParaRPr>
          </a:p>
          <a:p>
            <a:pPr indent="-306000">
              <a:buClr>
                <a:schemeClr val="accent1">
                  <a:lumMod val="60000"/>
                  <a:lumOff val="40000"/>
                </a:schemeClr>
              </a:buClr>
              <a:buNone/>
              <a:defRPr/>
            </a:pPr>
            <a:endParaRPr lang="en-US" altLang="en-US" sz="2400" dirty="0"/>
          </a:p>
        </p:txBody>
      </p:sp>
      <p:sp>
        <p:nvSpPr>
          <p:cNvPr id="21510" name="Date Placeholder 3"/>
          <p:cNvSpPr>
            <a:spLocks noGrp="1"/>
          </p:cNvSpPr>
          <p:nvPr>
            <p:ph type="dt" sz="half" idx="10"/>
          </p:nvPr>
        </p:nvSpPr>
        <p:spPr bwMode="auto">
          <a:xfrm>
            <a:off x="1524000" y="6248400"/>
            <a:ext cx="1905000" cy="457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2800">
                <a:solidFill>
                  <a:schemeClr val="tx1"/>
                </a:solidFill>
                <a:latin typeface="Tahoma" panose="020B0604030504040204" pitchFamily="34" charset="0"/>
              </a:defRPr>
            </a:lvl1pPr>
            <a:lvl2pPr marL="742950" indent="-285750">
              <a:spcBef>
                <a:spcPct val="20000"/>
              </a:spcBef>
              <a:buChar char="–"/>
              <a:defRPr sz="26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2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fld id="{8EA2EC7E-3A0B-490B-B654-5FF4031B088D}" type="slidenum">
              <a:rPr lang="en-US" altLang="en-US" sz="900">
                <a:solidFill>
                  <a:srgbClr val="000000"/>
                </a:solidFill>
                <a:latin typeface="Rockwell" panose="02060603020205020403" pitchFamily="18" charset="0"/>
              </a:rPr>
              <a:pPr eaLnBrk="1" hangingPunct="1">
                <a:spcBef>
                  <a:spcPct val="0"/>
                </a:spcBef>
                <a:buFontTx/>
                <a:buNone/>
              </a:pPr>
              <a:t>6</a:t>
            </a:fld>
            <a:endParaRPr lang="en-US" altLang="en-US" sz="900">
              <a:solidFill>
                <a:srgbClr val="000000"/>
              </a:solidFill>
              <a:latin typeface="Rockwell" panose="02060603020205020403" pitchFamily="18" charset="0"/>
            </a:endParaRPr>
          </a:p>
        </p:txBody>
      </p:sp>
    </p:spTree>
    <p:extLst>
      <p:ext uri="{BB962C8B-B14F-4D97-AF65-F5344CB8AC3E}">
        <p14:creationId xmlns:p14="http://schemas.microsoft.com/office/powerpoint/2010/main" val="19478854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smtClean="0"/>
              <a:t>Ending Homelessness </a:t>
            </a:r>
            <a:endParaRPr lang="en-US" b="1" dirty="0"/>
          </a:p>
        </p:txBody>
      </p:sp>
      <p:sp>
        <p:nvSpPr>
          <p:cNvPr id="6" name="Content Placeholder 5"/>
          <p:cNvSpPr>
            <a:spLocks noGrp="1"/>
          </p:cNvSpPr>
          <p:nvPr>
            <p:ph sz="half" idx="1"/>
          </p:nvPr>
        </p:nvSpPr>
        <p:spPr/>
        <p:txBody>
          <a:bodyPr>
            <a:noAutofit/>
          </a:bodyPr>
          <a:lstStyle/>
          <a:p>
            <a:r>
              <a:rPr lang="en-US" sz="3200" dirty="0"/>
              <a:t>An end to homelessness means that every community will have a comprehensive response in place that ensures homelessness is prevented whenever possible, or if it can’t be prevented, </a:t>
            </a:r>
            <a:r>
              <a:rPr lang="en-US" sz="3200" b="1" dirty="0"/>
              <a:t>it is a rare, brief, and one-time experience</a:t>
            </a:r>
            <a:r>
              <a:rPr lang="en-US" sz="3200" dirty="0"/>
              <a:t>.</a:t>
            </a:r>
          </a:p>
        </p:txBody>
      </p:sp>
      <p:sp>
        <p:nvSpPr>
          <p:cNvPr id="7" name="Content Placeholder 6"/>
          <p:cNvSpPr>
            <a:spLocks noGrp="1"/>
          </p:cNvSpPr>
          <p:nvPr>
            <p:ph sz="half" idx="2"/>
          </p:nvPr>
        </p:nvSpPr>
        <p:spPr/>
        <p:txBody>
          <a:bodyPr>
            <a:normAutofit fontScale="92500" lnSpcReduction="20000"/>
          </a:bodyPr>
          <a:lstStyle/>
          <a:p>
            <a:r>
              <a:rPr lang="en-US" b="1" dirty="0"/>
              <a:t>Specifically, every community will have the capacity to:</a:t>
            </a:r>
          </a:p>
          <a:p>
            <a:r>
              <a:rPr lang="en-US" dirty="0"/>
              <a:t>Quickly identify and engage people at risk of and experiencing homelessness.</a:t>
            </a:r>
          </a:p>
          <a:p>
            <a:r>
              <a:rPr lang="en-US" dirty="0"/>
              <a:t>Intervene to prevent people from losing their housing and divert people from entering the homelessness services system.</a:t>
            </a:r>
          </a:p>
          <a:p>
            <a:r>
              <a:rPr lang="en-US" dirty="0"/>
              <a:t>Provide people with immediate access to shelter and crisis services without barriers to entry if homelessness does occur. </a:t>
            </a:r>
          </a:p>
          <a:p>
            <a:r>
              <a:rPr lang="en-US" dirty="0"/>
              <a:t>Quickly connect people experiencing homelessness to housing assistance and services tailored to their unique needs and strengths to help them achieve and maintain stable housing.</a:t>
            </a:r>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7C703-3B84-4B7B-B1D5-40AC686EF798}"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TextBox 7"/>
          <p:cNvSpPr txBox="1"/>
          <p:nvPr/>
        </p:nvSpPr>
        <p:spPr>
          <a:xfrm>
            <a:off x="2615878" y="5869093"/>
            <a:ext cx="737307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https://www.usich.gov/goals/what-does-ending-homelessness-mean/</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7673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b="1" dirty="0" smtClean="0"/>
              <a:t>Permanent housing </a:t>
            </a:r>
            <a:endParaRPr lang="en-US" b="1" dirty="0"/>
          </a:p>
        </p:txBody>
      </p:sp>
      <p:sp>
        <p:nvSpPr>
          <p:cNvPr id="5" name="Content Placeholder 4"/>
          <p:cNvSpPr>
            <a:spLocks noGrp="1"/>
          </p:cNvSpPr>
          <p:nvPr>
            <p:ph idx="1"/>
          </p:nvPr>
        </p:nvSpPr>
        <p:spPr/>
        <p:txBody>
          <a:bodyPr>
            <a:normAutofit/>
          </a:bodyPr>
          <a:lstStyle/>
          <a:p>
            <a:r>
              <a:rPr lang="en-US" sz="3800" b="1" dirty="0"/>
              <a:t>Permanent housing</a:t>
            </a:r>
            <a:r>
              <a:rPr lang="en-US" sz="3800" dirty="0"/>
              <a:t> (PH) is defined as community-based housing without a designated length of stay in which formerly homeless individuals and families live as independently as possible</a:t>
            </a:r>
            <a:r>
              <a:rPr lang="en-US" sz="3800" dirty="0" smtClean="0"/>
              <a:t>.</a:t>
            </a:r>
            <a:endParaRPr lang="en-US" sz="3800" dirty="0"/>
          </a:p>
          <a:p>
            <a:endParaRPr lang="en-US" dirty="0" smtClean="0"/>
          </a:p>
          <a:p>
            <a:endParaRPr lang="en-US" dirty="0"/>
          </a:p>
          <a:p>
            <a:pPr marL="0" indent="0">
              <a:buNone/>
            </a:pPr>
            <a:endParaRPr lang="en-US" dirty="0" smtClean="0"/>
          </a:p>
          <a:p>
            <a:r>
              <a:rPr lang="en-US" dirty="0"/>
              <a:t>https://www.hudexchange.info/programs/coc/coc-program-eligibility-requirements</a:t>
            </a:r>
          </a:p>
        </p:txBody>
      </p:sp>
      <p:sp>
        <p:nvSpPr>
          <p:cNvPr id="3" name="Slide Number Placeholder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27C703-3B84-4B7B-B1D5-40AC686EF798}"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99662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Housing First</a:t>
            </a:r>
            <a:endParaRPr lang="en-US" dirty="0"/>
          </a:p>
        </p:txBody>
      </p:sp>
      <p:sp>
        <p:nvSpPr>
          <p:cNvPr id="3" name="Content Placeholder 2"/>
          <p:cNvSpPr>
            <a:spLocks noGrp="1"/>
          </p:cNvSpPr>
          <p:nvPr>
            <p:ph idx="1"/>
          </p:nvPr>
        </p:nvSpPr>
        <p:spPr/>
        <p:txBody>
          <a:bodyPr>
            <a:normAutofit/>
          </a:bodyPr>
          <a:lstStyle/>
          <a:p>
            <a:pPr marL="0" indent="0">
              <a:buNone/>
            </a:pPr>
            <a:r>
              <a:rPr lang="en-US" dirty="0"/>
              <a:t>“Housing First is a proven approach, applicable across all elements of systems for ending homelessness, in which people experiencing homelessness are connected to permanent housing swiftly and with few to no treatment preconditions, behavioral contingencies, or other barriers.” </a:t>
            </a:r>
          </a:p>
          <a:p>
            <a:pPr marL="0" indent="0">
              <a:buNone/>
            </a:pPr>
            <a:r>
              <a:rPr lang="en-US" dirty="0"/>
              <a:t>United States Interagency Council on </a:t>
            </a:r>
            <a:r>
              <a:rPr lang="en-US" dirty="0" smtClean="0"/>
              <a:t>Homelessness (USICH)</a:t>
            </a:r>
            <a:endParaRPr lang="en-US" dirty="0"/>
          </a:p>
          <a:p>
            <a:pPr marL="0" indent="0">
              <a:buNone/>
            </a:pPr>
            <a:endParaRPr lang="en-US" dirty="0"/>
          </a:p>
        </p:txBody>
      </p:sp>
    </p:spTree>
    <p:extLst>
      <p:ext uri="{BB962C8B-B14F-4D97-AF65-F5344CB8AC3E}">
        <p14:creationId xmlns:p14="http://schemas.microsoft.com/office/powerpoint/2010/main" val="279688328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5C3D2956424745B655C64B8448D34F" ma:contentTypeVersion="13" ma:contentTypeDescription="Create a new document." ma:contentTypeScope="" ma:versionID="2f8d91aaf6b6e4a9ea8ab36fbca81c28">
  <xsd:schema xmlns:xsd="http://www.w3.org/2001/XMLSchema" xmlns:xs="http://www.w3.org/2001/XMLSchema" xmlns:p="http://schemas.microsoft.com/office/2006/metadata/properties" xmlns:ns2="c4fada74-0e59-49f1-8c6b-cbd525358a97" xmlns:ns3="e793c55c-e10e-4c1f-a459-0d92d0ac3fdc" targetNamespace="http://schemas.microsoft.com/office/2006/metadata/properties" ma:root="true" ma:fieldsID="8d1035eac2ed29e8ebdb6aeaae986998" ns2:_="" ns3:_="">
    <xsd:import namespace="c4fada74-0e59-49f1-8c6b-cbd525358a97"/>
    <xsd:import namespace="e793c55c-e10e-4c1f-a459-0d92d0ac3fdc"/>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fada74-0e59-49f1-8c6b-cbd525358a97"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7" nillable="true" ma:displayName="Taxonomy Catch All Column" ma:hidden="true" ma:list="{e86d6bf4-fee8-4f5b-b036-e81120a1b6de}" ma:internalName="TaxCatchAll" ma:showField="CatchAllData" ma:web="c4fada74-0e59-49f1-8c6b-cbd525358a97">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793c55c-e10e-4c1f-a459-0d92d0ac3fd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ef652a73-8c67-4c20-91c2-4cffebf6272f"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description="" ma:indexed="true" ma:internalName="MediaServiceLocation"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02F03A9-4F00-4939-94C6-F7CB4B7695ED}"/>
</file>

<file path=customXml/itemProps2.xml><?xml version="1.0" encoding="utf-8"?>
<ds:datastoreItem xmlns:ds="http://schemas.openxmlformats.org/officeDocument/2006/customXml" ds:itemID="{E90B6D7D-3D93-4B09-A8B7-7968014A7155}"/>
</file>

<file path=customXml/itemProps3.xml><?xml version="1.0" encoding="utf-8"?>
<ds:datastoreItem xmlns:ds="http://schemas.openxmlformats.org/officeDocument/2006/customXml" ds:itemID="{13032381-F6DC-48C9-9E87-095D983D3803}"/>
</file>

<file path=docProps/app.xml><?xml version="1.0" encoding="utf-8"?>
<Properties xmlns="http://schemas.openxmlformats.org/officeDocument/2006/extended-properties" xmlns:vt="http://schemas.openxmlformats.org/officeDocument/2006/docPropsVTypes">
  <Template>Retrospect</Template>
  <TotalTime>2949</TotalTime>
  <Words>2430</Words>
  <Application>Microsoft Office PowerPoint</Application>
  <PresentationFormat>Widescreen</PresentationFormat>
  <Paragraphs>417</Paragraphs>
  <Slides>37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37</vt:i4>
      </vt:variant>
    </vt:vector>
  </HeadingPairs>
  <TitlesOfParts>
    <vt:vector size="45" baseType="lpstr">
      <vt:lpstr>Arial</vt:lpstr>
      <vt:lpstr>Calibri</vt:lpstr>
      <vt:lpstr>Calibri Light</vt:lpstr>
      <vt:lpstr>Georgia</vt:lpstr>
      <vt:lpstr>Rockwell</vt:lpstr>
      <vt:lpstr>Times New Roman</vt:lpstr>
      <vt:lpstr>Wingdings</vt:lpstr>
      <vt:lpstr>Retrospect</vt:lpstr>
      <vt:lpstr>Greater Richmond Continuum of Care General Meeting </vt:lpstr>
      <vt:lpstr>Agenda  </vt:lpstr>
      <vt:lpstr>Working together</vt:lpstr>
      <vt:lpstr>Continuum of Care</vt:lpstr>
      <vt:lpstr>The development of Continuums of Care</vt:lpstr>
      <vt:lpstr>HUD definition of homelessness</vt:lpstr>
      <vt:lpstr>Ending Homelessness </vt:lpstr>
      <vt:lpstr>Permanent housing </vt:lpstr>
      <vt:lpstr>Housing First</vt:lpstr>
      <vt:lpstr>Working together: basis of our efforts </vt:lpstr>
      <vt:lpstr>Greater Richmond Continuum of Care (GRCoC)</vt:lpstr>
      <vt:lpstr>Continuum of Care</vt:lpstr>
      <vt:lpstr>GRCoC Membership Structure</vt:lpstr>
      <vt:lpstr>PowerPoint Presentation</vt:lpstr>
      <vt:lpstr>PowerPoint Presentation</vt:lpstr>
      <vt:lpstr>Homeward’s Role in the GRCoC</vt:lpstr>
      <vt:lpstr>Is Homeward the CoC?</vt:lpstr>
      <vt:lpstr>Committees: Ranking and Review</vt:lpstr>
      <vt:lpstr>Committees: Governance</vt:lpstr>
      <vt:lpstr>Committees : SPP</vt:lpstr>
      <vt:lpstr>Committees: HCIS</vt:lpstr>
      <vt:lpstr>Committees: QIL</vt:lpstr>
      <vt:lpstr>General Meetings</vt:lpstr>
      <vt:lpstr>Community Data Review</vt:lpstr>
      <vt:lpstr>Best Practices Conference </vt:lpstr>
      <vt:lpstr>Virginia Homeless Solutions Program FY23</vt:lpstr>
      <vt:lpstr>Virginia Homeless Solutions Program: Key Points</vt:lpstr>
      <vt:lpstr>VHSP: Key Points, cont.</vt:lpstr>
      <vt:lpstr>DHCD VHSP FY23  Funding Opportunity</vt:lpstr>
      <vt:lpstr>HTF-HRG Bonus</vt:lpstr>
      <vt:lpstr>Underserved Population</vt:lpstr>
      <vt:lpstr> VHSP FY23  Competition Timeline</vt:lpstr>
      <vt:lpstr>Ranking Committee Review</vt:lpstr>
      <vt:lpstr>Ranking Committee Review</vt:lpstr>
      <vt:lpstr>FY23 Funding Requests</vt:lpstr>
      <vt:lpstr>FY23 VHSP Process Cont.</vt:lpstr>
      <vt:lpstr>Find out more at www.endhomelessnessrva.org</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Kelly K. Horne</dc:creator>
  <cp:lastModifiedBy>Michael Rogers</cp:lastModifiedBy>
  <cp:revision>148</cp:revision>
  <cp:lastPrinted>2020-12-01T03:18:16Z</cp:lastPrinted>
  <dcterms:created xsi:type="dcterms:W3CDTF">2020-08-16T20:24:48Z</dcterms:created>
  <dcterms:modified xsi:type="dcterms:W3CDTF">2022-04-04T16:10:41Z</dcterms:modified>
</cp:coreProperties>
</file>