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1" r:id="rId6"/>
    <p:sldId id="260" r:id="rId7"/>
    <p:sldId id="262" r:id="rId8"/>
    <p:sldId id="266" r:id="rId9"/>
  </p:sldIdLst>
  <p:sldSz cx="12192000" cy="6858000"/>
  <p:notesSz cx="6858000" cy="9144000"/>
  <p:photoAlbum/>
  <p:defaultTextStyle>
    <a:defPPr>
      <a:defRPr lang="hy-AM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2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186A7F-7AAD-42E7-870E-26063BEE549D}" v="6" dt="2025-09-17T03:07:13.0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Beglaryan" userId="d7921b4270c97e58" providerId="LiveId" clId="{26125600-A7D1-462F-A21A-C3539F93E650}"/>
    <pc:docChg chg="modSld">
      <pc:chgData name="Daniel Beglaryan" userId="d7921b4270c97e58" providerId="LiveId" clId="{26125600-A7D1-462F-A21A-C3539F93E650}" dt="2025-09-17T03:06:00.184" v="109" actId="1076"/>
      <pc:docMkLst>
        <pc:docMk/>
      </pc:docMkLst>
      <pc:sldChg chg="modTransition">
        <pc:chgData name="Daniel Beglaryan" userId="d7921b4270c97e58" providerId="LiveId" clId="{26125600-A7D1-462F-A21A-C3539F93E650}" dt="2025-09-17T03:03:30.981" v="4"/>
        <pc:sldMkLst>
          <pc:docMk/>
          <pc:sldMk cId="2366274580" sldId="257"/>
        </pc:sldMkLst>
      </pc:sldChg>
      <pc:sldChg chg="modTransition">
        <pc:chgData name="Daniel Beglaryan" userId="d7921b4270c97e58" providerId="LiveId" clId="{26125600-A7D1-462F-A21A-C3539F93E650}" dt="2025-09-17T03:03:30.981" v="4"/>
        <pc:sldMkLst>
          <pc:docMk/>
          <pc:sldMk cId="1917215618" sldId="258"/>
        </pc:sldMkLst>
      </pc:sldChg>
      <pc:sldChg chg="modTransition">
        <pc:chgData name="Daniel Beglaryan" userId="d7921b4270c97e58" providerId="LiveId" clId="{26125600-A7D1-462F-A21A-C3539F93E650}" dt="2025-09-17T03:03:30.981" v="4"/>
        <pc:sldMkLst>
          <pc:docMk/>
          <pc:sldMk cId="1622321541" sldId="259"/>
        </pc:sldMkLst>
      </pc:sldChg>
      <pc:sldChg chg="modTransition">
        <pc:chgData name="Daniel Beglaryan" userId="d7921b4270c97e58" providerId="LiveId" clId="{26125600-A7D1-462F-A21A-C3539F93E650}" dt="2025-09-17T03:03:30.981" v="4"/>
        <pc:sldMkLst>
          <pc:docMk/>
          <pc:sldMk cId="2798284049" sldId="260"/>
        </pc:sldMkLst>
      </pc:sldChg>
      <pc:sldChg chg="modTransition">
        <pc:chgData name="Daniel Beglaryan" userId="d7921b4270c97e58" providerId="LiveId" clId="{26125600-A7D1-462F-A21A-C3539F93E650}" dt="2025-09-17T03:03:30.981" v="4"/>
        <pc:sldMkLst>
          <pc:docMk/>
          <pc:sldMk cId="91747640" sldId="261"/>
        </pc:sldMkLst>
      </pc:sldChg>
      <pc:sldChg chg="modTransition">
        <pc:chgData name="Daniel Beglaryan" userId="d7921b4270c97e58" providerId="LiveId" clId="{26125600-A7D1-462F-A21A-C3539F93E650}" dt="2025-09-17T03:03:30.981" v="4"/>
        <pc:sldMkLst>
          <pc:docMk/>
          <pc:sldMk cId="1731237752" sldId="262"/>
        </pc:sldMkLst>
      </pc:sldChg>
      <pc:sldChg chg="modTransition">
        <pc:chgData name="Daniel Beglaryan" userId="d7921b4270c97e58" providerId="LiveId" clId="{26125600-A7D1-462F-A21A-C3539F93E650}" dt="2025-09-17T03:03:30.981" v="4"/>
        <pc:sldMkLst>
          <pc:docMk/>
          <pc:sldMk cId="488536550" sldId="263"/>
        </pc:sldMkLst>
      </pc:sldChg>
      <pc:sldChg chg="addSp modSp mod modTransition">
        <pc:chgData name="Daniel Beglaryan" userId="d7921b4270c97e58" providerId="LiveId" clId="{26125600-A7D1-462F-A21A-C3539F93E650}" dt="2025-09-17T03:06:00.184" v="109" actId="1076"/>
        <pc:sldMkLst>
          <pc:docMk/>
          <pc:sldMk cId="3736599074" sldId="266"/>
        </pc:sldMkLst>
        <pc:spChg chg="add mod">
          <ac:chgData name="Daniel Beglaryan" userId="d7921b4270c97e58" providerId="LiveId" clId="{26125600-A7D1-462F-A21A-C3539F93E650}" dt="2025-09-17T03:06:00.184" v="109" actId="1076"/>
          <ac:spMkLst>
            <pc:docMk/>
            <pc:sldMk cId="3736599074" sldId="266"/>
            <ac:spMk id="7" creationId="{D42F5644-2525-F9CC-E58A-5DC4DFDC228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181E-97C6-F8D1-3E9B-5E3BCAA91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y-A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1D467-00AC-CEEF-A540-D9E06CF07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y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23D8D-C5DA-C871-AB73-3E7E5A330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9F64-448B-40FF-8562-2E1BCC7D09B6}" type="datetimeFigureOut">
              <a:rPr lang="hy-AM" smtClean="0"/>
              <a:t>16.09.2025</a:t>
            </a:fld>
            <a:endParaRPr lang="hy-A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B4194-E24A-A1A1-2579-21DA38BA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y-A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B5907-2EAF-748A-980C-C1B239A17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DAE0-A48A-4E50-A7A3-D05074F49EDB}" type="slidenum">
              <a:rPr lang="hy-AM" smtClean="0"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val="1595506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42573-108C-C240-DA37-0CAA8981E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y-A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725CCA-7315-40D6-D7E6-22D066D89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y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D9F8F-C3CF-BE82-94ED-0E1192191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9F64-448B-40FF-8562-2E1BCC7D09B6}" type="datetimeFigureOut">
              <a:rPr lang="hy-AM" smtClean="0"/>
              <a:t>16.09.2025</a:t>
            </a:fld>
            <a:endParaRPr lang="hy-A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FFE6F-F1CE-D1C7-CA1E-11489129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y-A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E987-D4A7-33CD-F789-4C425AA50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DAE0-A48A-4E50-A7A3-D05074F49EDB}" type="slidenum">
              <a:rPr lang="hy-AM" smtClean="0"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val="122173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C10DDF-6FB3-50BE-886A-502C01B093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y-A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C33C3A-8A7F-D6FA-CEC8-45FEBA4EC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y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8ED53-E87B-74BE-C291-5EF5FC6EC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9F64-448B-40FF-8562-2E1BCC7D09B6}" type="datetimeFigureOut">
              <a:rPr lang="hy-AM" smtClean="0"/>
              <a:t>16.09.2025</a:t>
            </a:fld>
            <a:endParaRPr lang="hy-A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73C46-18E9-82CE-0BBC-E41EEC16A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y-A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6C088-0C6D-64E1-793D-BE818153C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DAE0-A48A-4E50-A7A3-D05074F49EDB}" type="slidenum">
              <a:rPr lang="hy-AM" smtClean="0"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val="330172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9F746-C3BE-2184-072D-EED9A2182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y-A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95EA1-6D6C-D9B0-6EBA-AA02ECBFF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y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7824C-5B3B-F0F8-03B8-FD23194F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9F64-448B-40FF-8562-2E1BCC7D09B6}" type="datetimeFigureOut">
              <a:rPr lang="hy-AM" smtClean="0"/>
              <a:t>16.09.2025</a:t>
            </a:fld>
            <a:endParaRPr lang="hy-A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24D1-51EE-F36F-9782-E40CF3AE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y-A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97415-E565-0C55-68B1-0BBA86BB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DAE0-A48A-4E50-A7A3-D05074F49EDB}" type="slidenum">
              <a:rPr lang="hy-AM" smtClean="0"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val="4251974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8F21-9D00-50F0-FEA3-32970BCB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y-A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6B8D0-5A5E-69F3-4A4E-D791F90EC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C5EE8-06A1-B397-2602-05F0F8A2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9F64-448B-40FF-8562-2E1BCC7D09B6}" type="datetimeFigureOut">
              <a:rPr lang="hy-AM" smtClean="0"/>
              <a:t>16.09.2025</a:t>
            </a:fld>
            <a:endParaRPr lang="hy-A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8871E-6C12-70C8-D1B6-F032BB4B1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y-A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C4C86-D658-11D2-F04A-1A62005A4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DAE0-A48A-4E50-A7A3-D05074F49EDB}" type="slidenum">
              <a:rPr lang="hy-AM" smtClean="0"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val="2822136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1534-08FD-4A9B-0353-ED9FE3D6A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y-A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FEA6C-559E-9689-652D-63D4742B0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y-A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7481D-2CBE-51A8-8401-1DF538A93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y-A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0B005-1707-10A3-DE6B-A11912264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9F64-448B-40FF-8562-2E1BCC7D09B6}" type="datetimeFigureOut">
              <a:rPr lang="hy-AM" smtClean="0"/>
              <a:t>16.09.2025</a:t>
            </a:fld>
            <a:endParaRPr lang="hy-A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B1D1D-C144-FDFC-E270-DF6D661C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y-A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CDE35-E305-E2CD-8EC2-9AA3B390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DAE0-A48A-4E50-A7A3-D05074F49EDB}" type="slidenum">
              <a:rPr lang="hy-AM" smtClean="0"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val="161254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94398-DAFC-BB1B-7C67-2545868BF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y-A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D627F-0E0E-8AAE-4713-1F8E9A81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C2358-2E11-C82B-B71F-312A43520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y-A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AC44AC-F853-19AD-E85D-BC175224B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A24349-C87A-AD09-4058-BF7D6767F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y-A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F8CB3D-79FA-D5AB-EAB3-018C1B86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9F64-448B-40FF-8562-2E1BCC7D09B6}" type="datetimeFigureOut">
              <a:rPr lang="hy-AM" smtClean="0"/>
              <a:t>16.09.2025</a:t>
            </a:fld>
            <a:endParaRPr lang="hy-A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67612-1208-B78E-8415-5DFA9180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y-A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0D8C4D-B5F2-19E9-6157-072FFCC71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DAE0-A48A-4E50-A7A3-D05074F49EDB}" type="slidenum">
              <a:rPr lang="hy-AM" smtClean="0"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val="295864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18E1D-2AD9-1642-7069-70EA050AD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y-A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AB357-D1FF-0594-C33E-875016F3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9F64-448B-40FF-8562-2E1BCC7D09B6}" type="datetimeFigureOut">
              <a:rPr lang="hy-AM" smtClean="0"/>
              <a:t>16.09.2025</a:t>
            </a:fld>
            <a:endParaRPr lang="hy-A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9DF76-9B82-9A70-3A47-2621FA272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y-A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2A617-BB7D-32A4-34F4-0BF66FE3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DAE0-A48A-4E50-A7A3-D05074F49EDB}" type="slidenum">
              <a:rPr lang="hy-AM" smtClean="0"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val="62391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2D88D0-8836-EAA9-8485-AC87E55A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9F64-448B-40FF-8562-2E1BCC7D09B6}" type="datetimeFigureOut">
              <a:rPr lang="hy-AM" smtClean="0"/>
              <a:t>16.09.2025</a:t>
            </a:fld>
            <a:endParaRPr lang="hy-A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1F816F-8D8F-4A3B-8559-408EAAD0F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y-A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4FE34-29C7-D1FA-9F2C-7E52C432E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DAE0-A48A-4E50-A7A3-D05074F49EDB}" type="slidenum">
              <a:rPr lang="hy-AM" smtClean="0"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val="411260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F86B5-4018-2131-FFCC-D906146B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y-A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336AC-A7CC-B436-1178-BBBF4BA8D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y-A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AEDBE-42D0-BD43-A387-C57499B68C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41342-F28C-32DB-AD38-F6195DC56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9F64-448B-40FF-8562-2E1BCC7D09B6}" type="datetimeFigureOut">
              <a:rPr lang="hy-AM" smtClean="0"/>
              <a:t>16.09.2025</a:t>
            </a:fld>
            <a:endParaRPr lang="hy-A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89FD3-C03D-4712-40FC-1FC60F3F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y-A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5ECAF-9A55-FDEC-A945-3417C8F7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DAE0-A48A-4E50-A7A3-D05074F49EDB}" type="slidenum">
              <a:rPr lang="hy-AM" smtClean="0"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val="187658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5DEC-B46F-BC0C-69E3-E4E9C0D8F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y-A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F05C82-9D20-D6CE-8209-4CCDEA6C79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y-A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18CA9-1F19-C8B4-75AC-7F2C1CBEF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B780F-9BC0-E3E7-DA70-0327CD762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E9F64-448B-40FF-8562-2E1BCC7D09B6}" type="datetimeFigureOut">
              <a:rPr lang="hy-AM" smtClean="0"/>
              <a:t>16.09.2025</a:t>
            </a:fld>
            <a:endParaRPr lang="hy-A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2ED81-91E4-DBA1-BB53-554EEED0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y-A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FBD0D-31DD-1BA8-D005-5EA40F08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3DAE0-A48A-4E50-A7A3-D05074F49EDB}" type="slidenum">
              <a:rPr lang="hy-AM" smtClean="0"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val="853510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9A2CD8-330D-3F30-A3E8-AC6EB10E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y-A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45AF8-709F-C6FA-8D35-4DB2DE8E4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y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D98C3-0D7E-C4CE-B97B-79D698B28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AE9F64-448B-40FF-8562-2E1BCC7D09B6}" type="datetimeFigureOut">
              <a:rPr lang="hy-AM" smtClean="0"/>
              <a:t>16.09.2025</a:t>
            </a:fld>
            <a:endParaRPr lang="hy-A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343BA-2E5D-9816-EBEC-88E76495D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y-A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21DBB-C751-1143-7031-66D8B4B31A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63DAE0-A48A-4E50-A7A3-D05074F49EDB}" type="slidenum">
              <a:rPr lang="hy-AM" smtClean="0"/>
              <a:t>‹#›</a:t>
            </a:fld>
            <a:endParaRPr lang="hy-AM"/>
          </a:p>
        </p:txBody>
      </p:sp>
    </p:spTree>
    <p:extLst>
      <p:ext uri="{BB962C8B-B14F-4D97-AF65-F5344CB8AC3E}">
        <p14:creationId xmlns:p14="http://schemas.microsoft.com/office/powerpoint/2010/main" val="1214955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y-AM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0AAD71-7B7B-1248-6469-B1A07AB90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08" y="2290492"/>
            <a:ext cx="2681926" cy="2277017"/>
          </a:xfrm>
          <a:prstGeom prst="rect">
            <a:avLst/>
          </a:prstGeom>
        </p:spPr>
      </p:pic>
      <p:pic>
        <p:nvPicPr>
          <p:cNvPr id="8" name="Picture 7" descr="A computer with papers on the screen&#10;&#10;AI-generated content may be incorrect.">
            <a:extLst>
              <a:ext uri="{FF2B5EF4-FFF2-40B4-BE49-F238E27FC236}">
                <a16:creationId xmlns:a16="http://schemas.microsoft.com/office/drawing/2014/main" id="{C92BC60C-2CFD-5B22-A2A0-A1F04EF74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638" y="207390"/>
            <a:ext cx="10287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E22F5A-6E05-8C71-151F-6A38F351E31C}"/>
              </a:ext>
            </a:extLst>
          </p:cNvPr>
          <p:cNvSpPr txBox="1"/>
          <p:nvPr/>
        </p:nvSpPr>
        <p:spPr>
          <a:xfrm>
            <a:off x="2259638" y="307711"/>
            <a:ext cx="76727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A2197"/>
                </a:solidFill>
                <a:latin typeface="esamanru OTF Bold" panose="00000800000000000000" pitchFamily="50" charset="-127"/>
                <a:ea typeface="esamanru OTF Bold" panose="00000800000000000000" pitchFamily="50" charset="-127"/>
              </a:rPr>
              <a:t>Church Administration Software</a:t>
            </a:r>
          </a:p>
          <a:p>
            <a:pPr algn="ctr"/>
            <a:r>
              <a:rPr lang="en-US" sz="2000" i="1" dirty="0">
                <a:solidFill>
                  <a:srgbClr val="1A2197"/>
                </a:solidFill>
                <a:latin typeface="esamanru OTF Bold" panose="00000800000000000000" pitchFamily="50" charset="-127"/>
                <a:ea typeface="esamanru OTF Bold" panose="00000800000000000000" pitchFamily="50" charset="-127"/>
              </a:rPr>
              <a:t>Demo &amp; Overview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E68483-C536-101A-4CB6-0D30BB95CF6D}"/>
              </a:ext>
            </a:extLst>
          </p:cNvPr>
          <p:cNvSpPr/>
          <p:nvPr/>
        </p:nvSpPr>
        <p:spPr>
          <a:xfrm>
            <a:off x="0" y="6466788"/>
            <a:ext cx="12192000" cy="391212"/>
          </a:xfrm>
          <a:prstGeom prst="rect">
            <a:avLst/>
          </a:prstGeom>
          <a:solidFill>
            <a:srgbClr val="1A21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y-AM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A6B89A-217D-5BAD-854D-BE2CACBE08F3}"/>
              </a:ext>
            </a:extLst>
          </p:cNvPr>
          <p:cNvSpPr txBox="1"/>
          <p:nvPr/>
        </p:nvSpPr>
        <p:spPr>
          <a:xfrm>
            <a:off x="3723282" y="6488668"/>
            <a:ext cx="4745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esamanru OTF Bold" panose="00000800000000000000" pitchFamily="50" charset="-127"/>
                <a:ea typeface="esamanru OTF Bold" panose="00000800000000000000" pitchFamily="50" charset="-127"/>
              </a:rPr>
              <a:t>cipherforces.com | 808-480-0800</a:t>
            </a:r>
            <a:endParaRPr lang="hy-AM" dirty="0">
              <a:ea typeface="esamanru OTF Bold" panose="00000800000000000000" pitchFamily="50" charset="-12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3A6B0E-24C4-6548-C638-3773F2A599CA}"/>
              </a:ext>
            </a:extLst>
          </p:cNvPr>
          <p:cNvCxnSpPr>
            <a:cxnSpLocks/>
          </p:cNvCxnSpPr>
          <p:nvPr/>
        </p:nvCxnSpPr>
        <p:spPr>
          <a:xfrm>
            <a:off x="7560297" y="999241"/>
            <a:ext cx="2271860" cy="0"/>
          </a:xfrm>
          <a:prstGeom prst="line">
            <a:avLst/>
          </a:prstGeom>
          <a:ln w="38100">
            <a:solidFill>
              <a:srgbClr val="1A21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00A0B3-07F3-555F-6417-70ABC8C94C9F}"/>
              </a:ext>
            </a:extLst>
          </p:cNvPr>
          <p:cNvCxnSpPr>
            <a:cxnSpLocks/>
          </p:cNvCxnSpPr>
          <p:nvPr/>
        </p:nvCxnSpPr>
        <p:spPr>
          <a:xfrm>
            <a:off x="2377125" y="999241"/>
            <a:ext cx="2271860" cy="0"/>
          </a:xfrm>
          <a:prstGeom prst="line">
            <a:avLst/>
          </a:prstGeom>
          <a:ln w="38100">
            <a:solidFill>
              <a:srgbClr val="1A219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274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llMembers">
            <a:extLst>
              <a:ext uri="{FF2B5EF4-FFF2-40B4-BE49-F238E27FC236}">
                <a16:creationId xmlns:a16="http://schemas.microsoft.com/office/drawing/2014/main" id="{7D0FAABC-FB0F-C5F0-80DD-1969DB0872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676424-244A-55BB-FD5B-ED032B5945E2}"/>
              </a:ext>
            </a:extLst>
          </p:cNvPr>
          <p:cNvSpPr txBox="1"/>
          <p:nvPr/>
        </p:nvSpPr>
        <p:spPr>
          <a:xfrm>
            <a:off x="7846358" y="2028616"/>
            <a:ext cx="40206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800" dirty="0">
                <a:ln>
                  <a:solidFill>
                    <a:srgbClr val="1A2197"/>
                  </a:solidFill>
                </a:ln>
                <a:effectLst>
                  <a:reflection blurRad="6350" stA="50000" endA="300" endPos="50000" dist="60007" dir="5400000" sy="-100000" algn="bl" rotWithShape="0"/>
                </a:effectLst>
                <a:latin typeface="Arm Hmk's Bebas Neue" panose="020B0606020202050201" pitchFamily="34" charset="0"/>
              </a:rPr>
              <a:t>Main page – full member directory</a:t>
            </a:r>
          </a:p>
          <a:p>
            <a:pPr>
              <a:buClr>
                <a:schemeClr val="tx1"/>
              </a:buClr>
            </a:pPr>
            <a:endParaRPr lang="en-US" sz="2000" dirty="0">
              <a:latin typeface="Arm Hmk's Bebas Neue" panose="020B0606020202050201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Live member count updates at the top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Search &amp; filter the entire directory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Inline editing per member record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Role-based visibility (Pastor/Admin only)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Data synced from the central database</a:t>
            </a:r>
          </a:p>
        </p:txBody>
      </p:sp>
    </p:spTree>
    <p:extLst>
      <p:ext uri="{BB962C8B-B14F-4D97-AF65-F5344CB8AC3E}">
        <p14:creationId xmlns:p14="http://schemas.microsoft.com/office/powerpoint/2010/main" val="1917215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iversPage">
            <a:extLst>
              <a:ext uri="{FF2B5EF4-FFF2-40B4-BE49-F238E27FC236}">
                <a16:creationId xmlns:a16="http://schemas.microsoft.com/office/drawing/2014/main" id="{6D2D1533-E282-F33F-FA62-D858FCA4FF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AF3AAC-E595-9005-1E81-AE7EE46DD12F}"/>
              </a:ext>
            </a:extLst>
          </p:cNvPr>
          <p:cNvSpPr txBox="1"/>
          <p:nvPr/>
        </p:nvSpPr>
        <p:spPr>
          <a:xfrm>
            <a:off x="7846358" y="1320731"/>
            <a:ext cx="402067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800" dirty="0">
                <a:ln>
                  <a:solidFill>
                    <a:srgbClr val="1A2197"/>
                  </a:solidFill>
                </a:ln>
                <a:effectLst>
                  <a:reflection blurRad="6350" stA="50000" endA="300" endPos="50000" dist="60007" dir="5400000" sy="-100000" algn="bl" rotWithShape="0"/>
                </a:effectLst>
                <a:latin typeface="Arm Hmk's Bebas Neue" panose="020B0606020202050201" pitchFamily="34" charset="0"/>
              </a:rPr>
              <a:t>Drivers schedule</a:t>
            </a:r>
          </a:p>
          <a:p>
            <a:pPr>
              <a:buClr>
                <a:schemeClr val="tx1"/>
              </a:buClr>
            </a:pPr>
            <a:endParaRPr lang="en-US" sz="2000" dirty="0">
              <a:latin typeface="Arm Hmk's Bebas Neue" panose="020B0606020202050201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Auto-assigned weekly driver rotation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Custom events (park days, outreach, retreats) with the same assignment &amp; messaging flow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Pick riders from a dynamic list (needs driver </a:t>
            </a:r>
            <a:r>
              <a:rPr lang="en-US" sz="2000" dirty="0" err="1">
                <a:latin typeface="Arm Hmk's Bebas Neue" panose="020B0606020202050201" pitchFamily="34" charset="0"/>
              </a:rPr>
              <a:t>PErmissions</a:t>
            </a:r>
            <a:r>
              <a:rPr lang="en-US" sz="2000" dirty="0">
                <a:latin typeface="Arm Hmk's Bebas Neue" panose="020B0606020202050201" pitchFamily="34" charset="0"/>
              </a:rPr>
              <a:t>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Add notes per date (who picks up who)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Send group message to drivers right from the page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Weekly &amp; pre-service Telegram reminders sent automatically</a:t>
            </a:r>
          </a:p>
        </p:txBody>
      </p:sp>
    </p:spTree>
    <p:extLst>
      <p:ext uri="{BB962C8B-B14F-4D97-AF65-F5344CB8AC3E}">
        <p14:creationId xmlns:p14="http://schemas.microsoft.com/office/powerpoint/2010/main" val="162232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shersPage">
            <a:extLst>
              <a:ext uri="{FF2B5EF4-FFF2-40B4-BE49-F238E27FC236}">
                <a16:creationId xmlns:a16="http://schemas.microsoft.com/office/drawing/2014/main" id="{39EB685B-6451-010F-3764-AED3CE0389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708C8-F17C-3554-D103-3584B0BF5F14}"/>
              </a:ext>
            </a:extLst>
          </p:cNvPr>
          <p:cNvSpPr txBox="1"/>
          <p:nvPr/>
        </p:nvSpPr>
        <p:spPr>
          <a:xfrm>
            <a:off x="7846358" y="2244060"/>
            <a:ext cx="402067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800" dirty="0">
                <a:ln>
                  <a:solidFill>
                    <a:srgbClr val="1A2197"/>
                  </a:solidFill>
                </a:ln>
                <a:effectLst>
                  <a:reflection blurRad="6350" stA="50000" endA="300" endPos="50000" dist="60007" dir="5400000" sy="-100000" algn="bl" rotWithShape="0"/>
                </a:effectLst>
                <a:latin typeface="Arm Hmk's Bebas Neue" panose="020B0606020202050201" pitchFamily="34" charset="0"/>
              </a:rPr>
              <a:t>Ushers schedule</a:t>
            </a:r>
          </a:p>
          <a:p>
            <a:pPr>
              <a:buClr>
                <a:schemeClr val="tx1"/>
              </a:buClr>
            </a:pPr>
            <a:endParaRPr lang="en-US" sz="2000" dirty="0">
              <a:latin typeface="Arm Hmk's Bebas Neue" panose="020B0606020202050201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Two ushers auto-assigned per service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Edit when needed; changes are instant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Telegram bot posts Monday overview + Thu/Sat reminders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Fast search &amp; clean layout</a:t>
            </a:r>
          </a:p>
        </p:txBody>
      </p:sp>
    </p:spTree>
    <p:extLst>
      <p:ext uri="{BB962C8B-B14F-4D97-AF65-F5344CB8AC3E}">
        <p14:creationId xmlns:p14="http://schemas.microsoft.com/office/powerpoint/2010/main" val="48853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rmonsServicePage">
            <a:extLst>
              <a:ext uri="{FF2B5EF4-FFF2-40B4-BE49-F238E27FC236}">
                <a16:creationId xmlns:a16="http://schemas.microsoft.com/office/drawing/2014/main" id="{5F1A039D-CDB6-7B44-FF47-EB1E310EDB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26606-8B81-9F07-9CB9-6E0646ACAB59}"/>
              </a:ext>
            </a:extLst>
          </p:cNvPr>
          <p:cNvSpPr txBox="1"/>
          <p:nvPr/>
        </p:nvSpPr>
        <p:spPr>
          <a:xfrm>
            <a:off x="7846358" y="2028617"/>
            <a:ext cx="40206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800" dirty="0">
                <a:ln>
                  <a:solidFill>
                    <a:srgbClr val="1A2197"/>
                  </a:solidFill>
                </a:ln>
                <a:effectLst>
                  <a:reflection blurRad="6350" stA="50000" endA="300" endPos="50000" dist="60007" dir="5400000" sy="-100000" algn="bl" rotWithShape="0"/>
                </a:effectLst>
                <a:latin typeface="Arm Hmk's Bebas Neue" panose="020B0606020202050201" pitchFamily="34" charset="0"/>
              </a:rPr>
              <a:t>Speaker assignment (pastor only)</a:t>
            </a:r>
          </a:p>
          <a:p>
            <a:pPr>
              <a:buClr>
                <a:schemeClr val="tx1"/>
              </a:buClr>
            </a:pPr>
            <a:endParaRPr lang="en-US" sz="2000" dirty="0">
              <a:latin typeface="Arm Hmk's Bebas Neue" panose="020B0606020202050201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Private page for the Pastor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Choose speakers from a dynamic eligible list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Add notes (topic/series/guest) per date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Keeps a clean record of who spoke when</a:t>
            </a:r>
          </a:p>
        </p:txBody>
      </p:sp>
    </p:spTree>
    <p:extLst>
      <p:ext uri="{BB962C8B-B14F-4D97-AF65-F5344CB8AC3E}">
        <p14:creationId xmlns:p14="http://schemas.microsoft.com/office/powerpoint/2010/main" val="9174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mberRegistration">
            <a:extLst>
              <a:ext uri="{FF2B5EF4-FFF2-40B4-BE49-F238E27FC236}">
                <a16:creationId xmlns:a16="http://schemas.microsoft.com/office/drawing/2014/main" id="{A94A35C9-E665-BE2D-3445-CFBF7E5797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FE024D-B9DE-C759-AAAE-4C069ADE90D0}"/>
              </a:ext>
            </a:extLst>
          </p:cNvPr>
          <p:cNvSpPr txBox="1"/>
          <p:nvPr/>
        </p:nvSpPr>
        <p:spPr>
          <a:xfrm>
            <a:off x="7846358" y="2090172"/>
            <a:ext cx="40206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800" dirty="0">
                <a:ln>
                  <a:solidFill>
                    <a:srgbClr val="1A2197"/>
                  </a:solidFill>
                </a:ln>
                <a:effectLst>
                  <a:reflection blurRad="6350" stA="50000" endA="300" endPos="50000" dist="60007" dir="5400000" sy="-100000" algn="bl" rotWithShape="0"/>
                </a:effectLst>
                <a:latin typeface="Arm Hmk's Bebas Neue" panose="020B0606020202050201" pitchFamily="34" charset="0"/>
              </a:rPr>
              <a:t>Member registration form</a:t>
            </a:r>
          </a:p>
          <a:p>
            <a:pPr>
              <a:buClr>
                <a:schemeClr val="tx1"/>
              </a:buClr>
            </a:pPr>
            <a:endParaRPr lang="en-US" sz="2000" dirty="0">
              <a:latin typeface="Arm Hmk's Bebas Neue" panose="020B0606020202050201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Google Maps address autocomplete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phone validation &amp; formatting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Clean, simple fields with required checks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DOB → auto age &amp; category after submit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Submitting triggers admin Telegram notification</a:t>
            </a:r>
          </a:p>
        </p:txBody>
      </p:sp>
    </p:spTree>
    <p:extLst>
      <p:ext uri="{BB962C8B-B14F-4D97-AF65-F5344CB8AC3E}">
        <p14:creationId xmlns:p14="http://schemas.microsoft.com/office/powerpoint/2010/main" val="27982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egramDownloadPage">
            <a:extLst>
              <a:ext uri="{FF2B5EF4-FFF2-40B4-BE49-F238E27FC236}">
                <a16:creationId xmlns:a16="http://schemas.microsoft.com/office/drawing/2014/main" id="{3877320B-4CE6-81ED-16BD-89E094C90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8D65D-F639-9960-B96C-7AF75C618DAA}"/>
              </a:ext>
            </a:extLst>
          </p:cNvPr>
          <p:cNvSpPr txBox="1"/>
          <p:nvPr/>
        </p:nvSpPr>
        <p:spPr>
          <a:xfrm>
            <a:off x="7846358" y="2090172"/>
            <a:ext cx="40206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800" dirty="0">
                <a:ln>
                  <a:solidFill>
                    <a:srgbClr val="1A2197"/>
                  </a:solidFill>
                </a:ln>
                <a:effectLst>
                  <a:reflection blurRad="6350" stA="50000" endA="300" endPos="50000" dist="60007" dir="5400000" sy="-100000" algn="bl" rotWithShape="0"/>
                </a:effectLst>
                <a:latin typeface="Arm Hmk's Bebas Neue" panose="020B0606020202050201" pitchFamily="34" charset="0"/>
              </a:rPr>
              <a:t>Get telegram/church online</a:t>
            </a:r>
          </a:p>
          <a:p>
            <a:pPr>
              <a:buClr>
                <a:schemeClr val="tx1"/>
              </a:buClr>
            </a:pPr>
            <a:endParaRPr lang="en-US" sz="2000" dirty="0">
              <a:latin typeface="Arm Hmk's Bebas Neue" panose="020B0606020202050201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Device-aware Telegram download button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Quick link to our church website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English / RUSSIAN</a:t>
            </a:r>
            <a:r>
              <a:rPr lang="az-Cyrl-AZ" sz="2000" dirty="0">
                <a:latin typeface="Arm Hmk's Bebas Neue" panose="020B0606020202050201" pitchFamily="34" charset="0"/>
              </a:rPr>
              <a:t> / </a:t>
            </a:r>
            <a:r>
              <a:rPr lang="en-US" sz="2000" dirty="0">
                <a:latin typeface="Arm Hmk's Bebas Neue" panose="020B0606020202050201" pitchFamily="34" charset="0"/>
              </a:rPr>
              <a:t>Armenian</a:t>
            </a:r>
            <a:r>
              <a:rPr lang="hy-AM" sz="2000" dirty="0">
                <a:latin typeface="Arm Hmk's Bebas Neue" panose="020B0606020202050201" pitchFamily="34" charset="0"/>
              </a:rPr>
              <a:t> </a:t>
            </a:r>
            <a:r>
              <a:rPr lang="en-US" sz="2000" dirty="0">
                <a:latin typeface="Arm Hmk's Bebas Neue" panose="020B0606020202050201" pitchFamily="34" charset="0"/>
              </a:rPr>
              <a:t>language switcher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m Hmk's Bebas Neue" panose="020B0606020202050201" pitchFamily="34" charset="0"/>
              </a:rPr>
              <a:t>Shown immediately after registration completes</a:t>
            </a:r>
          </a:p>
        </p:txBody>
      </p:sp>
    </p:spTree>
    <p:extLst>
      <p:ext uri="{BB962C8B-B14F-4D97-AF65-F5344CB8AC3E}">
        <p14:creationId xmlns:p14="http://schemas.microsoft.com/office/powerpoint/2010/main" val="173123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3000">
        <p14:vortex dir="r"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51A34D-8532-A678-4DC0-733228F1C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7346B65-9836-0310-ECA8-AD124877BB33}"/>
              </a:ext>
            </a:extLst>
          </p:cNvPr>
          <p:cNvSpPr txBox="1"/>
          <p:nvPr/>
        </p:nvSpPr>
        <p:spPr>
          <a:xfrm>
            <a:off x="1456880" y="443836"/>
            <a:ext cx="4376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A2197"/>
                </a:solidFill>
                <a:latin typeface="esamanru OTF Bold" panose="00000800000000000000" pitchFamily="50" charset="-127"/>
                <a:ea typeface="esamanru OTF Bold" panose="00000800000000000000" pitchFamily="50" charset="-127"/>
              </a:rPr>
              <a:t>Included Features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22280-D737-F916-495D-CFD47A0D811B}"/>
              </a:ext>
            </a:extLst>
          </p:cNvPr>
          <p:cNvSpPr/>
          <p:nvPr/>
        </p:nvSpPr>
        <p:spPr>
          <a:xfrm>
            <a:off x="0" y="6466788"/>
            <a:ext cx="12192000" cy="391212"/>
          </a:xfrm>
          <a:prstGeom prst="rect">
            <a:avLst/>
          </a:prstGeom>
          <a:solidFill>
            <a:srgbClr val="1A21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y-AM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4A81F-2E78-702F-C159-F360856AFA3B}"/>
              </a:ext>
            </a:extLst>
          </p:cNvPr>
          <p:cNvSpPr txBox="1"/>
          <p:nvPr/>
        </p:nvSpPr>
        <p:spPr>
          <a:xfrm>
            <a:off x="3723282" y="6488668"/>
            <a:ext cx="4745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esamanru OTF Bold" panose="00000800000000000000" pitchFamily="50" charset="-127"/>
                <a:ea typeface="esamanru OTF Bold" panose="00000800000000000000" pitchFamily="50" charset="-127"/>
              </a:rPr>
              <a:t>cipherforces.com | 808-480-0800</a:t>
            </a:r>
            <a:endParaRPr lang="hy-AM" dirty="0">
              <a:ea typeface="esamanru OTF Bold" panose="00000800000000000000" pitchFamily="50" charset="-12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17AF38-9147-8BF5-B763-B57AD1031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286545"/>
              </p:ext>
            </p:extLst>
          </p:nvPr>
        </p:nvGraphicFramePr>
        <p:xfrm>
          <a:off x="576578" y="1050491"/>
          <a:ext cx="6137090" cy="488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545">
                  <a:extLst>
                    <a:ext uri="{9D8B030D-6E8A-4147-A177-3AD203B41FA5}">
                      <a16:colId xmlns:a16="http://schemas.microsoft.com/office/drawing/2014/main" val="3698009064"/>
                    </a:ext>
                  </a:extLst>
                </a:gridCol>
                <a:gridCol w="3068545">
                  <a:extLst>
                    <a:ext uri="{9D8B030D-6E8A-4147-A177-3AD203B41FA5}">
                      <a16:colId xmlns:a16="http://schemas.microsoft.com/office/drawing/2014/main" val="9981396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Feature</a:t>
                      </a:r>
                      <a:endParaRPr lang="hy-AM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Overview</a:t>
                      </a:r>
                      <a:endParaRPr lang="hy-AM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29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Member directory</a:t>
                      </a:r>
                      <a:endParaRPr lang="hy-AM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search, filters, inline edits in one place</a:t>
                      </a:r>
                      <a:endParaRPr lang="hy-AM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817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Auto schedules</a:t>
                      </a:r>
                      <a:endParaRPr lang="hy-AM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drivers and ushers auto-assigned; quick last-minute updates</a:t>
                      </a:r>
                      <a:endParaRPr lang="hy-AM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858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Group messaging</a:t>
                      </a:r>
                      <a:endParaRPr lang="hy-AM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built-in chats and automatic reminders (e.g., Telegram)</a:t>
                      </a:r>
                      <a:endParaRPr lang="hy-AM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125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Notifier</a:t>
                      </a:r>
                      <a:endParaRPr lang="hy-AM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one spot for admins/pastors to broadcast to all church groups</a:t>
                      </a:r>
                      <a:endParaRPr lang="hy-AM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221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Speaker planning (pastor-only)</a:t>
                      </a:r>
                      <a:endParaRPr lang="hy-AM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private eligible list, notes, and sermon history</a:t>
                      </a:r>
                      <a:endParaRPr lang="hy-AM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143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Registrations</a:t>
                      </a:r>
                      <a:endParaRPr lang="hy-AM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phone validation, </a:t>
                      </a:r>
                      <a:r>
                        <a:rPr lang="en-US" sz="1400" dirty="0" err="1"/>
                        <a:t>DOB→age</a:t>
                      </a:r>
                      <a:r>
                        <a:rPr lang="en-US" sz="1400" dirty="0"/>
                        <a:t>/category, instant admin alerts</a:t>
                      </a:r>
                      <a:endParaRPr lang="hy-AM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350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Camp registration forms</a:t>
                      </a:r>
                      <a:endParaRPr lang="hy-AM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streamlined event/camp sign-ups</a:t>
                      </a:r>
                      <a:endParaRPr lang="hy-AM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890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Sermon automation</a:t>
                      </a:r>
                      <a:endParaRPr lang="hy-AM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upload triggers a dated webpage that’s added to the main site</a:t>
                      </a:r>
                      <a:endParaRPr lang="hy-AM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883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Low-friction onboarding</a:t>
                      </a:r>
                      <a:endParaRPr lang="hy-AM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device-aware links and multilingual support (EN/RU/AM)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154815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2AD659A-F1FE-993C-ABD3-E466BF67DFFA}"/>
              </a:ext>
            </a:extLst>
          </p:cNvPr>
          <p:cNvGrpSpPr/>
          <p:nvPr/>
        </p:nvGrpSpPr>
        <p:grpSpPr>
          <a:xfrm>
            <a:off x="7235797" y="2592534"/>
            <a:ext cx="4376486" cy="1672933"/>
            <a:chOff x="7235797" y="2833285"/>
            <a:chExt cx="4376486" cy="167293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4EBAFF-AC97-6611-B4F9-4B1D79C28769}"/>
                </a:ext>
              </a:extLst>
            </p:cNvPr>
            <p:cNvSpPr txBox="1"/>
            <p:nvPr/>
          </p:nvSpPr>
          <p:spPr>
            <a:xfrm>
              <a:off x="7235797" y="2833285"/>
              <a:ext cx="4376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1A2197"/>
                  </a:solidFill>
                  <a:latin typeface="esamanru OTF Bold" panose="00000800000000000000" pitchFamily="50" charset="-127"/>
                  <a:ea typeface="esamanru OTF Bold" panose="00000800000000000000" pitchFamily="50" charset="-127"/>
                </a:rPr>
                <a:t>Time Saved/week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013077-7D99-FACC-8EA2-A72E3CA7D832}"/>
                </a:ext>
              </a:extLst>
            </p:cNvPr>
            <p:cNvSpPr txBox="1"/>
            <p:nvPr/>
          </p:nvSpPr>
          <p:spPr>
            <a:xfrm>
              <a:off x="7362406" y="3429000"/>
              <a:ext cx="412326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1A2197"/>
                  </a:solidFill>
                  <a:latin typeface="esamanru OTF Bold" panose="00000800000000000000" pitchFamily="50" charset="-127"/>
                  <a:ea typeface="esamanru OTF Bold" panose="00000800000000000000" pitchFamily="50" charset="-127"/>
                </a:rPr>
                <a:t>Registrations: 2 hours/week</a:t>
              </a:r>
            </a:p>
            <a:p>
              <a:pPr algn="ctr"/>
              <a:r>
                <a:rPr lang="en-US" sz="1600" dirty="0">
                  <a:solidFill>
                    <a:srgbClr val="1A2197"/>
                  </a:solidFill>
                  <a:latin typeface="esamanru OTF Bold" panose="00000800000000000000" pitchFamily="50" charset="-127"/>
                  <a:ea typeface="esamanru OTF Bold" panose="00000800000000000000" pitchFamily="50" charset="-127"/>
                </a:rPr>
                <a:t>Driver planning: 2 hours/week</a:t>
              </a:r>
            </a:p>
            <a:p>
              <a:pPr algn="ctr"/>
              <a:r>
                <a:rPr lang="en-US" sz="1600" dirty="0">
                  <a:solidFill>
                    <a:srgbClr val="1A2197"/>
                  </a:solidFill>
                  <a:latin typeface="esamanru OTF Bold" panose="00000800000000000000" pitchFamily="50" charset="-127"/>
                  <a:ea typeface="esamanru OTF Bold" panose="00000800000000000000" pitchFamily="50" charset="-127"/>
                </a:rPr>
                <a:t>Usher planning: 1 hour/week</a:t>
              </a:r>
            </a:p>
            <a:p>
              <a:pPr algn="ctr"/>
              <a:r>
                <a:rPr lang="en-US" sz="1600" dirty="0">
                  <a:solidFill>
                    <a:srgbClr val="1A2197"/>
                  </a:solidFill>
                  <a:latin typeface="esamanru OTF Bold" panose="00000800000000000000" pitchFamily="50" charset="-127"/>
                  <a:ea typeface="esamanru OTF Bold" panose="00000800000000000000" pitchFamily="50" charset="-127"/>
                </a:rPr>
                <a:t>Total: ~5 hours/week</a:t>
              </a:r>
              <a:endParaRPr lang="hy-AM" sz="1600" dirty="0">
                <a:solidFill>
                  <a:srgbClr val="1A2197"/>
                </a:solidFill>
                <a:ea typeface="esamanru OTF Bold" panose="00000800000000000000" pitchFamily="50" charset="-12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2F5644-2525-F9CC-E58A-5DC4DFDC2286}"/>
              </a:ext>
            </a:extLst>
          </p:cNvPr>
          <p:cNvSpPr txBox="1"/>
          <p:nvPr/>
        </p:nvSpPr>
        <p:spPr>
          <a:xfrm>
            <a:off x="3279742" y="6063620"/>
            <a:ext cx="56325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1A2197"/>
                </a:solidFill>
                <a:latin typeface="esamanru OTF Bold" panose="00000800000000000000" pitchFamily="50" charset="-127"/>
                <a:ea typeface="esamanru OTF Bold" panose="00000800000000000000" pitchFamily="50" charset="-127"/>
              </a:rPr>
              <a:t>*All data in the slides/pictures is cleared for our users privacy.</a:t>
            </a:r>
          </a:p>
        </p:txBody>
      </p:sp>
    </p:spTree>
    <p:extLst>
      <p:ext uri="{BB962C8B-B14F-4D97-AF65-F5344CB8AC3E}">
        <p14:creationId xmlns:p14="http://schemas.microsoft.com/office/powerpoint/2010/main" val="37365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398</Words>
  <Application>Microsoft Office PowerPoint</Application>
  <PresentationFormat>Widescreen</PresentationFormat>
  <Paragraphs>71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esamanru OTF Bold</vt:lpstr>
      <vt:lpstr>Aptos</vt:lpstr>
      <vt:lpstr>Aptos Display</vt:lpstr>
      <vt:lpstr>Arial</vt:lpstr>
      <vt:lpstr>Arm Hmk's Bebas Neue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Daniel Beglaryan</dc:creator>
  <cp:lastModifiedBy>Daniel Beglaryan</cp:lastModifiedBy>
  <cp:revision>1</cp:revision>
  <dcterms:modified xsi:type="dcterms:W3CDTF">2025-09-17T03:07:21Z</dcterms:modified>
</cp:coreProperties>
</file>