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A3D8"/>
    <a:srgbClr val="EAEF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7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na MacDonald" userId="37535e0d-47c4-4530-86de-af5c36833646" providerId="ADAL" clId="{69681759-8AD8-49AD-953F-5345AB28E455}"/>
    <pc:docChg chg="modSld">
      <pc:chgData name="Dianna MacDonald" userId="37535e0d-47c4-4530-86de-af5c36833646" providerId="ADAL" clId="{69681759-8AD8-49AD-953F-5345AB28E455}" dt="2025-10-02T13:08:24.994" v="0" actId="20577"/>
      <pc:docMkLst>
        <pc:docMk/>
      </pc:docMkLst>
      <pc:sldChg chg="modSp mod">
        <pc:chgData name="Dianna MacDonald" userId="37535e0d-47c4-4530-86de-af5c36833646" providerId="ADAL" clId="{69681759-8AD8-49AD-953F-5345AB28E455}" dt="2025-10-02T13:08:24.994" v="0" actId="20577"/>
        <pc:sldMkLst>
          <pc:docMk/>
          <pc:sldMk cId="859267580" sldId="256"/>
        </pc:sldMkLst>
        <pc:spChg chg="mod">
          <ac:chgData name="Dianna MacDonald" userId="37535e0d-47c4-4530-86de-af5c36833646" providerId="ADAL" clId="{69681759-8AD8-49AD-953F-5345AB28E455}" dt="2025-10-02T13:08:24.994" v="0" actId="20577"/>
          <ac:spMkLst>
            <pc:docMk/>
            <pc:sldMk cId="859267580" sldId="256"/>
            <ac:spMk id="7" creationId="{2493F4CA-AF89-472B-A891-264E74634D2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B4019-E162-4C5E-A4CD-EC1E8947D3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36FCA7-4900-4AE9-96AF-A062D2B143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6508FE-32B8-4B95-A57F-A4485E6332D1}"/>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5" name="Footer Placeholder 4">
            <a:extLst>
              <a:ext uri="{FF2B5EF4-FFF2-40B4-BE49-F238E27FC236}">
                <a16:creationId xmlns:a16="http://schemas.microsoft.com/office/drawing/2014/main" id="{A4F59C0B-699A-44B5-AF01-E48B6BEBD8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0A6B49-BCC2-4A0A-8B68-41DE51402187}"/>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1535901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43833-6605-4BD3-916A-D15E9093473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D80D31-1586-4DED-A7BF-BA039D12FE9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545628-8D78-4C53-A61A-3BA4CF3DE93D}"/>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5" name="Footer Placeholder 4">
            <a:extLst>
              <a:ext uri="{FF2B5EF4-FFF2-40B4-BE49-F238E27FC236}">
                <a16:creationId xmlns:a16="http://schemas.microsoft.com/office/drawing/2014/main" id="{10550879-3149-4477-82AF-BEEFD8DAD1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E9C483-431E-4BB7-990C-541B2122931F}"/>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4134700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B304FA-AE98-47E3-A3E1-DDF61E5281B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1B8896-21E3-45AA-8104-497752241DF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44EB2D-0FC2-49ED-A981-3E3BF990C910}"/>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5" name="Footer Placeholder 4">
            <a:extLst>
              <a:ext uri="{FF2B5EF4-FFF2-40B4-BE49-F238E27FC236}">
                <a16:creationId xmlns:a16="http://schemas.microsoft.com/office/drawing/2014/main" id="{BA5D9E50-4221-4FA2-9226-6731CE098B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F2D7A6-22E6-472E-84E1-FBBE059E1295}"/>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385793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5C966-9BB7-46D1-B57B-746F1653CA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478AA8-FB76-4E9D-A551-DB2BCA5BB7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C65610-D77A-45D8-945F-7F6BAFD4C113}"/>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5" name="Footer Placeholder 4">
            <a:extLst>
              <a:ext uri="{FF2B5EF4-FFF2-40B4-BE49-F238E27FC236}">
                <a16:creationId xmlns:a16="http://schemas.microsoft.com/office/drawing/2014/main" id="{62513F94-5DE4-42DB-95F0-31C5B9FB36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868458-2E54-49D4-830C-F89C58327CA1}"/>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224204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D73A3-BBEF-4786-98A0-C574CE091C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CD4A4D8-D2B4-4CD7-96BF-15F7D8D15D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3CE014B-6577-4CF8-8B5F-F2C6253480AC}"/>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5" name="Footer Placeholder 4">
            <a:extLst>
              <a:ext uri="{FF2B5EF4-FFF2-40B4-BE49-F238E27FC236}">
                <a16:creationId xmlns:a16="http://schemas.microsoft.com/office/drawing/2014/main" id="{550EC956-F25E-4E19-9488-72024C02C7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BF8CAC-9770-4E5A-B9DC-E9CFA0230D22}"/>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188067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8782-5A52-4A45-B2E2-895EADC03F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68E00F5-1B69-489E-A44C-CBC763B5732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7418F0-EE54-4A45-B70D-B244B512C68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6124A2E-0EED-4937-A321-31B09D2FCC7D}"/>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6" name="Footer Placeholder 5">
            <a:extLst>
              <a:ext uri="{FF2B5EF4-FFF2-40B4-BE49-F238E27FC236}">
                <a16:creationId xmlns:a16="http://schemas.microsoft.com/office/drawing/2014/main" id="{BE4DA80E-42DD-4056-B201-96A5E8A734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51DCAF-0C92-46D4-9666-CBB223CF2C30}"/>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4131817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E668E-9EA9-48D8-9DAE-B24EB3BCFFE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E418E3-2F20-4A94-BDA0-23BA416ED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51F80E-8D24-4D25-A4F9-C7AB5BC0922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D3FFE39-57D9-414F-9C6E-7C1F98C9FA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10B30D7-5D72-43D2-AE81-C3719627B87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108C94-682F-459E-BFD2-E21826796810}"/>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8" name="Footer Placeholder 7">
            <a:extLst>
              <a:ext uri="{FF2B5EF4-FFF2-40B4-BE49-F238E27FC236}">
                <a16:creationId xmlns:a16="http://schemas.microsoft.com/office/drawing/2014/main" id="{60823943-5AD2-42C8-B4F3-E80D61B769C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892AA4-2FBC-4D19-A409-1A9FFFF7D3FB}"/>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374422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3A2F-7692-466B-B492-A0564C1E510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AFD4B09-4711-4018-9531-ACD169A18809}"/>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4" name="Footer Placeholder 3">
            <a:extLst>
              <a:ext uri="{FF2B5EF4-FFF2-40B4-BE49-F238E27FC236}">
                <a16:creationId xmlns:a16="http://schemas.microsoft.com/office/drawing/2014/main" id="{11637981-273D-4FFE-A86F-A380175B76A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8C7EE96-68FB-4554-8624-EEE43991746C}"/>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426918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40DE0E-B005-45E4-8960-1A6BB440964F}"/>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3" name="Footer Placeholder 2">
            <a:extLst>
              <a:ext uri="{FF2B5EF4-FFF2-40B4-BE49-F238E27FC236}">
                <a16:creationId xmlns:a16="http://schemas.microsoft.com/office/drawing/2014/main" id="{5DE334C5-4CD3-4433-B019-F26261BC9E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14B4EE8-34C0-4E7C-8D2C-AFF9FF5D2584}"/>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2981638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069A3-8B98-4DF8-A332-3D66C88062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D49C58A-B07D-4CE3-BFDF-38214503E4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3790A27-E4D2-4CFF-8FB6-726F4CE6DC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7F88B8-649F-457F-BB2D-35DADCB1DCD5}"/>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6" name="Footer Placeholder 5">
            <a:extLst>
              <a:ext uri="{FF2B5EF4-FFF2-40B4-BE49-F238E27FC236}">
                <a16:creationId xmlns:a16="http://schemas.microsoft.com/office/drawing/2014/main" id="{73FC0C21-15CA-4E95-AB89-613A9FBF8B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E48119-FCCC-41E6-A932-07157CD37A51}"/>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826518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846A6-60D2-4716-A2BB-75527B5CE7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5A7D1FD-0B21-43EE-9DF1-516278CAE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C920CFB-3B8E-413A-8284-FD683FE9B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F01FA6-726D-45B7-BE42-09ED2642B0AD}"/>
              </a:ext>
            </a:extLst>
          </p:cNvPr>
          <p:cNvSpPr>
            <a:spLocks noGrp="1"/>
          </p:cNvSpPr>
          <p:nvPr>
            <p:ph type="dt" sz="half" idx="10"/>
          </p:nvPr>
        </p:nvSpPr>
        <p:spPr/>
        <p:txBody>
          <a:bodyPr/>
          <a:lstStyle/>
          <a:p>
            <a:fld id="{6ED29B10-6740-4A2E-91B1-E0A8E0DFB323}" type="datetimeFigureOut">
              <a:rPr lang="en-GB" smtClean="0"/>
              <a:t>02/10/2025</a:t>
            </a:fld>
            <a:endParaRPr lang="en-GB"/>
          </a:p>
        </p:txBody>
      </p:sp>
      <p:sp>
        <p:nvSpPr>
          <p:cNvPr id="6" name="Footer Placeholder 5">
            <a:extLst>
              <a:ext uri="{FF2B5EF4-FFF2-40B4-BE49-F238E27FC236}">
                <a16:creationId xmlns:a16="http://schemas.microsoft.com/office/drawing/2014/main" id="{179C2C5A-86CA-4E04-8B70-3ECEB62B65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C37145-77B3-414A-8858-644128472894}"/>
              </a:ext>
            </a:extLst>
          </p:cNvPr>
          <p:cNvSpPr>
            <a:spLocks noGrp="1"/>
          </p:cNvSpPr>
          <p:nvPr>
            <p:ph type="sldNum" sz="quarter" idx="12"/>
          </p:nvPr>
        </p:nvSpPr>
        <p:spPr/>
        <p:txBody>
          <a:bodyPr/>
          <a:lstStyle/>
          <a:p>
            <a:fld id="{9D10F13D-B12A-48C7-8696-6FA7DA37426C}" type="slidenum">
              <a:rPr lang="en-GB" smtClean="0"/>
              <a:t>‹#›</a:t>
            </a:fld>
            <a:endParaRPr lang="en-GB"/>
          </a:p>
        </p:txBody>
      </p:sp>
    </p:spTree>
    <p:extLst>
      <p:ext uri="{BB962C8B-B14F-4D97-AF65-F5344CB8AC3E}">
        <p14:creationId xmlns:p14="http://schemas.microsoft.com/office/powerpoint/2010/main" val="680557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4471CA-5524-4D1D-9465-AD231C6D85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958BB74-3928-49F9-8AB5-E5007E5F56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844020-0E4A-41AA-9F2F-0339E86510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D29B10-6740-4A2E-91B1-E0A8E0DFB323}" type="datetimeFigureOut">
              <a:rPr lang="en-GB" smtClean="0"/>
              <a:t>02/10/2025</a:t>
            </a:fld>
            <a:endParaRPr lang="en-GB"/>
          </a:p>
        </p:txBody>
      </p:sp>
      <p:sp>
        <p:nvSpPr>
          <p:cNvPr id="5" name="Footer Placeholder 4">
            <a:extLst>
              <a:ext uri="{FF2B5EF4-FFF2-40B4-BE49-F238E27FC236}">
                <a16:creationId xmlns:a16="http://schemas.microsoft.com/office/drawing/2014/main" id="{D279F402-9188-43A0-A481-BA65510992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6C8F655-C518-49D7-93F0-8A6CCBD6BD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0F13D-B12A-48C7-8696-6FA7DA37426C}" type="slidenum">
              <a:rPr lang="en-GB" smtClean="0"/>
              <a:t>‹#›</a:t>
            </a:fld>
            <a:endParaRPr lang="en-GB"/>
          </a:p>
        </p:txBody>
      </p:sp>
    </p:spTree>
    <p:extLst>
      <p:ext uri="{BB962C8B-B14F-4D97-AF65-F5344CB8AC3E}">
        <p14:creationId xmlns:p14="http://schemas.microsoft.com/office/powerpoint/2010/main" val="1979486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C23395C6-446A-46E5-AAC7-D9387EBEAE75}"/>
              </a:ext>
            </a:extLst>
          </p:cNvPr>
          <p:cNvSpPr/>
          <p:nvPr/>
        </p:nvSpPr>
        <p:spPr>
          <a:xfrm>
            <a:off x="3667126" y="3319699"/>
            <a:ext cx="6743700" cy="3506678"/>
          </a:xfrm>
          <a:prstGeom prst="roundRect">
            <a:avLst/>
          </a:prstGeom>
          <a:solidFill>
            <a:srgbClr val="EAEF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Rounded Corners 3">
            <a:extLst>
              <a:ext uri="{FF2B5EF4-FFF2-40B4-BE49-F238E27FC236}">
                <a16:creationId xmlns:a16="http://schemas.microsoft.com/office/drawing/2014/main" id="{0465B42F-DD32-4B87-A879-882BD569BA82}"/>
              </a:ext>
            </a:extLst>
          </p:cNvPr>
          <p:cNvSpPr/>
          <p:nvPr/>
        </p:nvSpPr>
        <p:spPr>
          <a:xfrm>
            <a:off x="1457325" y="119848"/>
            <a:ext cx="10465386" cy="1074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Sparx Reader</a:t>
            </a:r>
            <a:r>
              <a:rPr lang="en-GB" sz="1700" dirty="0"/>
              <a:t> is an engaging and supportive platform in which pupils can develop their reading and literacy skills.  The wide ranging books are allocated to students based on reading level and age appropriate content and interest.  Students can access books on any device and can use dyslexia-friendly fonts, colour overlays and reading rulers as required.  Books range from highly recommended contemporary reads, easy reads, non-fiction, and fiction classics.</a:t>
            </a:r>
            <a:endParaRPr lang="en-US" sz="1700" dirty="0"/>
          </a:p>
        </p:txBody>
      </p:sp>
      <p:sp>
        <p:nvSpPr>
          <p:cNvPr id="5" name="Rectangle: Rounded Corners 4">
            <a:extLst>
              <a:ext uri="{FF2B5EF4-FFF2-40B4-BE49-F238E27FC236}">
                <a16:creationId xmlns:a16="http://schemas.microsoft.com/office/drawing/2014/main" id="{D2AF383B-EFB9-4A0C-80A2-FA2E0B8D54EA}"/>
              </a:ext>
            </a:extLst>
          </p:cNvPr>
          <p:cNvSpPr/>
          <p:nvPr/>
        </p:nvSpPr>
        <p:spPr>
          <a:xfrm>
            <a:off x="53266" y="1270148"/>
            <a:ext cx="3387200" cy="5544203"/>
          </a:xfrm>
          <a:prstGeom prst="roundRect">
            <a:avLst/>
          </a:prstGeom>
          <a:solidFill>
            <a:srgbClr val="9CA3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Why has Hove Park School chosen Sparx Reader for our students?</a:t>
            </a:r>
          </a:p>
          <a:p>
            <a:pPr algn="ctr"/>
            <a:endParaRPr lang="en-US" sz="1600" dirty="0"/>
          </a:p>
          <a:p>
            <a:pPr algn="ctr"/>
            <a:r>
              <a:rPr lang="en-US" sz="1600" dirty="0"/>
              <a:t>Students need to be proficient, independent readers to succeed at secondary school (and life beyond).</a:t>
            </a:r>
          </a:p>
          <a:p>
            <a:pPr algn="ctr"/>
            <a:endParaRPr lang="en-US" sz="1600" dirty="0"/>
          </a:p>
          <a:p>
            <a:pPr algn="ctr"/>
            <a:r>
              <a:rPr lang="en-US" sz="1600"/>
              <a:t>Regular,</a:t>
            </a:r>
            <a:r>
              <a:rPr lang="en-US" sz="1600" dirty="0"/>
              <a:t> </a:t>
            </a:r>
            <a:r>
              <a:rPr lang="en-US" sz="1600"/>
              <a:t>independent </a:t>
            </a:r>
            <a:r>
              <a:rPr lang="en-US" sz="1600" dirty="0"/>
              <a:t>reading routines, that build precision, form a robust habit and, ultimately help students feel a sense of confidence and enjoyment in reading.</a:t>
            </a:r>
          </a:p>
          <a:p>
            <a:pPr algn="ctr"/>
            <a:endParaRPr lang="en-US" sz="1600" dirty="0"/>
          </a:p>
          <a:p>
            <a:pPr algn="ctr"/>
            <a:endParaRPr lang="en-US" sz="1600" dirty="0"/>
          </a:p>
          <a:p>
            <a:pPr algn="ctr"/>
            <a:r>
              <a:rPr lang="en-US" sz="1600" dirty="0"/>
              <a:t>Reading proficiency does not happen incidentally:  it requires purposeful reading practice.</a:t>
            </a:r>
            <a:endParaRPr lang="en-GB" sz="1600" dirty="0"/>
          </a:p>
        </p:txBody>
      </p:sp>
      <p:sp>
        <p:nvSpPr>
          <p:cNvPr id="6" name="Rectangle: Rounded Corners 5">
            <a:extLst>
              <a:ext uri="{FF2B5EF4-FFF2-40B4-BE49-F238E27FC236}">
                <a16:creationId xmlns:a16="http://schemas.microsoft.com/office/drawing/2014/main" id="{6C8B0570-6C5A-41E3-9616-19291B437580}"/>
              </a:ext>
            </a:extLst>
          </p:cNvPr>
          <p:cNvSpPr/>
          <p:nvPr/>
        </p:nvSpPr>
        <p:spPr>
          <a:xfrm>
            <a:off x="3467100" y="1251098"/>
            <a:ext cx="8520714" cy="2030501"/>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Parent Portal</a:t>
            </a:r>
          </a:p>
          <a:p>
            <a:pPr algn="ctr"/>
            <a:r>
              <a:rPr lang="en-US" sz="1600" dirty="0"/>
              <a:t>Parents will receive a weekly email (from </a:t>
            </a:r>
            <a:r>
              <a:rPr lang="en-US" sz="1600" dirty="0" err="1"/>
              <a:t>Sparx</a:t>
            </a:r>
            <a:r>
              <a:rPr lang="en-US" sz="1600" dirty="0"/>
              <a:t>) that updates them on their child’s homework progress that week.  Parents should click on ‘Parent Portal’ on this weekly email to be taken to their child’s Sparx Reader progress and homework completion.</a:t>
            </a:r>
          </a:p>
          <a:p>
            <a:pPr algn="ctr"/>
            <a:endParaRPr lang="en-US" sz="1600" dirty="0"/>
          </a:p>
          <a:p>
            <a:pPr algn="ctr"/>
            <a:r>
              <a:rPr lang="en-US" sz="1600" dirty="0"/>
              <a:t>Parent engagement in their child’s homework makes a huge difference to homework completion.  Reminding your child of the weekly task (set on Monday; due on Monday) and discussing their current book is valuable support.</a:t>
            </a:r>
            <a:endParaRPr lang="en-GB" sz="1600" dirty="0"/>
          </a:p>
        </p:txBody>
      </p:sp>
      <p:sp>
        <p:nvSpPr>
          <p:cNvPr id="7" name="Rectangle: Rounded Corners 6">
            <a:extLst>
              <a:ext uri="{FF2B5EF4-FFF2-40B4-BE49-F238E27FC236}">
                <a16:creationId xmlns:a16="http://schemas.microsoft.com/office/drawing/2014/main" id="{2493F4CA-AF89-472B-A891-264E74634D24}"/>
              </a:ext>
            </a:extLst>
          </p:cNvPr>
          <p:cNvSpPr/>
          <p:nvPr/>
        </p:nvSpPr>
        <p:spPr>
          <a:xfrm>
            <a:off x="10534650" y="3429000"/>
            <a:ext cx="1577450" cy="276225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Sparx Reader Points (SRPs)</a:t>
            </a:r>
          </a:p>
          <a:p>
            <a:pPr algn="ctr"/>
            <a:r>
              <a:rPr lang="en-US" sz="1200" dirty="0"/>
              <a:t>Year 7 and 8 students:  300 SRPs each week.</a:t>
            </a:r>
          </a:p>
          <a:p>
            <a:pPr algn="ctr"/>
            <a:r>
              <a:rPr lang="en-US" sz="1200" dirty="0"/>
              <a:t>Year 9, 10 and 11 students:  400 SRPs each week.</a:t>
            </a:r>
          </a:p>
          <a:p>
            <a:pPr algn="ctr"/>
            <a:r>
              <a:rPr lang="en-US" sz="1200" dirty="0"/>
              <a:t>One SRP is equivalent to one minute careful reading – whatever the reading ability of the child</a:t>
            </a:r>
            <a:endParaRPr lang="en-GB" sz="1200" dirty="0"/>
          </a:p>
        </p:txBody>
      </p:sp>
      <p:pic>
        <p:nvPicPr>
          <p:cNvPr id="8" name="Picture 7">
            <a:extLst>
              <a:ext uri="{FF2B5EF4-FFF2-40B4-BE49-F238E27FC236}">
                <a16:creationId xmlns:a16="http://schemas.microsoft.com/office/drawing/2014/main" id="{6070A653-83D7-4ADA-9669-7CFF3932CE7E}"/>
              </a:ext>
            </a:extLst>
          </p:cNvPr>
          <p:cNvPicPr>
            <a:picLocks noChangeAspect="1"/>
          </p:cNvPicPr>
          <p:nvPr/>
        </p:nvPicPr>
        <p:blipFill rotWithShape="1">
          <a:blip r:embed="rId2"/>
          <a:srcRect l="28034" t="45201" r="66579" b="26536"/>
          <a:stretch/>
        </p:blipFill>
        <p:spPr>
          <a:xfrm>
            <a:off x="3994951" y="3525549"/>
            <a:ext cx="1109709" cy="2980678"/>
          </a:xfrm>
          <a:prstGeom prst="rect">
            <a:avLst/>
          </a:prstGeom>
        </p:spPr>
      </p:pic>
      <p:sp>
        <p:nvSpPr>
          <p:cNvPr id="11" name="TextBox 10">
            <a:extLst>
              <a:ext uri="{FF2B5EF4-FFF2-40B4-BE49-F238E27FC236}">
                <a16:creationId xmlns:a16="http://schemas.microsoft.com/office/drawing/2014/main" id="{BE8815FE-A0F6-474B-B659-52E2EDAA42B9}"/>
              </a:ext>
            </a:extLst>
          </p:cNvPr>
          <p:cNvSpPr txBox="1"/>
          <p:nvPr/>
        </p:nvSpPr>
        <p:spPr>
          <a:xfrm>
            <a:off x="5104660" y="3353913"/>
            <a:ext cx="4944862" cy="3693319"/>
          </a:xfrm>
          <a:prstGeom prst="rect">
            <a:avLst/>
          </a:prstGeom>
          <a:noFill/>
        </p:spPr>
        <p:txBody>
          <a:bodyPr wrap="square" rtlCol="0">
            <a:spAutoFit/>
          </a:bodyPr>
          <a:lstStyle/>
          <a:p>
            <a:pPr algn="ctr"/>
            <a:r>
              <a:rPr lang="en-US" b="1" dirty="0">
                <a:solidFill>
                  <a:schemeClr val="bg1"/>
                </a:solidFill>
              </a:rPr>
              <a:t>How does Sparx Reader work?</a:t>
            </a:r>
          </a:p>
          <a:p>
            <a:pPr algn="ctr"/>
            <a:r>
              <a:rPr lang="en-US" dirty="0"/>
              <a:t>Students can choose from a range of </a:t>
            </a:r>
            <a:r>
              <a:rPr lang="en-US" dirty="0" err="1"/>
              <a:t>EBooks</a:t>
            </a:r>
            <a:r>
              <a:rPr lang="en-US" dirty="0"/>
              <a:t> at their level, and for each section they read, they’ll answer questions to check they’re reading carefully.</a:t>
            </a:r>
          </a:p>
          <a:p>
            <a:pPr algn="ctr"/>
            <a:r>
              <a:rPr lang="en-US" dirty="0"/>
              <a:t>Once students have answered the questions correctly, they will then earn some Sparx Reader Points (SRP), which count towards their homework task.</a:t>
            </a:r>
          </a:p>
          <a:p>
            <a:pPr algn="ctr"/>
            <a:r>
              <a:rPr lang="en-US" dirty="0"/>
              <a:t>Sparx Reader is </a:t>
            </a:r>
            <a:r>
              <a:rPr lang="en-US" dirty="0" err="1"/>
              <a:t>personalised</a:t>
            </a:r>
            <a:r>
              <a:rPr lang="en-US" dirty="0"/>
              <a:t> to the student’s reading level, so book choices and section lengths will vary.</a:t>
            </a:r>
          </a:p>
          <a:p>
            <a:endParaRPr lang="en-GB" dirty="0"/>
          </a:p>
        </p:txBody>
      </p:sp>
      <p:pic>
        <p:nvPicPr>
          <p:cNvPr id="1026" name="Picture 2" descr="Literacy - Wey Valley Academy">
            <a:extLst>
              <a:ext uri="{FF2B5EF4-FFF2-40B4-BE49-F238E27FC236}">
                <a16:creationId xmlns:a16="http://schemas.microsoft.com/office/drawing/2014/main" id="{8D76069F-CD4D-42C1-9F93-EEA42D1ADD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9073" y="6268885"/>
            <a:ext cx="546902" cy="5469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w to use Sparx Reader">
            <a:extLst>
              <a:ext uri="{FF2B5EF4-FFF2-40B4-BE49-F238E27FC236}">
                <a16:creationId xmlns:a16="http://schemas.microsoft.com/office/drawing/2014/main" id="{A26DB8E6-F9AD-4700-BD9F-42678DDE7E2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00" y="43210"/>
            <a:ext cx="1296570" cy="835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267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6a407fdb-c431-43fe-9100-6cbec6d1178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823B7A5F31EA04481794216BD239ABD" ma:contentTypeVersion="18" ma:contentTypeDescription="Create a new document." ma:contentTypeScope="" ma:versionID="e29e5d096cfcfe3fba20704145a8d82d">
  <xsd:schema xmlns:xsd="http://www.w3.org/2001/XMLSchema" xmlns:xs="http://www.w3.org/2001/XMLSchema" xmlns:p="http://schemas.microsoft.com/office/2006/metadata/properties" xmlns:ns3="6a407fdb-c431-43fe-9100-6cbec6d11787" xmlns:ns4="598a129d-8166-488f-93f0-d498a6090fea" targetNamespace="http://schemas.microsoft.com/office/2006/metadata/properties" ma:root="true" ma:fieldsID="4a19bff53b3c20162ee45869859c952f" ns3:_="" ns4:_="">
    <xsd:import namespace="6a407fdb-c431-43fe-9100-6cbec6d11787"/>
    <xsd:import namespace="598a129d-8166-488f-93f0-d498a6090fe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407fdb-c431-43fe-9100-6cbec6d11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8a129d-8166-488f-93f0-d498a6090fe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FC98FD-9E17-49C3-8055-9BF548FDF2E3}">
  <ds:schemaRefs>
    <ds:schemaRef ds:uri="http://schemas.microsoft.com/sharepoint/v3/contenttype/forms"/>
  </ds:schemaRefs>
</ds:datastoreItem>
</file>

<file path=customXml/itemProps2.xml><?xml version="1.0" encoding="utf-8"?>
<ds:datastoreItem xmlns:ds="http://schemas.openxmlformats.org/officeDocument/2006/customXml" ds:itemID="{6FE24AFC-EBA3-41F3-B006-CD12B81FA84A}">
  <ds:schemaRefs>
    <ds:schemaRef ds:uri="http://purl.org/dc/terms/"/>
    <ds:schemaRef ds:uri="http://schemas.microsoft.com/office/2006/metadata/properties"/>
    <ds:schemaRef ds:uri="598a129d-8166-488f-93f0-d498a6090fea"/>
    <ds:schemaRef ds:uri="http://purl.org/dc/elements/1.1/"/>
    <ds:schemaRef ds:uri="http://schemas.microsoft.com/office/2006/documentManagement/types"/>
    <ds:schemaRef ds:uri="http://purl.org/dc/dcmitype/"/>
    <ds:schemaRef ds:uri="http://www.w3.org/XML/1998/namespace"/>
    <ds:schemaRef ds:uri="http://schemas.microsoft.com/office/infopath/2007/PartnerControls"/>
    <ds:schemaRef ds:uri="http://schemas.openxmlformats.org/package/2006/metadata/core-properties"/>
    <ds:schemaRef ds:uri="6a407fdb-c431-43fe-9100-6cbec6d11787"/>
  </ds:schemaRefs>
</ds:datastoreItem>
</file>

<file path=customXml/itemProps3.xml><?xml version="1.0" encoding="utf-8"?>
<ds:datastoreItem xmlns:ds="http://schemas.openxmlformats.org/officeDocument/2006/customXml" ds:itemID="{7230B00A-A600-4854-BC6D-0B71FE0244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407fdb-c431-43fe-9100-6cbec6d11787"/>
    <ds:schemaRef ds:uri="598a129d-8166-488f-93f0-d498a6090f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98</TotalTime>
  <Words>361</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Dianna MacDonald</dc:creator>
  <cp:lastModifiedBy>Dianna MacDonald</cp:lastModifiedBy>
  <cp:revision>9</cp:revision>
  <cp:lastPrinted>2024-05-16T10:30:40Z</cp:lastPrinted>
  <dcterms:created xsi:type="dcterms:W3CDTF">2024-05-09T10:52:55Z</dcterms:created>
  <dcterms:modified xsi:type="dcterms:W3CDTF">2025-10-02T13:08:35Z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0x0101003823B7A5F31EA04481794216BD239ABD</vt:lpwstr>
  </property>
</Properties>
</file>