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7F_34EBB932.xml" ContentType="application/vnd.ms-powerpoint.comments+xml"/>
  <Override PartName="/ppt/comments/modernComment_101_49824103.xml" ContentType="application/vnd.ms-powerpoint.comments+xml"/>
  <Override PartName="/ppt/notesSlides/notesSlide6.xml" ContentType="application/vnd.openxmlformats-officedocument.presentationml.notesSlide+xml"/>
  <Override PartName="/ppt/comments/modernComment_123_0.xml" ContentType="application/vnd.ms-powerpoint.comments+xml"/>
  <Override PartName="/ppt/comments/modernComment_181_9E0374BA.xml" ContentType="application/vnd.ms-powerpoint.comments+xml"/>
  <Override PartName="/ppt/notesSlides/notesSlide7.xml" ContentType="application/vnd.openxmlformats-officedocument.presentationml.notesSlide+xml"/>
  <Override PartName="/ppt/comments/modernComment_124_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70_41B375F.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7E_271CE24F.xml" ContentType="application/vnd.ms-powerpoint.comment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301" r:id="rId5"/>
    <p:sldId id="373" r:id="rId6"/>
    <p:sldId id="370" r:id="rId7"/>
    <p:sldId id="371" r:id="rId8"/>
    <p:sldId id="372" r:id="rId9"/>
    <p:sldId id="376" r:id="rId10"/>
    <p:sldId id="336" r:id="rId11"/>
    <p:sldId id="270" r:id="rId12"/>
    <p:sldId id="305" r:id="rId13"/>
    <p:sldId id="357" r:id="rId14"/>
    <p:sldId id="315" r:id="rId15"/>
    <p:sldId id="383" r:id="rId16"/>
    <p:sldId id="257" r:id="rId17"/>
    <p:sldId id="291" r:id="rId18"/>
    <p:sldId id="377" r:id="rId19"/>
    <p:sldId id="385" r:id="rId20"/>
    <p:sldId id="358" r:id="rId21"/>
    <p:sldId id="366" r:id="rId22"/>
    <p:sldId id="292" r:id="rId23"/>
    <p:sldId id="340" r:id="rId24"/>
    <p:sldId id="346" r:id="rId25"/>
    <p:sldId id="384" r:id="rId26"/>
    <p:sldId id="368" r:id="rId27"/>
    <p:sldId id="278" r:id="rId28"/>
    <p:sldId id="307" r:id="rId29"/>
    <p:sldId id="359" r:id="rId30"/>
    <p:sldId id="388" r:id="rId31"/>
    <p:sldId id="296" r:id="rId32"/>
    <p:sldId id="379" r:id="rId33"/>
    <p:sldId id="380" r:id="rId34"/>
    <p:sldId id="361" r:id="rId35"/>
    <p:sldId id="374" r:id="rId36"/>
    <p:sldId id="365" r:id="rId37"/>
    <p:sldId id="363" r:id="rId38"/>
    <p:sldId id="386" r:id="rId39"/>
    <p:sldId id="382" r:id="rId40"/>
    <p:sldId id="344" r:id="rId41"/>
    <p:sldId id="387" r:id="rId42"/>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nother" pitchFamily="2" charset="0"/>
        <a:ea typeface="+mn-ea"/>
        <a:cs typeface="+mn-cs"/>
      </a:defRPr>
    </a:lvl1pPr>
    <a:lvl2pPr marL="457200" algn="l" rtl="0" fontAlgn="base">
      <a:spcBef>
        <a:spcPct val="0"/>
      </a:spcBef>
      <a:spcAft>
        <a:spcPct val="0"/>
      </a:spcAft>
      <a:defRPr kern="1200">
        <a:solidFill>
          <a:schemeClr val="tx1"/>
        </a:solidFill>
        <a:latin typeface="Another" pitchFamily="2" charset="0"/>
        <a:ea typeface="+mn-ea"/>
        <a:cs typeface="+mn-cs"/>
      </a:defRPr>
    </a:lvl2pPr>
    <a:lvl3pPr marL="914400" algn="l" rtl="0" fontAlgn="base">
      <a:spcBef>
        <a:spcPct val="0"/>
      </a:spcBef>
      <a:spcAft>
        <a:spcPct val="0"/>
      </a:spcAft>
      <a:defRPr kern="1200">
        <a:solidFill>
          <a:schemeClr val="tx1"/>
        </a:solidFill>
        <a:latin typeface="Another" pitchFamily="2" charset="0"/>
        <a:ea typeface="+mn-ea"/>
        <a:cs typeface="+mn-cs"/>
      </a:defRPr>
    </a:lvl3pPr>
    <a:lvl4pPr marL="1371600" algn="l" rtl="0" fontAlgn="base">
      <a:spcBef>
        <a:spcPct val="0"/>
      </a:spcBef>
      <a:spcAft>
        <a:spcPct val="0"/>
      </a:spcAft>
      <a:defRPr kern="1200">
        <a:solidFill>
          <a:schemeClr val="tx1"/>
        </a:solidFill>
        <a:latin typeface="Another" pitchFamily="2" charset="0"/>
        <a:ea typeface="+mn-ea"/>
        <a:cs typeface="+mn-cs"/>
      </a:defRPr>
    </a:lvl4pPr>
    <a:lvl5pPr marL="1828800" algn="l" rtl="0" fontAlgn="base">
      <a:spcBef>
        <a:spcPct val="0"/>
      </a:spcBef>
      <a:spcAft>
        <a:spcPct val="0"/>
      </a:spcAft>
      <a:defRPr kern="1200">
        <a:solidFill>
          <a:schemeClr val="tx1"/>
        </a:solidFill>
        <a:latin typeface="Another" pitchFamily="2" charset="0"/>
        <a:ea typeface="+mn-ea"/>
        <a:cs typeface="+mn-cs"/>
      </a:defRPr>
    </a:lvl5pPr>
    <a:lvl6pPr marL="2286000" algn="l" defTabSz="914400" rtl="0" eaLnBrk="1" latinLnBrk="0" hangingPunct="1">
      <a:defRPr kern="1200">
        <a:solidFill>
          <a:schemeClr val="tx1"/>
        </a:solidFill>
        <a:latin typeface="Another" pitchFamily="2" charset="0"/>
        <a:ea typeface="+mn-ea"/>
        <a:cs typeface="+mn-cs"/>
      </a:defRPr>
    </a:lvl6pPr>
    <a:lvl7pPr marL="2743200" algn="l" defTabSz="914400" rtl="0" eaLnBrk="1" latinLnBrk="0" hangingPunct="1">
      <a:defRPr kern="1200">
        <a:solidFill>
          <a:schemeClr val="tx1"/>
        </a:solidFill>
        <a:latin typeface="Another" pitchFamily="2" charset="0"/>
        <a:ea typeface="+mn-ea"/>
        <a:cs typeface="+mn-cs"/>
      </a:defRPr>
    </a:lvl7pPr>
    <a:lvl8pPr marL="3200400" algn="l" defTabSz="914400" rtl="0" eaLnBrk="1" latinLnBrk="0" hangingPunct="1">
      <a:defRPr kern="1200">
        <a:solidFill>
          <a:schemeClr val="tx1"/>
        </a:solidFill>
        <a:latin typeface="Another" pitchFamily="2" charset="0"/>
        <a:ea typeface="+mn-ea"/>
        <a:cs typeface="+mn-cs"/>
      </a:defRPr>
    </a:lvl8pPr>
    <a:lvl9pPr marL="3657600" algn="l" defTabSz="914400" rtl="0" eaLnBrk="1" latinLnBrk="0" hangingPunct="1">
      <a:defRPr kern="1200">
        <a:solidFill>
          <a:schemeClr val="tx1"/>
        </a:solidFill>
        <a:latin typeface="Another"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846334-8A95-C2BC-E7A0-BB8FDAB09FB8}" name="Emma Satterly" initials="ES" userId="S::esatterly@hovepark.org.uk::82c4b109-ef44-4ddc-ae1f-4ab2568c9d88" providerId="AD"/>
  <p188:author id="{8EB5DA90-D11F-37D1-426D-09F4D94696B3}" name="Guest User" initials="GU" userId="S::urn:spo:tenantanon#de2730d2-d00f-4e78-a310-994fc9bc2385::" providerId="AD"/>
  <p188:author id="{329A60F8-7BBC-2E87-9F95-72F132E05505}" name="Guest User" initials="GU" userId="S::urn:spo:anon#876986f6a0c059ded5ffde0d73499385d3e6d2046b28236ab754f4ca1f89f2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AFE130-DD6F-5AB3-8415-715D179F1326}" v="5" dt="2026-05-18T16:12:08.225"/>
    <p1510:client id="{72A64B25-8ADC-BD95-5A7F-8E3B27FBD1BF}" v="17" dt="2026-05-19T14:23:30.525"/>
    <p1510:client id="{7D36C70A-5E62-F1C2-253D-865F938F5FD0}" v="405" dt="2026-05-18T14:21:15.792"/>
    <p1510:client id="{DB5B4FEE-CEE6-AE5C-7123-8A1C87D53C3F}" v="48" dt="2026-05-19T12:40:31.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si Mellor" userId="S::nmellor@hovepark.org.uk::512cfefb-6756-422a-b56c-b2b26ca71755" providerId="AD" clId="Web-{DB5B4FEE-CEE6-AE5C-7123-8A1C87D53C3F}"/>
    <pc:docChg chg="modSld">
      <pc:chgData name="Nansi Mellor" userId="S::nmellor@hovepark.org.uk::512cfefb-6756-422a-b56c-b2b26ca71755" providerId="AD" clId="Web-{DB5B4FEE-CEE6-AE5C-7123-8A1C87D53C3F}" dt="2026-05-19T12:40:31.824" v="25" actId="20577"/>
      <pc:docMkLst>
        <pc:docMk/>
      </pc:docMkLst>
      <pc:sldChg chg="modSp">
        <pc:chgData name="Nansi Mellor" userId="S::nmellor@hovepark.org.uk::512cfefb-6756-422a-b56c-b2b26ca71755" providerId="AD" clId="Web-{DB5B4FEE-CEE6-AE5C-7123-8A1C87D53C3F}" dt="2026-05-19T12:40:31.824" v="25" actId="20577"/>
        <pc:sldMkLst>
          <pc:docMk/>
          <pc:sldMk cId="68892511" sldId="368"/>
        </pc:sldMkLst>
        <pc:spChg chg="mod">
          <ac:chgData name="Nansi Mellor" userId="S::nmellor@hovepark.org.uk::512cfefb-6756-422a-b56c-b2b26ca71755" providerId="AD" clId="Web-{DB5B4FEE-CEE6-AE5C-7123-8A1C87D53C3F}" dt="2026-05-19T12:40:31.824" v="25" actId="20577"/>
          <ac:spMkLst>
            <pc:docMk/>
            <pc:sldMk cId="68892511" sldId="368"/>
            <ac:spMk id="3" creationId="{3F2229EB-EE43-4C82-B08F-512DC4C80228}"/>
          </ac:spMkLst>
        </pc:spChg>
      </pc:sldChg>
    </pc:docChg>
  </pc:docChgLst>
  <pc:docChgLst>
    <pc:chgData name="Guest User" userId="S::urn:spo:tenantanon#de2730d2-d00f-4e78-a310-994fc9bc2385::" providerId="AD" clId="Web-{FFAD6861-AEBD-245E-604E-FA841C6DD0C0}"/>
    <pc:docChg chg="addSld modSld">
      <pc:chgData name="Guest User" userId="S::urn:spo:tenantanon#de2730d2-d00f-4e78-a310-994fc9bc2385::" providerId="AD" clId="Web-{FFAD6861-AEBD-245E-604E-FA841C6DD0C0}" dt="2026-05-15T13:49:07.010" v="18" actId="1076"/>
      <pc:docMkLst>
        <pc:docMk/>
      </pc:docMkLst>
      <pc:sldChg chg="addSp modSp new">
        <pc:chgData name="Guest User" userId="S::urn:spo:tenantanon#de2730d2-d00f-4e78-a310-994fc9bc2385::" providerId="AD" clId="Web-{FFAD6861-AEBD-245E-604E-FA841C6DD0C0}" dt="2026-05-15T13:49:07.010" v="18" actId="1076"/>
        <pc:sldMkLst>
          <pc:docMk/>
          <pc:sldMk cId="1515147757" sldId="386"/>
        </pc:sldMkLst>
        <pc:spChg chg="mod">
          <ac:chgData name="Guest User" userId="S::urn:spo:tenantanon#de2730d2-d00f-4e78-a310-994fc9bc2385::" providerId="AD" clId="Web-{FFAD6861-AEBD-245E-604E-FA841C6DD0C0}" dt="2026-05-15T13:49:03.885" v="17" actId="1076"/>
          <ac:spMkLst>
            <pc:docMk/>
            <pc:sldMk cId="1515147757" sldId="386"/>
            <ac:spMk id="2" creationId="{C2D61B9D-BD91-C997-05D3-B606A086CFAB}"/>
          </ac:spMkLst>
        </pc:spChg>
        <pc:spChg chg="mod">
          <ac:chgData name="Guest User" userId="S::urn:spo:tenantanon#de2730d2-d00f-4e78-a310-994fc9bc2385::" providerId="AD" clId="Web-{FFAD6861-AEBD-245E-604E-FA841C6DD0C0}" dt="2026-05-15T13:34:22.168" v="2" actId="20577"/>
          <ac:spMkLst>
            <pc:docMk/>
            <pc:sldMk cId="1515147757" sldId="386"/>
            <ac:spMk id="3" creationId="{5AF19698-FE1C-2E82-A66A-86AC2F59280B}"/>
          </ac:spMkLst>
        </pc:spChg>
        <pc:picChg chg="add mod ord">
          <ac:chgData name="Guest User" userId="S::urn:spo:tenantanon#de2730d2-d00f-4e78-a310-994fc9bc2385::" providerId="AD" clId="Web-{FFAD6861-AEBD-245E-604E-FA841C6DD0C0}" dt="2026-05-15T13:48:59.463" v="16" actId="1076"/>
          <ac:picMkLst>
            <pc:docMk/>
            <pc:sldMk cId="1515147757" sldId="386"/>
            <ac:picMk id="5" creationId="{52215DFD-5140-32EA-0880-5741B6DCCA0D}"/>
          </ac:picMkLst>
        </pc:picChg>
        <pc:picChg chg="add mod">
          <ac:chgData name="Guest User" userId="S::urn:spo:tenantanon#de2730d2-d00f-4e78-a310-994fc9bc2385::" providerId="AD" clId="Web-{FFAD6861-AEBD-245E-604E-FA841C6DD0C0}" dt="2026-05-15T13:49:07.010" v="18" actId="1076"/>
          <ac:picMkLst>
            <pc:docMk/>
            <pc:sldMk cId="1515147757" sldId="386"/>
            <ac:picMk id="6" creationId="{7B2190DF-C0DF-532A-47E6-2ED9FB6922A2}"/>
          </ac:picMkLst>
        </pc:picChg>
      </pc:sldChg>
      <pc:sldChg chg="addSp delSp modSp add replId">
        <pc:chgData name="Guest User" userId="S::urn:spo:tenantanon#de2730d2-d00f-4e78-a310-994fc9bc2385::" providerId="AD" clId="Web-{FFAD6861-AEBD-245E-604E-FA841C6DD0C0}" dt="2026-05-15T13:39:16.927" v="11"/>
        <pc:sldMkLst>
          <pc:docMk/>
          <pc:sldMk cId="685841708" sldId="387"/>
        </pc:sldMkLst>
      </pc:sldChg>
    </pc:docChg>
  </pc:docChgLst>
  <pc:docChgLst>
    <pc:chgData name="Emma Satterly" userId="S::esatterly@hovepark.org.uk::82c4b109-ef44-4ddc-ae1f-4ab2568c9d88" providerId="AD" clId="Web-{7D36C70A-5E62-F1C2-253D-865F938F5FD0}"/>
    <pc:docChg chg="mod addSld delSld modSld">
      <pc:chgData name="Emma Satterly" userId="S::esatterly@hovepark.org.uk::82c4b109-ef44-4ddc-ae1f-4ab2568c9d88" providerId="AD" clId="Web-{7D36C70A-5E62-F1C2-253D-865F938F5FD0}" dt="2026-05-18T14:21:15.792" v="279" actId="20577"/>
      <pc:docMkLst>
        <pc:docMk/>
      </pc:docMkLst>
      <pc:sldChg chg="modSp">
        <pc:chgData name="Emma Satterly" userId="S::esatterly@hovepark.org.uk::82c4b109-ef44-4ddc-ae1f-4ab2568c9d88" providerId="AD" clId="Web-{7D36C70A-5E62-F1C2-253D-865F938F5FD0}" dt="2026-05-18T08:47:49.475" v="172" actId="20577"/>
        <pc:sldMkLst>
          <pc:docMk/>
          <pc:sldMk cId="1233273091" sldId="257"/>
        </pc:sldMkLst>
        <pc:spChg chg="mod">
          <ac:chgData name="Emma Satterly" userId="S::esatterly@hovepark.org.uk::82c4b109-ef44-4ddc-ae1f-4ab2568c9d88" providerId="AD" clId="Web-{7D36C70A-5E62-F1C2-253D-865F938F5FD0}" dt="2026-05-18T08:47:49.475" v="172" actId="20577"/>
          <ac:spMkLst>
            <pc:docMk/>
            <pc:sldMk cId="1233273091" sldId="257"/>
            <ac:spMk id="3" creationId="{110B2AE6-C8F9-979E-B77D-DA8E11121177}"/>
          </ac:spMkLst>
        </pc:spChg>
      </pc:sldChg>
      <pc:sldChg chg="del">
        <pc:chgData name="Emma Satterly" userId="S::esatterly@hovepark.org.uk::82c4b109-ef44-4ddc-ae1f-4ab2568c9d88" providerId="AD" clId="Web-{7D36C70A-5E62-F1C2-253D-865F938F5FD0}" dt="2026-05-18T08:50:35.201" v="215"/>
        <pc:sldMkLst>
          <pc:docMk/>
          <pc:sldMk cId="3373927397" sldId="258"/>
        </pc:sldMkLst>
      </pc:sldChg>
      <pc:sldChg chg="modSp">
        <pc:chgData name="Emma Satterly" userId="S::esatterly@hovepark.org.uk::82c4b109-ef44-4ddc-ae1f-4ab2568c9d88" providerId="AD" clId="Web-{7D36C70A-5E62-F1C2-253D-865F938F5FD0}" dt="2026-05-15T08:32:07.845" v="55" actId="20577"/>
        <pc:sldMkLst>
          <pc:docMk/>
          <pc:sldMk cId="0" sldId="270"/>
        </pc:sldMkLst>
        <pc:spChg chg="mod">
          <ac:chgData name="Emma Satterly" userId="S::esatterly@hovepark.org.uk::82c4b109-ef44-4ddc-ae1f-4ab2568c9d88" providerId="AD" clId="Web-{7D36C70A-5E62-F1C2-253D-865F938F5FD0}" dt="2026-05-15T08:32:07.845" v="55" actId="20577"/>
          <ac:spMkLst>
            <pc:docMk/>
            <pc:sldMk cId="0" sldId="270"/>
            <ac:spMk id="5124" creationId="{00000000-0000-0000-0000-000000000000}"/>
          </ac:spMkLst>
        </pc:spChg>
      </pc:sldChg>
      <pc:sldChg chg="modSp">
        <pc:chgData name="Emma Satterly" userId="S::esatterly@hovepark.org.uk::82c4b109-ef44-4ddc-ae1f-4ab2568c9d88" providerId="AD" clId="Web-{7D36C70A-5E62-F1C2-253D-865F938F5FD0}" dt="2026-05-18T08:49:02.260" v="197" actId="20577"/>
        <pc:sldMkLst>
          <pc:docMk/>
          <pc:sldMk cId="0" sldId="291"/>
        </pc:sldMkLst>
        <pc:spChg chg="mod">
          <ac:chgData name="Emma Satterly" userId="S::esatterly@hovepark.org.uk::82c4b109-ef44-4ddc-ae1f-4ab2568c9d88" providerId="AD" clId="Web-{7D36C70A-5E62-F1C2-253D-865F938F5FD0}" dt="2026-05-18T08:49:02.260" v="197" actId="20577"/>
          <ac:spMkLst>
            <pc:docMk/>
            <pc:sldMk cId="0" sldId="291"/>
            <ac:spMk id="7" creationId="{00000000-0000-0000-0000-000000000000}"/>
          </ac:spMkLst>
        </pc:spChg>
      </pc:sldChg>
      <pc:sldChg chg="modSp">
        <pc:chgData name="Emma Satterly" userId="S::esatterly@hovepark.org.uk::82c4b109-ef44-4ddc-ae1f-4ab2568c9d88" providerId="AD" clId="Web-{7D36C70A-5E62-F1C2-253D-865F938F5FD0}" dt="2026-05-15T08:36:52.603" v="155" actId="20577"/>
        <pc:sldMkLst>
          <pc:docMk/>
          <pc:sldMk cId="0" sldId="296"/>
        </pc:sldMkLst>
        <pc:spChg chg="mod">
          <ac:chgData name="Emma Satterly" userId="S::esatterly@hovepark.org.uk::82c4b109-ef44-4ddc-ae1f-4ab2568c9d88" providerId="AD" clId="Web-{7D36C70A-5E62-F1C2-253D-865F938F5FD0}" dt="2026-05-15T08:36:52.603" v="155" actId="20577"/>
          <ac:spMkLst>
            <pc:docMk/>
            <pc:sldMk cId="0" sldId="296"/>
            <ac:spMk id="11267" creationId="{00000000-0000-0000-0000-000000000000}"/>
          </ac:spMkLst>
        </pc:spChg>
      </pc:sldChg>
      <pc:sldChg chg="modSp">
        <pc:chgData name="Emma Satterly" userId="S::esatterly@hovepark.org.uk::82c4b109-ef44-4ddc-ae1f-4ab2568c9d88" providerId="AD" clId="Web-{7D36C70A-5E62-F1C2-253D-865F938F5FD0}" dt="2026-05-15T08:32:59.237" v="97" actId="20577"/>
        <pc:sldMkLst>
          <pc:docMk/>
          <pc:sldMk cId="0" sldId="305"/>
        </pc:sldMkLst>
        <pc:spChg chg="mod">
          <ac:chgData name="Emma Satterly" userId="S::esatterly@hovepark.org.uk::82c4b109-ef44-4ddc-ae1f-4ab2568c9d88" providerId="AD" clId="Web-{7D36C70A-5E62-F1C2-253D-865F938F5FD0}" dt="2026-05-15T08:32:59.237" v="97" actId="20577"/>
          <ac:spMkLst>
            <pc:docMk/>
            <pc:sldMk cId="0" sldId="305"/>
            <ac:spMk id="14341" creationId="{00000000-0000-0000-0000-000000000000}"/>
          </ac:spMkLst>
        </pc:spChg>
      </pc:sldChg>
      <pc:sldChg chg="modSp">
        <pc:chgData name="Emma Satterly" userId="S::esatterly@hovepark.org.uk::82c4b109-ef44-4ddc-ae1f-4ab2568c9d88" providerId="AD" clId="Web-{7D36C70A-5E62-F1C2-253D-865F938F5FD0}" dt="2026-05-15T08:36:12.993" v="127" actId="20577"/>
        <pc:sldMkLst>
          <pc:docMk/>
          <pc:sldMk cId="0" sldId="307"/>
        </pc:sldMkLst>
        <pc:spChg chg="mod">
          <ac:chgData name="Emma Satterly" userId="S::esatterly@hovepark.org.uk::82c4b109-ef44-4ddc-ae1f-4ab2568c9d88" providerId="AD" clId="Web-{7D36C70A-5E62-F1C2-253D-865F938F5FD0}" dt="2026-05-15T08:36:12.993" v="127" actId="20577"/>
          <ac:spMkLst>
            <pc:docMk/>
            <pc:sldMk cId="0" sldId="307"/>
            <ac:spMk id="9222" creationId="{00000000-0000-0000-0000-000000000000}"/>
          </ac:spMkLst>
        </pc:spChg>
      </pc:sldChg>
      <pc:sldChg chg="modSp">
        <pc:chgData name="Emma Satterly" userId="S::esatterly@hovepark.org.uk::82c4b109-ef44-4ddc-ae1f-4ab2568c9d88" providerId="AD" clId="Web-{7D36C70A-5E62-F1C2-253D-865F938F5FD0}" dt="2026-05-15T08:33:46.582" v="110" actId="20577"/>
        <pc:sldMkLst>
          <pc:docMk/>
          <pc:sldMk cId="0" sldId="315"/>
        </pc:sldMkLst>
        <pc:spChg chg="mod">
          <ac:chgData name="Emma Satterly" userId="S::esatterly@hovepark.org.uk::82c4b109-ef44-4ddc-ae1f-4ab2568c9d88" providerId="AD" clId="Web-{7D36C70A-5E62-F1C2-253D-865F938F5FD0}" dt="2026-05-15T08:33:46.582" v="110" actId="20577"/>
          <ac:spMkLst>
            <pc:docMk/>
            <pc:sldMk cId="0" sldId="315"/>
            <ac:spMk id="3" creationId="{00000000-0000-0000-0000-000000000000}"/>
          </ac:spMkLst>
        </pc:spChg>
      </pc:sldChg>
      <pc:sldChg chg="modSp">
        <pc:chgData name="Emma Satterly" userId="S::esatterly@hovepark.org.uk::82c4b109-ef44-4ddc-ae1f-4ab2568c9d88" providerId="AD" clId="Web-{7D36C70A-5E62-F1C2-253D-865F938F5FD0}" dt="2026-05-18T08:51:25.250" v="230" actId="20577"/>
        <pc:sldMkLst>
          <pc:docMk/>
          <pc:sldMk cId="1324898049" sldId="359"/>
        </pc:sldMkLst>
        <pc:spChg chg="mod">
          <ac:chgData name="Emma Satterly" userId="S::esatterly@hovepark.org.uk::82c4b109-ef44-4ddc-ae1f-4ab2568c9d88" providerId="AD" clId="Web-{7D36C70A-5E62-F1C2-253D-865F938F5FD0}" dt="2026-05-18T08:51:25.250" v="230" actId="20577"/>
          <ac:spMkLst>
            <pc:docMk/>
            <pc:sldMk cId="1324898049" sldId="359"/>
            <ac:spMk id="3" creationId="{00000000-0000-0000-0000-000000000000}"/>
          </ac:spMkLst>
        </pc:spChg>
        <pc:picChg chg="mod">
          <ac:chgData name="Emma Satterly" userId="S::esatterly@hovepark.org.uk::82c4b109-ef44-4ddc-ae1f-4ab2568c9d88" providerId="AD" clId="Web-{7D36C70A-5E62-F1C2-253D-865F938F5FD0}" dt="2026-05-18T08:51:18.250" v="228" actId="14100"/>
          <ac:picMkLst>
            <pc:docMk/>
            <pc:sldMk cId="1324898049" sldId="359"/>
            <ac:picMk id="5" creationId="{66673BC1-DF72-2867-2405-15011BF521C7}"/>
          </ac:picMkLst>
        </pc:picChg>
      </pc:sldChg>
      <pc:sldChg chg="modSp">
        <pc:chgData name="Emma Satterly" userId="S::esatterly@hovepark.org.uk::82c4b109-ef44-4ddc-ae1f-4ab2568c9d88" providerId="AD" clId="Web-{7D36C70A-5E62-F1C2-253D-865F938F5FD0}" dt="2026-05-15T08:37:36.980" v="161" actId="20577"/>
        <pc:sldMkLst>
          <pc:docMk/>
          <pc:sldMk cId="208149859" sldId="363"/>
        </pc:sldMkLst>
        <pc:spChg chg="mod">
          <ac:chgData name="Emma Satterly" userId="S::esatterly@hovepark.org.uk::82c4b109-ef44-4ddc-ae1f-4ab2568c9d88" providerId="AD" clId="Web-{7D36C70A-5E62-F1C2-253D-865F938F5FD0}" dt="2026-05-15T08:37:36.980" v="161" actId="20577"/>
          <ac:spMkLst>
            <pc:docMk/>
            <pc:sldMk cId="208149859" sldId="363"/>
            <ac:spMk id="3" creationId="{00000000-0000-0000-0000-000000000000}"/>
          </ac:spMkLst>
        </pc:spChg>
      </pc:sldChg>
      <pc:sldChg chg="modSp">
        <pc:chgData name="Emma Satterly" userId="S::esatterly@hovepark.org.uk::82c4b109-ef44-4ddc-ae1f-4ab2568c9d88" providerId="AD" clId="Web-{7D36C70A-5E62-F1C2-253D-865F938F5FD0}" dt="2026-05-15T08:29:18.371" v="14" actId="20577"/>
        <pc:sldMkLst>
          <pc:docMk/>
          <pc:sldMk cId="3704915506" sldId="370"/>
        </pc:sldMkLst>
        <pc:spChg chg="mod">
          <ac:chgData name="Emma Satterly" userId="S::esatterly@hovepark.org.uk::82c4b109-ef44-4ddc-ae1f-4ab2568c9d88" providerId="AD" clId="Web-{7D36C70A-5E62-F1C2-253D-865F938F5FD0}" dt="2026-05-15T08:29:18.371" v="14" actId="20577"/>
          <ac:spMkLst>
            <pc:docMk/>
            <pc:sldMk cId="3704915506" sldId="370"/>
            <ac:spMk id="2" creationId="{470EB04D-42C1-4FA3-BDD6-F85A57583892}"/>
          </ac:spMkLst>
        </pc:spChg>
      </pc:sldChg>
      <pc:sldChg chg="modSp">
        <pc:chgData name="Emma Satterly" userId="S::esatterly@hovepark.org.uk::82c4b109-ef44-4ddc-ae1f-4ab2568c9d88" providerId="AD" clId="Web-{7D36C70A-5E62-F1C2-253D-865F938F5FD0}" dt="2026-05-15T08:30:39.076" v="24" actId="20577"/>
        <pc:sldMkLst>
          <pc:docMk/>
          <pc:sldMk cId="3240578457" sldId="371"/>
        </pc:sldMkLst>
        <pc:spChg chg="mod">
          <ac:chgData name="Emma Satterly" userId="S::esatterly@hovepark.org.uk::82c4b109-ef44-4ddc-ae1f-4ab2568c9d88" providerId="AD" clId="Web-{7D36C70A-5E62-F1C2-253D-865F938F5FD0}" dt="2026-05-15T08:30:39.076" v="24" actId="20577"/>
          <ac:spMkLst>
            <pc:docMk/>
            <pc:sldMk cId="3240578457" sldId="371"/>
            <ac:spMk id="3" creationId="{73C965FC-2DC8-46F8-B6DE-51DAC263B30D}"/>
          </ac:spMkLst>
        </pc:spChg>
      </pc:sldChg>
      <pc:sldChg chg="modSp">
        <pc:chgData name="Emma Satterly" userId="S::esatterly@hovepark.org.uk::82c4b109-ef44-4ddc-ae1f-4ab2568c9d88" providerId="AD" clId="Web-{7D36C70A-5E62-F1C2-253D-865F938F5FD0}" dt="2026-05-15T08:31:08.171" v="30" actId="20577"/>
        <pc:sldMkLst>
          <pc:docMk/>
          <pc:sldMk cId="4048333668" sldId="372"/>
        </pc:sldMkLst>
        <pc:spChg chg="mod">
          <ac:chgData name="Emma Satterly" userId="S::esatterly@hovepark.org.uk::82c4b109-ef44-4ddc-ae1f-4ab2568c9d88" providerId="AD" clId="Web-{7D36C70A-5E62-F1C2-253D-865F938F5FD0}" dt="2026-05-15T08:31:08.171" v="30" actId="20577"/>
          <ac:spMkLst>
            <pc:docMk/>
            <pc:sldMk cId="4048333668" sldId="372"/>
            <ac:spMk id="3" creationId="{4F5A808A-4357-4877-8128-B683FD18A66D}"/>
          </ac:spMkLst>
        </pc:spChg>
      </pc:sldChg>
      <pc:sldChg chg="modSp">
        <pc:chgData name="Emma Satterly" userId="S::esatterly@hovepark.org.uk::82c4b109-ef44-4ddc-ae1f-4ab2568c9d88" providerId="AD" clId="Web-{7D36C70A-5E62-F1C2-253D-865F938F5FD0}" dt="2026-05-15T08:29:04.730" v="6" actId="20577"/>
        <pc:sldMkLst>
          <pc:docMk/>
          <pc:sldMk cId="2151255359" sldId="373"/>
        </pc:sldMkLst>
        <pc:spChg chg="mod">
          <ac:chgData name="Emma Satterly" userId="S::esatterly@hovepark.org.uk::82c4b109-ef44-4ddc-ae1f-4ab2568c9d88" providerId="AD" clId="Web-{7D36C70A-5E62-F1C2-253D-865F938F5FD0}" dt="2026-05-15T08:29:04.730" v="6" actId="20577"/>
          <ac:spMkLst>
            <pc:docMk/>
            <pc:sldMk cId="2151255359" sldId="373"/>
            <ac:spMk id="6" creationId="{1B4D6E89-7E5B-415D-89FC-A8253703B641}"/>
          </ac:spMkLst>
        </pc:spChg>
      </pc:sldChg>
      <pc:sldChg chg="del">
        <pc:chgData name="Emma Satterly" userId="S::esatterly@hovepark.org.uk::82c4b109-ef44-4ddc-ae1f-4ab2568c9d88" providerId="AD" clId="Web-{7D36C70A-5E62-F1C2-253D-865F938F5FD0}" dt="2026-05-18T08:51:35.391" v="231"/>
        <pc:sldMkLst>
          <pc:docMk/>
          <pc:sldMk cId="4095417478" sldId="378"/>
        </pc:sldMkLst>
      </pc:sldChg>
      <pc:sldChg chg="modSp">
        <pc:chgData name="Emma Satterly" userId="S::esatterly@hovepark.org.uk::82c4b109-ef44-4ddc-ae1f-4ab2568c9d88" providerId="AD" clId="Web-{7D36C70A-5E62-F1C2-253D-865F938F5FD0}" dt="2026-05-15T08:37:47.277" v="163" actId="20577"/>
        <pc:sldMkLst>
          <pc:docMk/>
          <pc:sldMk cId="656204367" sldId="382"/>
        </pc:sldMkLst>
        <pc:spChg chg="mod">
          <ac:chgData name="Emma Satterly" userId="S::esatterly@hovepark.org.uk::82c4b109-ef44-4ddc-ae1f-4ab2568c9d88" providerId="AD" clId="Web-{7D36C70A-5E62-F1C2-253D-865F938F5FD0}" dt="2026-05-15T08:37:47.277" v="163" actId="20577"/>
          <ac:spMkLst>
            <pc:docMk/>
            <pc:sldMk cId="656204367" sldId="382"/>
            <ac:spMk id="3" creationId="{9BBA6582-0D7D-4A26-9AD8-DFBA148D4F1D}"/>
          </ac:spMkLst>
        </pc:spChg>
      </pc:sldChg>
      <pc:sldChg chg="modSp">
        <pc:chgData name="Emma Satterly" userId="S::esatterly@hovepark.org.uk::82c4b109-ef44-4ddc-ae1f-4ab2568c9d88" providerId="AD" clId="Web-{7D36C70A-5E62-F1C2-253D-865F938F5FD0}" dt="2026-05-18T08:47:31.959" v="168" actId="20577"/>
        <pc:sldMkLst>
          <pc:docMk/>
          <pc:sldMk cId="887863602" sldId="383"/>
        </pc:sldMkLst>
        <pc:spChg chg="mod">
          <ac:chgData name="Emma Satterly" userId="S::esatterly@hovepark.org.uk::82c4b109-ef44-4ddc-ae1f-4ab2568c9d88" providerId="AD" clId="Web-{7D36C70A-5E62-F1C2-253D-865F938F5FD0}" dt="2026-05-18T08:47:31.959" v="168" actId="20577"/>
          <ac:spMkLst>
            <pc:docMk/>
            <pc:sldMk cId="887863602" sldId="383"/>
            <ac:spMk id="4" creationId="{5DC0988A-FF69-08AF-E86F-750AAFF46114}"/>
          </ac:spMkLst>
        </pc:spChg>
        <pc:spChg chg="mod">
          <ac:chgData name="Emma Satterly" userId="S::esatterly@hovepark.org.uk::82c4b109-ef44-4ddc-ae1f-4ab2568c9d88" providerId="AD" clId="Web-{7D36C70A-5E62-F1C2-253D-865F938F5FD0}" dt="2026-05-18T08:47:18.255" v="167" actId="20577"/>
          <ac:spMkLst>
            <pc:docMk/>
            <pc:sldMk cId="887863602" sldId="383"/>
            <ac:spMk id="7" creationId="{7220EA9B-AADC-3D50-8CD3-4222F86B7A31}"/>
          </ac:spMkLst>
        </pc:spChg>
      </pc:sldChg>
      <pc:sldChg chg="delSp modSp">
        <pc:chgData name="Emma Satterly" userId="S::esatterly@hovepark.org.uk::82c4b109-ef44-4ddc-ae1f-4ab2568c9d88" providerId="AD" clId="Web-{7D36C70A-5E62-F1C2-253D-865F938F5FD0}" dt="2026-05-18T08:50:26.482" v="214" actId="1076"/>
        <pc:sldMkLst>
          <pc:docMk/>
          <pc:sldMk cId="1362864842" sldId="384"/>
        </pc:sldMkLst>
        <pc:spChg chg="mod">
          <ac:chgData name="Emma Satterly" userId="S::esatterly@hovepark.org.uk::82c4b109-ef44-4ddc-ae1f-4ab2568c9d88" providerId="AD" clId="Web-{7D36C70A-5E62-F1C2-253D-865F938F5FD0}" dt="2026-05-18T08:50:02.294" v="205" actId="20577"/>
          <ac:spMkLst>
            <pc:docMk/>
            <pc:sldMk cId="1362864842" sldId="384"/>
            <ac:spMk id="3" creationId="{A14E6B1A-24A8-4A7A-9F3D-52135E46F89D}"/>
          </ac:spMkLst>
        </pc:spChg>
        <pc:picChg chg="del">
          <ac:chgData name="Emma Satterly" userId="S::esatterly@hovepark.org.uk::82c4b109-ef44-4ddc-ae1f-4ab2568c9d88" providerId="AD" clId="Web-{7D36C70A-5E62-F1C2-253D-865F938F5FD0}" dt="2026-05-18T08:50:09.232" v="207"/>
          <ac:picMkLst>
            <pc:docMk/>
            <pc:sldMk cId="1362864842" sldId="384"/>
            <ac:picMk id="4" creationId="{6479B1AF-FD2A-4C2C-9BA9-A5B10805AF1C}"/>
          </ac:picMkLst>
        </pc:picChg>
        <pc:picChg chg="del">
          <ac:chgData name="Emma Satterly" userId="S::esatterly@hovepark.org.uk::82c4b109-ef44-4ddc-ae1f-4ab2568c9d88" providerId="AD" clId="Web-{7D36C70A-5E62-F1C2-253D-865F938F5FD0}" dt="2026-05-18T08:50:10.857" v="208"/>
          <ac:picMkLst>
            <pc:docMk/>
            <pc:sldMk cId="1362864842" sldId="384"/>
            <ac:picMk id="5" creationId="{BB500DB6-AB0C-4839-920C-0F04E1736227}"/>
          </ac:picMkLst>
        </pc:picChg>
        <pc:picChg chg="mod">
          <ac:chgData name="Emma Satterly" userId="S::esatterly@hovepark.org.uk::82c4b109-ef44-4ddc-ae1f-4ab2568c9d88" providerId="AD" clId="Web-{7D36C70A-5E62-F1C2-253D-865F938F5FD0}" dt="2026-05-18T08:50:20.123" v="212" actId="1076"/>
          <ac:picMkLst>
            <pc:docMk/>
            <pc:sldMk cId="1362864842" sldId="384"/>
            <ac:picMk id="6" creationId="{600877F3-7001-4C1A-AD14-0751A752BEB9}"/>
          </ac:picMkLst>
        </pc:picChg>
        <pc:picChg chg="del">
          <ac:chgData name="Emma Satterly" userId="S::esatterly@hovepark.org.uk::82c4b109-ef44-4ddc-ae1f-4ab2568c9d88" providerId="AD" clId="Web-{7D36C70A-5E62-F1C2-253D-865F938F5FD0}" dt="2026-05-18T08:50:07.310" v="206"/>
          <ac:picMkLst>
            <pc:docMk/>
            <pc:sldMk cId="1362864842" sldId="384"/>
            <ac:picMk id="7" creationId="{F7F58438-ECD8-40A6-BB81-76933D106C82}"/>
          </ac:picMkLst>
        </pc:picChg>
        <pc:picChg chg="mod">
          <ac:chgData name="Emma Satterly" userId="S::esatterly@hovepark.org.uk::82c4b109-ef44-4ddc-ae1f-4ab2568c9d88" providerId="AD" clId="Web-{7D36C70A-5E62-F1C2-253D-865F938F5FD0}" dt="2026-05-18T08:50:26.482" v="214" actId="1076"/>
          <ac:picMkLst>
            <pc:docMk/>
            <pc:sldMk cId="1362864842" sldId="384"/>
            <ac:picMk id="8" creationId="{82B88133-DEB8-4287-8AFE-CF72913737CB}"/>
          </ac:picMkLst>
        </pc:picChg>
      </pc:sldChg>
      <pc:sldChg chg="modSp">
        <pc:chgData name="Emma Satterly" userId="S::esatterly@hovepark.org.uk::82c4b109-ef44-4ddc-ae1f-4ab2568c9d88" providerId="AD" clId="Web-{7D36C70A-5E62-F1C2-253D-865F938F5FD0}" dt="2026-05-18T08:49:24.980" v="204" actId="14100"/>
        <pc:sldMkLst>
          <pc:docMk/>
          <pc:sldMk cId="2651026618" sldId="385"/>
        </pc:sldMkLst>
        <pc:spChg chg="mod">
          <ac:chgData name="Emma Satterly" userId="S::esatterly@hovepark.org.uk::82c4b109-ef44-4ddc-ae1f-4ab2568c9d88" providerId="AD" clId="Web-{7D36C70A-5E62-F1C2-253D-865F938F5FD0}" dt="2026-05-18T08:49:24.980" v="204" actId="14100"/>
          <ac:spMkLst>
            <pc:docMk/>
            <pc:sldMk cId="2651026618" sldId="385"/>
            <ac:spMk id="3" creationId="{2FE767CD-DA97-B33E-1260-94370AB0327F}"/>
          </ac:spMkLst>
        </pc:spChg>
        <pc:spChg chg="mod">
          <ac:chgData name="Emma Satterly" userId="S::esatterly@hovepark.org.uk::82c4b109-ef44-4ddc-ae1f-4ab2568c9d88" providerId="AD" clId="Web-{7D36C70A-5E62-F1C2-253D-865F938F5FD0}" dt="2026-05-18T08:49:14.542" v="200" actId="20577"/>
          <ac:spMkLst>
            <pc:docMk/>
            <pc:sldMk cId="2651026618" sldId="385"/>
            <ac:spMk id="7" creationId="{DEAF88F0-0732-F91A-98BF-06BA2331063D}"/>
          </ac:spMkLst>
        </pc:spChg>
      </pc:sldChg>
      <pc:sldChg chg="modSp">
        <pc:chgData name="Emma Satterly" userId="S::esatterly@hovepark.org.uk::82c4b109-ef44-4ddc-ae1f-4ab2568c9d88" providerId="AD" clId="Web-{7D36C70A-5E62-F1C2-253D-865F938F5FD0}" dt="2026-05-18T14:21:15.792" v="279" actId="20577"/>
        <pc:sldMkLst>
          <pc:docMk/>
          <pc:sldMk cId="1515147757" sldId="386"/>
        </pc:sldMkLst>
        <pc:spChg chg="mod">
          <ac:chgData name="Emma Satterly" userId="S::esatterly@hovepark.org.uk::82c4b109-ef44-4ddc-ae1f-4ab2568c9d88" providerId="AD" clId="Web-{7D36C70A-5E62-F1C2-253D-865F938F5FD0}" dt="2026-05-18T14:21:15.792" v="279" actId="20577"/>
          <ac:spMkLst>
            <pc:docMk/>
            <pc:sldMk cId="1515147757" sldId="386"/>
            <ac:spMk id="3" creationId="{5AF19698-FE1C-2E82-A66A-86AC2F59280B}"/>
          </ac:spMkLst>
        </pc:spChg>
      </pc:sldChg>
      <pc:sldChg chg="delSp modSp add replId">
        <pc:chgData name="Emma Satterly" userId="S::esatterly@hovepark.org.uk::82c4b109-ef44-4ddc-ae1f-4ab2568c9d88" providerId="AD" clId="Web-{7D36C70A-5E62-F1C2-253D-865F938F5FD0}" dt="2026-05-18T08:54:08.441" v="278" actId="14100"/>
        <pc:sldMkLst>
          <pc:docMk/>
          <pc:sldMk cId="3504991824" sldId="388"/>
        </pc:sldMkLst>
        <pc:spChg chg="mod">
          <ac:chgData name="Emma Satterly" userId="S::esatterly@hovepark.org.uk::82c4b109-ef44-4ddc-ae1f-4ab2568c9d88" providerId="AD" clId="Web-{7D36C70A-5E62-F1C2-253D-865F938F5FD0}" dt="2026-05-18T08:54:00.425" v="277" actId="20577"/>
          <ac:spMkLst>
            <pc:docMk/>
            <pc:sldMk cId="3504991824" sldId="388"/>
            <ac:spMk id="2" creationId="{A8049B4E-EEB4-15E2-6650-E8BA82694503}"/>
          </ac:spMkLst>
        </pc:spChg>
        <pc:spChg chg="mod">
          <ac:chgData name="Emma Satterly" userId="S::esatterly@hovepark.org.uk::82c4b109-ef44-4ddc-ae1f-4ab2568c9d88" providerId="AD" clId="Web-{7D36C70A-5E62-F1C2-253D-865F938F5FD0}" dt="2026-05-18T08:53:33.815" v="271" actId="20577"/>
          <ac:spMkLst>
            <pc:docMk/>
            <pc:sldMk cId="3504991824" sldId="388"/>
            <ac:spMk id="3" creationId="{E3521CE1-583C-4791-02D9-A3A30D3617CA}"/>
          </ac:spMkLst>
        </pc:spChg>
        <pc:picChg chg="del">
          <ac:chgData name="Emma Satterly" userId="S::esatterly@hovepark.org.uk::82c4b109-ef44-4ddc-ae1f-4ab2568c9d88" providerId="AD" clId="Web-{7D36C70A-5E62-F1C2-253D-865F938F5FD0}" dt="2026-05-18T08:52:34.486" v="244"/>
          <ac:picMkLst>
            <pc:docMk/>
            <pc:sldMk cId="3504991824" sldId="388"/>
            <ac:picMk id="5" creationId="{74BC102C-2F1E-5ABC-14FF-A3220F582B0C}"/>
          </ac:picMkLst>
        </pc:picChg>
        <pc:picChg chg="mod">
          <ac:chgData name="Emma Satterly" userId="S::esatterly@hovepark.org.uk::82c4b109-ef44-4ddc-ae1f-4ab2568c9d88" providerId="AD" clId="Web-{7D36C70A-5E62-F1C2-253D-865F938F5FD0}" dt="2026-05-18T08:54:08.441" v="278" actId="14100"/>
          <ac:picMkLst>
            <pc:docMk/>
            <pc:sldMk cId="3504991824" sldId="388"/>
            <ac:picMk id="6" creationId="{01A5E59E-CD75-792B-D6E3-6A2445D232EF}"/>
          </ac:picMkLst>
        </pc:picChg>
      </pc:sldChg>
    </pc:docChg>
  </pc:docChgLst>
  <pc:docChgLst>
    <pc:chgData name="Emma Satterly" userId="S::esatterly@hovepark.org.uk::82c4b109-ef44-4ddc-ae1f-4ab2568c9d88" providerId="AD" clId="Web-{4EAFE130-DD6F-5AB3-8415-715D179F1326}"/>
    <pc:docChg chg="modSld">
      <pc:chgData name="Emma Satterly" userId="S::esatterly@hovepark.org.uk::82c4b109-ef44-4ddc-ae1f-4ab2568c9d88" providerId="AD" clId="Web-{4EAFE130-DD6F-5AB3-8415-715D179F1326}" dt="2026-05-18T16:12:08.225" v="4" actId="1076"/>
      <pc:docMkLst>
        <pc:docMk/>
      </pc:docMkLst>
      <pc:sldChg chg="modSp">
        <pc:chgData name="Emma Satterly" userId="S::esatterly@hovepark.org.uk::82c4b109-ef44-4ddc-ae1f-4ab2568c9d88" providerId="AD" clId="Web-{4EAFE130-DD6F-5AB3-8415-715D179F1326}" dt="2026-05-18T16:12:08.225" v="4" actId="1076"/>
        <pc:sldMkLst>
          <pc:docMk/>
          <pc:sldMk cId="1362864842" sldId="384"/>
        </pc:sldMkLst>
        <pc:picChg chg="mod">
          <ac:chgData name="Emma Satterly" userId="S::esatterly@hovepark.org.uk::82c4b109-ef44-4ddc-ae1f-4ab2568c9d88" providerId="AD" clId="Web-{4EAFE130-DD6F-5AB3-8415-715D179F1326}" dt="2026-05-18T16:11:57.662" v="1" actId="14100"/>
          <ac:picMkLst>
            <pc:docMk/>
            <pc:sldMk cId="1362864842" sldId="384"/>
            <ac:picMk id="6" creationId="{600877F3-7001-4C1A-AD14-0751A752BEB9}"/>
          </ac:picMkLst>
        </pc:picChg>
        <pc:picChg chg="mod">
          <ac:chgData name="Emma Satterly" userId="S::esatterly@hovepark.org.uk::82c4b109-ef44-4ddc-ae1f-4ab2568c9d88" providerId="AD" clId="Web-{4EAFE130-DD6F-5AB3-8415-715D179F1326}" dt="2026-05-18T16:12:08.225" v="4" actId="1076"/>
          <ac:picMkLst>
            <pc:docMk/>
            <pc:sldMk cId="1362864842" sldId="384"/>
            <ac:picMk id="8" creationId="{82B88133-DEB8-4287-8AFE-CF72913737CB}"/>
          </ac:picMkLst>
        </pc:picChg>
      </pc:sldChg>
    </pc:docChg>
  </pc:docChgLst>
  <pc:docChgLst>
    <pc:chgData name="Guest User" userId="S::urn:spo:tenantanon#de2730d2-d00f-4e78-a310-994fc9bc2385::" providerId="AD" clId="Web-{1C48B5C5-7C6C-D805-B81C-ACA3F7C0C458}"/>
    <pc:docChg chg="mod">
      <pc:chgData name="Guest User" userId="S::urn:spo:tenantanon#de2730d2-d00f-4e78-a310-994fc9bc2385::" providerId="AD" clId="Web-{1C48B5C5-7C6C-D805-B81C-ACA3F7C0C458}" dt="2026-05-15T10:03:48.719" v="0"/>
      <pc:docMkLst>
        <pc:docMk/>
      </pc:docMkLst>
    </pc:docChg>
  </pc:docChgLst>
  <pc:docChgLst>
    <pc:chgData name="Emma Satterly" userId="S::esatterly@hovepark.org.uk::82c4b109-ef44-4ddc-ae1f-4ab2568c9d88" providerId="AD" clId="Web-{72A64B25-8ADC-BD95-5A7F-8E3B27FBD1BF}"/>
    <pc:docChg chg="modSld sldOrd">
      <pc:chgData name="Emma Satterly" userId="S::esatterly@hovepark.org.uk::82c4b109-ef44-4ddc-ae1f-4ab2568c9d88" providerId="AD" clId="Web-{72A64B25-8ADC-BD95-5A7F-8E3B27FBD1BF}" dt="2026-05-19T14:23:30.525" v="8"/>
      <pc:docMkLst>
        <pc:docMk/>
      </pc:docMkLst>
      <pc:sldChg chg="modSp">
        <pc:chgData name="Emma Satterly" userId="S::esatterly@hovepark.org.uk::82c4b109-ef44-4ddc-ae1f-4ab2568c9d88" providerId="AD" clId="Web-{72A64B25-8ADC-BD95-5A7F-8E3B27FBD1BF}" dt="2026-05-19T14:23:00.212" v="5" actId="20577"/>
        <pc:sldMkLst>
          <pc:docMk/>
          <pc:sldMk cId="0" sldId="292"/>
        </pc:sldMkLst>
        <pc:spChg chg="mod">
          <ac:chgData name="Emma Satterly" userId="S::esatterly@hovepark.org.uk::82c4b109-ef44-4ddc-ae1f-4ab2568c9d88" providerId="AD" clId="Web-{72A64B25-8ADC-BD95-5A7F-8E3B27FBD1BF}" dt="2026-05-19T14:23:00.212" v="5" actId="20577"/>
          <ac:spMkLst>
            <pc:docMk/>
            <pc:sldMk cId="0" sldId="292"/>
            <ac:spMk id="13316" creationId="{00000000-0000-0000-0000-000000000000}"/>
          </ac:spMkLst>
        </pc:spChg>
      </pc:sldChg>
      <pc:sldChg chg="modSp">
        <pc:chgData name="Emma Satterly" userId="S::esatterly@hovepark.org.uk::82c4b109-ef44-4ddc-ae1f-4ab2568c9d88" providerId="AD" clId="Web-{72A64B25-8ADC-BD95-5A7F-8E3B27FBD1BF}" dt="2026-05-19T14:23:15.759" v="7" actId="20577"/>
        <pc:sldMkLst>
          <pc:docMk/>
          <pc:sldMk cId="68892511" sldId="368"/>
        </pc:sldMkLst>
        <pc:spChg chg="mod">
          <ac:chgData name="Emma Satterly" userId="S::esatterly@hovepark.org.uk::82c4b109-ef44-4ddc-ae1f-4ab2568c9d88" providerId="AD" clId="Web-{72A64B25-8ADC-BD95-5A7F-8E3B27FBD1BF}" dt="2026-05-19T14:23:15.759" v="7" actId="20577"/>
          <ac:spMkLst>
            <pc:docMk/>
            <pc:sldMk cId="68892511" sldId="368"/>
            <ac:spMk id="3" creationId="{3F2229EB-EE43-4C82-B08F-512DC4C80228}"/>
          </ac:spMkLst>
        </pc:spChg>
      </pc:sldChg>
      <pc:sldChg chg="ord">
        <pc:chgData name="Emma Satterly" userId="S::esatterly@hovepark.org.uk::82c4b109-ef44-4ddc-ae1f-4ab2568c9d88" providerId="AD" clId="Web-{72A64B25-8ADC-BD95-5A7F-8E3B27FBD1BF}" dt="2026-05-19T14:23:30.525" v="8"/>
        <pc:sldMkLst>
          <pc:docMk/>
          <pc:sldMk cId="1515147757" sldId="386"/>
        </pc:sldMkLst>
      </pc:sldChg>
    </pc:docChg>
  </pc:docChgLst>
</pc:chgInfo>
</file>

<file path=ppt/comments/modernComment_101_49824103.xml><?xml version="1.0" encoding="utf-8"?>
<p188:cmLst xmlns:a="http://schemas.openxmlformats.org/drawingml/2006/main" xmlns:r="http://schemas.openxmlformats.org/officeDocument/2006/relationships" xmlns:p188="http://schemas.microsoft.com/office/powerpoint/2018/8/main">
  <p188:cm id="{3FC1C3C3-AF42-4C30-85CE-FF5A9404C05F}" authorId="{8EB5DA90-D11F-37D1-426D-09F4D94696B3}" created="2026-05-15T10:36:52.736">
    <pc:sldMkLst xmlns:pc="http://schemas.microsoft.com/office/powerpoint/2013/main/command">
      <pc:docMk/>
      <pc:sldMk cId="1233273091" sldId="257"/>
    </pc:sldMkLst>
    <p188:txBody>
      <a:bodyPr/>
      <a:lstStyle/>
      <a:p>
        <a:r>
          <a:rPr lang="en-US"/>
          <a:t>iPadOS26</a:t>
        </a:r>
      </a:p>
    </p188:txBody>
    <p188:extLst>
      <p:ext xmlns:p="http://schemas.openxmlformats.org/presentationml/2006/main" uri="{57CB4572-C831-44C2-8A1C-0ADB6CCDFE69}">
        <p223:reactions xmlns:p223="http://schemas.microsoft.com/office/powerpoint/2022/03/main">
          <p223:rxn type="👍">
            <p223:instance time="2026-05-18T08:47:55.866" authorId="{7D846334-8A95-C2BC-E7A0-BB8FDAB09FB8}"/>
          </p223:rxn>
        </p223:reactions>
      </p:ext>
    </p188:extLst>
  </p188:cm>
</p188:cmLst>
</file>

<file path=ppt/comments/modernComment_123_0.xml><?xml version="1.0" encoding="utf-8"?>
<p188:cmLst xmlns:a="http://schemas.openxmlformats.org/drawingml/2006/main" xmlns:r="http://schemas.openxmlformats.org/officeDocument/2006/relationships" xmlns:p188="http://schemas.microsoft.com/office/powerpoint/2018/8/main">
  <p188:cm id="{B02FD71E-EE61-40A3-B30B-69DBD4301B62}" authorId="{8EB5DA90-D11F-37D1-426D-09F4D94696B3}" created="2026-05-15T10:37:36.831">
    <pc:sldMkLst xmlns:pc="http://schemas.microsoft.com/office/powerpoint/2013/main/command">
      <pc:docMk/>
      <pc:sldMk cId="0" sldId="291"/>
    </pc:sldMkLst>
    <p188:txBody>
      <a:bodyPr/>
      <a:lstStyle/>
      <a:p>
        <a:r>
          <a:rPr lang="en-US"/>
          <a:t>This is not the policy on our Website, you need to check with Lauren Pinney</a:t>
        </a:r>
      </a:p>
    </p188:txBody>
  </p188:cm>
</p188:cmLst>
</file>

<file path=ppt/comments/modernComment_124_0.xml><?xml version="1.0" encoding="utf-8"?>
<p188:cmLst xmlns:a="http://schemas.openxmlformats.org/drawingml/2006/main" xmlns:r="http://schemas.openxmlformats.org/officeDocument/2006/relationships" xmlns:p188="http://schemas.microsoft.com/office/powerpoint/2018/8/main">
  <p188:cm id="{C26B7A9A-A4CA-4E60-B3A3-EAD435D97FE2}" authorId="{8EB5DA90-D11F-37D1-426D-09F4D94696B3}" created="2026-05-15T10:38:42.177">
    <pc:sldMkLst xmlns:pc="http://schemas.microsoft.com/office/powerpoint/2013/main/command">
      <pc:docMk/>
      <pc:sldMk cId="0" sldId="292"/>
    </pc:sldMkLst>
    <p188:txBody>
      <a:bodyPr/>
      <a:lstStyle/>
      <a:p>
        <a:r>
          <a:rPr lang="en-US"/>
          <a:t>WisePay is not spelt correctly</a:t>
        </a:r>
      </a:p>
    </p188:txBody>
  </p188:cm>
</p188:cmLst>
</file>

<file path=ppt/comments/modernComment_170_41B375F.xml><?xml version="1.0" encoding="utf-8"?>
<p188:cmLst xmlns:a="http://schemas.openxmlformats.org/drawingml/2006/main" xmlns:r="http://schemas.openxmlformats.org/officeDocument/2006/relationships" xmlns:p188="http://schemas.microsoft.com/office/powerpoint/2018/8/main">
  <p188:cm id="{578584CD-0D3A-4FA1-851D-8DA675D802A8}" authorId="{329A60F8-7BBC-2E87-9F95-72F132E05505}" created="2025-05-14T13:53:36.726">
    <pc:sldMkLst xmlns:pc="http://schemas.microsoft.com/office/powerpoint/2013/main/command">
      <pc:docMk/>
      <pc:sldMk cId="68892511" sldId="368"/>
    </pc:sldMkLst>
    <p188:txBody>
      <a:bodyPr/>
      <a:lstStyle/>
      <a:p>
        <a:r>
          <a:rPr lang="en-US"/>
          <a:t>iPad rather than IPAD</a:t>
        </a:r>
      </a:p>
    </p188:txBody>
  </p188:cm>
</p188:cmLst>
</file>

<file path=ppt/comments/modernComment_17E_271CE24F.xml><?xml version="1.0" encoding="utf-8"?>
<p188:cmLst xmlns:a="http://schemas.openxmlformats.org/drawingml/2006/main" xmlns:r="http://schemas.openxmlformats.org/officeDocument/2006/relationships" xmlns:p188="http://schemas.microsoft.com/office/powerpoint/2018/8/main">
  <p188:cm id="{B3A5B42D-EE08-4D4C-B8AA-4CC051F2ADED}" authorId="{8EB5DA90-D11F-37D1-426D-09F4D94696B3}" created="2026-05-15T10:39:58.211">
    <pc:sldMkLst xmlns:pc="http://schemas.microsoft.com/office/powerpoint/2013/main/command">
      <pc:docMk/>
      <pc:sldMk cId="656204367" sldId="382"/>
    </pc:sldMkLst>
    <p188:txBody>
      <a:bodyPr/>
      <a:lstStyle/>
      <a:p>
        <a:r>
          <a:rPr lang="en-US"/>
          <a:t>WisePay is spelt incorrectly</a:t>
        </a:r>
      </a:p>
    </p188:txBody>
  </p188:cm>
</p188:cmLst>
</file>

<file path=ppt/comments/modernComment_17F_34EBB932.xml><?xml version="1.0" encoding="utf-8"?>
<p188:cmLst xmlns:a="http://schemas.openxmlformats.org/drawingml/2006/main" xmlns:r="http://schemas.openxmlformats.org/officeDocument/2006/relationships" xmlns:p188="http://schemas.microsoft.com/office/powerpoint/2018/8/main">
  <p188:cm id="{19AC4991-8F88-4130-A196-AB69E0DF49FB}" authorId="{8EB5DA90-D11F-37D1-426D-09F4D94696B3}" created="2026-05-15T10:03:48.719">
    <pc:sldMkLst xmlns:pc="http://schemas.microsoft.com/office/powerpoint/2013/main/command">
      <pc:docMk/>
      <pc:sldMk cId="887863602" sldId="383"/>
    </pc:sldMkLst>
    <p188:replyLst>
      <p188:reply id="{E01E693D-F6A5-4068-B326-C5BE23B75168}" authorId="{8EB5DA90-D11F-37D1-426D-09F4D94696B3}" created="2026-05-15T10:04:20.892">
        <p188:txBody>
          <a:bodyPr/>
          <a:lstStyle/>
          <a:p>
            <a:r>
              <a:rPr lang="en-US"/>
              <a:t>35 months @ £11.86</a:t>
            </a:r>
          </a:p>
        </p188:txBody>
      </p188:reply>
    </p188:replyLst>
    <p188:txBody>
      <a:bodyPr/>
      <a:lstStyle/>
      <a:p>
        <a:r>
          <a:rPr lang="en-US"/>
          <a:t>£475.00 is the one-off payment</a:t>
        </a:r>
      </a:p>
    </p188:txBody>
    <p188:extLst>
      <p:ext xmlns:p="http://schemas.openxmlformats.org/presentationml/2006/main" uri="{57CB4572-C831-44C2-8A1C-0ADB6CCDFE69}">
        <p223:reactions xmlns:p223="http://schemas.microsoft.com/office/powerpoint/2022/03/main">
          <p223:rxn type="👍">
            <p223:instance time="2026-05-18T08:47:36.584" authorId="{7D846334-8A95-C2BC-E7A0-BB8FDAB09FB8}"/>
          </p223:rxn>
        </p223:reactions>
      </p:ext>
    </p188:extLst>
  </p188:cm>
  <p188:cm id="{42FC4605-7246-4CD9-94A2-A730C6357576}" authorId="{8EB5DA90-D11F-37D1-426D-09F4D94696B3}" created="2026-05-15T10:41:16.292">
    <pc:sldMkLst xmlns:pc="http://schemas.microsoft.com/office/powerpoint/2013/main/command">
      <pc:docMk/>
      <pc:sldMk cId="887863602" sldId="383"/>
    </pc:sldMkLst>
    <p188:txBody>
      <a:bodyPr/>
      <a:lstStyle/>
      <a:p>
        <a:r>
          <a:rPr lang="en-US"/>
          <a:t>iPad is now 11th Gen</a:t>
        </a:r>
      </a:p>
    </p188:txBody>
    <p188:extLst>
      <p:ext xmlns:p="http://schemas.openxmlformats.org/presentationml/2006/main" uri="{57CB4572-C831-44C2-8A1C-0ADB6CCDFE69}">
        <p223:reactions xmlns:p223="http://schemas.microsoft.com/office/powerpoint/2022/03/main">
          <p223:rxn type="👍">
            <p223:instance time="2026-05-18T08:47:39.084" authorId="{7D846334-8A95-C2BC-E7A0-BB8FDAB09FB8}"/>
          </p223:rxn>
        </p223:reactions>
      </p:ext>
    </p188:extLst>
  </p188:cm>
</p188:cmLst>
</file>

<file path=ppt/comments/modernComment_181_9E0374BA.xml><?xml version="1.0" encoding="utf-8"?>
<p188:cmLst xmlns:a="http://schemas.openxmlformats.org/drawingml/2006/main" xmlns:r="http://schemas.openxmlformats.org/officeDocument/2006/relationships" xmlns:p188="http://schemas.microsoft.com/office/powerpoint/2018/8/main">
  <p188:cm id="{0E271B96-DB28-494A-896B-AE6676B3D5EB}" authorId="{8EB5DA90-D11F-37D1-426D-09F4D94696B3}" created="2026-05-15T10:38:03.645">
    <pc:sldMkLst xmlns:pc="http://schemas.microsoft.com/office/powerpoint/2013/main/command">
      <pc:docMk/>
      <pc:sldMk cId="2651026618" sldId="385"/>
    </pc:sldMkLst>
    <p188:txBody>
      <a:bodyPr/>
      <a:lstStyle/>
      <a:p>
        <a:r>
          <a:rPr lang="en-US"/>
          <a:t>Saturday 4th July 2026</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80899"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8090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80901"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4AD88A46-91F3-455B-A382-A34F2749CE7E}" type="slidenum">
              <a:rPr lang="en-US"/>
              <a:pPr>
                <a:defRPr/>
              </a:pPr>
              <a:t>‹#›</a:t>
            </a:fld>
            <a:endParaRPr lang="en-US"/>
          </a:p>
        </p:txBody>
      </p:sp>
    </p:spTree>
    <p:extLst>
      <p:ext uri="{BB962C8B-B14F-4D97-AF65-F5344CB8AC3E}">
        <p14:creationId xmlns:p14="http://schemas.microsoft.com/office/powerpoint/2010/main" val="2697641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23555"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23559"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1F5DA58E-BA05-4E75-8C0D-9E2C85E9B8BD}" type="slidenum">
              <a:rPr lang="en-US"/>
              <a:pPr>
                <a:defRPr/>
              </a:pPr>
              <a:t>‹#›</a:t>
            </a:fld>
            <a:endParaRPr lang="en-US"/>
          </a:p>
        </p:txBody>
      </p:sp>
    </p:spTree>
    <p:extLst>
      <p:ext uri="{BB962C8B-B14F-4D97-AF65-F5344CB8AC3E}">
        <p14:creationId xmlns:p14="http://schemas.microsoft.com/office/powerpoint/2010/main" val="1734968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r>
              <a:rPr lang="en-US"/>
              <a:t>New times for 2018-2019</a:t>
            </a:r>
          </a:p>
        </p:txBody>
      </p:sp>
      <p:sp>
        <p:nvSpPr>
          <p:cNvPr id="17412" name="Slide Number Placeholder 3"/>
          <p:cNvSpPr>
            <a:spLocks noGrp="1"/>
          </p:cNvSpPr>
          <p:nvPr>
            <p:ph type="sldNum" sz="quarter" idx="5"/>
          </p:nvPr>
        </p:nvSpPr>
        <p:spPr>
          <a:noFill/>
        </p:spPr>
        <p:txBody>
          <a:bodyPr/>
          <a:lstStyle/>
          <a:p>
            <a:fld id="{AAA8F944-A505-43E8-AAB3-8F3CA436E7D4}" type="slidenum">
              <a:rPr lang="en-US" smtClean="0"/>
              <a:pPr/>
              <a:t>7</a:t>
            </a:fld>
            <a:endParaRPr lang="en-US"/>
          </a:p>
        </p:txBody>
      </p:sp>
    </p:spTree>
    <p:extLst>
      <p:ext uri="{BB962C8B-B14F-4D97-AF65-F5344CB8AC3E}">
        <p14:creationId xmlns:p14="http://schemas.microsoft.com/office/powerpoint/2010/main" val="1213143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68A98064-052D-487A-A532-AC33CB4D897A}" type="slidenum">
              <a:rPr lang="en-US" smtClean="0"/>
              <a:pPr/>
              <a:t>24</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sz="1000"/>
          </a:p>
        </p:txBody>
      </p:sp>
    </p:spTree>
    <p:extLst>
      <p:ext uri="{BB962C8B-B14F-4D97-AF65-F5344CB8AC3E}">
        <p14:creationId xmlns:p14="http://schemas.microsoft.com/office/powerpoint/2010/main" val="1940343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68A98064-052D-487A-A532-AC33CB4D897A}" type="slidenum">
              <a:rPr lang="en-US" smtClean="0"/>
              <a:pPr/>
              <a:t>25</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000" kern="1200">
                <a:solidFill>
                  <a:schemeClr val="bg1"/>
                </a:solidFill>
                <a:latin typeface="Arial" charset="0"/>
                <a:ea typeface="+mn-ea"/>
                <a:cs typeface="+mn-cs"/>
              </a:rPr>
              <a:t>Below</a:t>
            </a:r>
            <a:r>
              <a:rPr lang="en-GB" sz="1000" kern="1200" baseline="0">
                <a:solidFill>
                  <a:schemeClr val="bg1"/>
                </a:solidFill>
                <a:latin typeface="Arial" charset="0"/>
                <a:ea typeface="+mn-ea"/>
                <a:cs typeface="+mn-cs"/>
              </a:rPr>
              <a:t> MEA student outcomes suffer.</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kern="1200">
                <a:solidFill>
                  <a:schemeClr val="bg1"/>
                </a:solidFill>
                <a:latin typeface="Arial" charset="0"/>
                <a:ea typeface="+mn-ea"/>
                <a:cs typeface="+mn-cs"/>
              </a:rPr>
              <a:t>Ms Lisa Carruthers is our EWO (Education Welfare Officer).</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000"/>
              <a:t>Punctuality to school is also</a:t>
            </a:r>
            <a:r>
              <a:rPr lang="en-GB" sz="1000" baseline="0"/>
              <a:t> extremely important students should </a:t>
            </a:r>
            <a:r>
              <a:rPr lang="en-GB" sz="1000" b="1" baseline="0"/>
              <a:t>arrive by 0825 </a:t>
            </a:r>
            <a:r>
              <a:rPr lang="en-GB" sz="1000" baseline="0"/>
              <a:t>to be ready to start at 0830.</a:t>
            </a:r>
            <a:endParaRPr lang="en-GB" sz="1000"/>
          </a:p>
          <a:p>
            <a:pPr eaLnBrk="1" hangingPunct="1"/>
            <a:r>
              <a:rPr lang="en-GB" sz="1000"/>
              <a:t>Personal illness and observance of religious festivals are the </a:t>
            </a:r>
            <a:r>
              <a:rPr lang="en-GB" sz="1000" b="1"/>
              <a:t>only</a:t>
            </a:r>
            <a:r>
              <a:rPr lang="en-GB" sz="1000"/>
              <a:t> acceptable reasons for non-attendance at school.</a:t>
            </a:r>
            <a:endParaRPr lang="en-US" sz="1000"/>
          </a:p>
          <a:p>
            <a:pPr eaLnBrk="1" hangingPunct="1"/>
            <a:r>
              <a:rPr lang="en-GB" sz="1000"/>
              <a:t>We are required by the Local Authority to know why students are absent.  On the first day of absence, and then each day of a continued absence, you should contact attendance officer to explain why your child is away.   If no call is received, the absence will be recorded as unauthorised.  If there are personal problems making regular school attendance difficult, then please contact the school and speak to the Form Tutor. </a:t>
            </a:r>
          </a:p>
        </p:txBody>
      </p:sp>
    </p:spTree>
    <p:extLst>
      <p:ext uri="{BB962C8B-B14F-4D97-AF65-F5344CB8AC3E}">
        <p14:creationId xmlns:p14="http://schemas.microsoft.com/office/powerpoint/2010/main" val="86960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BEA24F0-57FE-430C-8E21-DD4B8327A3B6}" type="slidenum">
              <a:rPr lang="en-US" smtClean="0"/>
              <a:pPr/>
              <a:t>28</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59661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7F25B9B4-3A02-4DC3-AB1B-0499ED641CF8}" type="slidenum">
              <a:rPr lang="en-US" smtClean="0"/>
              <a:pPr/>
              <a:t>36</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43776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5DA58E-BA05-4E75-8C0D-9E2C85E9B8BD}" type="slidenum">
              <a:rPr lang="en-US" smtClean="0"/>
              <a:pPr>
                <a:defRPr/>
              </a:pPr>
              <a:t>8</a:t>
            </a:fld>
            <a:endParaRPr lang="en-US"/>
          </a:p>
        </p:txBody>
      </p:sp>
    </p:spTree>
    <p:extLst>
      <p:ext uri="{BB962C8B-B14F-4D97-AF65-F5344CB8AC3E}">
        <p14:creationId xmlns:p14="http://schemas.microsoft.com/office/powerpoint/2010/main" val="312510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CF25D44D-3C50-4010-8701-EA5129DC2589}" type="slidenum">
              <a:rPr lang="en-US" smtClean="0"/>
              <a:pPr/>
              <a:t>9</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br>
              <a:rPr lang="en-US"/>
            </a:br>
            <a:endParaRPr lang="en-US"/>
          </a:p>
        </p:txBody>
      </p:sp>
    </p:spTree>
    <p:extLst>
      <p:ext uri="{BB962C8B-B14F-4D97-AF65-F5344CB8AC3E}">
        <p14:creationId xmlns:p14="http://schemas.microsoft.com/office/powerpoint/2010/main" val="373564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F5DA58E-BA05-4E75-8C0D-9E2C85E9B8BD}" type="slidenum">
              <a:rPr lang="en-US" smtClean="0"/>
              <a:pPr>
                <a:defRPr/>
              </a:pPr>
              <a:t>10</a:t>
            </a:fld>
            <a:endParaRPr lang="en-US"/>
          </a:p>
        </p:txBody>
      </p:sp>
    </p:spTree>
    <p:extLst>
      <p:ext uri="{BB962C8B-B14F-4D97-AF65-F5344CB8AC3E}">
        <p14:creationId xmlns:p14="http://schemas.microsoft.com/office/powerpoint/2010/main" val="95617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F5DA58E-BA05-4E75-8C0D-9E2C85E9B8BD}" type="slidenum">
              <a:rPr lang="en-US" smtClean="0"/>
              <a:pPr>
                <a:defRPr/>
              </a:pPr>
              <a:t>11</a:t>
            </a:fld>
            <a:endParaRPr lang="en-US"/>
          </a:p>
        </p:txBody>
      </p:sp>
    </p:spTree>
    <p:extLst>
      <p:ext uri="{BB962C8B-B14F-4D97-AF65-F5344CB8AC3E}">
        <p14:creationId xmlns:p14="http://schemas.microsoft.com/office/powerpoint/2010/main" val="3593593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7F25B9B4-3A02-4DC3-AB1B-0499ED641CF8}" type="slidenum">
              <a:rPr lang="en-US" smtClean="0"/>
              <a:pPr/>
              <a:t>14</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en-GB"/>
              <a:t>Stress NO JEANS – Retailers selling jeans as ‘back to school trousers’ – if they’ve got </a:t>
            </a:r>
            <a:r>
              <a:rPr lang="en-GB" u="sng"/>
              <a:t>studs</a:t>
            </a:r>
            <a:r>
              <a:rPr lang="en-GB"/>
              <a:t> on them they are jeans.</a:t>
            </a:r>
          </a:p>
          <a:p>
            <a:pPr eaLnBrk="1" hangingPunct="1"/>
            <a:r>
              <a:rPr lang="en-GB"/>
              <a:t>Schools need to be ALL BLACK</a:t>
            </a:r>
          </a:p>
        </p:txBody>
      </p:sp>
    </p:spTree>
    <p:extLst>
      <p:ext uri="{BB962C8B-B14F-4D97-AF65-F5344CB8AC3E}">
        <p14:creationId xmlns:p14="http://schemas.microsoft.com/office/powerpoint/2010/main" val="383863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3DD894E5-5F0C-4999-A4B9-339694CE1E8C}" type="slidenum">
              <a:rPr lang="en-US" smtClean="0"/>
              <a:pPr/>
              <a:t>19</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GB"/>
              <a:t>Students either have school dinner (on a cafeteria system) or bring a packed lunch.  Our school meal provider is </a:t>
            </a:r>
            <a:r>
              <a:rPr lang="en-GB" err="1"/>
              <a:t>Caterlink</a:t>
            </a:r>
            <a:r>
              <a:rPr lang="en-GB"/>
              <a:t> .</a:t>
            </a:r>
          </a:p>
          <a:p>
            <a:pPr eaLnBrk="1" hangingPunct="1"/>
            <a:r>
              <a:rPr lang="en-GB"/>
              <a:t>Biometric system (finger print).</a:t>
            </a:r>
          </a:p>
          <a:p>
            <a:pPr eaLnBrk="1" hangingPunct="1"/>
            <a:endParaRPr lang="en-GB"/>
          </a:p>
          <a:p>
            <a:pPr eaLnBrk="1" hangingPunct="1"/>
            <a:r>
              <a:rPr lang="en-GB" b="1"/>
              <a:t>No student is allowed to leave the school site at any time.</a:t>
            </a:r>
            <a:endParaRPr lang="en-US" b="1"/>
          </a:p>
        </p:txBody>
      </p:sp>
    </p:spTree>
    <p:extLst>
      <p:ext uri="{BB962C8B-B14F-4D97-AF65-F5344CB8AC3E}">
        <p14:creationId xmlns:p14="http://schemas.microsoft.com/office/powerpoint/2010/main" val="131075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D59D9B3A-7B71-4A69-AA53-3B0229DBD998}" type="slidenum">
              <a:rPr lang="en-US" smtClean="0"/>
              <a:pPr/>
              <a:t>20</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GB"/>
          </a:p>
          <a:p>
            <a:pPr eaLnBrk="1" hangingPunct="1"/>
            <a:endParaRPr lang="en-US"/>
          </a:p>
          <a:p>
            <a:pPr eaLnBrk="1" hangingPunct="1"/>
            <a:endParaRPr lang="en-US"/>
          </a:p>
        </p:txBody>
      </p:sp>
    </p:spTree>
    <p:extLst>
      <p:ext uri="{BB962C8B-B14F-4D97-AF65-F5344CB8AC3E}">
        <p14:creationId xmlns:p14="http://schemas.microsoft.com/office/powerpoint/2010/main" val="3234468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000"/>
              <a:t>Homework is an opportunity for students to: </a:t>
            </a:r>
            <a:r>
              <a:rPr lang="en-GB" sz="4000" baseline="0"/>
              <a:t> </a:t>
            </a:r>
            <a:r>
              <a:rPr lang="en-GB" sz="3600"/>
              <a:t>develop their </a:t>
            </a:r>
            <a:r>
              <a:rPr lang="en-GB" sz="3600" b="1"/>
              <a:t>independent learning </a:t>
            </a:r>
            <a:r>
              <a:rPr lang="en-GB" sz="3600"/>
              <a:t>skills,</a:t>
            </a:r>
            <a:r>
              <a:rPr lang="en-GB" sz="3600" baseline="0"/>
              <a:t> </a:t>
            </a:r>
            <a:r>
              <a:rPr lang="en-GB" sz="3600" b="1"/>
              <a:t>consolidate</a:t>
            </a:r>
            <a:r>
              <a:rPr lang="en-GB" sz="3600"/>
              <a:t> understanding of their subjects,</a:t>
            </a:r>
            <a:r>
              <a:rPr lang="en-GB" sz="3600" baseline="0"/>
              <a:t> </a:t>
            </a:r>
            <a:r>
              <a:rPr lang="en-GB" sz="3600" b="1"/>
              <a:t>review &amp; revise</a:t>
            </a:r>
            <a:r>
              <a:rPr lang="en-GB" sz="3600"/>
              <a:t> topics learnt in school.</a:t>
            </a:r>
          </a:p>
          <a:p>
            <a:pPr>
              <a:buFontTx/>
              <a:buNone/>
            </a:pPr>
            <a:endParaRPr lang="en-GB"/>
          </a:p>
          <a:p>
            <a:pPr>
              <a:buFontTx/>
              <a:buNone/>
            </a:pPr>
            <a:r>
              <a:rPr lang="en-GB"/>
              <a:t>Tasks:</a:t>
            </a:r>
            <a:r>
              <a:rPr lang="en-GB" sz="3600">
                <a:latin typeface="Calibri"/>
                <a:cs typeface="Calibri"/>
              </a:rPr>
              <a:t> </a:t>
            </a:r>
            <a:r>
              <a:rPr lang="en-GB" sz="3200">
                <a:latin typeface="Calibri"/>
                <a:cs typeface="Calibri"/>
              </a:rPr>
              <a:t>consolidation of classwork,</a:t>
            </a:r>
            <a:r>
              <a:rPr lang="en-GB" sz="3200" baseline="0">
                <a:latin typeface="Calibri"/>
                <a:cs typeface="Calibri"/>
              </a:rPr>
              <a:t> </a:t>
            </a:r>
            <a:r>
              <a:rPr lang="en-GB" sz="3200">
                <a:latin typeface="Calibri"/>
                <a:cs typeface="Calibri"/>
              </a:rPr>
              <a:t>revision,</a:t>
            </a:r>
            <a:r>
              <a:rPr lang="en-GB" sz="3200" baseline="0">
                <a:latin typeface="Calibri"/>
                <a:cs typeface="Calibri"/>
              </a:rPr>
              <a:t> </a:t>
            </a:r>
            <a:r>
              <a:rPr lang="en-GB" sz="3200">
                <a:latin typeface="Calibri"/>
                <a:cs typeface="Calibri"/>
              </a:rPr>
              <a:t>watching tutorials,</a:t>
            </a:r>
            <a:r>
              <a:rPr lang="en-GB" sz="3200" baseline="0">
                <a:latin typeface="Calibri"/>
                <a:cs typeface="Calibri"/>
              </a:rPr>
              <a:t> </a:t>
            </a:r>
            <a:r>
              <a:rPr lang="en-GB" sz="3200">
                <a:latin typeface="Calibri"/>
                <a:cs typeface="Calibri"/>
              </a:rPr>
              <a:t>research,</a:t>
            </a:r>
            <a:r>
              <a:rPr lang="en-GB" sz="3200" baseline="0">
                <a:latin typeface="Calibri"/>
                <a:cs typeface="Calibri"/>
              </a:rPr>
              <a:t> </a:t>
            </a:r>
            <a:r>
              <a:rPr lang="en-GB" sz="3200">
                <a:latin typeface="Calibri"/>
                <a:cs typeface="Calibri"/>
              </a:rPr>
              <a:t>learning keywords, spellings &amp; new vocabulary,</a:t>
            </a:r>
            <a:r>
              <a:rPr lang="en-GB" sz="3200" baseline="0">
                <a:latin typeface="Calibri"/>
                <a:cs typeface="Calibri"/>
              </a:rPr>
              <a:t> </a:t>
            </a:r>
            <a:r>
              <a:rPr lang="en-GB" sz="3200">
                <a:latin typeface="Calibri"/>
                <a:cs typeface="Calibri"/>
              </a:rPr>
              <a:t>extended writing, reading, extended projects</a:t>
            </a:r>
          </a:p>
          <a:p>
            <a:r>
              <a:rPr lang="en-GB"/>
              <a:t>In</a:t>
            </a:r>
            <a:r>
              <a:rPr lang="en-GB" baseline="0"/>
              <a:t> the case of project based </a:t>
            </a:r>
            <a:r>
              <a:rPr lang="en-GB" baseline="0" err="1"/>
              <a:t>homeworks</a:t>
            </a:r>
            <a:r>
              <a:rPr lang="en-GB" baseline="0"/>
              <a:t>, the work will be published in advance on HPS digital with clear deadlines and success criteria</a:t>
            </a:r>
          </a:p>
          <a:p>
            <a:endParaRPr lang="en-GB" baseline="0"/>
          </a:p>
          <a:p>
            <a:pPr marL="0" marR="0" indent="0" algn="l" defTabSz="914400" rtl="0" eaLnBrk="0" fontAlgn="base" latinLnBrk="0" hangingPunct="0">
              <a:lnSpc>
                <a:spcPct val="100000"/>
              </a:lnSpc>
              <a:spcBef>
                <a:spcPct val="30000"/>
              </a:spcBef>
              <a:spcAft>
                <a:spcPct val="0"/>
              </a:spcAft>
              <a:buClrTx/>
              <a:buSzTx/>
              <a:buFontTx/>
              <a:buNone/>
              <a:tabLst/>
              <a:defRPr/>
            </a:pPr>
            <a:r>
              <a:rPr lang="en-GB"/>
              <a:t>If</a:t>
            </a:r>
            <a:r>
              <a:rPr lang="en-GB" baseline="0"/>
              <a:t> in the event no homework is set, students need to be reading around the subject, revising and topping up on their subject knowledge – reference </a:t>
            </a:r>
            <a:r>
              <a:rPr lang="en-GB" baseline="0" err="1"/>
              <a:t>iTunesU</a:t>
            </a:r>
            <a:r>
              <a:rPr lang="en-GB" baseline="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a:t>Also, general reading around a topic, watching the news, discussing</a:t>
            </a:r>
            <a:r>
              <a:rPr lang="en-GB" sz="3200">
                <a:solidFill>
                  <a:sysClr val="windowText" lastClr="000000"/>
                </a:solidFill>
                <a:latin typeface="Calibri"/>
                <a:cs typeface="Calibri"/>
              </a:rPr>
              <a:t> learning with family – teach someone else what you’ve been learning about,</a:t>
            </a:r>
            <a:r>
              <a:rPr lang="en-GB" sz="3200" baseline="0">
                <a:solidFill>
                  <a:sysClr val="windowText" lastClr="000000"/>
                </a:solidFill>
                <a:latin typeface="Calibri"/>
                <a:cs typeface="Calibri"/>
              </a:rPr>
              <a:t> </a:t>
            </a:r>
            <a:r>
              <a:rPr lang="en-GB" sz="3200" b="0">
                <a:solidFill>
                  <a:sysClr val="windowText" lastClr="000000"/>
                </a:solidFill>
                <a:latin typeface="Calibri"/>
                <a:cs typeface="Calibri"/>
              </a:rPr>
              <a:t>sharing and talking about work completed on their iPad in school that day</a:t>
            </a:r>
            <a:endParaRPr lang="en-GB" b="0">
              <a:solidFill>
                <a:sysClr val="windowText" lastClr="000000"/>
              </a:solidFill>
              <a:latin typeface="Calibri"/>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a:p>
          <a:p>
            <a:endParaRPr lang="en-GB"/>
          </a:p>
        </p:txBody>
      </p:sp>
      <p:sp>
        <p:nvSpPr>
          <p:cNvPr id="4" name="Slide Number Placeholder 3"/>
          <p:cNvSpPr>
            <a:spLocks noGrp="1"/>
          </p:cNvSpPr>
          <p:nvPr>
            <p:ph type="sldNum" sz="quarter" idx="10"/>
          </p:nvPr>
        </p:nvSpPr>
        <p:spPr/>
        <p:txBody>
          <a:bodyPr/>
          <a:lstStyle/>
          <a:p>
            <a:fld id="{936963E4-E8C2-4F16-B61C-ACE22A815E94}"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399180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5084E6-B47C-4EE9-9DB3-363C6615069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47C978-5119-4F54-94BA-BA60E0D7B94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7DA85-3F45-450B-BCC3-6AA99D15D8D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94EA1D-33D3-4E5E-A1BB-25FDD345422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D8C6EB-E3B0-45CD-BC01-CF0E56A7C76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EF1DAB-FB4D-4FCF-B97F-2DB2D927B8D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175CB2-340C-444E-AA8B-E19200226FD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B9B360-45ED-4968-9068-94D7F0D8165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725F06-8B72-4860-8D26-9886509CD6B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EA3221-ABEE-4121-9872-FE155B6A7B6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5918DB-479C-4FD8-BFC6-EDF0738F13A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86CF2CEF-3D66-4A65-9A51-8C13025D40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esatterly@hovepark.org.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8/10/relationships/comments" Target="../comments/modernComment_17F_34EBB932.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8/10/relationships/comments" Target="../comments/modernComment_101_4982410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microsoft.com/office/2018/10/relationships/comments" Target="../comments/modernComment_123_0.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8/10/relationships/comments" Target="../comments/modernComment_181_9E0374BA.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microsoft.com/office/2018/10/relationships/comments" Target="../comments/modernComment_124_0.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8/10/relationships/comments" Target="../comments/modernComment_170_41B375F.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mailto:absence@hovepark.org.uk"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tiff"/><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absence@hovepark.org.uk" TargetMode="External"/><Relationship Id="rId7" Type="http://schemas.openxmlformats.org/officeDocument/2006/relationships/hyperlink" Target="mailto:ebayliss@hovepark.org.uk"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mailto:esatterly@hovepark.org.uk" TargetMode="External"/><Relationship Id="rId5" Type="http://schemas.openxmlformats.org/officeDocument/2006/relationships/hyperlink" Target="mailto:Year7office@hovepark.org.uk" TargetMode="External"/><Relationship Id="rId4" Type="http://schemas.openxmlformats.org/officeDocument/2006/relationships/hyperlink" Target="mailto:initialsurname@hovepark.org.u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8/10/relationships/comments" Target="../comments/modernComment_17E_271CE24F.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252705E2-1ED3-413A-AFCF-2FB3AFAC4C26}"/>
              </a:ext>
            </a:extLst>
          </p:cNvPr>
          <p:cNvPicPr>
            <a:picLocks noChangeAspect="1"/>
          </p:cNvPicPr>
          <p:nvPr/>
        </p:nvPicPr>
        <p:blipFill>
          <a:blip r:embed="rId2" cstate="print"/>
          <a:stretch>
            <a:fillRect/>
          </a:stretch>
        </p:blipFill>
        <p:spPr>
          <a:xfrm>
            <a:off x="0" y="-9318"/>
            <a:ext cx="9144000" cy="6866930"/>
          </a:xfrm>
          <a:prstGeom prst="rect">
            <a:avLst/>
          </a:prstGeom>
        </p:spPr>
      </p:pic>
      <p:sp>
        <p:nvSpPr>
          <p:cNvPr id="2" name="Title 1">
            <a:extLst>
              <a:ext uri="{FF2B5EF4-FFF2-40B4-BE49-F238E27FC236}">
                <a16:creationId xmlns:a16="http://schemas.microsoft.com/office/drawing/2014/main" id="{6FE9265B-C5B2-4582-8349-31E4B1D9899C}"/>
              </a:ext>
            </a:extLst>
          </p:cNvPr>
          <p:cNvSpPr>
            <a:spLocks noGrp="1"/>
          </p:cNvSpPr>
          <p:nvPr>
            <p:ph type="ctrTitle"/>
          </p:nvPr>
        </p:nvSpPr>
        <p:spPr>
          <a:xfrm>
            <a:off x="4355976" y="332656"/>
            <a:ext cx="7772400" cy="1470025"/>
          </a:xfrm>
        </p:spPr>
        <p:txBody>
          <a:bodyPr>
            <a:normAutofit fontScale="90000"/>
          </a:bodyPr>
          <a:lstStyle/>
          <a:p>
            <a:pPr algn="l"/>
            <a:r>
              <a:rPr lang="en-GB" sz="5400" b="1">
                <a:solidFill>
                  <a:schemeClr val="bg1"/>
                </a:solidFill>
              </a:rPr>
              <a:t>Welcome to </a:t>
            </a:r>
            <a:br>
              <a:rPr lang="en-GB" sz="5400" b="1">
                <a:solidFill>
                  <a:schemeClr val="bg1"/>
                </a:solidFill>
              </a:rPr>
            </a:br>
            <a:r>
              <a:rPr lang="en-GB" sz="5400" b="1">
                <a:solidFill>
                  <a:schemeClr val="bg1"/>
                </a:solidFill>
              </a:rPr>
              <a:t>Hove Park!</a:t>
            </a:r>
          </a:p>
        </p:txBody>
      </p:sp>
      <p:sp>
        <p:nvSpPr>
          <p:cNvPr id="3" name="Subtitle 2">
            <a:extLst>
              <a:ext uri="{FF2B5EF4-FFF2-40B4-BE49-F238E27FC236}">
                <a16:creationId xmlns:a16="http://schemas.microsoft.com/office/drawing/2014/main" id="{8AB87651-DD81-4BC8-95A4-AF66FC4E8C8D}"/>
              </a:ext>
            </a:extLst>
          </p:cNvPr>
          <p:cNvSpPr>
            <a:spLocks noGrp="1"/>
          </p:cNvSpPr>
          <p:nvPr>
            <p:ph type="subTitle" idx="1"/>
          </p:nvPr>
        </p:nvSpPr>
        <p:spPr>
          <a:xfrm>
            <a:off x="2741338" y="2142566"/>
            <a:ext cx="6400800" cy="1752600"/>
          </a:xfrm>
        </p:spPr>
        <p:txBody>
          <a:bodyPr>
            <a:normAutofit/>
          </a:bodyPr>
          <a:lstStyle/>
          <a:p>
            <a:r>
              <a:rPr lang="en-GB" sz="3600">
                <a:solidFill>
                  <a:schemeClr val="bg1"/>
                </a:solidFill>
              </a:rPr>
              <a:t>Miss E Satterly</a:t>
            </a:r>
          </a:p>
          <a:p>
            <a:r>
              <a:rPr lang="en-GB" sz="3600">
                <a:solidFill>
                  <a:schemeClr val="bg1"/>
                </a:solidFill>
              </a:rPr>
              <a:t>Head of Year 7</a:t>
            </a:r>
          </a:p>
        </p:txBody>
      </p:sp>
      <p:pic>
        <p:nvPicPr>
          <p:cNvPr id="6" name="Picture 5" descr="A picture containing indoor, person&#10;&#10;Description automatically generated">
            <a:extLst>
              <a:ext uri="{FF2B5EF4-FFF2-40B4-BE49-F238E27FC236}">
                <a16:creationId xmlns:a16="http://schemas.microsoft.com/office/drawing/2014/main" id="{2FC7DE0C-37B2-789C-F448-F81CF665AD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1"/>
          <a:stretch/>
        </p:blipFill>
        <p:spPr>
          <a:xfrm>
            <a:off x="0" y="0"/>
            <a:ext cx="3882852" cy="6858000"/>
          </a:xfrm>
          <a:prstGeom prst="rect">
            <a:avLst/>
          </a:prstGeom>
        </p:spPr>
      </p:pic>
      <p:pic>
        <p:nvPicPr>
          <p:cNvPr id="7" name="Picture 6" descr="Two girls sitting at a table with a robot&#10;&#10;Description automatically generated">
            <a:extLst>
              <a:ext uri="{FF2B5EF4-FFF2-40B4-BE49-F238E27FC236}">
                <a16:creationId xmlns:a16="http://schemas.microsoft.com/office/drawing/2014/main" id="{1B357FD5-83C0-D7E5-909E-906080296713}"/>
              </a:ext>
            </a:extLst>
          </p:cNvPr>
          <p:cNvPicPr>
            <a:picLocks noChangeAspect="1"/>
          </p:cNvPicPr>
          <p:nvPr/>
        </p:nvPicPr>
        <p:blipFill rotWithShape="1">
          <a:blip r:embed="rId4"/>
          <a:srcRect l="24880" t="239" r="27878" b="-399"/>
          <a:stretch/>
        </p:blipFill>
        <p:spPr>
          <a:xfrm>
            <a:off x="-395358" y="-14800"/>
            <a:ext cx="4319856" cy="6882399"/>
          </a:xfrm>
          <a:prstGeom prst="rect">
            <a:avLst/>
          </a:prstGeom>
        </p:spPr>
      </p:pic>
    </p:spTree>
    <p:extLst>
      <p:ext uri="{BB962C8B-B14F-4D97-AF65-F5344CB8AC3E}">
        <p14:creationId xmlns:p14="http://schemas.microsoft.com/office/powerpoint/2010/main" val="451921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3C364B02-D5AB-4A19-A5E4-4333C7FFE7DF}"/>
              </a:ext>
            </a:extLst>
          </p:cNvPr>
          <p:cNvPicPr>
            <a:picLocks noChangeAspect="1"/>
          </p:cNvPicPr>
          <p:nvPr/>
        </p:nvPicPr>
        <p:blipFill>
          <a:blip r:embed="rId3" cstate="print"/>
          <a:stretch>
            <a:fillRect/>
          </a:stretch>
        </p:blipFill>
        <p:spPr>
          <a:xfrm>
            <a:off x="11891" y="-3657"/>
            <a:ext cx="9132109" cy="6858000"/>
          </a:xfrm>
          <a:prstGeom prst="rect">
            <a:avLst/>
          </a:prstGeom>
        </p:spPr>
      </p:pic>
      <p:sp>
        <p:nvSpPr>
          <p:cNvPr id="2" name="Title 1"/>
          <p:cNvSpPr>
            <a:spLocks noGrp="1"/>
          </p:cNvSpPr>
          <p:nvPr>
            <p:ph type="title"/>
          </p:nvPr>
        </p:nvSpPr>
        <p:spPr/>
        <p:txBody>
          <a:bodyPr/>
          <a:lstStyle/>
          <a:p>
            <a:pPr algn="l"/>
            <a:r>
              <a:rPr lang="en-GB" sz="4000">
                <a:solidFill>
                  <a:schemeClr val="bg1"/>
                </a:solidFill>
              </a:rPr>
              <a:t>How to Contact HPS Staff</a:t>
            </a:r>
          </a:p>
        </p:txBody>
      </p:sp>
      <p:sp>
        <p:nvSpPr>
          <p:cNvPr id="3" name="Content Placeholder 2"/>
          <p:cNvSpPr>
            <a:spLocks noGrp="1"/>
          </p:cNvSpPr>
          <p:nvPr>
            <p:ph idx="1"/>
          </p:nvPr>
        </p:nvSpPr>
        <p:spPr>
          <a:xfrm>
            <a:off x="457200" y="1417638"/>
            <a:ext cx="8229600" cy="4963690"/>
          </a:xfrm>
        </p:spPr>
        <p:txBody>
          <a:bodyPr/>
          <a:lstStyle/>
          <a:p>
            <a:r>
              <a:rPr lang="en-GB" sz="2800">
                <a:solidFill>
                  <a:schemeClr val="bg1"/>
                </a:solidFill>
              </a:rPr>
              <a:t>All staff can be contacted easily via email;</a:t>
            </a:r>
          </a:p>
          <a:p>
            <a:pPr marL="0" indent="0">
              <a:buNone/>
            </a:pPr>
            <a:r>
              <a:rPr lang="en-GB" sz="2800">
                <a:solidFill>
                  <a:schemeClr val="bg1"/>
                </a:solidFill>
              </a:rPr>
              <a:t>	initialsurname@hovepark.org.uk</a:t>
            </a:r>
          </a:p>
          <a:p>
            <a:pPr marL="0" indent="0">
              <a:buNone/>
            </a:pPr>
            <a:r>
              <a:rPr lang="en-GB" sz="2800">
                <a:solidFill>
                  <a:schemeClr val="bg1"/>
                </a:solidFill>
              </a:rPr>
              <a:t>	For example:</a:t>
            </a:r>
          </a:p>
          <a:p>
            <a:pPr marL="0" indent="0">
              <a:buNone/>
            </a:pPr>
            <a:r>
              <a:rPr lang="en-GB" sz="2800">
                <a:solidFill>
                  <a:schemeClr val="bg1"/>
                </a:solidFill>
              </a:rPr>
              <a:t>	Miss E Satterly = </a:t>
            </a:r>
            <a:r>
              <a:rPr lang="en-GB" sz="2800">
                <a:solidFill>
                  <a:schemeClr val="bg1"/>
                </a:solidFill>
                <a:hlinkClick r:id="rId4">
                  <a:extLst>
                    <a:ext uri="{A12FA001-AC4F-418D-AE19-62706E023703}">
                      <ahyp:hlinkClr xmlns:ahyp="http://schemas.microsoft.com/office/drawing/2018/hyperlinkcolor" val="tx"/>
                    </a:ext>
                  </a:extLst>
                </a:hlinkClick>
              </a:rPr>
              <a:t>esatterly@hovepark.org.uk</a:t>
            </a:r>
            <a:endParaRPr lang="en-GB" sz="2800">
              <a:solidFill>
                <a:schemeClr val="bg1"/>
              </a:solidFill>
            </a:endParaRPr>
          </a:p>
          <a:p>
            <a:r>
              <a:rPr lang="en-GB" sz="2800">
                <a:solidFill>
                  <a:schemeClr val="bg1"/>
                </a:solidFill>
              </a:rPr>
              <a:t>Your first point of contact is usually your child’s tutor, who can be contacted by email, or a signed parental note.</a:t>
            </a:r>
          </a:p>
          <a:p>
            <a:r>
              <a:rPr lang="en-GB" sz="2800">
                <a:solidFill>
                  <a:schemeClr val="bg1"/>
                </a:solidFill>
              </a:rPr>
              <a:t>If you have a subject specific question, you can contact the teacher directly and copy in the year office.</a:t>
            </a:r>
          </a:p>
        </p:txBody>
      </p:sp>
    </p:spTree>
    <p:extLst>
      <p:ext uri="{BB962C8B-B14F-4D97-AF65-F5344CB8AC3E}">
        <p14:creationId xmlns:p14="http://schemas.microsoft.com/office/powerpoint/2010/main" val="511375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right-02.jpg"/>
          <p:cNvPicPr>
            <a:picLocks noChangeAspect="1"/>
          </p:cNvPicPr>
          <p:nvPr/>
        </p:nvPicPr>
        <p:blipFill>
          <a:blip r:embed="rId3" cstate="print"/>
          <a:stretch>
            <a:fillRect/>
          </a:stretch>
        </p:blipFill>
        <p:spPr>
          <a:xfrm>
            <a:off x="5945" y="0"/>
            <a:ext cx="9132109" cy="6858000"/>
          </a:xfrm>
          <a:prstGeom prst="rect">
            <a:avLst/>
          </a:prstGeom>
        </p:spPr>
      </p:pic>
      <p:sp>
        <p:nvSpPr>
          <p:cNvPr id="2" name="Title 1"/>
          <p:cNvSpPr>
            <a:spLocks noGrp="1"/>
          </p:cNvSpPr>
          <p:nvPr>
            <p:ph type="title"/>
          </p:nvPr>
        </p:nvSpPr>
        <p:spPr>
          <a:xfrm>
            <a:off x="457199" y="82170"/>
            <a:ext cx="8229600" cy="1143000"/>
          </a:xfrm>
        </p:spPr>
        <p:txBody>
          <a:bodyPr/>
          <a:lstStyle/>
          <a:p>
            <a:pPr algn="l"/>
            <a:r>
              <a:rPr lang="en-GB" sz="4000">
                <a:solidFill>
                  <a:schemeClr val="bg1"/>
                </a:solidFill>
              </a:rPr>
              <a:t>Equipment</a:t>
            </a:r>
            <a:endParaRPr lang="en-US" sz="4000">
              <a:solidFill>
                <a:schemeClr val="bg1"/>
              </a:solidFill>
            </a:endParaRPr>
          </a:p>
        </p:txBody>
      </p:sp>
      <p:sp>
        <p:nvSpPr>
          <p:cNvPr id="3" name="Content Placeholder 2"/>
          <p:cNvSpPr>
            <a:spLocks noGrp="1"/>
          </p:cNvSpPr>
          <p:nvPr>
            <p:ph idx="1"/>
          </p:nvPr>
        </p:nvSpPr>
        <p:spPr>
          <a:xfrm>
            <a:off x="143507" y="1052736"/>
            <a:ext cx="8856983" cy="5112568"/>
          </a:xfrm>
        </p:spPr>
        <p:txBody>
          <a:bodyPr/>
          <a:lstStyle/>
          <a:p>
            <a:r>
              <a:rPr lang="en-GB" sz="2400">
                <a:solidFill>
                  <a:schemeClr val="bg1"/>
                </a:solidFill>
              </a:rPr>
              <a:t>It is important that students have a well-equipped pencil case for school. This should include; pens for handwriting, a green pen for annotating work, pencils, coloured pencils, an eraser and a ruler.</a:t>
            </a:r>
          </a:p>
          <a:p>
            <a:r>
              <a:rPr lang="en-GB" sz="2400">
                <a:solidFill>
                  <a:schemeClr val="bg1"/>
                </a:solidFill>
              </a:rPr>
              <a:t>Students will also be expected to remember their subject books for the lessons they have on each day. </a:t>
            </a:r>
            <a:endParaRPr lang="en-GB" sz="2400">
              <a:solidFill>
                <a:schemeClr val="bg1"/>
              </a:solidFill>
              <a:cs typeface="Arial"/>
            </a:endParaRPr>
          </a:p>
          <a:p>
            <a:r>
              <a:rPr lang="en-GB" sz="2400">
                <a:solidFill>
                  <a:schemeClr val="bg1"/>
                </a:solidFill>
              </a:rPr>
              <a:t>There is a two-week timetable, so it is important students get into a routine of packing their school bag the night before, with the correct books, for the following day. We will give students two paper copies of their timetable (after the iPad roll out, timetables will also be on TEAMS).</a:t>
            </a:r>
            <a:endParaRPr lang="en-GB" sz="2400">
              <a:solidFill>
                <a:schemeClr val="bg1"/>
              </a:solidFill>
              <a:cs typeface="Arial"/>
            </a:endParaRPr>
          </a:p>
          <a:p>
            <a:r>
              <a:rPr lang="en-GB" sz="2400">
                <a:solidFill>
                  <a:schemeClr val="bg1"/>
                </a:solidFill>
              </a:rPr>
              <a:t>PE Kit must be brought in for PE lessons. Students will have time to change at the start and end of PE lessons.</a:t>
            </a:r>
          </a:p>
          <a:p>
            <a:pPr marL="0" indent="0">
              <a:buNone/>
            </a:pPr>
            <a:endParaRPr lang="en-GB" sz="1800">
              <a:solidFill>
                <a:schemeClr val="bg1"/>
              </a:solidFill>
            </a:endParaRPr>
          </a:p>
          <a:p>
            <a:pPr>
              <a:buNone/>
            </a:pPr>
            <a:endParaRPr lang="en-GB" sz="1900"/>
          </a:p>
          <a:p>
            <a:pPr>
              <a:buNone/>
            </a:pPr>
            <a:endParaRPr lang="en-US" sz="19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right-02.jpg">
            <a:extLst>
              <a:ext uri="{FF2B5EF4-FFF2-40B4-BE49-F238E27FC236}">
                <a16:creationId xmlns:a16="http://schemas.microsoft.com/office/drawing/2014/main" id="{75BC7A0A-CB86-941C-2C77-6B45AB784596}"/>
              </a:ext>
            </a:extLst>
          </p:cNvPr>
          <p:cNvPicPr>
            <a:picLocks noChangeAspect="1"/>
          </p:cNvPicPr>
          <p:nvPr/>
        </p:nvPicPr>
        <p:blipFill>
          <a:blip r:embed="rId3" cstate="print"/>
          <a:stretch>
            <a:fillRect/>
          </a:stretch>
        </p:blipFill>
        <p:spPr>
          <a:xfrm>
            <a:off x="11891" y="0"/>
            <a:ext cx="9132109" cy="6858000"/>
          </a:xfrm>
          <a:prstGeom prst="rect">
            <a:avLst/>
          </a:prstGeom>
        </p:spPr>
      </p:pic>
      <p:sp>
        <p:nvSpPr>
          <p:cNvPr id="2" name="Title 1">
            <a:extLst>
              <a:ext uri="{FF2B5EF4-FFF2-40B4-BE49-F238E27FC236}">
                <a16:creationId xmlns:a16="http://schemas.microsoft.com/office/drawing/2014/main" id="{9F53220E-E8C1-7D4C-EF77-39D1B3B9458F}"/>
              </a:ext>
            </a:extLst>
          </p:cNvPr>
          <p:cNvSpPr>
            <a:spLocks noGrp="1"/>
          </p:cNvSpPr>
          <p:nvPr>
            <p:ph type="ctrTitle"/>
          </p:nvPr>
        </p:nvSpPr>
        <p:spPr>
          <a:xfrm>
            <a:off x="891052" y="1143702"/>
            <a:ext cx="7017080" cy="900247"/>
          </a:xfrm>
        </p:spPr>
        <p:txBody>
          <a:bodyPr vert="horz" wrap="square" lIns="68580" tIns="34290" rIns="68580" bIns="34290" numCol="1" rtlCol="0" anchor="t" anchorCtr="0" compatLnSpc="1">
            <a:prstTxWarp prst="textNoShape">
              <a:avLst/>
            </a:prstTxWarp>
            <a:normAutofit fontScale="90000"/>
          </a:bodyPr>
          <a:lstStyle/>
          <a:p>
            <a:pPr algn="l"/>
            <a:r>
              <a:rPr lang="en-US" sz="4200" kern="1200">
                <a:solidFill>
                  <a:schemeClr val="bg1"/>
                </a:solidFill>
              </a:rPr>
              <a:t>Hove Park School iPad Package</a:t>
            </a:r>
          </a:p>
        </p:txBody>
      </p:sp>
      <p:sp>
        <p:nvSpPr>
          <p:cNvPr id="4" name="TextBox 3">
            <a:extLst>
              <a:ext uri="{FF2B5EF4-FFF2-40B4-BE49-F238E27FC236}">
                <a16:creationId xmlns:a16="http://schemas.microsoft.com/office/drawing/2014/main" id="{5DC0988A-FF69-08AF-E86F-750AAFF46114}"/>
              </a:ext>
            </a:extLst>
          </p:cNvPr>
          <p:cNvSpPr txBox="1"/>
          <p:nvPr/>
        </p:nvSpPr>
        <p:spPr>
          <a:xfrm>
            <a:off x="891047" y="2950802"/>
            <a:ext cx="4210278" cy="2502129"/>
          </a:xfrm>
          <a:prstGeom prst="rect">
            <a:avLst/>
          </a:prstGeom>
        </p:spPr>
        <p:txBody>
          <a:bodyPr vert="horz" lIns="68580" tIns="34290" rIns="68580" bIns="34290" rtlCol="0" anchor="t">
            <a:normAutofit/>
          </a:bodyPr>
          <a:lstStyle/>
          <a:p>
            <a:pPr indent="-154305" defTabSz="617220">
              <a:lnSpc>
                <a:spcPct val="90000"/>
              </a:lnSpc>
              <a:spcAft>
                <a:spcPts val="405"/>
              </a:spcAft>
              <a:buFont typeface="Arial" panose="020B0604020202020204" pitchFamily="34" charset="0"/>
              <a:buChar char="•"/>
            </a:pPr>
            <a:r>
              <a:rPr lang="en-US" sz="1200">
                <a:latin typeface="+mn-lt"/>
              </a:rPr>
              <a:t>iPad 11</a:t>
            </a:r>
            <a:r>
              <a:rPr lang="en-US" sz="1200" baseline="30000">
                <a:latin typeface="+mn-lt"/>
              </a:rPr>
              <a:t>th</a:t>
            </a:r>
            <a:r>
              <a:rPr lang="en-US" sz="1200">
                <a:latin typeface="+mn-lt"/>
              </a:rPr>
              <a:t> Generation</a:t>
            </a:r>
          </a:p>
          <a:p>
            <a:pPr indent="-154305" defTabSz="617220">
              <a:lnSpc>
                <a:spcPct val="90000"/>
              </a:lnSpc>
              <a:spcAft>
                <a:spcPts val="405"/>
              </a:spcAft>
              <a:buFont typeface="Arial" panose="020B0604020202020204" pitchFamily="34" charset="0"/>
              <a:buChar char="•"/>
            </a:pPr>
            <a:r>
              <a:rPr lang="en-US" sz="1215">
                <a:latin typeface="+mn-lt"/>
              </a:rPr>
              <a:t>Screen Protector</a:t>
            </a:r>
          </a:p>
          <a:p>
            <a:pPr indent="-154305" defTabSz="617220">
              <a:lnSpc>
                <a:spcPct val="90000"/>
              </a:lnSpc>
              <a:spcAft>
                <a:spcPts val="405"/>
              </a:spcAft>
              <a:buFont typeface="Arial" panose="020B0604020202020204" pitchFamily="34" charset="0"/>
              <a:buChar char="•"/>
            </a:pPr>
            <a:r>
              <a:rPr lang="en-US" sz="1215">
                <a:latin typeface="+mn-lt"/>
              </a:rPr>
              <a:t>iPad Case</a:t>
            </a:r>
          </a:p>
          <a:p>
            <a:pPr indent="-154305" defTabSz="617220">
              <a:lnSpc>
                <a:spcPct val="90000"/>
              </a:lnSpc>
              <a:spcAft>
                <a:spcPts val="405"/>
              </a:spcAft>
              <a:buFont typeface="Arial" panose="020B0604020202020204" pitchFamily="34" charset="0"/>
              <a:buChar char="•"/>
            </a:pPr>
            <a:r>
              <a:rPr lang="en-US" sz="1215">
                <a:latin typeface="+mn-lt"/>
              </a:rPr>
              <a:t>3 Year Insurance Cover</a:t>
            </a:r>
          </a:p>
          <a:p>
            <a:pPr indent="-154305" defTabSz="617220">
              <a:lnSpc>
                <a:spcPct val="90000"/>
              </a:lnSpc>
              <a:spcAft>
                <a:spcPts val="405"/>
              </a:spcAft>
              <a:buFont typeface="Arial" panose="020B0604020202020204" pitchFamily="34" charset="0"/>
              <a:buChar char="•"/>
            </a:pPr>
            <a:r>
              <a:rPr lang="en-US" sz="1215"/>
              <a:t>Mobile Device Management License</a:t>
            </a:r>
            <a:endParaRPr lang="en-US" sz="1215">
              <a:latin typeface="+mn-lt"/>
            </a:endParaRPr>
          </a:p>
          <a:p>
            <a:pPr indent="-154305" defTabSz="617220">
              <a:lnSpc>
                <a:spcPct val="90000"/>
              </a:lnSpc>
              <a:spcAft>
                <a:spcPts val="405"/>
              </a:spcAft>
              <a:buFont typeface="Arial" panose="020B0604020202020204" pitchFamily="34" charset="0"/>
              <a:buChar char="•"/>
            </a:pPr>
            <a:endParaRPr lang="en-US" sz="1215">
              <a:latin typeface="+mn-lt"/>
            </a:endParaRPr>
          </a:p>
          <a:p>
            <a:pPr indent="-154305" defTabSz="617220">
              <a:lnSpc>
                <a:spcPct val="90000"/>
              </a:lnSpc>
              <a:spcAft>
                <a:spcPts val="405"/>
              </a:spcAft>
              <a:buFont typeface="Arial" panose="020B0604020202020204" pitchFamily="34" charset="0"/>
              <a:buChar char="•"/>
            </a:pPr>
            <a:endParaRPr lang="en-US" sz="1215">
              <a:latin typeface="+mn-lt"/>
            </a:endParaRPr>
          </a:p>
          <a:p>
            <a:pPr indent="-171450">
              <a:lnSpc>
                <a:spcPct val="90000"/>
              </a:lnSpc>
              <a:spcAft>
                <a:spcPts val="450"/>
              </a:spcAft>
              <a:buFont typeface="Arial" panose="020B0604020202020204" pitchFamily="34" charset="0"/>
              <a:buChar char="•"/>
            </a:pPr>
            <a:endParaRPr lang="en-US"/>
          </a:p>
        </p:txBody>
      </p:sp>
      <p:sp>
        <p:nvSpPr>
          <p:cNvPr id="5" name="TextBox 4">
            <a:extLst>
              <a:ext uri="{FF2B5EF4-FFF2-40B4-BE49-F238E27FC236}">
                <a16:creationId xmlns:a16="http://schemas.microsoft.com/office/drawing/2014/main" id="{326C6C5A-A421-6610-4591-3758C1CB3E6D}"/>
              </a:ext>
            </a:extLst>
          </p:cNvPr>
          <p:cNvSpPr txBox="1"/>
          <p:nvPr/>
        </p:nvSpPr>
        <p:spPr>
          <a:xfrm>
            <a:off x="914459" y="4601649"/>
            <a:ext cx="2381999" cy="461665"/>
          </a:xfrm>
          <a:prstGeom prst="rect">
            <a:avLst/>
          </a:prstGeom>
          <a:noFill/>
        </p:spPr>
        <p:txBody>
          <a:bodyPr wrap="none" lIns="91440" tIns="45720" rIns="91440" bIns="45720" rtlCol="0" anchor="t">
            <a:spAutoFit/>
          </a:bodyPr>
          <a:lstStyle/>
          <a:p>
            <a:pPr defTabSz="617220">
              <a:spcAft>
                <a:spcPts val="450"/>
              </a:spcAft>
            </a:pPr>
            <a:r>
              <a:rPr lang="en-US" sz="2400">
                <a:solidFill>
                  <a:schemeClr val="bg1"/>
                </a:solidFill>
                <a:latin typeface="+mn-lt"/>
              </a:rPr>
              <a:t>£11.86 </a:t>
            </a:r>
            <a:r>
              <a:rPr lang="en-US" sz="900">
                <a:latin typeface="+mn-lt"/>
              </a:rPr>
              <a:t>/month. For 36 months.</a:t>
            </a:r>
            <a:endParaRPr lang="en-US" sz="900"/>
          </a:p>
        </p:txBody>
      </p:sp>
      <p:pic>
        <p:nvPicPr>
          <p:cNvPr id="1028" name="Picture 4" descr="Apple iPad (10th Gen, 2022), 64Gb, Wi-Fi, 10.9-inch - Silver | very.co.uk">
            <a:extLst>
              <a:ext uri="{FF2B5EF4-FFF2-40B4-BE49-F238E27FC236}">
                <a16:creationId xmlns:a16="http://schemas.microsoft.com/office/drawing/2014/main" id="{25305292-D199-3DAD-1E73-DF8BB3C7B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9479" y="1961605"/>
            <a:ext cx="2967602" cy="39568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20EA9B-AADC-3D50-8CD3-4222F86B7A31}"/>
              </a:ext>
            </a:extLst>
          </p:cNvPr>
          <p:cNvSpPr txBox="1"/>
          <p:nvPr/>
        </p:nvSpPr>
        <p:spPr>
          <a:xfrm>
            <a:off x="914460" y="5112746"/>
            <a:ext cx="1736373" cy="369332"/>
          </a:xfrm>
          <a:prstGeom prst="rect">
            <a:avLst/>
          </a:prstGeom>
          <a:noFill/>
        </p:spPr>
        <p:txBody>
          <a:bodyPr wrap="none" lIns="91440" tIns="45720" rIns="91440" bIns="45720" rtlCol="0" anchor="t">
            <a:spAutoFit/>
          </a:bodyPr>
          <a:lstStyle/>
          <a:p>
            <a:pPr defTabSz="617220">
              <a:spcAft>
                <a:spcPts val="450"/>
              </a:spcAft>
            </a:pPr>
            <a:r>
              <a:rPr lang="en-US">
                <a:latin typeface="+mn-lt"/>
              </a:rPr>
              <a:t>£475 </a:t>
            </a:r>
            <a:r>
              <a:rPr lang="en-US" sz="1050" dirty="0">
                <a:latin typeface="+mn-lt"/>
              </a:rPr>
              <a:t>one-off payment</a:t>
            </a:r>
            <a:endParaRPr lang="en-US" sz="675" dirty="0"/>
          </a:p>
        </p:txBody>
      </p:sp>
      <p:sp>
        <p:nvSpPr>
          <p:cNvPr id="8" name="TextBox 7">
            <a:extLst>
              <a:ext uri="{FF2B5EF4-FFF2-40B4-BE49-F238E27FC236}">
                <a16:creationId xmlns:a16="http://schemas.microsoft.com/office/drawing/2014/main" id="{4AAE3DBE-3669-3111-FD59-B886DCD52D69}"/>
              </a:ext>
            </a:extLst>
          </p:cNvPr>
          <p:cNvSpPr txBox="1"/>
          <p:nvPr/>
        </p:nvSpPr>
        <p:spPr>
          <a:xfrm>
            <a:off x="914459" y="4929430"/>
            <a:ext cx="304892" cy="253916"/>
          </a:xfrm>
          <a:prstGeom prst="rect">
            <a:avLst/>
          </a:prstGeom>
          <a:noFill/>
        </p:spPr>
        <p:txBody>
          <a:bodyPr wrap="none" rtlCol="0">
            <a:spAutoFit/>
          </a:bodyPr>
          <a:lstStyle/>
          <a:p>
            <a:pPr defTabSz="617220">
              <a:spcAft>
                <a:spcPts val="450"/>
              </a:spcAft>
            </a:pPr>
            <a:r>
              <a:rPr lang="en-US" sz="1050">
                <a:latin typeface="+mn-lt"/>
              </a:rPr>
              <a:t>or</a:t>
            </a:r>
            <a:endParaRPr lang="en-US" sz="675"/>
          </a:p>
        </p:txBody>
      </p:sp>
    </p:spTree>
    <p:extLst>
      <p:ext uri="{BB962C8B-B14F-4D97-AF65-F5344CB8AC3E}">
        <p14:creationId xmlns:p14="http://schemas.microsoft.com/office/powerpoint/2010/main" val="887863602"/>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right-02.jpg">
            <a:extLst>
              <a:ext uri="{FF2B5EF4-FFF2-40B4-BE49-F238E27FC236}">
                <a16:creationId xmlns:a16="http://schemas.microsoft.com/office/drawing/2014/main" id="{4DC45BEA-9A92-BA6E-8DBD-E3DFD61156A6}"/>
              </a:ext>
            </a:extLst>
          </p:cNvPr>
          <p:cNvPicPr>
            <a:picLocks noChangeAspect="1"/>
          </p:cNvPicPr>
          <p:nvPr/>
        </p:nvPicPr>
        <p:blipFill>
          <a:blip r:embed="rId3" cstate="print"/>
          <a:stretch>
            <a:fillRect/>
          </a:stretch>
        </p:blipFill>
        <p:spPr>
          <a:xfrm>
            <a:off x="11891" y="0"/>
            <a:ext cx="9132109" cy="6858000"/>
          </a:xfrm>
          <a:prstGeom prst="rect">
            <a:avLst/>
          </a:prstGeom>
        </p:spPr>
      </p:pic>
      <p:sp>
        <p:nvSpPr>
          <p:cNvPr id="2" name="Title 1">
            <a:extLst>
              <a:ext uri="{FF2B5EF4-FFF2-40B4-BE49-F238E27FC236}">
                <a16:creationId xmlns:a16="http://schemas.microsoft.com/office/drawing/2014/main" id="{9F53220E-E8C1-7D4C-EF77-39D1B3B9458F}"/>
              </a:ext>
            </a:extLst>
          </p:cNvPr>
          <p:cNvSpPr>
            <a:spLocks noGrp="1"/>
          </p:cNvSpPr>
          <p:nvPr>
            <p:ph type="ctrTitle"/>
          </p:nvPr>
        </p:nvSpPr>
        <p:spPr>
          <a:xfrm>
            <a:off x="891052" y="1143702"/>
            <a:ext cx="7017080" cy="900247"/>
          </a:xfrm>
        </p:spPr>
        <p:txBody>
          <a:bodyPr vert="horz" wrap="square" lIns="68580" tIns="34290" rIns="68580" bIns="34290" numCol="1" rtlCol="0" anchor="t" anchorCtr="0" compatLnSpc="1">
            <a:prstTxWarp prst="textNoShape">
              <a:avLst/>
            </a:prstTxWarp>
            <a:normAutofit/>
          </a:bodyPr>
          <a:lstStyle/>
          <a:p>
            <a:r>
              <a:rPr lang="en-US" sz="4200" kern="1200">
                <a:solidFill>
                  <a:schemeClr val="bg1"/>
                </a:solidFill>
              </a:rPr>
              <a:t>Bring Your Own</a:t>
            </a:r>
          </a:p>
        </p:txBody>
      </p:sp>
      <p:sp>
        <p:nvSpPr>
          <p:cNvPr id="4" name="TextBox 3">
            <a:extLst>
              <a:ext uri="{FF2B5EF4-FFF2-40B4-BE49-F238E27FC236}">
                <a16:creationId xmlns:a16="http://schemas.microsoft.com/office/drawing/2014/main" id="{5DC0988A-FF69-08AF-E86F-750AAFF46114}"/>
              </a:ext>
            </a:extLst>
          </p:cNvPr>
          <p:cNvSpPr txBox="1"/>
          <p:nvPr/>
        </p:nvSpPr>
        <p:spPr>
          <a:xfrm>
            <a:off x="2294453" y="2020684"/>
            <a:ext cx="4210278" cy="700797"/>
          </a:xfrm>
          <a:prstGeom prst="rect">
            <a:avLst/>
          </a:prstGeom>
        </p:spPr>
        <p:txBody>
          <a:bodyPr vert="horz" lIns="68580" tIns="34290" rIns="68580" bIns="34290" rtlCol="0" anchor="t">
            <a:normAutofit/>
          </a:bodyPr>
          <a:lstStyle/>
          <a:p>
            <a:pPr algn="ctr" defTabSz="617220">
              <a:lnSpc>
                <a:spcPct val="90000"/>
              </a:lnSpc>
              <a:spcAft>
                <a:spcPts val="405"/>
              </a:spcAft>
            </a:pPr>
            <a:r>
              <a:rPr lang="en-US" kern="1200">
                <a:solidFill>
                  <a:schemeClr val="tx1"/>
                </a:solidFill>
                <a:latin typeface="+mj-lt"/>
                <a:ea typeface="+mn-ea"/>
                <a:cs typeface="+mn-cs"/>
              </a:rPr>
              <a:t>Already have your own iPad?</a:t>
            </a:r>
          </a:p>
          <a:p>
            <a:pPr indent="-154305" algn="ctr" defTabSz="617220">
              <a:lnSpc>
                <a:spcPct val="90000"/>
              </a:lnSpc>
              <a:spcAft>
                <a:spcPts val="405"/>
              </a:spcAft>
              <a:buFont typeface="Arial" panose="020B0604020202020204" pitchFamily="34" charset="0"/>
              <a:buChar char="•"/>
            </a:pPr>
            <a:endParaRPr lang="en-US" kern="1200">
              <a:solidFill>
                <a:schemeClr val="tx1"/>
              </a:solidFill>
              <a:latin typeface="+mj-lt"/>
              <a:ea typeface="+mn-ea"/>
              <a:cs typeface="+mn-cs"/>
            </a:endParaRPr>
          </a:p>
          <a:p>
            <a:pPr indent="-154305" algn="ctr" defTabSz="617220">
              <a:lnSpc>
                <a:spcPct val="90000"/>
              </a:lnSpc>
              <a:spcAft>
                <a:spcPts val="405"/>
              </a:spcAft>
              <a:buFont typeface="Arial" panose="020B0604020202020204" pitchFamily="34" charset="0"/>
              <a:buChar char="•"/>
            </a:pPr>
            <a:endParaRPr lang="en-US" kern="1200">
              <a:solidFill>
                <a:schemeClr val="tx1"/>
              </a:solidFill>
              <a:latin typeface="+mj-lt"/>
              <a:ea typeface="+mn-ea"/>
              <a:cs typeface="+mn-cs"/>
            </a:endParaRPr>
          </a:p>
          <a:p>
            <a:pPr indent="-171450" algn="ctr">
              <a:lnSpc>
                <a:spcPct val="90000"/>
              </a:lnSpc>
              <a:spcAft>
                <a:spcPts val="450"/>
              </a:spcAft>
              <a:buFont typeface="Arial" panose="020B0604020202020204" pitchFamily="34" charset="0"/>
              <a:buChar char="•"/>
            </a:pPr>
            <a:endParaRPr lang="en-US" sz="1500">
              <a:latin typeface="+mj-lt"/>
            </a:endParaRPr>
          </a:p>
        </p:txBody>
      </p:sp>
      <p:sp>
        <p:nvSpPr>
          <p:cNvPr id="5" name="TextBox 4">
            <a:extLst>
              <a:ext uri="{FF2B5EF4-FFF2-40B4-BE49-F238E27FC236}">
                <a16:creationId xmlns:a16="http://schemas.microsoft.com/office/drawing/2014/main" id="{326C6C5A-A421-6610-4591-3758C1CB3E6D}"/>
              </a:ext>
            </a:extLst>
          </p:cNvPr>
          <p:cNvSpPr txBox="1"/>
          <p:nvPr/>
        </p:nvSpPr>
        <p:spPr>
          <a:xfrm>
            <a:off x="891052" y="4532080"/>
            <a:ext cx="1672253" cy="466281"/>
          </a:xfrm>
          <a:prstGeom prst="rect">
            <a:avLst/>
          </a:prstGeom>
          <a:noFill/>
        </p:spPr>
        <p:txBody>
          <a:bodyPr wrap="none" rtlCol="0">
            <a:spAutoFit/>
          </a:bodyPr>
          <a:lstStyle/>
          <a:p>
            <a:pPr defTabSz="617220">
              <a:spcAft>
                <a:spcPts val="450"/>
              </a:spcAft>
            </a:pPr>
            <a:r>
              <a:rPr lang="en-US" sz="2430">
                <a:solidFill>
                  <a:schemeClr val="bg1"/>
                </a:solidFill>
                <a:latin typeface="+mn-lt"/>
              </a:rPr>
              <a:t>£35 </a:t>
            </a:r>
            <a:r>
              <a:rPr lang="en-US" sz="945">
                <a:latin typeface="+mn-lt"/>
              </a:rPr>
              <a:t>one-off-payment</a:t>
            </a:r>
            <a:endParaRPr lang="en-US"/>
          </a:p>
        </p:txBody>
      </p:sp>
      <p:pic>
        <p:nvPicPr>
          <p:cNvPr id="3074" name="Picture 2" descr="Apple iPad Air 2 review: Thinner, faster, smarter">
            <a:extLst>
              <a:ext uri="{FF2B5EF4-FFF2-40B4-BE49-F238E27FC236}">
                <a16:creationId xmlns:a16="http://schemas.microsoft.com/office/drawing/2014/main" id="{B65420DB-EF7B-46DA-8311-5525AE5BA0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07" t="24557" r="8894" b="23473"/>
          <a:stretch/>
        </p:blipFill>
        <p:spPr bwMode="auto">
          <a:xfrm>
            <a:off x="4060928" y="2891276"/>
            <a:ext cx="3545931" cy="1887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0B2AE6-C8F9-979E-B77D-DA8E11121177}"/>
              </a:ext>
            </a:extLst>
          </p:cNvPr>
          <p:cNvSpPr txBox="1"/>
          <p:nvPr/>
        </p:nvSpPr>
        <p:spPr>
          <a:xfrm>
            <a:off x="914459" y="3126303"/>
            <a:ext cx="4210278" cy="700797"/>
          </a:xfrm>
          <a:prstGeom prst="rect">
            <a:avLst/>
          </a:prstGeom>
        </p:spPr>
        <p:txBody>
          <a:bodyPr vert="horz" lIns="68580" tIns="34290" rIns="68580" bIns="34290" rtlCol="0" anchor="t">
            <a:normAutofit/>
          </a:bodyPr>
          <a:lstStyle/>
          <a:p>
            <a:pPr defTabSz="617220">
              <a:lnSpc>
                <a:spcPct val="90000"/>
              </a:lnSpc>
              <a:spcAft>
                <a:spcPts val="405"/>
              </a:spcAft>
            </a:pPr>
            <a:r>
              <a:rPr lang="en-US" sz="1215">
                <a:latin typeface="+mj-lt"/>
              </a:rPr>
              <a:t>Requirements</a:t>
            </a:r>
          </a:p>
          <a:p>
            <a:pPr marL="213995" indent="-213995" defTabSz="617220">
              <a:lnSpc>
                <a:spcPct val="90000"/>
              </a:lnSpc>
              <a:spcAft>
                <a:spcPts val="405"/>
              </a:spcAft>
              <a:buFont typeface="Arial" panose="020B0604020202020204" pitchFamily="34" charset="0"/>
              <a:buChar char="•"/>
            </a:pPr>
            <a:r>
              <a:rPr lang="en-US" sz="1200">
                <a:latin typeface="+mj-lt"/>
              </a:rPr>
              <a:t>Must support  </a:t>
            </a:r>
            <a:r>
              <a:rPr lang="en-US" sz="2100">
                <a:solidFill>
                  <a:schemeClr val="bg1"/>
                </a:solidFill>
                <a:latin typeface="+mj-lt"/>
              </a:rPr>
              <a:t>iPadOS26</a:t>
            </a:r>
            <a:endParaRPr lang="en-US" sz="2100">
              <a:solidFill>
                <a:schemeClr val="bg1"/>
              </a:solidFill>
              <a:latin typeface="+mj-lt"/>
              <a:cs typeface="Arial"/>
            </a:endParaRPr>
          </a:p>
          <a:p>
            <a:pPr marL="214313" indent="-214313" defTabSz="617220">
              <a:lnSpc>
                <a:spcPct val="90000"/>
              </a:lnSpc>
              <a:spcAft>
                <a:spcPts val="405"/>
              </a:spcAft>
              <a:buFont typeface="Arial" panose="020B0604020202020204" pitchFamily="34" charset="0"/>
              <a:buChar char="•"/>
            </a:pPr>
            <a:endParaRPr lang="en-US" sz="1215">
              <a:latin typeface="+mj-lt"/>
            </a:endParaRPr>
          </a:p>
          <a:p>
            <a:pPr indent="-154305" defTabSz="617220">
              <a:lnSpc>
                <a:spcPct val="90000"/>
              </a:lnSpc>
              <a:spcAft>
                <a:spcPts val="405"/>
              </a:spcAft>
              <a:buFont typeface="Arial" panose="020B0604020202020204" pitchFamily="34" charset="0"/>
              <a:buChar char="•"/>
            </a:pPr>
            <a:endParaRPr lang="en-US" sz="1215">
              <a:latin typeface="+mj-lt"/>
            </a:endParaRPr>
          </a:p>
          <a:p>
            <a:pPr indent="-154305" defTabSz="617220">
              <a:lnSpc>
                <a:spcPct val="90000"/>
              </a:lnSpc>
              <a:spcAft>
                <a:spcPts val="405"/>
              </a:spcAft>
              <a:buFont typeface="Arial" panose="020B0604020202020204" pitchFamily="34" charset="0"/>
              <a:buChar char="•"/>
            </a:pPr>
            <a:endParaRPr lang="en-US" sz="1215">
              <a:latin typeface="+mj-lt"/>
            </a:endParaRPr>
          </a:p>
          <a:p>
            <a:pPr indent="-171450">
              <a:lnSpc>
                <a:spcPct val="90000"/>
              </a:lnSpc>
              <a:spcAft>
                <a:spcPts val="450"/>
              </a:spcAft>
              <a:buFont typeface="Arial" panose="020B0604020202020204" pitchFamily="34" charset="0"/>
              <a:buChar char="•"/>
            </a:pPr>
            <a:endParaRPr lang="en-US">
              <a:latin typeface="+mj-lt"/>
            </a:endParaRPr>
          </a:p>
        </p:txBody>
      </p:sp>
    </p:spTree>
    <p:extLst>
      <p:ext uri="{BB962C8B-B14F-4D97-AF65-F5344CB8AC3E}">
        <p14:creationId xmlns:p14="http://schemas.microsoft.com/office/powerpoint/2010/main" val="1233273091"/>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right-02.jpg"/>
          <p:cNvPicPr>
            <a:picLocks noChangeAspect="1"/>
          </p:cNvPicPr>
          <p:nvPr/>
        </p:nvPicPr>
        <p:blipFill>
          <a:blip r:embed="rId4" cstate="print"/>
          <a:stretch>
            <a:fillRect/>
          </a:stretch>
        </p:blipFill>
        <p:spPr>
          <a:xfrm>
            <a:off x="-488" y="0"/>
            <a:ext cx="9132109" cy="6858000"/>
          </a:xfrm>
          <a:prstGeom prst="rect">
            <a:avLst/>
          </a:prstGeom>
        </p:spPr>
      </p:pic>
      <p:pic>
        <p:nvPicPr>
          <p:cNvPr id="35841" name="Picture 1"/>
          <p:cNvPicPr>
            <a:picLocks noChangeAspect="1" noChangeArrowheads="1"/>
          </p:cNvPicPr>
          <p:nvPr/>
        </p:nvPicPr>
        <p:blipFill>
          <a:blip r:embed="rId5" cstate="print"/>
          <a:srcRect/>
          <a:stretch>
            <a:fillRect/>
          </a:stretch>
        </p:blipFill>
        <p:spPr bwMode="auto">
          <a:xfrm>
            <a:off x="120035" y="1324241"/>
            <a:ext cx="3890150" cy="3688935"/>
          </a:xfrm>
          <a:prstGeom prst="rect">
            <a:avLst/>
          </a:prstGeom>
          <a:noFill/>
          <a:ln w="9525">
            <a:noFill/>
            <a:miter lim="800000"/>
            <a:headEnd/>
            <a:tailEnd/>
          </a:ln>
        </p:spPr>
      </p:pic>
      <p:sp>
        <p:nvSpPr>
          <p:cNvPr id="8" name="Rectangle 11"/>
          <p:cNvSpPr>
            <a:spLocks noChangeArrowheads="1"/>
          </p:cNvSpPr>
          <p:nvPr/>
        </p:nvSpPr>
        <p:spPr bwMode="auto">
          <a:xfrm>
            <a:off x="807320" y="326602"/>
            <a:ext cx="2664296" cy="707886"/>
          </a:xfrm>
          <a:prstGeom prst="rect">
            <a:avLst/>
          </a:prstGeom>
          <a:noFill/>
          <a:ln w="9525">
            <a:noFill/>
            <a:miter lim="800000"/>
            <a:headEnd/>
            <a:tailEnd/>
          </a:ln>
        </p:spPr>
        <p:txBody>
          <a:bodyPr wrap="square" anchor="ctr">
            <a:spAutoFit/>
          </a:bodyPr>
          <a:lstStyle/>
          <a:p>
            <a:pPr eaLnBrk="0" hangingPunct="0">
              <a:defRPr/>
            </a:pPr>
            <a:r>
              <a:rPr lang="en-US" sz="4000">
                <a:solidFill>
                  <a:schemeClr val="bg1"/>
                </a:solidFill>
                <a:latin typeface="+mj-lt"/>
              </a:rPr>
              <a:t>Uniform</a:t>
            </a:r>
          </a:p>
        </p:txBody>
      </p:sp>
      <p:sp>
        <p:nvSpPr>
          <p:cNvPr id="7" name="Rectangle 3"/>
          <p:cNvSpPr>
            <a:spLocks noChangeArrowheads="1"/>
          </p:cNvSpPr>
          <p:nvPr/>
        </p:nvSpPr>
        <p:spPr bwMode="auto">
          <a:xfrm>
            <a:off x="4124275" y="260648"/>
            <a:ext cx="4929615" cy="7694414"/>
          </a:xfrm>
          <a:prstGeom prst="rect">
            <a:avLst/>
          </a:prstGeom>
          <a:noFill/>
          <a:ln w="9525">
            <a:noFill/>
            <a:miter lim="800000"/>
            <a:headEnd/>
            <a:tailEnd/>
          </a:ln>
        </p:spPr>
        <p:txBody>
          <a:bodyPr wrap="square" lIns="91440" tIns="45720" rIns="91440" bIns="45720" anchor="t">
            <a:spAutoFit/>
          </a:bodyPr>
          <a:lstStyle/>
          <a:p>
            <a:pPr marL="285750" indent="-285750">
              <a:buFont typeface="Arial" panose="020B0604020202020204" pitchFamily="34" charset="0"/>
              <a:buChar char="•"/>
              <a:defRPr/>
            </a:pPr>
            <a:r>
              <a:rPr lang="en-GB" sz="2400">
                <a:solidFill>
                  <a:schemeClr val="bg1"/>
                </a:solidFill>
                <a:latin typeface="+mn-lt"/>
              </a:rPr>
              <a:t>School blazer with school badge.</a:t>
            </a:r>
          </a:p>
          <a:p>
            <a:pPr marL="285750" indent="-285750">
              <a:buFont typeface="Arial" panose="020B0604020202020204" pitchFamily="34" charset="0"/>
              <a:buChar char="•"/>
              <a:defRPr/>
            </a:pPr>
            <a:r>
              <a:rPr lang="en-GB" sz="2400">
                <a:solidFill>
                  <a:schemeClr val="bg1"/>
                </a:solidFill>
                <a:latin typeface="+mn-lt"/>
              </a:rPr>
              <a:t>Plain white cotton shirt and school tie.</a:t>
            </a:r>
            <a:endParaRPr lang="en-GB" sz="2400">
              <a:solidFill>
                <a:schemeClr val="bg1"/>
              </a:solidFill>
              <a:latin typeface="+mn-lt"/>
              <a:cs typeface="Arial"/>
            </a:endParaRPr>
          </a:p>
          <a:p>
            <a:pPr marL="285750" indent="-285750">
              <a:buFont typeface="Arial" panose="020B0604020202020204" pitchFamily="34" charset="0"/>
              <a:buChar char="•"/>
              <a:defRPr/>
            </a:pPr>
            <a:r>
              <a:rPr lang="en-GB" sz="2400">
                <a:solidFill>
                  <a:schemeClr val="bg1"/>
                </a:solidFill>
                <a:latin typeface="+mn-lt"/>
              </a:rPr>
              <a:t>School jumper or cardigan (optional).</a:t>
            </a:r>
            <a:endParaRPr lang="en-GB" sz="2400" u="sng">
              <a:solidFill>
                <a:schemeClr val="bg1"/>
              </a:solidFill>
              <a:latin typeface="+mn-lt"/>
            </a:endParaRPr>
          </a:p>
          <a:p>
            <a:pPr marL="285750" indent="-285750">
              <a:buFont typeface="Arial" panose="020B0604020202020204" pitchFamily="34" charset="0"/>
              <a:buChar char="•"/>
              <a:defRPr/>
            </a:pPr>
            <a:r>
              <a:rPr lang="en-GB" sz="2400">
                <a:solidFill>
                  <a:schemeClr val="bg1"/>
                </a:solidFill>
                <a:latin typeface="+mn-lt"/>
              </a:rPr>
              <a:t>Plain black formal tailored school trousers. </a:t>
            </a:r>
            <a:endParaRPr lang="en-GB" sz="2400">
              <a:solidFill>
                <a:schemeClr val="bg1"/>
              </a:solidFill>
              <a:latin typeface="+mn-lt"/>
              <a:cs typeface="Arial"/>
            </a:endParaRPr>
          </a:p>
          <a:p>
            <a:pPr marL="285750" indent="-285750">
              <a:buFont typeface="Arial" panose="020B0604020202020204" pitchFamily="34" charset="0"/>
              <a:buChar char="•"/>
              <a:defRPr/>
            </a:pPr>
            <a:r>
              <a:rPr lang="en-GB" sz="2400">
                <a:solidFill>
                  <a:schemeClr val="bg1"/>
                </a:solidFill>
                <a:latin typeface="+mn-lt"/>
              </a:rPr>
              <a:t>Hove Park School skirt with logo.</a:t>
            </a:r>
            <a:endParaRPr lang="en-GB" sz="2400">
              <a:solidFill>
                <a:schemeClr val="bg1"/>
              </a:solidFill>
              <a:latin typeface="+mn-lt"/>
              <a:cs typeface="Arial"/>
            </a:endParaRPr>
          </a:p>
          <a:p>
            <a:pPr marL="285750" indent="-285750">
              <a:buFont typeface="Arial" panose="020B0604020202020204" pitchFamily="34" charset="0"/>
              <a:buChar char="•"/>
              <a:defRPr/>
            </a:pPr>
            <a:r>
              <a:rPr lang="en-GB" sz="2400" dirty="0">
                <a:solidFill>
                  <a:schemeClr val="bg1"/>
                </a:solidFill>
                <a:latin typeface="+mn-lt"/>
              </a:rPr>
              <a:t>Hove Park School shorts with logo or formal </a:t>
            </a:r>
            <a:r>
              <a:rPr lang="en-GB" sz="2400">
                <a:solidFill>
                  <a:schemeClr val="bg1"/>
                </a:solidFill>
                <a:latin typeface="+mn-lt"/>
              </a:rPr>
              <a:t>school shorts.</a:t>
            </a:r>
            <a:endParaRPr lang="en-GB" sz="2400">
              <a:solidFill>
                <a:schemeClr val="bg1"/>
              </a:solidFill>
              <a:latin typeface="+mn-lt"/>
              <a:cs typeface="Arial"/>
            </a:endParaRPr>
          </a:p>
          <a:p>
            <a:pPr marL="285750" indent="-285750">
              <a:buFont typeface="Arial" panose="020B0604020202020204" pitchFamily="34" charset="0"/>
              <a:buChar char="•"/>
              <a:defRPr/>
            </a:pPr>
            <a:r>
              <a:rPr lang="en-GB" sz="2400">
                <a:solidFill>
                  <a:schemeClr val="bg1"/>
                </a:solidFill>
                <a:latin typeface="+mn-lt"/>
              </a:rPr>
              <a:t>Plain all black shoes.</a:t>
            </a:r>
            <a:endParaRPr lang="en-GB" sz="2400">
              <a:solidFill>
                <a:schemeClr val="bg1"/>
              </a:solidFill>
              <a:latin typeface="+mn-lt"/>
              <a:cs typeface="Arial"/>
            </a:endParaRPr>
          </a:p>
          <a:p>
            <a:pPr>
              <a:defRPr/>
            </a:pPr>
            <a:endParaRPr lang="en-GB" sz="2400">
              <a:solidFill>
                <a:schemeClr val="bg1"/>
              </a:solidFill>
              <a:latin typeface="+mn-lt"/>
            </a:endParaRPr>
          </a:p>
          <a:p>
            <a:pPr>
              <a:defRPr/>
            </a:pPr>
            <a:r>
              <a:rPr lang="en-GB" sz="2400">
                <a:solidFill>
                  <a:schemeClr val="bg1"/>
                </a:solidFill>
                <a:latin typeface="+mn-lt"/>
              </a:rPr>
              <a:t>Please also note; no facial   piercings, minimal make up and one stud earring per ear (must all be removed for PE).</a:t>
            </a:r>
            <a:endParaRPr lang="en-US" sz="2400">
              <a:solidFill>
                <a:schemeClr val="bg1"/>
              </a:solidFill>
              <a:latin typeface="+mn-lt"/>
            </a:endParaRPr>
          </a:p>
          <a:p>
            <a:pPr>
              <a:defRPr/>
            </a:pPr>
            <a:r>
              <a:rPr lang="en-GB" dirty="0">
                <a:solidFill>
                  <a:schemeClr val="bg1"/>
                </a:solidFill>
                <a:latin typeface="+mj-lt"/>
              </a:rPr>
              <a:t> </a:t>
            </a:r>
            <a:endParaRPr lang="en-GB" dirty="0">
              <a:solidFill>
                <a:schemeClr val="bg1"/>
              </a:solidFill>
              <a:latin typeface="+mj-lt"/>
              <a:cs typeface="Arial"/>
            </a:endParaRPr>
          </a:p>
          <a:p>
            <a:pPr>
              <a:defRPr/>
            </a:pPr>
            <a:endParaRPr lang="en-US" sz="2400">
              <a:solidFill>
                <a:schemeClr val="bg1"/>
              </a:solidFill>
              <a:latin typeface="+mj-lt"/>
            </a:endParaRPr>
          </a:p>
          <a:p>
            <a:pPr>
              <a:defRPr/>
            </a:pPr>
            <a:endParaRPr lang="en-US">
              <a:solidFill>
                <a:schemeClr val="bg1"/>
              </a:solidFill>
              <a:latin typeface="+mj-lt"/>
            </a:endParaRPr>
          </a:p>
          <a:p>
            <a:pPr>
              <a:defRPr/>
            </a:pPr>
            <a:endParaRPr lang="en-US">
              <a:latin typeface="Arial" charset="0"/>
            </a:endParaRPr>
          </a:p>
          <a:p>
            <a:pPr>
              <a:defRPr/>
            </a:pPr>
            <a:endParaRPr lang="en-US" sz="3200" b="1">
              <a:solidFill>
                <a:srgbClr val="CC0000"/>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647" y="5839239"/>
            <a:ext cx="2954246" cy="707435"/>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background-right-02.jpg">
            <a:extLst>
              <a:ext uri="{FF2B5EF4-FFF2-40B4-BE49-F238E27FC236}">
                <a16:creationId xmlns:a16="http://schemas.microsoft.com/office/drawing/2014/main" id="{CD170759-4B69-40DC-B7A5-C78706ABE196}"/>
              </a:ext>
            </a:extLst>
          </p:cNvPr>
          <p:cNvPicPr>
            <a:picLocks noChangeAspect="1"/>
          </p:cNvPicPr>
          <p:nvPr/>
        </p:nvPicPr>
        <p:blipFill>
          <a:blip r:embed="rId2" cstate="print"/>
          <a:stretch>
            <a:fillRect/>
          </a:stretch>
        </p:blipFill>
        <p:spPr>
          <a:xfrm>
            <a:off x="-15492" y="0"/>
            <a:ext cx="9132108" cy="6858000"/>
          </a:xfrm>
          <a:prstGeom prst="rect">
            <a:avLst/>
          </a:prstGeom>
        </p:spPr>
      </p:pic>
      <p:sp>
        <p:nvSpPr>
          <p:cNvPr id="3" name="Rectangle 2">
            <a:extLst>
              <a:ext uri="{FF2B5EF4-FFF2-40B4-BE49-F238E27FC236}">
                <a16:creationId xmlns:a16="http://schemas.microsoft.com/office/drawing/2014/main" id="{5FF32D3D-2E9A-4C78-8050-C59875D10F80}"/>
              </a:ext>
            </a:extLst>
          </p:cNvPr>
          <p:cNvSpPr/>
          <p:nvPr/>
        </p:nvSpPr>
        <p:spPr>
          <a:xfrm>
            <a:off x="755576" y="620688"/>
            <a:ext cx="7128792" cy="769441"/>
          </a:xfrm>
          <a:prstGeom prst="rect">
            <a:avLst/>
          </a:prstGeom>
        </p:spPr>
        <p:txBody>
          <a:bodyPr wrap="square">
            <a:spAutoFit/>
          </a:bodyPr>
          <a:lstStyle/>
          <a:p>
            <a:r>
              <a:rPr lang="en-GB" sz="4400" u="sng" kern="0">
                <a:solidFill>
                  <a:srgbClr val="FFFFFF"/>
                </a:solidFill>
                <a:latin typeface="Arial"/>
                <a:ea typeface="+mj-ea"/>
                <a:cs typeface="+mj-cs"/>
              </a:rPr>
              <a:t>Second Hand Uniform Sale</a:t>
            </a:r>
            <a:endParaRPr lang="en-GB" u="sng"/>
          </a:p>
        </p:txBody>
      </p:sp>
      <p:sp>
        <p:nvSpPr>
          <p:cNvPr id="7" name="TextBox 6">
            <a:extLst>
              <a:ext uri="{FF2B5EF4-FFF2-40B4-BE49-F238E27FC236}">
                <a16:creationId xmlns:a16="http://schemas.microsoft.com/office/drawing/2014/main" id="{2275F21D-D647-4443-A4F5-2B540629BE33}"/>
              </a:ext>
            </a:extLst>
          </p:cNvPr>
          <p:cNvSpPr txBox="1"/>
          <p:nvPr/>
        </p:nvSpPr>
        <p:spPr>
          <a:xfrm>
            <a:off x="647564" y="1556792"/>
            <a:ext cx="7344816" cy="2923877"/>
          </a:xfrm>
          <a:prstGeom prst="rect">
            <a:avLst/>
          </a:prstGeom>
          <a:noFill/>
        </p:spPr>
        <p:txBody>
          <a:bodyPr wrap="square" lIns="91440" tIns="45720" rIns="91440" bIns="45720" rtlCol="0" anchor="t">
            <a:spAutoFit/>
          </a:bodyPr>
          <a:lstStyle/>
          <a:p>
            <a:pPr algn="ctr"/>
            <a:endParaRPr lang="en-GB" sz="3200">
              <a:solidFill>
                <a:schemeClr val="bg1"/>
              </a:solidFill>
            </a:endParaRPr>
          </a:p>
          <a:p>
            <a:pPr algn="ctr"/>
            <a:r>
              <a:rPr lang="en-GB" sz="3200" u="sng">
                <a:solidFill>
                  <a:schemeClr val="bg1"/>
                </a:solidFill>
                <a:latin typeface="Another"/>
              </a:rPr>
              <a:t>Date- TBC</a:t>
            </a:r>
            <a:endParaRPr lang="en-GB"/>
          </a:p>
          <a:p>
            <a:pPr algn="ctr"/>
            <a:endParaRPr lang="en-GB" sz="2000">
              <a:solidFill>
                <a:schemeClr val="bg1"/>
              </a:solidFill>
            </a:endParaRPr>
          </a:p>
          <a:p>
            <a:pPr algn="ctr"/>
            <a:endParaRPr lang="en-GB" sz="2000">
              <a:solidFill>
                <a:schemeClr val="bg1"/>
              </a:solidFill>
            </a:endParaRPr>
          </a:p>
          <a:p>
            <a:pPr algn="ctr"/>
            <a:r>
              <a:rPr lang="en-GB" sz="2000">
                <a:solidFill>
                  <a:schemeClr val="bg1"/>
                </a:solidFill>
                <a:latin typeface="Another"/>
              </a:rPr>
              <a:t>We accept cash or card </a:t>
            </a:r>
          </a:p>
          <a:p>
            <a:pPr algn="ctr"/>
            <a:r>
              <a:rPr lang="en-GB" sz="2000">
                <a:solidFill>
                  <a:schemeClr val="bg1"/>
                </a:solidFill>
                <a:latin typeface="Another"/>
              </a:rPr>
              <a:t>Prices: - Blazers £5.00 - Skirts £3.00 - Trousers £2.00 - Jumpers/Cardigans £3.00 - Rugby Tops £3.00 - PE T Shirts £1.50 - Shorts £2.00</a:t>
            </a:r>
          </a:p>
        </p:txBody>
      </p:sp>
    </p:spTree>
    <p:extLst>
      <p:ext uri="{BB962C8B-B14F-4D97-AF65-F5344CB8AC3E}">
        <p14:creationId xmlns:p14="http://schemas.microsoft.com/office/powerpoint/2010/main" val="2432239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background-right-02.jpg">
            <a:extLst>
              <a:ext uri="{FF2B5EF4-FFF2-40B4-BE49-F238E27FC236}">
                <a16:creationId xmlns:a16="http://schemas.microsoft.com/office/drawing/2014/main" id="{60FCA681-BA78-5294-A9C8-2F0B8D8977AF}"/>
              </a:ext>
            </a:extLst>
          </p:cNvPr>
          <p:cNvPicPr>
            <a:picLocks noChangeAspect="1"/>
          </p:cNvPicPr>
          <p:nvPr/>
        </p:nvPicPr>
        <p:blipFill>
          <a:blip r:embed="rId3" cstate="print"/>
          <a:stretch>
            <a:fillRect/>
          </a:stretch>
        </p:blipFill>
        <p:spPr>
          <a:xfrm>
            <a:off x="-15492" y="0"/>
            <a:ext cx="9132108" cy="6858000"/>
          </a:xfrm>
          <a:prstGeom prst="rect">
            <a:avLst/>
          </a:prstGeom>
        </p:spPr>
      </p:pic>
      <p:sp>
        <p:nvSpPr>
          <p:cNvPr id="2" name="Title 1">
            <a:extLst>
              <a:ext uri="{FF2B5EF4-FFF2-40B4-BE49-F238E27FC236}">
                <a16:creationId xmlns:a16="http://schemas.microsoft.com/office/drawing/2014/main" id="{9D245C7B-8E52-32FD-4A00-B1474C46EDF8}"/>
              </a:ext>
            </a:extLst>
          </p:cNvPr>
          <p:cNvSpPr>
            <a:spLocks noGrp="1"/>
          </p:cNvSpPr>
          <p:nvPr>
            <p:ph type="title"/>
          </p:nvPr>
        </p:nvSpPr>
        <p:spPr/>
        <p:txBody>
          <a:bodyPr/>
          <a:lstStyle/>
          <a:p>
            <a:r>
              <a:rPr lang="en-GB" u="sng">
                <a:solidFill>
                  <a:schemeClr val="bg1"/>
                </a:solidFill>
              </a:rPr>
              <a:t>New School Uniform Sale</a:t>
            </a:r>
          </a:p>
        </p:txBody>
      </p:sp>
      <p:pic>
        <p:nvPicPr>
          <p:cNvPr id="1025" name="Picture 3">
            <a:extLst>
              <a:ext uri="{FF2B5EF4-FFF2-40B4-BE49-F238E27FC236}">
                <a16:creationId xmlns:a16="http://schemas.microsoft.com/office/drawing/2014/main" id="{CD8379BE-A1F6-B333-6589-99366F526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356992"/>
            <a:ext cx="7073608"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6">
            <a:extLst>
              <a:ext uri="{FF2B5EF4-FFF2-40B4-BE49-F238E27FC236}">
                <a16:creationId xmlns:a16="http://schemas.microsoft.com/office/drawing/2014/main" id="{DEAF88F0-0732-F91A-98BF-06BA2331063D}"/>
              </a:ext>
            </a:extLst>
          </p:cNvPr>
          <p:cNvSpPr>
            <a:spLocks noGrp="1"/>
          </p:cNvSpPr>
          <p:nvPr>
            <p:ph idx="1"/>
          </p:nvPr>
        </p:nvSpPr>
        <p:spPr/>
        <p:txBody>
          <a:bodyPr/>
          <a:lstStyle/>
          <a:p>
            <a:pPr marL="0" indent="0">
              <a:buNone/>
            </a:pPr>
            <a:r>
              <a:rPr lang="en-GB" sz="3600" b="1" dirty="0">
                <a:effectLst/>
                <a:latin typeface="Calibri"/>
                <a:ea typeface="Times New Roman" panose="02020603050405020304" pitchFamily="18" charset="0"/>
                <a:cs typeface="Calibri"/>
              </a:rPr>
              <a:t> </a:t>
            </a:r>
            <a:r>
              <a:rPr lang="en-GB" sz="3600" b="1">
                <a:solidFill>
                  <a:schemeClr val="bg1"/>
                </a:solidFill>
                <a:effectLst/>
                <a:latin typeface="Calibri"/>
                <a:ea typeface="Times New Roman" panose="02020603050405020304" pitchFamily="18" charset="0"/>
                <a:cs typeface="Calibri"/>
              </a:rPr>
              <a:t>Saturday </a:t>
            </a:r>
            <a:r>
              <a:rPr lang="en-GB" sz="3600" b="1">
                <a:solidFill>
                  <a:schemeClr val="bg1"/>
                </a:solidFill>
                <a:latin typeface="Calibri"/>
                <a:ea typeface="Times New Roman" panose="02020603050405020304" pitchFamily="18" charset="0"/>
                <a:cs typeface="Calibri"/>
              </a:rPr>
              <a:t>4th</a:t>
            </a:r>
            <a:r>
              <a:rPr lang="en-GB" sz="3600" b="1">
                <a:solidFill>
                  <a:schemeClr val="bg1"/>
                </a:solidFill>
                <a:effectLst/>
                <a:latin typeface="Calibri"/>
                <a:ea typeface="Times New Roman" panose="02020603050405020304" pitchFamily="18" charset="0"/>
                <a:cs typeface="Calibri"/>
              </a:rPr>
              <a:t> July</a:t>
            </a:r>
            <a:r>
              <a:rPr lang="en-GB" sz="3600" dirty="0">
                <a:solidFill>
                  <a:schemeClr val="bg1"/>
                </a:solidFill>
                <a:effectLst/>
                <a:latin typeface="Calibri"/>
                <a:ea typeface="Times New Roman" panose="02020603050405020304" pitchFamily="18" charset="0"/>
                <a:cs typeface="Calibri"/>
              </a:rPr>
              <a:t> </a:t>
            </a:r>
          </a:p>
          <a:p>
            <a:endParaRPr lang="en-GB" sz="1800">
              <a:solidFill>
                <a:schemeClr val="bg1"/>
              </a:solidFill>
              <a:latin typeface="Calibri" panose="020F0502020204030204" pitchFamily="34" charset="0"/>
              <a:ea typeface="Times New Roman" panose="02020603050405020304" pitchFamily="18" charset="0"/>
            </a:endParaRPr>
          </a:p>
          <a:p>
            <a:r>
              <a:rPr lang="en-GB" sz="1800" dirty="0">
                <a:solidFill>
                  <a:schemeClr val="bg1"/>
                </a:solidFill>
                <a:effectLst/>
                <a:latin typeface="Calibri"/>
                <a:ea typeface="Times New Roman" panose="02020603050405020304" pitchFamily="18" charset="0"/>
                <a:cs typeface="Calibri"/>
              </a:rPr>
              <a:t>Khalsa </a:t>
            </a:r>
            <a:r>
              <a:rPr lang="en-GB" sz="1800" dirty="0" err="1">
                <a:solidFill>
                  <a:schemeClr val="bg1"/>
                </a:solidFill>
                <a:effectLst/>
                <a:latin typeface="Calibri"/>
                <a:ea typeface="Times New Roman" panose="02020603050405020304" pitchFamily="18" charset="0"/>
                <a:cs typeface="Calibri"/>
              </a:rPr>
              <a:t>Schoolwear</a:t>
            </a:r>
            <a:r>
              <a:rPr lang="en-GB" sz="1800" dirty="0">
                <a:solidFill>
                  <a:schemeClr val="bg1"/>
                </a:solidFill>
                <a:effectLst/>
                <a:latin typeface="Calibri"/>
                <a:ea typeface="Times New Roman" panose="02020603050405020304" pitchFamily="18" charset="0"/>
                <a:cs typeface="Calibri"/>
              </a:rPr>
              <a:t> are coming to the </a:t>
            </a:r>
            <a:r>
              <a:rPr lang="en-GB" sz="1800" b="1" dirty="0">
                <a:solidFill>
                  <a:schemeClr val="bg1"/>
                </a:solidFill>
                <a:effectLst/>
                <a:latin typeface="Calibri"/>
                <a:ea typeface="Times New Roman" panose="02020603050405020304" pitchFamily="18" charset="0"/>
                <a:cs typeface="Calibri"/>
              </a:rPr>
              <a:t>NEVILL </a:t>
            </a:r>
            <a:r>
              <a:rPr lang="en-GB" sz="1800" dirty="0">
                <a:solidFill>
                  <a:schemeClr val="bg1"/>
                </a:solidFill>
                <a:effectLst/>
                <a:latin typeface="Calibri"/>
                <a:ea typeface="Times New Roman" panose="02020603050405020304" pitchFamily="18" charset="0"/>
                <a:cs typeface="Calibri"/>
              </a:rPr>
              <a:t>Campus. </a:t>
            </a:r>
          </a:p>
          <a:p>
            <a:r>
              <a:rPr lang="en-GB" sz="1800">
                <a:solidFill>
                  <a:schemeClr val="bg1"/>
                </a:solidFill>
                <a:latin typeface="Calibri"/>
                <a:ea typeface="Times New Roman" panose="02020603050405020304" pitchFamily="18" charset="0"/>
                <a:cs typeface="Calibri"/>
              </a:rPr>
              <a:t>N</a:t>
            </a:r>
            <a:r>
              <a:rPr lang="en-GB" sz="1800">
                <a:solidFill>
                  <a:schemeClr val="bg1"/>
                </a:solidFill>
                <a:effectLst/>
                <a:latin typeface="Calibri"/>
                <a:ea typeface="Times New Roman" panose="02020603050405020304" pitchFamily="18" charset="0"/>
                <a:cs typeface="Calibri"/>
              </a:rPr>
              <a:t>ote the following timings-</a:t>
            </a:r>
            <a:endParaRPr lang="en-GB" sz="1800">
              <a:solidFill>
                <a:schemeClr val="bg1"/>
              </a:solidFill>
              <a:effectLst/>
              <a:latin typeface="Calibri"/>
              <a:ea typeface="Aptos" panose="020B0004020202020204" pitchFamily="34" charset="0"/>
              <a:cs typeface="Calibri"/>
            </a:endParaRPr>
          </a:p>
          <a:p>
            <a:endParaRPr lang="en-GB"/>
          </a:p>
        </p:txBody>
      </p:sp>
      <p:sp>
        <p:nvSpPr>
          <p:cNvPr id="3" name="TextBox 2">
            <a:extLst>
              <a:ext uri="{FF2B5EF4-FFF2-40B4-BE49-F238E27FC236}">
                <a16:creationId xmlns:a16="http://schemas.microsoft.com/office/drawing/2014/main" id="{2FE767CD-DA97-B33E-1260-94370AB0327F}"/>
              </a:ext>
            </a:extLst>
          </p:cNvPr>
          <p:cNvSpPr txBox="1"/>
          <p:nvPr/>
        </p:nvSpPr>
        <p:spPr>
          <a:xfrm>
            <a:off x="3141068" y="3394981"/>
            <a:ext cx="50930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nother"/>
              </a:rPr>
              <a:t>4th </a:t>
            </a:r>
            <a:endParaRPr lang="en-US"/>
          </a:p>
        </p:txBody>
      </p:sp>
    </p:spTree>
    <p:extLst>
      <p:ext uri="{BB962C8B-B14F-4D97-AF65-F5344CB8AC3E}">
        <p14:creationId xmlns:p14="http://schemas.microsoft.com/office/powerpoint/2010/main" val="2651026618"/>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B906F99A-CBAD-4D42-BA91-8A93066423BF}"/>
              </a:ext>
            </a:extLst>
          </p:cNvPr>
          <p:cNvPicPr>
            <a:picLocks noChangeAspect="1"/>
          </p:cNvPicPr>
          <p:nvPr/>
        </p:nvPicPr>
        <p:blipFill>
          <a:blip r:embed="rId2" cstate="print"/>
          <a:stretch>
            <a:fillRect/>
          </a:stretch>
        </p:blipFill>
        <p:spPr>
          <a:xfrm>
            <a:off x="5945" y="0"/>
            <a:ext cx="9132109" cy="6858000"/>
          </a:xfrm>
          <a:prstGeom prst="rect">
            <a:avLst/>
          </a:prstGeom>
        </p:spPr>
      </p:pic>
      <p:sp>
        <p:nvSpPr>
          <p:cNvPr id="2" name="Title 1"/>
          <p:cNvSpPr>
            <a:spLocks noGrp="1"/>
          </p:cNvSpPr>
          <p:nvPr>
            <p:ph type="title"/>
          </p:nvPr>
        </p:nvSpPr>
        <p:spPr/>
        <p:txBody>
          <a:bodyPr/>
          <a:lstStyle/>
          <a:p>
            <a:pPr algn="l"/>
            <a:r>
              <a:rPr lang="en-GB" sz="4000">
                <a:solidFill>
                  <a:schemeClr val="bg1"/>
                </a:solidFill>
              </a:rPr>
              <a:t>Physical Education</a:t>
            </a:r>
          </a:p>
        </p:txBody>
      </p:sp>
      <p:sp>
        <p:nvSpPr>
          <p:cNvPr id="3" name="Content Placeholder 2"/>
          <p:cNvSpPr>
            <a:spLocks noGrp="1"/>
          </p:cNvSpPr>
          <p:nvPr>
            <p:ph idx="1"/>
          </p:nvPr>
        </p:nvSpPr>
        <p:spPr>
          <a:xfrm>
            <a:off x="251520" y="1446238"/>
            <a:ext cx="8229600" cy="4525963"/>
          </a:xfrm>
        </p:spPr>
        <p:txBody>
          <a:bodyPr/>
          <a:lstStyle/>
          <a:p>
            <a:r>
              <a:rPr lang="en-GB" sz="2800">
                <a:solidFill>
                  <a:schemeClr val="bg1"/>
                </a:solidFill>
              </a:rPr>
              <a:t>PE kit can be bought at Logo Sports; </a:t>
            </a:r>
            <a:r>
              <a:rPr lang="en-US" sz="2800">
                <a:solidFill>
                  <a:schemeClr val="bg1"/>
                </a:solidFill>
              </a:rPr>
              <a:t>Industrial House, Unit 1, Conway St, Hove. BN3 3LW</a:t>
            </a:r>
          </a:p>
          <a:p>
            <a:r>
              <a:rPr lang="en-GB" sz="2800">
                <a:solidFill>
                  <a:schemeClr val="bg1"/>
                </a:solidFill>
              </a:rPr>
              <a:t>All jewellery must be removed for PE lessons and long hair must be tied up.</a:t>
            </a:r>
          </a:p>
          <a:p>
            <a:r>
              <a:rPr lang="en-GB" sz="2800">
                <a:solidFill>
                  <a:schemeClr val="bg1"/>
                </a:solidFill>
              </a:rPr>
              <a:t>All students in normal circumstances change into PE kit for lessons.</a:t>
            </a:r>
          </a:p>
          <a:p>
            <a:r>
              <a:rPr lang="en-GB" sz="2800">
                <a:solidFill>
                  <a:schemeClr val="bg1"/>
                </a:solidFill>
              </a:rPr>
              <a:t>If a student is unable to participate physically, a note from a parent/carer needs to be brought in and the student will still change into kit and do a non active PE  role.</a:t>
            </a:r>
          </a:p>
        </p:txBody>
      </p:sp>
    </p:spTree>
    <p:extLst>
      <p:ext uri="{BB962C8B-B14F-4D97-AF65-F5344CB8AC3E}">
        <p14:creationId xmlns:p14="http://schemas.microsoft.com/office/powerpoint/2010/main" val="2018884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6B6A34E5-002E-4D5F-8216-CDB585888586}"/>
              </a:ext>
            </a:extLst>
          </p:cNvPr>
          <p:cNvPicPr>
            <a:picLocks noChangeAspect="1"/>
          </p:cNvPicPr>
          <p:nvPr/>
        </p:nvPicPr>
        <p:blipFill>
          <a:blip r:embed="rId2" cstate="print"/>
          <a:stretch>
            <a:fillRect/>
          </a:stretch>
        </p:blipFill>
        <p:spPr>
          <a:xfrm>
            <a:off x="5945" y="0"/>
            <a:ext cx="9132109" cy="6858000"/>
          </a:xfrm>
          <a:prstGeom prst="rect">
            <a:avLst/>
          </a:prstGeom>
        </p:spPr>
      </p:pic>
      <p:sp>
        <p:nvSpPr>
          <p:cNvPr id="2" name="Title 1">
            <a:extLst>
              <a:ext uri="{FF2B5EF4-FFF2-40B4-BE49-F238E27FC236}">
                <a16:creationId xmlns:a16="http://schemas.microsoft.com/office/drawing/2014/main" id="{484C0F1A-DA9A-41A5-B04F-D2E97FDB1082}"/>
              </a:ext>
            </a:extLst>
          </p:cNvPr>
          <p:cNvSpPr>
            <a:spLocks noGrp="1"/>
          </p:cNvSpPr>
          <p:nvPr>
            <p:ph type="title"/>
          </p:nvPr>
        </p:nvSpPr>
        <p:spPr>
          <a:xfrm>
            <a:off x="457199" y="68261"/>
            <a:ext cx="8229600" cy="1143000"/>
          </a:xfrm>
        </p:spPr>
        <p:txBody>
          <a:bodyPr/>
          <a:lstStyle/>
          <a:p>
            <a:pPr algn="l"/>
            <a:r>
              <a:rPr lang="en-GB" sz="4000">
                <a:solidFill>
                  <a:schemeClr val="bg1"/>
                </a:solidFill>
              </a:rPr>
              <a:t>Label Everything!</a:t>
            </a:r>
          </a:p>
        </p:txBody>
      </p:sp>
      <p:sp>
        <p:nvSpPr>
          <p:cNvPr id="3" name="Content Placeholder 2">
            <a:extLst>
              <a:ext uri="{FF2B5EF4-FFF2-40B4-BE49-F238E27FC236}">
                <a16:creationId xmlns:a16="http://schemas.microsoft.com/office/drawing/2014/main" id="{B5EDA3D5-962C-4692-91BE-19B11E443F53}"/>
              </a:ext>
            </a:extLst>
          </p:cNvPr>
          <p:cNvSpPr>
            <a:spLocks noGrp="1"/>
          </p:cNvSpPr>
          <p:nvPr>
            <p:ph idx="1"/>
          </p:nvPr>
        </p:nvSpPr>
        <p:spPr>
          <a:xfrm>
            <a:off x="179512" y="1052736"/>
            <a:ext cx="8229600" cy="4525963"/>
          </a:xfrm>
        </p:spPr>
        <p:txBody>
          <a:bodyPr/>
          <a:lstStyle/>
          <a:p>
            <a:r>
              <a:rPr lang="en-GB" sz="2800">
                <a:solidFill>
                  <a:schemeClr val="bg1"/>
                </a:solidFill>
              </a:rPr>
              <a:t>Please label all uniform, kit and equipment with your child’s name.</a:t>
            </a:r>
          </a:p>
          <a:p>
            <a:endParaRPr lang="en-GB" sz="2800">
              <a:solidFill>
                <a:schemeClr val="bg1"/>
              </a:solidFill>
            </a:endParaRPr>
          </a:p>
          <a:p>
            <a:r>
              <a:rPr lang="en-GB" sz="2800">
                <a:solidFill>
                  <a:schemeClr val="bg1"/>
                </a:solidFill>
              </a:rPr>
              <a:t>It is highly likely that students will lose something across the academic year, but when it is named we can return it to the student.</a:t>
            </a:r>
          </a:p>
        </p:txBody>
      </p:sp>
      <p:pic>
        <p:nvPicPr>
          <p:cNvPr id="6" name="Picture 5" descr="A group of people posing for a photo&#10;&#10;Description automatically generated with medium confidence">
            <a:extLst>
              <a:ext uri="{FF2B5EF4-FFF2-40B4-BE49-F238E27FC236}">
                <a16:creationId xmlns:a16="http://schemas.microsoft.com/office/drawing/2014/main" id="{A7C2A49A-B84C-EF26-E72A-C864F767789C}"/>
              </a:ext>
            </a:extLst>
          </p:cNvPr>
          <p:cNvPicPr>
            <a:picLocks noChangeAspect="1"/>
          </p:cNvPicPr>
          <p:nvPr/>
        </p:nvPicPr>
        <p:blipFill rotWithShape="1">
          <a:blip r:embed="rId3">
            <a:extLst>
              <a:ext uri="{28A0092B-C50C-407E-A947-70E740481C1C}">
                <a14:useLocalDpi xmlns:a14="http://schemas.microsoft.com/office/drawing/2010/main" val="0"/>
              </a:ext>
            </a:extLst>
          </a:blip>
          <a:srcRect t="38849" b="-3149"/>
          <a:stretch/>
        </p:blipFill>
        <p:spPr>
          <a:xfrm>
            <a:off x="0" y="4221088"/>
            <a:ext cx="9144000" cy="4409728"/>
          </a:xfrm>
          <a:prstGeom prst="rect">
            <a:avLst/>
          </a:prstGeom>
        </p:spPr>
      </p:pic>
      <p:pic>
        <p:nvPicPr>
          <p:cNvPr id="5" name="Picture 4" descr="A group of people standing in a line under a blue inflatable arch&#10;&#10;Description automatically generated">
            <a:extLst>
              <a:ext uri="{FF2B5EF4-FFF2-40B4-BE49-F238E27FC236}">
                <a16:creationId xmlns:a16="http://schemas.microsoft.com/office/drawing/2014/main" id="{8B78F447-CD98-F1DC-F9F7-41769A6D596D}"/>
              </a:ext>
            </a:extLst>
          </p:cNvPr>
          <p:cNvPicPr>
            <a:picLocks noChangeAspect="1"/>
          </p:cNvPicPr>
          <p:nvPr/>
        </p:nvPicPr>
        <p:blipFill rotWithShape="1">
          <a:blip r:embed="rId4"/>
          <a:srcRect l="9726" t="24314" r="7848" b="24824"/>
          <a:stretch/>
        </p:blipFill>
        <p:spPr>
          <a:xfrm>
            <a:off x="4617" y="4221632"/>
            <a:ext cx="9144579" cy="4257772"/>
          </a:xfrm>
          <a:prstGeom prst="rect">
            <a:avLst/>
          </a:prstGeom>
        </p:spPr>
      </p:pic>
    </p:spTree>
    <p:extLst>
      <p:ext uri="{BB962C8B-B14F-4D97-AF65-F5344CB8AC3E}">
        <p14:creationId xmlns:p14="http://schemas.microsoft.com/office/powerpoint/2010/main" val="3896742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right-02.jpg"/>
          <p:cNvPicPr>
            <a:picLocks noChangeAspect="1"/>
          </p:cNvPicPr>
          <p:nvPr/>
        </p:nvPicPr>
        <p:blipFill>
          <a:blip r:embed="rId4" cstate="print"/>
          <a:stretch>
            <a:fillRect/>
          </a:stretch>
        </p:blipFill>
        <p:spPr>
          <a:xfrm>
            <a:off x="5945" y="0"/>
            <a:ext cx="9132109" cy="6858000"/>
          </a:xfrm>
          <a:prstGeom prst="rect">
            <a:avLst/>
          </a:prstGeom>
        </p:spPr>
      </p:pic>
      <p:sp>
        <p:nvSpPr>
          <p:cNvPr id="13315" name="Rectangle 4"/>
          <p:cNvSpPr>
            <a:spLocks noChangeArrowheads="1"/>
          </p:cNvSpPr>
          <p:nvPr/>
        </p:nvSpPr>
        <p:spPr bwMode="auto">
          <a:xfrm>
            <a:off x="576263" y="314395"/>
            <a:ext cx="8172450" cy="707886"/>
          </a:xfrm>
          <a:prstGeom prst="rect">
            <a:avLst/>
          </a:prstGeom>
          <a:noFill/>
          <a:ln w="9525">
            <a:noFill/>
            <a:miter lim="800000"/>
            <a:headEnd/>
            <a:tailEnd/>
          </a:ln>
        </p:spPr>
        <p:txBody>
          <a:bodyPr anchor="ctr">
            <a:spAutoFit/>
          </a:bodyPr>
          <a:lstStyle/>
          <a:p>
            <a:pPr eaLnBrk="0" hangingPunct="0">
              <a:defRPr/>
            </a:pPr>
            <a:r>
              <a:rPr lang="en-US" sz="4000">
                <a:solidFill>
                  <a:schemeClr val="bg1"/>
                </a:solidFill>
                <a:latin typeface="+mj-lt"/>
              </a:rPr>
              <a:t>School Meals</a:t>
            </a:r>
          </a:p>
        </p:txBody>
      </p:sp>
      <p:sp>
        <p:nvSpPr>
          <p:cNvPr id="13316" name="Rectangle 15"/>
          <p:cNvSpPr>
            <a:spLocks noChangeArrowheads="1"/>
          </p:cNvSpPr>
          <p:nvPr/>
        </p:nvSpPr>
        <p:spPr bwMode="auto">
          <a:xfrm>
            <a:off x="251520" y="1196975"/>
            <a:ext cx="8497193" cy="5139869"/>
          </a:xfrm>
          <a:prstGeom prst="rect">
            <a:avLst/>
          </a:prstGeom>
          <a:noFill/>
          <a:ln w="9525">
            <a:noFill/>
            <a:miter lim="800000"/>
            <a:headEnd/>
            <a:tailEnd/>
          </a:ln>
        </p:spPr>
        <p:txBody>
          <a:bodyPr wrap="square" lIns="91440" tIns="45720" rIns="91440" bIns="45720" anchor="t">
            <a:spAutoFit/>
          </a:bodyPr>
          <a:lstStyle/>
          <a:p>
            <a:pPr marL="342900" indent="-342900">
              <a:buFont typeface="Arial" panose="020B0604020202020204" pitchFamily="34" charset="0"/>
              <a:buChar char="•"/>
              <a:defRPr/>
            </a:pPr>
            <a:r>
              <a:rPr lang="en-GB" sz="2800">
                <a:solidFill>
                  <a:schemeClr val="bg1"/>
                </a:solidFill>
                <a:latin typeface="+mn-lt"/>
              </a:rPr>
              <a:t>Students either have school lunch or bring a packed lunch.</a:t>
            </a:r>
          </a:p>
          <a:p>
            <a:pPr marL="342900" indent="-342900">
              <a:buFont typeface="Arial" panose="020B0604020202020204" pitchFamily="34" charset="0"/>
              <a:buChar char="•"/>
              <a:defRPr/>
            </a:pPr>
            <a:r>
              <a:rPr lang="en-GB" sz="2800">
                <a:solidFill>
                  <a:schemeClr val="bg1"/>
                </a:solidFill>
                <a:latin typeface="+mn-lt"/>
              </a:rPr>
              <a:t>Students are encouraged to make healthy choices.</a:t>
            </a:r>
            <a:endParaRPr lang="en-GB" sz="2800">
              <a:solidFill>
                <a:schemeClr val="bg1"/>
              </a:solidFill>
              <a:latin typeface="+mn-lt"/>
              <a:cs typeface="Arial"/>
            </a:endParaRPr>
          </a:p>
          <a:p>
            <a:pPr marL="342900" indent="-342900">
              <a:buFont typeface="Arial" panose="020B0604020202020204" pitchFamily="34" charset="0"/>
              <a:buChar char="•"/>
              <a:defRPr/>
            </a:pPr>
            <a:r>
              <a:rPr lang="en-GB" sz="2800">
                <a:solidFill>
                  <a:schemeClr val="bg1"/>
                </a:solidFill>
                <a:latin typeface="+mn-lt"/>
              </a:rPr>
              <a:t>The canteen is open at morning and lunch breaks.</a:t>
            </a:r>
            <a:endParaRPr lang="en-GB" sz="2800">
              <a:solidFill>
                <a:schemeClr val="bg1"/>
              </a:solidFill>
              <a:latin typeface="+mn-lt"/>
              <a:cs typeface="Arial"/>
            </a:endParaRPr>
          </a:p>
          <a:p>
            <a:pPr marL="342900" indent="-342900">
              <a:buFont typeface="Arial" panose="020B0604020202020204" pitchFamily="34" charset="0"/>
              <a:buChar char="•"/>
              <a:defRPr/>
            </a:pPr>
            <a:r>
              <a:rPr lang="en-GB" sz="2800" dirty="0">
                <a:solidFill>
                  <a:schemeClr val="bg1"/>
                </a:solidFill>
                <a:latin typeface="+mn-lt"/>
              </a:rPr>
              <a:t>There is a cashless payment system, via </a:t>
            </a:r>
            <a:r>
              <a:rPr lang="en-GB" sz="2800" dirty="0" err="1">
                <a:solidFill>
                  <a:schemeClr val="bg1"/>
                </a:solidFill>
                <a:latin typeface="+mn-lt"/>
              </a:rPr>
              <a:t>WisePay</a:t>
            </a:r>
            <a:r>
              <a:rPr lang="en-GB" sz="2800" dirty="0">
                <a:solidFill>
                  <a:schemeClr val="bg1"/>
                </a:solidFill>
                <a:latin typeface="+mn-lt"/>
              </a:rPr>
              <a:t> in the canteen. The account username and password has/will be sent out to you.</a:t>
            </a:r>
            <a:endParaRPr lang="en-GB" sz="2800">
              <a:solidFill>
                <a:schemeClr val="bg1"/>
              </a:solidFill>
              <a:latin typeface="+mn-lt"/>
              <a:cs typeface="Arial"/>
            </a:endParaRPr>
          </a:p>
          <a:p>
            <a:pPr marL="342900" indent="-342900">
              <a:buFont typeface="Arial" panose="020B0604020202020204" pitchFamily="34" charset="0"/>
              <a:buChar char="•"/>
              <a:defRPr/>
            </a:pPr>
            <a:r>
              <a:rPr lang="en-GB" sz="2800">
                <a:solidFill>
                  <a:schemeClr val="bg1"/>
                </a:solidFill>
                <a:latin typeface="+mn-lt"/>
              </a:rPr>
              <a:t>Students are not allowed to leave the school site during the school day</a:t>
            </a:r>
            <a:r>
              <a:rPr lang="en-GB" sz="2800" b="1">
                <a:solidFill>
                  <a:schemeClr val="bg1"/>
                </a:solidFill>
                <a:latin typeface="+mn-lt"/>
              </a:rPr>
              <a:t>.</a:t>
            </a:r>
            <a:endParaRPr lang="en-GB" sz="2800" b="1">
              <a:solidFill>
                <a:schemeClr val="bg1"/>
              </a:solidFill>
              <a:latin typeface="+mn-lt"/>
              <a:cs typeface="Arial"/>
            </a:endParaRPr>
          </a:p>
          <a:p>
            <a:pPr>
              <a:defRPr/>
            </a:pPr>
            <a:endParaRPr lang="en-GB" sz="2400" b="1">
              <a:latin typeface="+mn-lt"/>
            </a:endParaRPr>
          </a:p>
          <a:p>
            <a:pPr>
              <a:defRPr/>
            </a:pPr>
            <a:endParaRPr lang="en-GB" sz="2400" b="1">
              <a:latin typeface="+mn-lt"/>
            </a:endParaRPr>
          </a:p>
        </p:txBody>
      </p:sp>
    </p:spTree>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right-02.jpg">
            <a:extLst>
              <a:ext uri="{FF2B5EF4-FFF2-40B4-BE49-F238E27FC236}">
                <a16:creationId xmlns:a16="http://schemas.microsoft.com/office/drawing/2014/main" id="{D0B311A7-BF0C-40EC-ABF6-97CFC65785FD}"/>
              </a:ext>
            </a:extLst>
          </p:cNvPr>
          <p:cNvPicPr>
            <a:picLocks noChangeAspect="1"/>
          </p:cNvPicPr>
          <p:nvPr/>
        </p:nvPicPr>
        <p:blipFill>
          <a:blip r:embed="rId2" cstate="print"/>
          <a:stretch>
            <a:fillRect/>
          </a:stretch>
        </p:blipFill>
        <p:spPr>
          <a:xfrm>
            <a:off x="0" y="-9318"/>
            <a:ext cx="9144000" cy="6866930"/>
          </a:xfrm>
          <a:prstGeom prst="rect">
            <a:avLst/>
          </a:prstGeom>
        </p:spPr>
      </p:pic>
      <p:sp>
        <p:nvSpPr>
          <p:cNvPr id="2" name="Title 1">
            <a:extLst>
              <a:ext uri="{FF2B5EF4-FFF2-40B4-BE49-F238E27FC236}">
                <a16:creationId xmlns:a16="http://schemas.microsoft.com/office/drawing/2014/main" id="{8951975A-F896-4225-90ED-79DF4A9AC26B}"/>
              </a:ext>
            </a:extLst>
          </p:cNvPr>
          <p:cNvSpPr>
            <a:spLocks noGrp="1"/>
          </p:cNvSpPr>
          <p:nvPr>
            <p:ph type="title"/>
          </p:nvPr>
        </p:nvSpPr>
        <p:spPr>
          <a:xfrm>
            <a:off x="755576" y="297251"/>
            <a:ext cx="8229600" cy="1143000"/>
          </a:xfrm>
        </p:spPr>
        <p:txBody>
          <a:bodyPr/>
          <a:lstStyle/>
          <a:p>
            <a:pPr algn="l"/>
            <a:r>
              <a:rPr lang="en-GB" sz="4000">
                <a:solidFill>
                  <a:schemeClr val="bg1"/>
                </a:solidFill>
              </a:rPr>
              <a:t>This Evening</a:t>
            </a:r>
          </a:p>
        </p:txBody>
      </p:sp>
      <p:sp>
        <p:nvSpPr>
          <p:cNvPr id="6" name="Content Placeholder 5">
            <a:extLst>
              <a:ext uri="{FF2B5EF4-FFF2-40B4-BE49-F238E27FC236}">
                <a16:creationId xmlns:a16="http://schemas.microsoft.com/office/drawing/2014/main" id="{1B4D6E89-7E5B-415D-89FC-A8253703B641}"/>
              </a:ext>
            </a:extLst>
          </p:cNvPr>
          <p:cNvSpPr>
            <a:spLocks noGrp="1"/>
          </p:cNvSpPr>
          <p:nvPr>
            <p:ph idx="1"/>
          </p:nvPr>
        </p:nvSpPr>
        <p:spPr>
          <a:xfrm>
            <a:off x="457200" y="1600200"/>
            <a:ext cx="3863281" cy="4525963"/>
          </a:xfrm>
        </p:spPr>
        <p:txBody>
          <a:bodyPr/>
          <a:lstStyle/>
          <a:p>
            <a:r>
              <a:rPr lang="en-GB" sz="2500">
                <a:solidFill>
                  <a:schemeClr val="bg1"/>
                </a:solidFill>
              </a:rPr>
              <a:t>Information about transition day on Friday 3rd July</a:t>
            </a:r>
          </a:p>
          <a:p>
            <a:r>
              <a:rPr lang="en-GB" sz="2500">
                <a:solidFill>
                  <a:schemeClr val="bg1"/>
                </a:solidFill>
              </a:rPr>
              <a:t>Key school information</a:t>
            </a:r>
            <a:endParaRPr lang="en-GB" sz="2500">
              <a:solidFill>
                <a:schemeClr val="bg1"/>
              </a:solidFill>
              <a:cs typeface="Arial"/>
            </a:endParaRPr>
          </a:p>
          <a:p>
            <a:r>
              <a:rPr lang="en-GB" sz="2500">
                <a:solidFill>
                  <a:schemeClr val="bg1"/>
                </a:solidFill>
              </a:rPr>
              <a:t>SENCo, Faculty leads and iPad staff available in the library</a:t>
            </a:r>
            <a:endParaRPr lang="en-GB" sz="2500">
              <a:solidFill>
                <a:schemeClr val="bg1"/>
              </a:solidFill>
              <a:cs typeface="Arial"/>
            </a:endParaRPr>
          </a:p>
        </p:txBody>
      </p:sp>
      <p:pic>
        <p:nvPicPr>
          <p:cNvPr id="8" name="Picture 7" descr="A person running on a track&#10;&#10;Description automatically generated">
            <a:extLst>
              <a:ext uri="{FF2B5EF4-FFF2-40B4-BE49-F238E27FC236}">
                <a16:creationId xmlns:a16="http://schemas.microsoft.com/office/drawing/2014/main" id="{E82625BE-54F1-584F-8020-0CB61A66244A}"/>
              </a:ext>
            </a:extLst>
          </p:cNvPr>
          <p:cNvPicPr>
            <a:picLocks noChangeAspect="1"/>
          </p:cNvPicPr>
          <p:nvPr/>
        </p:nvPicPr>
        <p:blipFill rotWithShape="1">
          <a:blip r:embed="rId3"/>
          <a:srcRect l="26520" r="30176" b="-157"/>
          <a:stretch/>
        </p:blipFill>
        <p:spPr>
          <a:xfrm>
            <a:off x="4868738" y="-77977"/>
            <a:ext cx="5391184" cy="7012222"/>
          </a:xfrm>
          <a:prstGeom prst="rect">
            <a:avLst/>
          </a:prstGeom>
        </p:spPr>
      </p:pic>
    </p:spTree>
    <p:extLst>
      <p:ext uri="{BB962C8B-B14F-4D97-AF65-F5344CB8AC3E}">
        <p14:creationId xmlns:p14="http://schemas.microsoft.com/office/powerpoint/2010/main" val="2151255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right-02.jpg"/>
          <p:cNvPicPr>
            <a:picLocks noChangeAspect="1"/>
          </p:cNvPicPr>
          <p:nvPr/>
        </p:nvPicPr>
        <p:blipFill>
          <a:blip r:embed="rId3" cstate="print"/>
          <a:stretch>
            <a:fillRect/>
          </a:stretch>
        </p:blipFill>
        <p:spPr>
          <a:xfrm>
            <a:off x="5945" y="0"/>
            <a:ext cx="9132109" cy="6858000"/>
          </a:xfrm>
          <a:prstGeom prst="rect">
            <a:avLst/>
          </a:prstGeom>
        </p:spPr>
      </p:pic>
      <p:sp>
        <p:nvSpPr>
          <p:cNvPr id="11" name="Title 1"/>
          <p:cNvSpPr txBox="1">
            <a:spLocks/>
          </p:cNvSpPr>
          <p:nvPr/>
        </p:nvSpPr>
        <p:spPr bwMode="auto">
          <a:xfrm>
            <a:off x="927585" y="-41701"/>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4500" b="0" i="0" u="none" strike="noStrike" kern="0" cap="none" spc="0" normalizeH="0" baseline="0" noProof="0">
                <a:ln>
                  <a:noFill/>
                </a:ln>
                <a:solidFill>
                  <a:schemeClr val="bg1"/>
                </a:solidFill>
                <a:effectLst/>
                <a:uLnTx/>
                <a:uFillTx/>
                <a:latin typeface="+mj-lt"/>
                <a:ea typeface="+mj-ea"/>
                <a:cs typeface="+mj-cs"/>
              </a:rPr>
              <a:t>Progress and Achievement</a:t>
            </a:r>
            <a:endParaRPr kumimoji="0" lang="en-US" sz="4500" b="0" i="0" u="none" strike="noStrike" kern="0" cap="none" spc="0" normalizeH="0" baseline="0" noProof="0">
              <a:ln>
                <a:noFill/>
              </a:ln>
              <a:solidFill>
                <a:schemeClr val="bg1"/>
              </a:solidFill>
              <a:effectLst/>
              <a:uLnTx/>
              <a:uFillTx/>
              <a:latin typeface="+mj-lt"/>
              <a:ea typeface="+mj-ea"/>
              <a:cs typeface="+mj-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87624"/>
            <a:ext cx="9144000" cy="461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808" y="5977914"/>
            <a:ext cx="2954246" cy="707435"/>
          </a:xfrm>
          <a:prstGeom prst="rect">
            <a:avLst/>
          </a:prstGeom>
        </p:spPr>
      </p:pic>
    </p:spTree>
    <p:extLst>
      <p:ext uri="{BB962C8B-B14F-4D97-AF65-F5344CB8AC3E}">
        <p14:creationId xmlns:p14="http://schemas.microsoft.com/office/powerpoint/2010/main" val="1225306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right-02.jpg"/>
          <p:cNvPicPr>
            <a:picLocks noChangeAspect="1"/>
          </p:cNvPicPr>
          <p:nvPr/>
        </p:nvPicPr>
        <p:blipFill>
          <a:blip r:embed="rId3" cstate="print"/>
          <a:stretch>
            <a:fillRect/>
          </a:stretch>
        </p:blipFill>
        <p:spPr>
          <a:xfrm>
            <a:off x="17896" y="21331"/>
            <a:ext cx="9132109" cy="6858000"/>
          </a:xfrm>
          <a:prstGeom prst="rect">
            <a:avLst/>
          </a:prstGeom>
        </p:spPr>
      </p:pic>
      <p:sp>
        <p:nvSpPr>
          <p:cNvPr id="5" name="Rectangle 1"/>
          <p:cNvSpPr>
            <a:spLocks noChangeArrowheads="1"/>
          </p:cNvSpPr>
          <p:nvPr/>
        </p:nvSpPr>
        <p:spPr bwMode="auto">
          <a:xfrm>
            <a:off x="500063" y="3081338"/>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solidFill>
                <a:srgbClr val="000000"/>
              </a:solidFill>
              <a:latin typeface="Arial" pitchFamily="34" charset="0"/>
              <a:cs typeface="Arial" pitchFamily="34" charset="0"/>
            </a:endParaRPr>
          </a:p>
        </p:txBody>
      </p:sp>
      <p:sp>
        <p:nvSpPr>
          <p:cNvPr id="8" name="HPS Digital Parent app (Firefly)"/>
          <p:cNvSpPr txBox="1"/>
          <p:nvPr/>
        </p:nvSpPr>
        <p:spPr>
          <a:xfrm>
            <a:off x="276876" y="483129"/>
            <a:ext cx="9120158" cy="637194"/>
          </a:xfrm>
          <a:prstGeom prst="rect">
            <a:avLst/>
          </a:prstGeom>
          <a:ln w="3175"/>
          <a:extLst>
            <a:ext uri="{C572A759-6A51-4108-AA02-DFA0A04FC94B}">
              <ma14:wrappingTextBoxFlag xmlns:ma14="http://schemas.microsoft.com/office/mac/drawingml/2011/main" xmlns="" val="1"/>
            </a:ext>
          </a:extLst>
        </p:spPr>
        <p:txBody>
          <a:bodyPr wrap="square" lIns="10716" tIns="10716" rIns="10716" bIns="10716" anchor="ctr">
            <a:spAutoFit/>
          </a:bodyPr>
          <a:lstStyle>
            <a:lvl1pPr algn="l" defTabSz="914400">
              <a:buClr>
                <a:srgbClr val="66A1DD"/>
              </a:buClr>
              <a:defRPr sz="9000" b="1">
                <a:uFill>
                  <a:solidFill>
                    <a:srgbClr val="0056D6"/>
                  </a:solidFill>
                </a:uFill>
                <a:latin typeface="Helvetica"/>
                <a:ea typeface="Helvetica"/>
                <a:cs typeface="Helvetica"/>
                <a:sym typeface="Helvetica"/>
              </a:defRPr>
            </a:lvl1pPr>
          </a:lstStyle>
          <a:p>
            <a:pPr>
              <a:defRPr b="0">
                <a:latin typeface="Calibri"/>
                <a:ea typeface="Calibri"/>
                <a:cs typeface="Calibri"/>
                <a:sym typeface="Calibri"/>
              </a:defRPr>
            </a:pPr>
            <a:r>
              <a:rPr sz="3375"/>
              <a:t> </a:t>
            </a:r>
            <a:r>
              <a:rPr sz="4000">
                <a:solidFill>
                  <a:schemeClr val="bg1"/>
                </a:solidFill>
                <a:latin typeface="+mj-lt"/>
              </a:rPr>
              <a:t>H</a:t>
            </a:r>
            <a:r>
              <a:rPr lang="en-GB" sz="4000" err="1">
                <a:solidFill>
                  <a:schemeClr val="bg1"/>
                </a:solidFill>
                <a:latin typeface="+mj-lt"/>
              </a:rPr>
              <a:t>omework</a:t>
            </a:r>
            <a:r>
              <a:rPr lang="en-GB" sz="4000">
                <a:solidFill>
                  <a:schemeClr val="bg1"/>
                </a:solidFill>
                <a:latin typeface="+mj-lt"/>
              </a:rPr>
              <a:t> for Year 7</a:t>
            </a:r>
            <a:endParaRPr sz="4000">
              <a:solidFill>
                <a:schemeClr val="bg1"/>
              </a:solidFill>
              <a:latin typeface="+mj-lt"/>
            </a:endParaRPr>
          </a:p>
        </p:txBody>
      </p:sp>
      <p:graphicFrame>
        <p:nvGraphicFramePr>
          <p:cNvPr id="2" name="Table 1"/>
          <p:cNvGraphicFramePr>
            <a:graphicFrameLocks noGrp="1"/>
          </p:cNvGraphicFramePr>
          <p:nvPr>
            <p:extLst>
              <p:ext uri="{D42A27DB-BD31-4B8C-83A1-F6EECF244321}">
                <p14:modId xmlns:p14="http://schemas.microsoft.com/office/powerpoint/2010/main" val="1321133823"/>
              </p:ext>
            </p:extLst>
          </p:nvPr>
        </p:nvGraphicFramePr>
        <p:xfrm>
          <a:off x="351737" y="1589220"/>
          <a:ext cx="8464426" cy="3722222"/>
        </p:xfrm>
        <a:graphic>
          <a:graphicData uri="http://schemas.openxmlformats.org/drawingml/2006/table">
            <a:tbl>
              <a:tblPr firstRow="1" firstCol="1" bandRow="1">
                <a:tableStyleId>{5C22544A-7EE6-4342-B048-85BDC9FD1C3A}</a:tableStyleId>
              </a:tblPr>
              <a:tblGrid>
                <a:gridCol w="1300394">
                  <a:extLst>
                    <a:ext uri="{9D8B030D-6E8A-4147-A177-3AD203B41FA5}">
                      <a16:colId xmlns:a16="http://schemas.microsoft.com/office/drawing/2014/main" val="1546160645"/>
                    </a:ext>
                  </a:extLst>
                </a:gridCol>
                <a:gridCol w="2933138">
                  <a:extLst>
                    <a:ext uri="{9D8B030D-6E8A-4147-A177-3AD203B41FA5}">
                      <a16:colId xmlns:a16="http://schemas.microsoft.com/office/drawing/2014/main" val="2097886203"/>
                    </a:ext>
                  </a:extLst>
                </a:gridCol>
                <a:gridCol w="2115447">
                  <a:extLst>
                    <a:ext uri="{9D8B030D-6E8A-4147-A177-3AD203B41FA5}">
                      <a16:colId xmlns:a16="http://schemas.microsoft.com/office/drawing/2014/main" val="1518862072"/>
                    </a:ext>
                  </a:extLst>
                </a:gridCol>
                <a:gridCol w="2115447">
                  <a:extLst>
                    <a:ext uri="{9D8B030D-6E8A-4147-A177-3AD203B41FA5}">
                      <a16:colId xmlns:a16="http://schemas.microsoft.com/office/drawing/2014/main" val="2404416579"/>
                    </a:ext>
                  </a:extLst>
                </a:gridCol>
              </a:tblGrid>
              <a:tr h="1399619">
                <a:tc>
                  <a:txBody>
                    <a:bodyPr/>
                    <a:lstStyle/>
                    <a:p>
                      <a:pPr algn="ctr">
                        <a:spcAft>
                          <a:spcPts val="0"/>
                        </a:spcAft>
                      </a:pPr>
                      <a:endParaRPr lang="en-GB" sz="1600" b="1">
                        <a:ln>
                          <a:noFill/>
                        </a:ln>
                        <a:solidFill>
                          <a:schemeClr val="tx1"/>
                        </a:solidFill>
                        <a:effectLst/>
                        <a:latin typeface="Helvetica Neue"/>
                        <a:ea typeface="Arial Unicode MS"/>
                        <a:cs typeface="Arial Unicode MS"/>
                      </a:endParaRPr>
                    </a:p>
                  </a:txBody>
                  <a:tcPr marL="50800" marR="50800" marT="50800" marB="50800"/>
                </a:tc>
                <a:tc>
                  <a:txBody>
                    <a:bodyPr/>
                    <a:lstStyle/>
                    <a:p>
                      <a:pPr algn="l">
                        <a:spcAft>
                          <a:spcPts val="0"/>
                        </a:spcAft>
                      </a:pPr>
                      <a:r>
                        <a:rPr lang="en-GB" sz="1600">
                          <a:ln>
                            <a:noFill/>
                          </a:ln>
                          <a:solidFill>
                            <a:schemeClr val="tx1"/>
                          </a:solidFill>
                          <a:effectLst/>
                        </a:rPr>
                        <a:t>Subject</a:t>
                      </a:r>
                      <a:endParaRPr lang="en-GB" sz="1600" b="1">
                        <a:ln>
                          <a:noFill/>
                        </a:ln>
                        <a:solidFill>
                          <a:schemeClr val="tx1"/>
                        </a:solidFill>
                        <a:effectLst/>
                        <a:latin typeface="Helvetica Neue"/>
                        <a:ea typeface="Arial Unicode MS"/>
                        <a:cs typeface="Arial Unicode MS"/>
                      </a:endParaRPr>
                    </a:p>
                  </a:txBody>
                  <a:tcPr marL="50800" marR="50800" marT="50800" marB="50800"/>
                </a:tc>
                <a:tc>
                  <a:txBody>
                    <a:bodyPr/>
                    <a:lstStyle/>
                    <a:p>
                      <a:pPr algn="l">
                        <a:spcAft>
                          <a:spcPts val="0"/>
                        </a:spcAft>
                      </a:pPr>
                      <a:r>
                        <a:rPr lang="en-GB" sz="1600">
                          <a:ln>
                            <a:noFill/>
                          </a:ln>
                          <a:solidFill>
                            <a:schemeClr val="tx1"/>
                          </a:solidFill>
                          <a:effectLst/>
                        </a:rPr>
                        <a:t>How many homework pieces will be set per two-week cycle?</a:t>
                      </a:r>
                      <a:endParaRPr lang="en-GB" sz="1600" b="1">
                        <a:ln>
                          <a:noFill/>
                        </a:ln>
                        <a:solidFill>
                          <a:schemeClr val="tx1"/>
                        </a:solidFill>
                        <a:effectLst/>
                        <a:latin typeface="Helvetica Neue"/>
                        <a:ea typeface="Arial Unicode MS"/>
                        <a:cs typeface="Arial Unicode MS"/>
                      </a:endParaRPr>
                    </a:p>
                  </a:txBody>
                  <a:tcPr marL="50800" marR="50800" marT="50800" marB="50800"/>
                </a:tc>
                <a:tc>
                  <a:txBody>
                    <a:bodyPr/>
                    <a:lstStyle/>
                    <a:p>
                      <a:pPr algn="l">
                        <a:spcAft>
                          <a:spcPts val="0"/>
                        </a:spcAft>
                      </a:pPr>
                      <a:r>
                        <a:rPr lang="en-US" sz="1600">
                          <a:ln>
                            <a:noFill/>
                          </a:ln>
                          <a:solidFill>
                            <a:schemeClr val="tx1"/>
                          </a:solidFill>
                          <a:effectLst/>
                        </a:rPr>
                        <a:t>Minimum expected time to spend on </a:t>
                      </a:r>
                      <a:r>
                        <a:rPr lang="en-US" sz="1600" u="sng">
                          <a:ln>
                            <a:noFill/>
                          </a:ln>
                          <a:solidFill>
                            <a:schemeClr val="tx1"/>
                          </a:solidFill>
                          <a:effectLst/>
                        </a:rPr>
                        <a:t>each</a:t>
                      </a:r>
                      <a:r>
                        <a:rPr lang="en-US" sz="1600">
                          <a:ln>
                            <a:noFill/>
                          </a:ln>
                          <a:solidFill>
                            <a:schemeClr val="tx1"/>
                          </a:solidFill>
                          <a:effectLst/>
                        </a:rPr>
                        <a:t> homework?</a:t>
                      </a:r>
                      <a:endParaRPr lang="en-GB" sz="1600" b="1">
                        <a:ln>
                          <a:noFill/>
                        </a:ln>
                        <a:solidFill>
                          <a:schemeClr val="tx1"/>
                        </a:solidFill>
                        <a:effectLst/>
                        <a:latin typeface="Helvetica Neue"/>
                        <a:ea typeface="Arial Unicode MS"/>
                        <a:cs typeface="Arial Unicode MS"/>
                      </a:endParaRPr>
                    </a:p>
                  </a:txBody>
                  <a:tcPr marL="50800" marR="50800" marT="50800" marB="50800"/>
                </a:tc>
                <a:extLst>
                  <a:ext uri="{0D108BD9-81ED-4DB2-BD59-A6C34878D82A}">
                    <a16:rowId xmlns:a16="http://schemas.microsoft.com/office/drawing/2014/main" val="3353074273"/>
                  </a:ext>
                </a:extLst>
              </a:tr>
              <a:tr h="2322603">
                <a:tc>
                  <a:txBody>
                    <a:bodyPr/>
                    <a:lstStyle/>
                    <a:p>
                      <a:pPr algn="l">
                        <a:spcAft>
                          <a:spcPts val="0"/>
                        </a:spcAft>
                      </a:pPr>
                      <a:r>
                        <a:rPr lang="en-US" sz="1600">
                          <a:ln>
                            <a:noFill/>
                          </a:ln>
                          <a:solidFill>
                            <a:schemeClr val="tx1"/>
                          </a:solidFill>
                          <a:effectLst/>
                        </a:rPr>
                        <a:t>Year 7</a:t>
                      </a:r>
                      <a:endParaRPr lang="en-GB" sz="1600">
                        <a:solidFill>
                          <a:schemeClr val="tx1"/>
                        </a:solidFill>
                        <a:effectLst/>
                        <a:latin typeface="Times New Roman" panose="02020603050405020304" pitchFamily="18" charset="0"/>
                        <a:ea typeface="Arial Unicode MS"/>
                      </a:endParaRPr>
                    </a:p>
                  </a:txBody>
                  <a:tcPr marL="50800" marR="50800" marT="50800" marB="50800"/>
                </a:tc>
                <a:tc>
                  <a:txBody>
                    <a:bodyPr/>
                    <a:lstStyle/>
                    <a:p>
                      <a:pPr algn="l">
                        <a:spcAft>
                          <a:spcPts val="0"/>
                        </a:spcAft>
                      </a:pPr>
                      <a:r>
                        <a:rPr lang="en-GB" sz="1600">
                          <a:ln>
                            <a:noFill/>
                          </a:ln>
                          <a:effectLst/>
                        </a:rPr>
                        <a:t>English, Maths, Science,</a:t>
                      </a:r>
                      <a:endParaRPr lang="en-US"/>
                    </a:p>
                    <a:p>
                      <a:pPr lvl="0" algn="l">
                        <a:spcAft>
                          <a:spcPts val="0"/>
                        </a:spcAft>
                        <a:buNone/>
                      </a:pPr>
                      <a:r>
                        <a:rPr lang="en-GB" sz="1600">
                          <a:ln>
                            <a:noFill/>
                          </a:ln>
                          <a:effectLst/>
                        </a:rPr>
                        <a:t>Set and completed on SPARX </a:t>
                      </a:r>
                    </a:p>
                    <a:p>
                      <a:pPr lvl="0" algn="l">
                        <a:spcAft>
                          <a:spcPts val="0"/>
                        </a:spcAft>
                        <a:buNone/>
                      </a:pPr>
                      <a:endParaRPr lang="en-GB" sz="1600">
                        <a:ln>
                          <a:noFill/>
                        </a:ln>
                        <a:effectLst/>
                      </a:endParaRPr>
                    </a:p>
                    <a:p>
                      <a:pPr lvl="0" algn="l">
                        <a:spcAft>
                          <a:spcPts val="0"/>
                        </a:spcAft>
                        <a:buNone/>
                      </a:pPr>
                      <a:r>
                        <a:rPr lang="en-GB" sz="1600">
                          <a:ln>
                            <a:noFill/>
                          </a:ln>
                          <a:effectLst/>
                        </a:rPr>
                        <a:t>Languages, History &amp; Geography</a:t>
                      </a:r>
                      <a:endParaRPr lang="en-GB"/>
                    </a:p>
                    <a:p>
                      <a:pPr algn="l">
                        <a:spcAft>
                          <a:spcPts val="0"/>
                        </a:spcAft>
                      </a:pPr>
                      <a:endParaRPr lang="en-GB" sz="1600">
                        <a:ln>
                          <a:noFill/>
                        </a:ln>
                        <a:effectLst/>
                      </a:endParaRPr>
                    </a:p>
                    <a:p>
                      <a:pPr algn="l">
                        <a:spcAft>
                          <a:spcPts val="0"/>
                        </a:spcAft>
                      </a:pPr>
                      <a:r>
                        <a:rPr lang="en-GB" sz="1600">
                          <a:ln>
                            <a:noFill/>
                          </a:ln>
                          <a:effectLst/>
                        </a:rPr>
                        <a:t>Computer Science, Technology, PRE, Art, Drama and Music</a:t>
                      </a:r>
                      <a:endParaRPr lang="en-GB" sz="1600">
                        <a:ln>
                          <a:noFill/>
                        </a:ln>
                        <a:solidFill>
                          <a:srgbClr val="000000"/>
                        </a:solidFill>
                        <a:effectLst/>
                        <a:latin typeface="Helvetica Neue"/>
                        <a:ea typeface="Helvetica Neue"/>
                        <a:cs typeface="Helvetica Neue"/>
                      </a:endParaRPr>
                    </a:p>
                  </a:txBody>
                  <a:tcPr marL="50800" marR="50800" marT="50800" marB="50800">
                    <a:solidFill>
                      <a:srgbClr val="FFC000"/>
                    </a:solidFill>
                  </a:tcPr>
                </a:tc>
                <a:tc>
                  <a:txBody>
                    <a:bodyPr/>
                    <a:lstStyle/>
                    <a:p>
                      <a:pPr algn="l">
                        <a:spcAft>
                          <a:spcPts val="0"/>
                        </a:spcAft>
                      </a:pPr>
                      <a:r>
                        <a:rPr lang="en-GB" sz="1600">
                          <a:ln>
                            <a:noFill/>
                          </a:ln>
                          <a:effectLst/>
                        </a:rPr>
                        <a:t>2 x pieces of homework</a:t>
                      </a:r>
                    </a:p>
                    <a:p>
                      <a:pPr algn="l">
                        <a:spcAft>
                          <a:spcPts val="0"/>
                        </a:spcAft>
                      </a:pPr>
                      <a:endParaRPr lang="en-GB" sz="1600">
                        <a:ln>
                          <a:noFill/>
                        </a:ln>
                        <a:effectLst/>
                      </a:endParaRPr>
                    </a:p>
                    <a:p>
                      <a:pPr algn="l">
                        <a:spcAft>
                          <a:spcPts val="0"/>
                        </a:spcAft>
                      </a:pPr>
                      <a:r>
                        <a:rPr lang="en-GB" sz="1600">
                          <a:ln>
                            <a:noFill/>
                          </a:ln>
                          <a:effectLst/>
                        </a:rPr>
                        <a:t> </a:t>
                      </a:r>
                      <a:r>
                        <a:rPr lang="en-GB" sz="1600" b="0" i="0" u="none" strike="noStrike" noProof="0">
                          <a:ln>
                            <a:noFill/>
                          </a:ln>
                          <a:solidFill>
                            <a:srgbClr val="000000"/>
                          </a:solidFill>
                          <a:effectLst/>
                          <a:latin typeface="Arial"/>
                        </a:rPr>
                        <a:t>2 x pieces of homework</a:t>
                      </a:r>
                    </a:p>
                    <a:p>
                      <a:pPr algn="l">
                        <a:spcAft>
                          <a:spcPts val="0"/>
                        </a:spcAft>
                      </a:pPr>
                      <a:endParaRPr lang="en-GB" sz="1600">
                        <a:ln>
                          <a:noFill/>
                        </a:ln>
                        <a:effectLst/>
                      </a:endParaRPr>
                    </a:p>
                    <a:p>
                      <a:pPr algn="l">
                        <a:spcAft>
                          <a:spcPts val="0"/>
                        </a:spcAft>
                      </a:pPr>
                      <a:r>
                        <a:rPr lang="en-GB" sz="1600">
                          <a:ln>
                            <a:noFill/>
                          </a:ln>
                          <a:effectLst/>
                        </a:rPr>
                        <a:t>1 x piece of homework</a:t>
                      </a:r>
                    </a:p>
                    <a:p>
                      <a:pPr algn="l">
                        <a:spcAft>
                          <a:spcPts val="0"/>
                        </a:spcAft>
                      </a:pPr>
                      <a:endParaRPr lang="en-GB" sz="1600">
                        <a:ln>
                          <a:noFill/>
                        </a:ln>
                        <a:solidFill>
                          <a:srgbClr val="000000"/>
                        </a:solidFill>
                        <a:effectLst/>
                        <a:latin typeface="Helvetica Neue"/>
                        <a:ea typeface="Helvetica Neue"/>
                        <a:cs typeface="Helvetica Neue"/>
                      </a:endParaRPr>
                    </a:p>
                  </a:txBody>
                  <a:tcPr marL="50800" marR="50800" marT="50800" marB="50800">
                    <a:solidFill>
                      <a:srgbClr val="FFC000"/>
                    </a:solidFill>
                  </a:tcPr>
                </a:tc>
                <a:tc>
                  <a:txBody>
                    <a:bodyPr/>
                    <a:lstStyle/>
                    <a:p>
                      <a:pPr algn="l">
                        <a:spcAft>
                          <a:spcPts val="0"/>
                        </a:spcAft>
                      </a:pPr>
                      <a:r>
                        <a:rPr lang="en-GB" sz="1600">
                          <a:ln>
                            <a:noFill/>
                          </a:ln>
                          <a:effectLst/>
                        </a:rPr>
                        <a:t>45 minutes</a:t>
                      </a:r>
                    </a:p>
                    <a:p>
                      <a:pPr algn="l">
                        <a:spcAft>
                          <a:spcPts val="0"/>
                        </a:spcAft>
                      </a:pPr>
                      <a:endParaRPr lang="en-GB" sz="1600">
                        <a:ln>
                          <a:noFill/>
                        </a:ln>
                        <a:solidFill>
                          <a:srgbClr val="000000"/>
                        </a:solidFill>
                        <a:effectLst/>
                        <a:latin typeface="Helvetica Neue"/>
                        <a:ea typeface="Helvetica Neue"/>
                        <a:cs typeface="Helvetica Neue"/>
                      </a:endParaRPr>
                    </a:p>
                    <a:p>
                      <a:pPr lvl="0" algn="l">
                        <a:spcAft>
                          <a:spcPts val="0"/>
                        </a:spcAft>
                        <a:buNone/>
                      </a:pPr>
                      <a:endParaRPr lang="en-GB" sz="1600">
                        <a:ln>
                          <a:noFill/>
                        </a:ln>
                        <a:solidFill>
                          <a:srgbClr val="000000"/>
                        </a:solidFill>
                        <a:effectLst/>
                        <a:latin typeface="Helvetica Neue"/>
                        <a:ea typeface="Helvetica Neue"/>
                        <a:cs typeface="Helvetica Neue"/>
                      </a:endParaRPr>
                    </a:p>
                    <a:p>
                      <a:pPr lvl="0" algn="l">
                        <a:spcAft>
                          <a:spcPts val="0"/>
                        </a:spcAft>
                        <a:buNone/>
                      </a:pPr>
                      <a:r>
                        <a:rPr lang="en-GB" sz="1600">
                          <a:ln>
                            <a:noFill/>
                          </a:ln>
                          <a:solidFill>
                            <a:srgbClr val="000000"/>
                          </a:solidFill>
                          <a:effectLst/>
                          <a:latin typeface="Helvetica Neue"/>
                          <a:ea typeface="Helvetica Neue"/>
                          <a:cs typeface="Helvetica Neue"/>
                        </a:rPr>
                        <a:t>30 minutes</a:t>
                      </a:r>
                    </a:p>
                    <a:p>
                      <a:pPr lvl="0" algn="l">
                        <a:spcAft>
                          <a:spcPts val="0"/>
                        </a:spcAft>
                        <a:buNone/>
                      </a:pPr>
                      <a:endParaRPr lang="en-GB" sz="1600">
                        <a:ln>
                          <a:noFill/>
                        </a:ln>
                        <a:solidFill>
                          <a:srgbClr val="000000"/>
                        </a:solidFill>
                        <a:effectLst/>
                        <a:latin typeface="Helvetica Neue"/>
                        <a:ea typeface="Helvetica Neue"/>
                        <a:cs typeface="Helvetica Neue"/>
                      </a:endParaRPr>
                    </a:p>
                    <a:p>
                      <a:pPr lvl="0" algn="l">
                        <a:spcAft>
                          <a:spcPts val="0"/>
                        </a:spcAft>
                        <a:buNone/>
                      </a:pPr>
                      <a:endParaRPr lang="en-GB" sz="1600">
                        <a:ln>
                          <a:noFill/>
                        </a:ln>
                        <a:solidFill>
                          <a:srgbClr val="000000"/>
                        </a:solidFill>
                        <a:effectLst/>
                        <a:latin typeface="Helvetica Neue"/>
                        <a:ea typeface="Helvetica Neue"/>
                        <a:cs typeface="Helvetica Neue"/>
                      </a:endParaRPr>
                    </a:p>
                    <a:p>
                      <a:pPr lvl="0" algn="l">
                        <a:spcAft>
                          <a:spcPts val="0"/>
                        </a:spcAft>
                        <a:buNone/>
                      </a:pPr>
                      <a:r>
                        <a:rPr lang="en-GB" sz="1600">
                          <a:ln>
                            <a:noFill/>
                          </a:ln>
                          <a:solidFill>
                            <a:srgbClr val="000000"/>
                          </a:solidFill>
                          <a:effectLst/>
                          <a:latin typeface="Helvetica Neue"/>
                          <a:ea typeface="Helvetica Neue"/>
                          <a:cs typeface="Helvetica Neue"/>
                        </a:rPr>
                        <a:t>30 minutes</a:t>
                      </a:r>
                    </a:p>
                  </a:txBody>
                  <a:tcPr marL="50800" marR="50800" marT="50800" marB="50800">
                    <a:solidFill>
                      <a:srgbClr val="FFC000"/>
                    </a:solidFill>
                  </a:tcPr>
                </a:tc>
                <a:extLst>
                  <a:ext uri="{0D108BD9-81ED-4DB2-BD59-A6C34878D82A}">
                    <a16:rowId xmlns:a16="http://schemas.microsoft.com/office/drawing/2014/main" val="2723047667"/>
                  </a:ext>
                </a:extLst>
              </a:tr>
            </a:tbl>
          </a:graphicData>
        </a:graphic>
      </p:graphicFrame>
    </p:spTree>
    <p:extLst>
      <p:ext uri="{BB962C8B-B14F-4D97-AF65-F5344CB8AC3E}">
        <p14:creationId xmlns:p14="http://schemas.microsoft.com/office/powerpoint/2010/main" val="1741936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right-02.jpg">
            <a:extLst>
              <a:ext uri="{FF2B5EF4-FFF2-40B4-BE49-F238E27FC236}">
                <a16:creationId xmlns:a16="http://schemas.microsoft.com/office/drawing/2014/main" id="{1543387E-ACC3-6487-A196-070DEEBBFAE0}"/>
              </a:ext>
            </a:extLst>
          </p:cNvPr>
          <p:cNvPicPr>
            <a:picLocks noChangeAspect="1"/>
          </p:cNvPicPr>
          <p:nvPr/>
        </p:nvPicPr>
        <p:blipFill>
          <a:blip r:embed="rId2" cstate="print"/>
          <a:stretch>
            <a:fillRect/>
          </a:stretch>
        </p:blipFill>
        <p:spPr>
          <a:xfrm>
            <a:off x="11891" y="0"/>
            <a:ext cx="9132109" cy="6858000"/>
          </a:xfrm>
          <a:prstGeom prst="rect">
            <a:avLst/>
          </a:prstGeom>
        </p:spPr>
      </p:pic>
      <p:sp>
        <p:nvSpPr>
          <p:cNvPr id="2" name="Title 1">
            <a:extLst>
              <a:ext uri="{FF2B5EF4-FFF2-40B4-BE49-F238E27FC236}">
                <a16:creationId xmlns:a16="http://schemas.microsoft.com/office/drawing/2014/main" id="{26DEBA07-FD65-4047-8F43-3CDAA1ED75B5}"/>
              </a:ext>
            </a:extLst>
          </p:cNvPr>
          <p:cNvSpPr>
            <a:spLocks noGrp="1"/>
          </p:cNvSpPr>
          <p:nvPr>
            <p:ph type="title"/>
          </p:nvPr>
        </p:nvSpPr>
        <p:spPr/>
        <p:txBody>
          <a:bodyPr/>
          <a:lstStyle/>
          <a:p>
            <a:pPr algn="ctr"/>
            <a:r>
              <a:rPr lang="en-GB" b="1" i="1" u="sng"/>
              <a:t>Languages Carousel</a:t>
            </a:r>
          </a:p>
        </p:txBody>
      </p:sp>
      <p:sp>
        <p:nvSpPr>
          <p:cNvPr id="3" name="Content Placeholder 2">
            <a:extLst>
              <a:ext uri="{FF2B5EF4-FFF2-40B4-BE49-F238E27FC236}">
                <a16:creationId xmlns:a16="http://schemas.microsoft.com/office/drawing/2014/main" id="{A14E6B1A-24A8-4A7A-9F3D-52135E46F89D}"/>
              </a:ext>
            </a:extLst>
          </p:cNvPr>
          <p:cNvSpPr>
            <a:spLocks noGrp="1"/>
          </p:cNvSpPr>
          <p:nvPr>
            <p:ph idx="1"/>
          </p:nvPr>
        </p:nvSpPr>
        <p:spPr>
          <a:xfrm>
            <a:off x="628650" y="2226469"/>
            <a:ext cx="8123328" cy="3263504"/>
          </a:xfrm>
        </p:spPr>
        <p:txBody>
          <a:bodyPr>
            <a:normAutofit/>
          </a:bodyPr>
          <a:lstStyle/>
          <a:p>
            <a:endParaRPr lang="en-GB" sz="2400" b="1" dirty="0">
              <a:cs typeface="Arial"/>
            </a:endParaRPr>
          </a:p>
        </p:txBody>
      </p:sp>
      <p:pic>
        <p:nvPicPr>
          <p:cNvPr id="6" name="Picture 5">
            <a:extLst>
              <a:ext uri="{FF2B5EF4-FFF2-40B4-BE49-F238E27FC236}">
                <a16:creationId xmlns:a16="http://schemas.microsoft.com/office/drawing/2014/main" id="{600877F3-7001-4C1A-AD14-0751A752BEB9}"/>
              </a:ext>
            </a:extLst>
          </p:cNvPr>
          <p:cNvPicPr>
            <a:picLocks noChangeAspect="1"/>
          </p:cNvPicPr>
          <p:nvPr/>
        </p:nvPicPr>
        <p:blipFill>
          <a:blip r:embed="rId3"/>
          <a:stretch>
            <a:fillRect/>
          </a:stretch>
        </p:blipFill>
        <p:spPr>
          <a:xfrm>
            <a:off x="456719" y="1729098"/>
            <a:ext cx="4216702" cy="2374921"/>
          </a:xfrm>
          <a:prstGeom prst="rect">
            <a:avLst/>
          </a:prstGeom>
        </p:spPr>
      </p:pic>
      <p:pic>
        <p:nvPicPr>
          <p:cNvPr id="8" name="Picture 7">
            <a:extLst>
              <a:ext uri="{FF2B5EF4-FFF2-40B4-BE49-F238E27FC236}">
                <a16:creationId xmlns:a16="http://schemas.microsoft.com/office/drawing/2014/main" id="{82B88133-DEB8-4287-8AFE-CF72913737CB}"/>
              </a:ext>
            </a:extLst>
          </p:cNvPr>
          <p:cNvPicPr>
            <a:picLocks noChangeAspect="1"/>
          </p:cNvPicPr>
          <p:nvPr/>
        </p:nvPicPr>
        <p:blipFill>
          <a:blip r:embed="rId4"/>
          <a:stretch>
            <a:fillRect/>
          </a:stretch>
        </p:blipFill>
        <p:spPr>
          <a:xfrm>
            <a:off x="3808974" y="3860549"/>
            <a:ext cx="4878918" cy="2524910"/>
          </a:xfrm>
          <a:prstGeom prst="rect">
            <a:avLst/>
          </a:prstGeom>
        </p:spPr>
      </p:pic>
    </p:spTree>
    <p:extLst>
      <p:ext uri="{BB962C8B-B14F-4D97-AF65-F5344CB8AC3E}">
        <p14:creationId xmlns:p14="http://schemas.microsoft.com/office/powerpoint/2010/main" val="1362864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right-02.jpg">
            <a:extLst>
              <a:ext uri="{FF2B5EF4-FFF2-40B4-BE49-F238E27FC236}">
                <a16:creationId xmlns:a16="http://schemas.microsoft.com/office/drawing/2014/main" id="{7AE80CF7-9922-45BB-A54B-094017D6A945}"/>
              </a:ext>
            </a:extLst>
          </p:cNvPr>
          <p:cNvPicPr>
            <a:picLocks noChangeAspect="1"/>
          </p:cNvPicPr>
          <p:nvPr/>
        </p:nvPicPr>
        <p:blipFill>
          <a:blip r:embed="rId3" cstate="print"/>
          <a:stretch>
            <a:fillRect/>
          </a:stretch>
        </p:blipFill>
        <p:spPr>
          <a:xfrm>
            <a:off x="0" y="0"/>
            <a:ext cx="9132109" cy="6858000"/>
          </a:xfrm>
          <a:prstGeom prst="rect">
            <a:avLst/>
          </a:prstGeom>
        </p:spPr>
      </p:pic>
      <p:sp>
        <p:nvSpPr>
          <p:cNvPr id="3" name="TextBox 2">
            <a:extLst>
              <a:ext uri="{FF2B5EF4-FFF2-40B4-BE49-F238E27FC236}">
                <a16:creationId xmlns:a16="http://schemas.microsoft.com/office/drawing/2014/main" id="{3F2229EB-EE43-4C82-B08F-512DC4C80228}"/>
              </a:ext>
            </a:extLst>
          </p:cNvPr>
          <p:cNvSpPr txBox="1"/>
          <p:nvPr/>
        </p:nvSpPr>
        <p:spPr>
          <a:xfrm>
            <a:off x="929650" y="548680"/>
            <a:ext cx="7272808" cy="6555641"/>
          </a:xfrm>
          <a:prstGeom prst="rect">
            <a:avLst/>
          </a:prstGeom>
          <a:noFill/>
        </p:spPr>
        <p:txBody>
          <a:bodyPr wrap="square" lIns="91440" tIns="45720" rIns="91440" bIns="45720" rtlCol="0" anchor="t">
            <a:spAutoFit/>
          </a:bodyPr>
          <a:lstStyle/>
          <a:p>
            <a:r>
              <a:rPr lang="en-GB" sz="2800">
                <a:solidFill>
                  <a:schemeClr val="bg1"/>
                </a:solidFill>
                <a:latin typeface="+mn-lt"/>
              </a:rPr>
              <a:t>IPAD</a:t>
            </a:r>
          </a:p>
          <a:p>
            <a:endParaRPr lang="en-GB" sz="2800">
              <a:solidFill>
                <a:schemeClr val="bg1"/>
              </a:solidFill>
              <a:latin typeface="+mn-lt"/>
            </a:endParaRPr>
          </a:p>
          <a:p>
            <a:r>
              <a:rPr lang="en-GB" sz="2800">
                <a:solidFill>
                  <a:schemeClr val="bg1"/>
                </a:solidFill>
                <a:latin typeface="+mn-lt"/>
              </a:rPr>
              <a:t>The iPad will be rolled out during September, so you and students have time to get familiar with them and are ready to utilise in lessons after October half term.</a:t>
            </a:r>
          </a:p>
          <a:p>
            <a:endParaRPr lang="en-GB" sz="2800">
              <a:solidFill>
                <a:schemeClr val="bg1"/>
              </a:solidFill>
              <a:latin typeface="+mn-lt"/>
            </a:endParaRPr>
          </a:p>
          <a:p>
            <a:r>
              <a:rPr lang="en-GB" sz="2800">
                <a:solidFill>
                  <a:schemeClr val="bg1"/>
                </a:solidFill>
                <a:latin typeface="+mn-lt"/>
              </a:rPr>
              <a:t>Students will have several Learning for Life sessions on how to use the iPad.</a:t>
            </a:r>
          </a:p>
          <a:p>
            <a:endParaRPr lang="en-GB" sz="2800">
              <a:solidFill>
                <a:schemeClr val="bg1"/>
              </a:solidFill>
              <a:latin typeface="+mn-lt"/>
            </a:endParaRPr>
          </a:p>
          <a:p>
            <a:r>
              <a:rPr lang="en-GB" sz="2800" dirty="0">
                <a:solidFill>
                  <a:schemeClr val="bg1"/>
                </a:solidFill>
                <a:latin typeface="+mn-lt"/>
              </a:rPr>
              <a:t>We will also send information home for you, so you can assist students at home.</a:t>
            </a:r>
            <a:endParaRPr lang="en-GB" sz="2800" dirty="0">
              <a:solidFill>
                <a:schemeClr val="bg1"/>
              </a:solidFill>
              <a:latin typeface="+mn-lt"/>
              <a:cs typeface="Arial"/>
            </a:endParaRPr>
          </a:p>
          <a:p>
            <a:r>
              <a:rPr lang="en-GB" sz="2800">
                <a:solidFill>
                  <a:schemeClr val="bg1"/>
                </a:solidFill>
                <a:latin typeface="+mn-lt"/>
                <a:cs typeface="Arial"/>
              </a:rPr>
              <a:t>Orders need to be placed by </a:t>
            </a:r>
            <a:r>
              <a:rPr lang="en-GB" sz="2800">
                <a:solidFill>
                  <a:schemeClr val="bg1"/>
                </a:solidFill>
                <a:latin typeface="Another"/>
                <a:cs typeface="Arial"/>
              </a:rPr>
              <a:t>Wednesday 1st July 2026.</a:t>
            </a:r>
            <a:endParaRPr lang="en-GB" sz="2800" dirty="0">
              <a:solidFill>
                <a:schemeClr val="bg1"/>
              </a:solidFill>
              <a:latin typeface="+mn-lt"/>
              <a:cs typeface="Arial"/>
            </a:endParaRPr>
          </a:p>
          <a:p>
            <a:endParaRPr lang="en-GB" sz="2800" dirty="0">
              <a:solidFill>
                <a:schemeClr val="bg1"/>
              </a:solidFill>
              <a:latin typeface="+mn-lt"/>
              <a:cs typeface="Arial"/>
            </a:endParaRPr>
          </a:p>
        </p:txBody>
      </p:sp>
    </p:spTree>
    <p:extLst>
      <p:ext uri="{BB962C8B-B14F-4D97-AF65-F5344CB8AC3E}">
        <p14:creationId xmlns:p14="http://schemas.microsoft.com/office/powerpoint/2010/main" val="68892511"/>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right-02.jpg"/>
          <p:cNvPicPr>
            <a:picLocks noChangeAspect="1"/>
          </p:cNvPicPr>
          <p:nvPr/>
        </p:nvPicPr>
        <p:blipFill>
          <a:blip r:embed="rId3" cstate="print"/>
          <a:stretch>
            <a:fillRect/>
          </a:stretch>
        </p:blipFill>
        <p:spPr>
          <a:xfrm>
            <a:off x="5945" y="0"/>
            <a:ext cx="9132109" cy="6858000"/>
          </a:xfrm>
          <a:prstGeom prst="rect">
            <a:avLst/>
          </a:prstGeom>
        </p:spPr>
      </p:pic>
      <p:sp>
        <p:nvSpPr>
          <p:cNvPr id="32772" name="Rectangle 4"/>
          <p:cNvSpPr>
            <a:spLocks noChangeArrowheads="1"/>
          </p:cNvSpPr>
          <p:nvPr/>
        </p:nvSpPr>
        <p:spPr bwMode="auto">
          <a:xfrm>
            <a:off x="1331913" y="4895850"/>
            <a:ext cx="7056437" cy="320675"/>
          </a:xfrm>
          <a:prstGeom prst="rect">
            <a:avLst/>
          </a:prstGeom>
          <a:noFill/>
          <a:ln w="9525">
            <a:noFill/>
            <a:miter lim="800000"/>
            <a:headEnd/>
            <a:tailEnd/>
          </a:ln>
        </p:spPr>
        <p:txBody>
          <a:bodyPr bIns="0" anchor="ctr">
            <a:spAutoFit/>
          </a:bodyPr>
          <a:lstStyle/>
          <a:p>
            <a:pPr algn="ctr"/>
            <a:endParaRPr lang="en-GB" b="1" u="sng">
              <a:latin typeface="Arial" charset="0"/>
            </a:endParaRPr>
          </a:p>
        </p:txBody>
      </p:sp>
      <p:sp>
        <p:nvSpPr>
          <p:cNvPr id="9221" name="Rectangle 11"/>
          <p:cNvSpPr>
            <a:spLocks noChangeArrowheads="1"/>
          </p:cNvSpPr>
          <p:nvPr/>
        </p:nvSpPr>
        <p:spPr bwMode="auto">
          <a:xfrm>
            <a:off x="467544" y="404664"/>
            <a:ext cx="7020073" cy="923330"/>
          </a:xfrm>
          <a:prstGeom prst="rect">
            <a:avLst/>
          </a:prstGeom>
          <a:noFill/>
          <a:ln w="9525">
            <a:noFill/>
            <a:miter lim="800000"/>
            <a:headEnd/>
            <a:tailEnd/>
          </a:ln>
        </p:spPr>
        <p:txBody>
          <a:bodyPr wrap="square" anchor="ctr">
            <a:spAutoFit/>
          </a:bodyPr>
          <a:lstStyle/>
          <a:p>
            <a:pPr eaLnBrk="0" hangingPunct="0">
              <a:defRPr/>
            </a:pPr>
            <a:r>
              <a:rPr lang="en-US" sz="5400">
                <a:solidFill>
                  <a:schemeClr val="bg1"/>
                </a:solidFill>
                <a:latin typeface="+mj-lt"/>
              </a:rPr>
              <a:t>Attendance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739" y="5830033"/>
            <a:ext cx="2954246" cy="707435"/>
          </a:xfrm>
          <a:prstGeom prst="rect">
            <a:avLst/>
          </a:prstGeom>
        </p:spPr>
      </p:pic>
      <p:pic>
        <p:nvPicPr>
          <p:cNvPr id="3" name="Picture 2"/>
          <p:cNvPicPr>
            <a:picLocks noChangeAspect="1"/>
          </p:cNvPicPr>
          <p:nvPr/>
        </p:nvPicPr>
        <p:blipFill>
          <a:blip r:embed="rId5"/>
          <a:stretch>
            <a:fillRect/>
          </a:stretch>
        </p:blipFill>
        <p:spPr>
          <a:xfrm>
            <a:off x="5120366" y="316056"/>
            <a:ext cx="3819525" cy="540067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956" y="2406688"/>
            <a:ext cx="4659813" cy="33100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2772"/>
                                        </p:tgtEl>
                                        <p:attrNameLst>
                                          <p:attrName>style.visibility</p:attrName>
                                        </p:attrNameLst>
                                      </p:cBhvr>
                                      <p:to>
                                        <p:strVal val="visible"/>
                                      </p:to>
                                    </p:set>
                                    <p:animEffect transition="in" filter="dissolve">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right-02.jpg"/>
          <p:cNvPicPr>
            <a:picLocks noChangeAspect="1"/>
          </p:cNvPicPr>
          <p:nvPr/>
        </p:nvPicPr>
        <p:blipFill>
          <a:blip r:embed="rId3" cstate="print"/>
          <a:stretch>
            <a:fillRect/>
          </a:stretch>
        </p:blipFill>
        <p:spPr>
          <a:xfrm>
            <a:off x="5945" y="0"/>
            <a:ext cx="9132109" cy="6858000"/>
          </a:xfrm>
          <a:prstGeom prst="rect">
            <a:avLst/>
          </a:prstGeom>
        </p:spPr>
      </p:pic>
      <p:sp>
        <p:nvSpPr>
          <p:cNvPr id="32772" name="Rectangle 4"/>
          <p:cNvSpPr>
            <a:spLocks noChangeArrowheads="1"/>
          </p:cNvSpPr>
          <p:nvPr/>
        </p:nvSpPr>
        <p:spPr bwMode="auto">
          <a:xfrm>
            <a:off x="1331913" y="4895850"/>
            <a:ext cx="7056437" cy="320675"/>
          </a:xfrm>
          <a:prstGeom prst="rect">
            <a:avLst/>
          </a:prstGeom>
          <a:noFill/>
          <a:ln w="9525">
            <a:noFill/>
            <a:miter lim="800000"/>
            <a:headEnd/>
            <a:tailEnd/>
          </a:ln>
        </p:spPr>
        <p:txBody>
          <a:bodyPr bIns="0" anchor="ctr">
            <a:spAutoFit/>
          </a:bodyPr>
          <a:lstStyle/>
          <a:p>
            <a:pPr algn="ctr"/>
            <a:endParaRPr lang="en-GB" b="1" u="sng">
              <a:latin typeface="Arial" charset="0"/>
            </a:endParaRPr>
          </a:p>
        </p:txBody>
      </p:sp>
      <p:sp>
        <p:nvSpPr>
          <p:cNvPr id="9221" name="Rectangle 11"/>
          <p:cNvSpPr>
            <a:spLocks noChangeArrowheads="1"/>
          </p:cNvSpPr>
          <p:nvPr/>
        </p:nvSpPr>
        <p:spPr bwMode="auto">
          <a:xfrm>
            <a:off x="467544" y="512385"/>
            <a:ext cx="7020073" cy="707886"/>
          </a:xfrm>
          <a:prstGeom prst="rect">
            <a:avLst/>
          </a:prstGeom>
          <a:noFill/>
          <a:ln w="9525">
            <a:noFill/>
            <a:miter lim="800000"/>
            <a:headEnd/>
            <a:tailEnd/>
          </a:ln>
        </p:spPr>
        <p:txBody>
          <a:bodyPr wrap="square" anchor="ctr">
            <a:spAutoFit/>
          </a:bodyPr>
          <a:lstStyle/>
          <a:p>
            <a:pPr eaLnBrk="0" hangingPunct="0">
              <a:defRPr/>
            </a:pPr>
            <a:r>
              <a:rPr lang="en-US" sz="4000">
                <a:solidFill>
                  <a:schemeClr val="bg1"/>
                </a:solidFill>
                <a:latin typeface="+mj-lt"/>
              </a:rPr>
              <a:t>Attendance and Punctuality</a:t>
            </a:r>
          </a:p>
        </p:txBody>
      </p:sp>
      <p:sp>
        <p:nvSpPr>
          <p:cNvPr id="9222" name="Rectangle 12"/>
          <p:cNvSpPr>
            <a:spLocks noChangeArrowheads="1"/>
          </p:cNvSpPr>
          <p:nvPr/>
        </p:nvSpPr>
        <p:spPr bwMode="auto">
          <a:xfrm>
            <a:off x="179512" y="1482745"/>
            <a:ext cx="8496944" cy="4893647"/>
          </a:xfrm>
          <a:prstGeom prst="rect">
            <a:avLst/>
          </a:prstGeom>
          <a:noFill/>
          <a:ln w="9525">
            <a:noFill/>
            <a:miter lim="800000"/>
            <a:headEnd/>
            <a:tailEnd/>
          </a:ln>
        </p:spPr>
        <p:txBody>
          <a:bodyPr wrap="square" lIns="91440" tIns="45720" rIns="91440" bIns="45720" anchor="t">
            <a:spAutoFit/>
          </a:bodyPr>
          <a:lstStyle/>
          <a:p>
            <a:pPr marL="261620" indent="-261620">
              <a:buFontTx/>
              <a:buChar char="•"/>
              <a:defRPr/>
            </a:pPr>
            <a:r>
              <a:rPr lang="en-GB" sz="2400">
                <a:solidFill>
                  <a:schemeClr val="bg1"/>
                </a:solidFill>
                <a:latin typeface="+mn-lt"/>
              </a:rPr>
              <a:t>Be</a:t>
            </a:r>
            <a:r>
              <a:rPr lang="en-GB" sz="2400" b="1">
                <a:solidFill>
                  <a:schemeClr val="bg1"/>
                </a:solidFill>
                <a:latin typeface="+mn-lt"/>
              </a:rPr>
              <a:t> </a:t>
            </a:r>
            <a:r>
              <a:rPr lang="en-GB" sz="2400" b="1">
                <a:latin typeface="+mn-lt"/>
              </a:rPr>
              <a:t>H</a:t>
            </a:r>
            <a:r>
              <a:rPr lang="en-GB" sz="2400">
                <a:solidFill>
                  <a:schemeClr val="bg1"/>
                </a:solidFill>
                <a:latin typeface="+mn-lt"/>
              </a:rPr>
              <a:t>ere</a:t>
            </a:r>
            <a:r>
              <a:rPr lang="en-GB" sz="2400" b="1">
                <a:solidFill>
                  <a:schemeClr val="bg1"/>
                </a:solidFill>
                <a:latin typeface="+mn-lt"/>
              </a:rPr>
              <a:t> </a:t>
            </a:r>
            <a:r>
              <a:rPr lang="en-GB" sz="2400" b="1">
                <a:latin typeface="+mn-lt"/>
              </a:rPr>
              <a:t>E</a:t>
            </a:r>
            <a:r>
              <a:rPr lang="en-GB" sz="2400">
                <a:solidFill>
                  <a:schemeClr val="bg1"/>
                </a:solidFill>
                <a:latin typeface="+mn-lt"/>
              </a:rPr>
              <a:t>veryday</a:t>
            </a:r>
            <a:r>
              <a:rPr lang="en-GB" sz="2400" b="1">
                <a:solidFill>
                  <a:schemeClr val="bg1"/>
                </a:solidFill>
                <a:latin typeface="+mn-lt"/>
              </a:rPr>
              <a:t> </a:t>
            </a:r>
            <a:r>
              <a:rPr lang="en-GB" sz="2400" b="1">
                <a:latin typeface="+mn-lt"/>
              </a:rPr>
              <a:t>R</a:t>
            </a:r>
            <a:r>
              <a:rPr lang="en-GB" sz="2400">
                <a:solidFill>
                  <a:schemeClr val="bg1"/>
                </a:solidFill>
                <a:latin typeface="+mn-lt"/>
              </a:rPr>
              <a:t>eady</a:t>
            </a:r>
            <a:r>
              <a:rPr lang="en-GB" sz="2400" b="1">
                <a:solidFill>
                  <a:schemeClr val="bg1"/>
                </a:solidFill>
                <a:latin typeface="+mn-lt"/>
              </a:rPr>
              <a:t> and </a:t>
            </a:r>
            <a:r>
              <a:rPr lang="en-GB" sz="2400" b="1">
                <a:latin typeface="+mn-lt"/>
              </a:rPr>
              <a:t>O</a:t>
            </a:r>
            <a:r>
              <a:rPr lang="en-GB" sz="2400">
                <a:solidFill>
                  <a:schemeClr val="bg1"/>
                </a:solidFill>
                <a:latin typeface="+mn-lt"/>
              </a:rPr>
              <a:t>n time</a:t>
            </a:r>
            <a:r>
              <a:rPr lang="en-GB" sz="2400" b="1">
                <a:solidFill>
                  <a:schemeClr val="bg1"/>
                </a:solidFill>
                <a:latin typeface="+mn-lt"/>
              </a:rPr>
              <a:t> (HERO)</a:t>
            </a:r>
            <a:endParaRPr lang="en-US">
              <a:solidFill>
                <a:schemeClr val="bg1"/>
              </a:solidFill>
            </a:endParaRPr>
          </a:p>
          <a:p>
            <a:pPr>
              <a:defRPr/>
            </a:pPr>
            <a:endParaRPr lang="en-GB" sz="2400" b="1">
              <a:solidFill>
                <a:schemeClr val="bg1"/>
              </a:solidFill>
              <a:latin typeface="+mn-lt"/>
            </a:endParaRPr>
          </a:p>
          <a:p>
            <a:pPr marL="261620" indent="-261620">
              <a:buFontTx/>
              <a:buChar char="•"/>
              <a:defRPr/>
            </a:pPr>
            <a:r>
              <a:rPr lang="en-GB" sz="2400">
                <a:solidFill>
                  <a:schemeClr val="bg1"/>
                </a:solidFill>
                <a:latin typeface="+mn-lt"/>
              </a:rPr>
              <a:t>If your child is unable to attend school on a given day, please contact the Attendance Officer (Ms Willard) between 8.00am and 9.00am. Please telephone or email on each day of absence, including child’s full name and year group:</a:t>
            </a:r>
            <a:endParaRPr lang="en-GB" sz="2400">
              <a:solidFill>
                <a:schemeClr val="bg1"/>
              </a:solidFill>
              <a:latin typeface="+mn-lt"/>
              <a:cs typeface="Arial"/>
            </a:endParaRPr>
          </a:p>
          <a:p>
            <a:pPr>
              <a:defRPr/>
            </a:pPr>
            <a:r>
              <a:rPr lang="en-GB" sz="2400">
                <a:solidFill>
                  <a:schemeClr val="bg1"/>
                </a:solidFill>
                <a:latin typeface="+mn-lt"/>
              </a:rPr>
              <a:t>   Contact: 01273 082858 or </a:t>
            </a:r>
            <a:r>
              <a:rPr lang="en-GB" sz="2400">
                <a:solidFill>
                  <a:schemeClr val="bg1"/>
                </a:solidFill>
                <a:latin typeface="+mn-lt"/>
                <a:hlinkClick r:id="rId4">
                  <a:extLst>
                    <a:ext uri="{A12FA001-AC4F-418D-AE19-62706E023703}">
                      <ahyp:hlinkClr xmlns:ahyp="http://schemas.microsoft.com/office/drawing/2018/hyperlinkcolor" val="tx"/>
                    </a:ext>
                  </a:extLst>
                </a:hlinkClick>
              </a:rPr>
              <a:t>absenceYear7@hovepark.org.uk</a:t>
            </a:r>
            <a:r>
              <a:rPr lang="en-GB" sz="2400" b="1">
                <a:solidFill>
                  <a:schemeClr val="bg1"/>
                </a:solidFill>
                <a:latin typeface="+mn-lt"/>
              </a:rPr>
              <a:t>          </a:t>
            </a:r>
            <a:endParaRPr lang="en-GB" sz="2400" b="1">
              <a:solidFill>
                <a:schemeClr val="bg1"/>
              </a:solidFill>
              <a:latin typeface="+mn-lt"/>
              <a:cs typeface="Arial"/>
            </a:endParaRPr>
          </a:p>
          <a:p>
            <a:pPr>
              <a:defRPr/>
            </a:pPr>
            <a:endParaRPr lang="en-GB" sz="2400">
              <a:solidFill>
                <a:schemeClr val="bg1"/>
              </a:solidFill>
              <a:latin typeface="+mn-lt"/>
            </a:endParaRPr>
          </a:p>
          <a:p>
            <a:pPr marL="342900" indent="-342900">
              <a:buFont typeface="Arial" panose="020B0604020202020204" pitchFamily="34" charset="0"/>
              <a:buChar char="•"/>
              <a:defRPr/>
            </a:pPr>
            <a:r>
              <a:rPr lang="en-GB" sz="2400">
                <a:solidFill>
                  <a:schemeClr val="bg1"/>
                </a:solidFill>
                <a:latin typeface="+mn-lt"/>
              </a:rPr>
              <a:t>Minimum expected attendance is 95%, holidays in term time, will not be authorised. Attendance matters and your support is essential. </a:t>
            </a:r>
          </a:p>
          <a:p>
            <a:pPr>
              <a:defRPr/>
            </a:pPr>
            <a:endParaRPr lang="en-GB" sz="2400">
              <a:solidFill>
                <a:schemeClr val="bg1"/>
              </a:solidFill>
              <a:latin typeface="+mn-lt"/>
            </a:endParaRPr>
          </a:p>
          <a:p>
            <a:pPr marL="342900" indent="-342900">
              <a:buFont typeface="Arial" panose="020B0604020202020204" pitchFamily="34" charset="0"/>
              <a:buChar char="•"/>
              <a:defRPr/>
            </a:pPr>
            <a:r>
              <a:rPr lang="en-GB" sz="2400">
                <a:solidFill>
                  <a:schemeClr val="bg1"/>
                </a:solidFill>
                <a:latin typeface="+mn-lt"/>
              </a:rPr>
              <a:t>Students should arrive by 08:25, ready to start at 08:30.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2772"/>
                                        </p:tgtEl>
                                        <p:attrNameLst>
                                          <p:attrName>style.visibility</p:attrName>
                                        </p:attrNameLst>
                                      </p:cBhvr>
                                      <p:to>
                                        <p:strVal val="visible"/>
                                      </p:to>
                                    </p:set>
                                    <p:animEffect transition="in" filter="dissolve">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2DD59FDB-EE93-4A34-B11A-578A004998AA}"/>
              </a:ext>
            </a:extLst>
          </p:cNvPr>
          <p:cNvPicPr>
            <a:picLocks noChangeAspect="1"/>
          </p:cNvPicPr>
          <p:nvPr/>
        </p:nvPicPr>
        <p:blipFill>
          <a:blip r:embed="rId2" cstate="print"/>
          <a:stretch>
            <a:fillRect/>
          </a:stretch>
        </p:blipFill>
        <p:spPr>
          <a:xfrm>
            <a:off x="5945" y="0"/>
            <a:ext cx="9132109" cy="6858000"/>
          </a:xfrm>
          <a:prstGeom prst="rect">
            <a:avLst/>
          </a:prstGeom>
        </p:spPr>
      </p:pic>
      <p:sp>
        <p:nvSpPr>
          <p:cNvPr id="2" name="Title 1"/>
          <p:cNvSpPr>
            <a:spLocks noGrp="1"/>
          </p:cNvSpPr>
          <p:nvPr>
            <p:ph type="title"/>
          </p:nvPr>
        </p:nvSpPr>
        <p:spPr/>
        <p:txBody>
          <a:bodyPr/>
          <a:lstStyle/>
          <a:p>
            <a:pPr algn="l"/>
            <a:r>
              <a:rPr lang="en-GB" sz="4000">
                <a:solidFill>
                  <a:schemeClr val="bg1"/>
                </a:solidFill>
              </a:rPr>
              <a:t>Mobile Phone Policy</a:t>
            </a:r>
          </a:p>
        </p:txBody>
      </p:sp>
      <p:sp>
        <p:nvSpPr>
          <p:cNvPr id="3" name="Content Placeholder 2"/>
          <p:cNvSpPr>
            <a:spLocks noGrp="1"/>
          </p:cNvSpPr>
          <p:nvPr>
            <p:ph idx="1"/>
          </p:nvPr>
        </p:nvSpPr>
        <p:spPr>
          <a:xfrm>
            <a:off x="107504" y="1582042"/>
            <a:ext cx="8229600" cy="5069160"/>
          </a:xfrm>
        </p:spPr>
        <p:txBody>
          <a:bodyPr/>
          <a:lstStyle/>
          <a:p>
            <a:r>
              <a:rPr lang="en-GB" sz="2500">
                <a:solidFill>
                  <a:schemeClr val="bg1"/>
                </a:solidFill>
                <a:cs typeface="Arial"/>
              </a:rPr>
              <a:t>Brick phones only.</a:t>
            </a:r>
            <a:endParaRPr lang="en-GB" sz="2500" dirty="0">
              <a:solidFill>
                <a:schemeClr val="bg1"/>
              </a:solidFill>
            </a:endParaRPr>
          </a:p>
          <a:p>
            <a:r>
              <a:rPr lang="en-GB" sz="2500">
                <a:solidFill>
                  <a:schemeClr val="bg1"/>
                </a:solidFill>
              </a:rPr>
              <a:t>Mobile phones must be off and away all day.</a:t>
            </a:r>
            <a:endParaRPr lang="en-GB">
              <a:solidFill>
                <a:schemeClr val="bg1"/>
              </a:solidFill>
            </a:endParaRPr>
          </a:p>
          <a:p>
            <a:r>
              <a:rPr lang="en-GB" sz="2500">
                <a:solidFill>
                  <a:schemeClr val="bg1"/>
                </a:solidFill>
              </a:rPr>
              <a:t>Phones are not to be used under any circumstances (even at breaktime).</a:t>
            </a:r>
          </a:p>
          <a:p>
            <a:r>
              <a:rPr lang="en-GB" sz="2500" dirty="0">
                <a:solidFill>
                  <a:schemeClr val="bg1"/>
                </a:solidFill>
              </a:rPr>
              <a:t>If you need to contact your child urgently, please contact the main office on 01273 082857. </a:t>
            </a:r>
            <a:endParaRPr lang="en-GB" sz="2500" dirty="0">
              <a:solidFill>
                <a:schemeClr val="bg1"/>
              </a:solidFill>
              <a:cs typeface="Arial"/>
            </a:endParaRPr>
          </a:p>
          <a:p>
            <a:pPr marL="0" indent="0">
              <a:buNone/>
            </a:pPr>
            <a:endParaRPr lang="en-GB" sz="2500">
              <a:solidFill>
                <a:schemeClr val="bg1"/>
              </a:solidFill>
            </a:endParaRPr>
          </a:p>
        </p:txBody>
      </p:sp>
      <p:pic>
        <p:nvPicPr>
          <p:cNvPr id="6" name="Picture 5" descr="A group of people posing for a photo&#10;&#10;Description automatically generated with medium confidence">
            <a:extLst>
              <a:ext uri="{FF2B5EF4-FFF2-40B4-BE49-F238E27FC236}">
                <a16:creationId xmlns:a16="http://schemas.microsoft.com/office/drawing/2014/main" id="{4633E172-20AA-4DC7-96D8-0A3E5DB59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250"/>
          <a:stretch/>
        </p:blipFill>
        <p:spPr>
          <a:xfrm>
            <a:off x="0" y="4149080"/>
            <a:ext cx="9144000" cy="3068960"/>
          </a:xfrm>
          <a:prstGeom prst="rect">
            <a:avLst/>
          </a:prstGeom>
        </p:spPr>
      </p:pic>
      <p:pic>
        <p:nvPicPr>
          <p:cNvPr id="5" name="Picture 4" descr="A group of people standing on a hill with a field and blue sky&#10;&#10;Description automatically generated">
            <a:extLst>
              <a:ext uri="{FF2B5EF4-FFF2-40B4-BE49-F238E27FC236}">
                <a16:creationId xmlns:a16="http://schemas.microsoft.com/office/drawing/2014/main" id="{66673BC1-DF72-2867-2405-15011BF521C7}"/>
              </a:ext>
            </a:extLst>
          </p:cNvPr>
          <p:cNvPicPr>
            <a:picLocks noChangeAspect="1"/>
          </p:cNvPicPr>
          <p:nvPr/>
        </p:nvPicPr>
        <p:blipFill rotWithShape="1">
          <a:blip r:embed="rId4"/>
          <a:srcRect t="38588" r="-37" b="-129"/>
          <a:stretch/>
        </p:blipFill>
        <p:spPr>
          <a:xfrm>
            <a:off x="1814" y="4169931"/>
            <a:ext cx="9137366" cy="3046043"/>
          </a:xfrm>
          <a:prstGeom prst="rect">
            <a:avLst/>
          </a:prstGeom>
        </p:spPr>
      </p:pic>
    </p:spTree>
    <p:extLst>
      <p:ext uri="{BB962C8B-B14F-4D97-AF65-F5344CB8AC3E}">
        <p14:creationId xmlns:p14="http://schemas.microsoft.com/office/powerpoint/2010/main" val="1324898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0CF0D-28B7-6455-2995-937B633979B1}"/>
            </a:ext>
          </a:extLst>
        </p:cNvPr>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B635C4D8-6D6F-74BC-1901-BA661646990C}"/>
              </a:ext>
            </a:extLst>
          </p:cNvPr>
          <p:cNvPicPr>
            <a:picLocks noChangeAspect="1"/>
          </p:cNvPicPr>
          <p:nvPr/>
        </p:nvPicPr>
        <p:blipFill>
          <a:blip r:embed="rId2" cstate="print"/>
          <a:stretch>
            <a:fillRect/>
          </a:stretch>
        </p:blipFill>
        <p:spPr>
          <a:xfrm>
            <a:off x="5945" y="0"/>
            <a:ext cx="9132109" cy="6858000"/>
          </a:xfrm>
          <a:prstGeom prst="rect">
            <a:avLst/>
          </a:prstGeom>
        </p:spPr>
      </p:pic>
      <p:sp>
        <p:nvSpPr>
          <p:cNvPr id="2" name="Title 1">
            <a:extLst>
              <a:ext uri="{FF2B5EF4-FFF2-40B4-BE49-F238E27FC236}">
                <a16:creationId xmlns:a16="http://schemas.microsoft.com/office/drawing/2014/main" id="{A8049B4E-EEB4-15E2-6650-E8BA82694503}"/>
              </a:ext>
            </a:extLst>
          </p:cNvPr>
          <p:cNvSpPr>
            <a:spLocks noGrp="1"/>
          </p:cNvSpPr>
          <p:nvPr>
            <p:ph type="title"/>
          </p:nvPr>
        </p:nvSpPr>
        <p:spPr/>
        <p:txBody>
          <a:bodyPr/>
          <a:lstStyle/>
          <a:p>
            <a:pPr algn="l"/>
            <a:r>
              <a:rPr lang="en-GB" sz="4000">
                <a:solidFill>
                  <a:schemeClr val="bg1"/>
                </a:solidFill>
                <a:cs typeface="Arial"/>
              </a:rPr>
              <a:t>Looking ahead- Hove Park School as One </a:t>
            </a:r>
            <a:r>
              <a:rPr lang="en-GB" sz="4000" dirty="0">
                <a:solidFill>
                  <a:schemeClr val="bg1"/>
                </a:solidFill>
                <a:cs typeface="Arial"/>
              </a:rPr>
              <a:t>Campus</a:t>
            </a:r>
          </a:p>
        </p:txBody>
      </p:sp>
      <p:sp>
        <p:nvSpPr>
          <p:cNvPr id="3" name="Content Placeholder 2">
            <a:extLst>
              <a:ext uri="{FF2B5EF4-FFF2-40B4-BE49-F238E27FC236}">
                <a16:creationId xmlns:a16="http://schemas.microsoft.com/office/drawing/2014/main" id="{E3521CE1-583C-4791-02D9-A3A30D3617CA}"/>
              </a:ext>
            </a:extLst>
          </p:cNvPr>
          <p:cNvSpPr>
            <a:spLocks noGrp="1"/>
          </p:cNvSpPr>
          <p:nvPr>
            <p:ph idx="1"/>
          </p:nvPr>
        </p:nvSpPr>
        <p:spPr>
          <a:xfrm>
            <a:off x="582516" y="1582042"/>
            <a:ext cx="7754588" cy="5069160"/>
          </a:xfrm>
        </p:spPr>
        <p:txBody>
          <a:bodyPr/>
          <a:lstStyle/>
          <a:p>
            <a:pPr>
              <a:buFont typeface="Calibri"/>
              <a:buChar char="-"/>
            </a:pPr>
            <a:r>
              <a:rPr lang="en-GB" sz="2500">
                <a:solidFill>
                  <a:schemeClr val="bg1"/>
                </a:solidFill>
                <a:cs typeface="Arial"/>
              </a:rPr>
              <a:t>September 2028</a:t>
            </a:r>
            <a:endParaRPr lang="en-GB" sz="2500" dirty="0">
              <a:solidFill>
                <a:schemeClr val="bg1"/>
              </a:solidFill>
              <a:cs typeface="Arial"/>
            </a:endParaRPr>
          </a:p>
          <a:p>
            <a:pPr>
              <a:buFont typeface="Calibri"/>
              <a:buChar char="-"/>
            </a:pPr>
            <a:r>
              <a:rPr lang="en-GB" sz="2500">
                <a:solidFill>
                  <a:schemeClr val="bg1"/>
                </a:solidFill>
                <a:cs typeface="Arial"/>
              </a:rPr>
              <a:t>Year 9</a:t>
            </a:r>
            <a:endParaRPr lang="en-GB" sz="2500" dirty="0">
              <a:solidFill>
                <a:schemeClr val="bg1"/>
              </a:solidFill>
              <a:cs typeface="Arial"/>
            </a:endParaRPr>
          </a:p>
          <a:p>
            <a:pPr>
              <a:buFont typeface="Calibri"/>
              <a:buChar char="-"/>
            </a:pPr>
            <a:endParaRPr lang="en-GB" sz="2500" dirty="0">
              <a:solidFill>
                <a:schemeClr val="bg1"/>
              </a:solidFill>
              <a:cs typeface="Arial"/>
            </a:endParaRPr>
          </a:p>
          <a:p>
            <a:pPr marL="0" indent="0">
              <a:buNone/>
            </a:pPr>
            <a:endParaRPr lang="en-GB" sz="2500" dirty="0">
              <a:solidFill>
                <a:schemeClr val="bg1"/>
              </a:solidFill>
              <a:cs typeface="Arial"/>
            </a:endParaRPr>
          </a:p>
        </p:txBody>
      </p:sp>
      <p:pic>
        <p:nvPicPr>
          <p:cNvPr id="6" name="Picture 5" descr="A group of people posing for a photo&#10;&#10;Description automatically generated with medium confidence">
            <a:extLst>
              <a:ext uri="{FF2B5EF4-FFF2-40B4-BE49-F238E27FC236}">
                <a16:creationId xmlns:a16="http://schemas.microsoft.com/office/drawing/2014/main" id="{01A5E59E-CD75-792B-D6E3-6A2445D232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250"/>
          <a:stretch/>
        </p:blipFill>
        <p:spPr>
          <a:xfrm>
            <a:off x="5937" y="3151554"/>
            <a:ext cx="9138063" cy="4066486"/>
          </a:xfrm>
          <a:prstGeom prst="rect">
            <a:avLst/>
          </a:prstGeom>
        </p:spPr>
      </p:pic>
    </p:spTree>
    <p:extLst>
      <p:ext uri="{BB962C8B-B14F-4D97-AF65-F5344CB8AC3E}">
        <p14:creationId xmlns:p14="http://schemas.microsoft.com/office/powerpoint/2010/main" val="3504991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right-02.jpg"/>
          <p:cNvPicPr>
            <a:picLocks noChangeAspect="1"/>
          </p:cNvPicPr>
          <p:nvPr/>
        </p:nvPicPr>
        <p:blipFill>
          <a:blip r:embed="rId3" cstate="print"/>
          <a:stretch>
            <a:fillRect/>
          </a:stretch>
        </p:blipFill>
        <p:spPr>
          <a:xfrm>
            <a:off x="5945" y="0"/>
            <a:ext cx="9132109" cy="6858000"/>
          </a:xfrm>
          <a:prstGeom prst="rect">
            <a:avLst/>
          </a:prstGeom>
        </p:spPr>
      </p:pic>
      <p:sp>
        <p:nvSpPr>
          <p:cNvPr id="11267" name="Rectangle 3"/>
          <p:cNvSpPr>
            <a:spLocks noChangeArrowheads="1"/>
          </p:cNvSpPr>
          <p:nvPr/>
        </p:nvSpPr>
        <p:spPr bwMode="auto">
          <a:xfrm>
            <a:off x="181430" y="1355392"/>
            <a:ext cx="8424936" cy="5940088"/>
          </a:xfrm>
          <a:prstGeom prst="rect">
            <a:avLst/>
          </a:prstGeom>
          <a:noFill/>
          <a:ln w="9525">
            <a:noFill/>
            <a:miter lim="800000"/>
            <a:headEnd/>
            <a:tailEnd/>
          </a:ln>
        </p:spPr>
        <p:txBody>
          <a:bodyPr wrap="square" lIns="91440" tIns="45720" rIns="91440" bIns="45720" anchor="t">
            <a:spAutoFit/>
          </a:bodyPr>
          <a:lstStyle/>
          <a:p>
            <a:pPr marL="342900" indent="-342900">
              <a:buFont typeface="Arial" panose="020B0604020202020204" pitchFamily="34" charset="0"/>
              <a:buChar char="•"/>
              <a:defRPr/>
            </a:pPr>
            <a:r>
              <a:rPr lang="en-US" sz="2400">
                <a:solidFill>
                  <a:schemeClr val="bg1"/>
                </a:solidFill>
                <a:latin typeface="+mj-lt"/>
              </a:rPr>
              <a:t>Moments of excellence are rewarded by House Points.</a:t>
            </a:r>
          </a:p>
          <a:p>
            <a:pPr marL="342900" indent="-342900">
              <a:buFont typeface="Arial" panose="020B0604020202020204" pitchFamily="34" charset="0"/>
              <a:buChar char="•"/>
              <a:defRPr/>
            </a:pPr>
            <a:endParaRPr lang="en-US" sz="2400">
              <a:solidFill>
                <a:schemeClr val="bg1"/>
              </a:solidFill>
              <a:latin typeface="+mj-lt"/>
            </a:endParaRPr>
          </a:p>
          <a:p>
            <a:pPr marL="342900" indent="-342900">
              <a:buFont typeface="Arial" panose="020B0604020202020204" pitchFamily="34" charset="0"/>
              <a:buChar char="•"/>
              <a:defRPr/>
            </a:pPr>
            <a:r>
              <a:rPr lang="en-US" sz="2400">
                <a:solidFill>
                  <a:schemeClr val="bg1"/>
                </a:solidFill>
                <a:latin typeface="+mj-lt"/>
              </a:rPr>
              <a:t>These moments are linked to our Hove Park Values.</a:t>
            </a:r>
          </a:p>
          <a:p>
            <a:pPr marL="342900" indent="-342900">
              <a:buFont typeface="Arial" panose="020B0604020202020204" pitchFamily="34" charset="0"/>
              <a:buChar char="•"/>
              <a:defRPr/>
            </a:pPr>
            <a:endParaRPr lang="en-US" sz="2400">
              <a:solidFill>
                <a:schemeClr val="bg1"/>
              </a:solidFill>
              <a:latin typeface="+mj-lt"/>
            </a:endParaRPr>
          </a:p>
          <a:p>
            <a:pPr marL="342900" indent="-342900">
              <a:buFont typeface="Arial" panose="020B0604020202020204" pitchFamily="34" charset="0"/>
              <a:buChar char="•"/>
              <a:defRPr/>
            </a:pPr>
            <a:r>
              <a:rPr lang="en-US" sz="2400">
                <a:solidFill>
                  <a:schemeClr val="bg1"/>
                </a:solidFill>
                <a:latin typeface="+mj-lt"/>
              </a:rPr>
              <a:t>Every term a year group celebration assembly takes place, whereby students are recognized for their attendance, house points and outstanding effort and progress in subjects.</a:t>
            </a:r>
          </a:p>
          <a:p>
            <a:pPr marL="342900" indent="-342900">
              <a:buFont typeface="Arial" panose="020B0604020202020204" pitchFamily="34" charset="0"/>
              <a:buChar char="•"/>
              <a:defRPr/>
            </a:pPr>
            <a:endParaRPr lang="en-US" sz="2400">
              <a:solidFill>
                <a:schemeClr val="bg1"/>
              </a:solidFill>
              <a:latin typeface="+mj-lt"/>
              <a:cs typeface="Arial"/>
            </a:endParaRPr>
          </a:p>
          <a:p>
            <a:pPr marL="342900" indent="-342900">
              <a:buFont typeface="Arial" panose="020B0604020202020204" pitchFamily="34" charset="0"/>
              <a:buChar char="•"/>
              <a:defRPr/>
            </a:pPr>
            <a:r>
              <a:rPr lang="en-US" sz="2400">
                <a:solidFill>
                  <a:schemeClr val="bg1"/>
                </a:solidFill>
                <a:latin typeface="+mj-lt"/>
                <a:cs typeface="Arial"/>
              </a:rPr>
              <a:t>Golden Ticket rewards.</a:t>
            </a:r>
          </a:p>
          <a:p>
            <a:pPr marL="342900" indent="-342900">
              <a:buFont typeface="Arial" panose="020B0604020202020204" pitchFamily="34" charset="0"/>
              <a:buChar char="•"/>
              <a:defRPr/>
            </a:pPr>
            <a:endParaRPr lang="en-US" sz="2400">
              <a:solidFill>
                <a:schemeClr val="bg1"/>
              </a:solidFill>
              <a:latin typeface="+mj-lt"/>
            </a:endParaRPr>
          </a:p>
          <a:p>
            <a:pPr marL="342900" indent="-342900">
              <a:buFont typeface="Arial" panose="020B0604020202020204" pitchFamily="34" charset="0"/>
              <a:buChar char="•"/>
              <a:defRPr/>
            </a:pPr>
            <a:r>
              <a:rPr lang="en-US" sz="2400">
                <a:solidFill>
                  <a:schemeClr val="bg1"/>
                </a:solidFill>
                <a:latin typeface="+mj-lt"/>
              </a:rPr>
              <a:t>Please use these to support your own motivational conversations at home.</a:t>
            </a:r>
          </a:p>
          <a:p>
            <a:pPr>
              <a:defRPr/>
            </a:pPr>
            <a:endParaRPr lang="en-US">
              <a:solidFill>
                <a:schemeClr val="bg1"/>
              </a:solidFill>
              <a:latin typeface="+mj-lt"/>
            </a:endParaRPr>
          </a:p>
          <a:p>
            <a:pPr>
              <a:defRPr/>
            </a:pPr>
            <a:endParaRPr lang="en-US">
              <a:latin typeface="Arial" charset="0"/>
            </a:endParaRPr>
          </a:p>
          <a:p>
            <a:pPr>
              <a:defRPr/>
            </a:pPr>
            <a:endParaRPr lang="en-US" sz="3200" b="1">
              <a:solidFill>
                <a:srgbClr val="CC0000"/>
              </a:solidFill>
            </a:endParaRPr>
          </a:p>
        </p:txBody>
      </p:sp>
      <p:sp>
        <p:nvSpPr>
          <p:cNvPr id="5" name="TextBox 4"/>
          <p:cNvSpPr txBox="1"/>
          <p:nvPr/>
        </p:nvSpPr>
        <p:spPr>
          <a:xfrm>
            <a:off x="539552" y="323753"/>
            <a:ext cx="6984776" cy="707886"/>
          </a:xfrm>
          <a:prstGeom prst="rect">
            <a:avLst/>
          </a:prstGeom>
          <a:noFill/>
        </p:spPr>
        <p:txBody>
          <a:bodyPr wrap="square" rtlCol="0">
            <a:spAutoFit/>
          </a:bodyPr>
          <a:lstStyle/>
          <a:p>
            <a:r>
              <a:rPr lang="en-GB" sz="4000">
                <a:solidFill>
                  <a:schemeClr val="bg1"/>
                </a:solidFill>
                <a:latin typeface="+mj-lt"/>
              </a:rPr>
              <a:t>Rewards</a:t>
            </a:r>
            <a:endParaRPr lang="en-US" sz="4000">
              <a:solidFill>
                <a:schemeClr val="bg1"/>
              </a:solidFill>
              <a:latin typeface="+mj-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9E8BF7B-EF6B-EF1C-FF7C-9E5077A6F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1" y="1"/>
            <a:ext cx="9170471" cy="6858000"/>
          </a:xfrm>
          <a:prstGeom prst="rect">
            <a:avLst/>
          </a:prstGeom>
        </p:spPr>
      </p:pic>
      <p:pic>
        <p:nvPicPr>
          <p:cNvPr id="9" name="Gráfico 8">
            <a:extLst>
              <a:ext uri="{FF2B5EF4-FFF2-40B4-BE49-F238E27FC236}">
                <a16:creationId xmlns:a16="http://schemas.microsoft.com/office/drawing/2014/main" id="{7C5A9DE4-3EB4-EC7A-74C0-250145740F1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970" y="-31531"/>
            <a:ext cx="9144000" cy="1020827"/>
          </a:xfrm>
          <a:prstGeom prst="rect">
            <a:avLst/>
          </a:prstGeom>
        </p:spPr>
      </p:pic>
      <p:pic>
        <p:nvPicPr>
          <p:cNvPr id="10" name="Gráfico 9">
            <a:extLst>
              <a:ext uri="{FF2B5EF4-FFF2-40B4-BE49-F238E27FC236}">
                <a16:creationId xmlns:a16="http://schemas.microsoft.com/office/drawing/2014/main" id="{86699FF4-A8AF-1483-E0E7-AA6CEB84A3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a:off x="0" y="5827186"/>
            <a:ext cx="9144000" cy="1020827"/>
          </a:xfrm>
          <a:prstGeom prst="rect">
            <a:avLst/>
          </a:prstGeom>
        </p:spPr>
      </p:pic>
      <p:sp>
        <p:nvSpPr>
          <p:cNvPr id="12" name="CuadroTexto 11">
            <a:extLst>
              <a:ext uri="{FF2B5EF4-FFF2-40B4-BE49-F238E27FC236}">
                <a16:creationId xmlns:a16="http://schemas.microsoft.com/office/drawing/2014/main" id="{E9E44795-1943-EE13-164F-0C75A87989C2}"/>
              </a:ext>
            </a:extLst>
          </p:cNvPr>
          <p:cNvSpPr txBox="1"/>
          <p:nvPr/>
        </p:nvSpPr>
        <p:spPr>
          <a:xfrm>
            <a:off x="1553081" y="69696"/>
            <a:ext cx="5945172" cy="715581"/>
          </a:xfrm>
          <a:prstGeom prst="rect">
            <a:avLst/>
          </a:prstGeom>
          <a:noFill/>
        </p:spPr>
        <p:txBody>
          <a:bodyPr wrap="square">
            <a:spAutoFit/>
          </a:bodyPr>
          <a:lstStyle/>
          <a:p>
            <a:pPr algn="ctr"/>
            <a:r>
              <a:rPr lang="es-MX" sz="4050">
                <a:solidFill>
                  <a:schemeClr val="bg1"/>
                </a:solidFill>
                <a:latin typeface="Abraham Demo" panose="02000500000000000000" pitchFamily="2" charset="0"/>
              </a:rPr>
              <a:t>OUR SHARED VALUES </a:t>
            </a:r>
          </a:p>
        </p:txBody>
      </p:sp>
      <p:pic>
        <p:nvPicPr>
          <p:cNvPr id="3" name="Imagen 2">
            <a:extLst>
              <a:ext uri="{FF2B5EF4-FFF2-40B4-BE49-F238E27FC236}">
                <a16:creationId xmlns:a16="http://schemas.microsoft.com/office/drawing/2014/main" id="{94EB96BA-02B5-3904-946C-0D57379F36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941" y="5965110"/>
            <a:ext cx="2448272" cy="744979"/>
          </a:xfrm>
          <a:prstGeom prst="rect">
            <a:avLst/>
          </a:prstGeom>
        </p:spPr>
      </p:pic>
      <p:sp>
        <p:nvSpPr>
          <p:cNvPr id="13" name="CuadroTexto 12">
            <a:extLst>
              <a:ext uri="{FF2B5EF4-FFF2-40B4-BE49-F238E27FC236}">
                <a16:creationId xmlns:a16="http://schemas.microsoft.com/office/drawing/2014/main" id="{77BD2DE5-307A-7C9D-E9AB-F47A3009200C}"/>
              </a:ext>
            </a:extLst>
          </p:cNvPr>
          <p:cNvSpPr txBox="1"/>
          <p:nvPr/>
        </p:nvSpPr>
        <p:spPr>
          <a:xfrm>
            <a:off x="863329" y="2774792"/>
            <a:ext cx="2111061" cy="696506"/>
          </a:xfrm>
          <a:prstGeom prst="rect">
            <a:avLst/>
          </a:prstGeom>
          <a:noFill/>
        </p:spPr>
        <p:txBody>
          <a:bodyPr wrap="square">
            <a:spAutoFit/>
          </a:bodyPr>
          <a:lstStyle/>
          <a:p>
            <a:r>
              <a:rPr lang="es-MX" sz="1500" b="1">
                <a:solidFill>
                  <a:schemeClr val="bg1"/>
                </a:solidFill>
                <a:latin typeface="Montserrat" panose="02000505000000020004" pitchFamily="2" charset="0"/>
              </a:rPr>
              <a:t>WE ARE</a:t>
            </a:r>
          </a:p>
          <a:p>
            <a:r>
              <a:rPr lang="es-MX" sz="1500" b="1">
                <a:solidFill>
                  <a:schemeClr val="bg1"/>
                </a:solidFill>
                <a:latin typeface="Montserrat" panose="02000505000000020004" pitchFamily="2" charset="0"/>
              </a:rPr>
              <a:t>ASPIRATIONAL</a:t>
            </a:r>
          </a:p>
        </p:txBody>
      </p:sp>
      <p:sp>
        <p:nvSpPr>
          <p:cNvPr id="16" name="CuadroTexto 15">
            <a:extLst>
              <a:ext uri="{FF2B5EF4-FFF2-40B4-BE49-F238E27FC236}">
                <a16:creationId xmlns:a16="http://schemas.microsoft.com/office/drawing/2014/main" id="{691AAAC1-06E3-677D-E4E6-131DF43943D4}"/>
              </a:ext>
            </a:extLst>
          </p:cNvPr>
          <p:cNvSpPr txBox="1"/>
          <p:nvPr/>
        </p:nvSpPr>
        <p:spPr>
          <a:xfrm>
            <a:off x="3998369" y="2836315"/>
            <a:ext cx="2368304" cy="696506"/>
          </a:xfrm>
          <a:prstGeom prst="rect">
            <a:avLst/>
          </a:prstGeom>
          <a:noFill/>
        </p:spPr>
        <p:txBody>
          <a:bodyPr wrap="square">
            <a:spAutoFit/>
          </a:bodyPr>
          <a:lstStyle/>
          <a:p>
            <a:r>
              <a:rPr lang="es-MX" sz="1500" b="1">
                <a:solidFill>
                  <a:schemeClr val="bg1"/>
                </a:solidFill>
                <a:latin typeface="Montserrat" panose="02000505000000020004" pitchFamily="2" charset="0"/>
              </a:rPr>
              <a:t>WE ARE</a:t>
            </a:r>
          </a:p>
          <a:p>
            <a:r>
              <a:rPr lang="es-MX" sz="1500" b="1">
                <a:solidFill>
                  <a:schemeClr val="bg1"/>
                </a:solidFill>
                <a:latin typeface="Montserrat" panose="02000505000000020004" pitchFamily="2" charset="0"/>
              </a:rPr>
              <a:t>RESPECTFUL</a:t>
            </a:r>
          </a:p>
        </p:txBody>
      </p:sp>
      <p:sp>
        <p:nvSpPr>
          <p:cNvPr id="18" name="CuadroTexto 17">
            <a:extLst>
              <a:ext uri="{FF2B5EF4-FFF2-40B4-BE49-F238E27FC236}">
                <a16:creationId xmlns:a16="http://schemas.microsoft.com/office/drawing/2014/main" id="{A0D845D8-0766-54D2-35BD-02B4E251FD4B}"/>
              </a:ext>
            </a:extLst>
          </p:cNvPr>
          <p:cNvSpPr txBox="1"/>
          <p:nvPr/>
        </p:nvSpPr>
        <p:spPr>
          <a:xfrm>
            <a:off x="7140008" y="2774790"/>
            <a:ext cx="2003992" cy="553998"/>
          </a:xfrm>
          <a:prstGeom prst="rect">
            <a:avLst/>
          </a:prstGeom>
          <a:noFill/>
        </p:spPr>
        <p:txBody>
          <a:bodyPr wrap="square">
            <a:spAutoFit/>
          </a:bodyPr>
          <a:lstStyle/>
          <a:p>
            <a:r>
              <a:rPr lang="es-MX" sz="1500" b="1">
                <a:solidFill>
                  <a:schemeClr val="bg1"/>
                </a:solidFill>
                <a:latin typeface="Montserrat" panose="02000505000000020004" pitchFamily="2" charset="0"/>
              </a:rPr>
              <a:t>WE ARE</a:t>
            </a:r>
          </a:p>
          <a:p>
            <a:r>
              <a:rPr lang="es-MX" sz="1500" b="1">
                <a:solidFill>
                  <a:schemeClr val="bg1"/>
                </a:solidFill>
                <a:latin typeface="Montserrat" panose="02000505000000020004" pitchFamily="2" charset="0"/>
              </a:rPr>
              <a:t>PROUD</a:t>
            </a:r>
          </a:p>
        </p:txBody>
      </p:sp>
      <p:sp>
        <p:nvSpPr>
          <p:cNvPr id="20" name="CuadroTexto 19">
            <a:extLst>
              <a:ext uri="{FF2B5EF4-FFF2-40B4-BE49-F238E27FC236}">
                <a16:creationId xmlns:a16="http://schemas.microsoft.com/office/drawing/2014/main" id="{8A23FBD1-0E97-A001-A040-02A939FDB001}"/>
              </a:ext>
            </a:extLst>
          </p:cNvPr>
          <p:cNvSpPr txBox="1"/>
          <p:nvPr/>
        </p:nvSpPr>
        <p:spPr>
          <a:xfrm>
            <a:off x="863329" y="4602928"/>
            <a:ext cx="2550820" cy="696506"/>
          </a:xfrm>
          <a:prstGeom prst="rect">
            <a:avLst/>
          </a:prstGeom>
          <a:noFill/>
        </p:spPr>
        <p:txBody>
          <a:bodyPr wrap="square">
            <a:spAutoFit/>
          </a:bodyPr>
          <a:lstStyle/>
          <a:p>
            <a:r>
              <a:rPr lang="es-MX" sz="1500" b="1">
                <a:solidFill>
                  <a:schemeClr val="bg1"/>
                </a:solidFill>
                <a:latin typeface="Montserrat" panose="02000505000000020004" pitchFamily="2" charset="0"/>
              </a:rPr>
              <a:t>WE ARE</a:t>
            </a:r>
          </a:p>
          <a:p>
            <a:r>
              <a:rPr lang="es-MX" sz="1500" b="1">
                <a:solidFill>
                  <a:schemeClr val="bg1"/>
                </a:solidFill>
                <a:latin typeface="Montserrat" panose="02000505000000020004" pitchFamily="2" charset="0"/>
              </a:rPr>
              <a:t>CONNECTED</a:t>
            </a:r>
          </a:p>
        </p:txBody>
      </p:sp>
      <p:sp>
        <p:nvSpPr>
          <p:cNvPr id="22" name="CuadroTexto 21">
            <a:extLst>
              <a:ext uri="{FF2B5EF4-FFF2-40B4-BE49-F238E27FC236}">
                <a16:creationId xmlns:a16="http://schemas.microsoft.com/office/drawing/2014/main" id="{AD74999D-5DAB-08BD-4C2D-2511D0BF4854}"/>
              </a:ext>
            </a:extLst>
          </p:cNvPr>
          <p:cNvSpPr txBox="1"/>
          <p:nvPr/>
        </p:nvSpPr>
        <p:spPr>
          <a:xfrm>
            <a:off x="4043278" y="4619947"/>
            <a:ext cx="2278489" cy="696506"/>
          </a:xfrm>
          <a:prstGeom prst="rect">
            <a:avLst/>
          </a:prstGeom>
          <a:noFill/>
        </p:spPr>
        <p:txBody>
          <a:bodyPr wrap="square">
            <a:spAutoFit/>
          </a:bodyPr>
          <a:lstStyle/>
          <a:p>
            <a:r>
              <a:rPr lang="es-MX" sz="1500" b="1">
                <a:solidFill>
                  <a:schemeClr val="bg1"/>
                </a:solidFill>
                <a:latin typeface="Montserrat" panose="02000505000000020004" pitchFamily="2" charset="0"/>
              </a:rPr>
              <a:t>WE ARE</a:t>
            </a:r>
          </a:p>
          <a:p>
            <a:r>
              <a:rPr lang="es-MX" sz="1500" b="1">
                <a:solidFill>
                  <a:schemeClr val="bg1"/>
                </a:solidFill>
                <a:latin typeface="Montserrat" panose="02000505000000020004" pitchFamily="2" charset="0"/>
              </a:rPr>
              <a:t>COLLABORATIVE</a:t>
            </a:r>
          </a:p>
        </p:txBody>
      </p:sp>
      <p:sp>
        <p:nvSpPr>
          <p:cNvPr id="24" name="CuadroTexto 23">
            <a:extLst>
              <a:ext uri="{FF2B5EF4-FFF2-40B4-BE49-F238E27FC236}">
                <a16:creationId xmlns:a16="http://schemas.microsoft.com/office/drawing/2014/main" id="{1ABB5FB1-1B32-1722-C330-22B240508461}"/>
              </a:ext>
            </a:extLst>
          </p:cNvPr>
          <p:cNvSpPr txBox="1"/>
          <p:nvPr/>
        </p:nvSpPr>
        <p:spPr>
          <a:xfrm>
            <a:off x="7183659" y="4609299"/>
            <a:ext cx="1960342" cy="553998"/>
          </a:xfrm>
          <a:prstGeom prst="rect">
            <a:avLst/>
          </a:prstGeom>
          <a:noFill/>
        </p:spPr>
        <p:txBody>
          <a:bodyPr wrap="square">
            <a:spAutoFit/>
          </a:bodyPr>
          <a:lstStyle/>
          <a:p>
            <a:r>
              <a:rPr lang="es-MX" sz="1500" b="1">
                <a:solidFill>
                  <a:schemeClr val="bg1"/>
                </a:solidFill>
                <a:latin typeface="Montserrat" panose="02000505000000020004" pitchFamily="2" charset="0"/>
              </a:rPr>
              <a:t>WE ARE</a:t>
            </a:r>
          </a:p>
          <a:p>
            <a:r>
              <a:rPr lang="es-MX" sz="1500" b="1">
                <a:solidFill>
                  <a:schemeClr val="bg1"/>
                </a:solidFill>
                <a:latin typeface="Montserrat" panose="02000505000000020004" pitchFamily="2" charset="0"/>
              </a:rPr>
              <a:t>RESPONSIBLE</a:t>
            </a:r>
          </a:p>
        </p:txBody>
      </p:sp>
      <p:pic>
        <p:nvPicPr>
          <p:cNvPr id="5" name="Imagen 4">
            <a:extLst>
              <a:ext uri="{FF2B5EF4-FFF2-40B4-BE49-F238E27FC236}">
                <a16:creationId xmlns:a16="http://schemas.microsoft.com/office/drawing/2014/main" id="{621FA022-0D6B-544B-43F7-9FB142A8A4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3401035"/>
            <a:ext cx="1047211" cy="1134031"/>
          </a:xfrm>
          <a:prstGeom prst="rect">
            <a:avLst/>
          </a:prstGeom>
        </p:spPr>
      </p:pic>
      <p:pic>
        <p:nvPicPr>
          <p:cNvPr id="11" name="Imagen 10">
            <a:extLst>
              <a:ext uri="{FF2B5EF4-FFF2-40B4-BE49-F238E27FC236}">
                <a16:creationId xmlns:a16="http://schemas.microsoft.com/office/drawing/2014/main" id="{1E132A40-6722-00C2-D45C-B5D0BB2A02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5731" y="3400219"/>
            <a:ext cx="1047211" cy="1135661"/>
          </a:xfrm>
          <a:prstGeom prst="rect">
            <a:avLst/>
          </a:prstGeom>
        </p:spPr>
      </p:pic>
      <p:pic>
        <p:nvPicPr>
          <p:cNvPr id="17" name="Imagen 16">
            <a:extLst>
              <a:ext uri="{FF2B5EF4-FFF2-40B4-BE49-F238E27FC236}">
                <a16:creationId xmlns:a16="http://schemas.microsoft.com/office/drawing/2014/main" id="{E00ABA6B-D665-8086-E194-A72D2E98CA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9084" y="3440671"/>
            <a:ext cx="1087428" cy="1179276"/>
          </a:xfrm>
          <a:prstGeom prst="rect">
            <a:avLst/>
          </a:prstGeom>
        </p:spPr>
      </p:pic>
      <p:pic>
        <p:nvPicPr>
          <p:cNvPr id="21" name="Imagen 20">
            <a:extLst>
              <a:ext uri="{FF2B5EF4-FFF2-40B4-BE49-F238E27FC236}">
                <a16:creationId xmlns:a16="http://schemas.microsoft.com/office/drawing/2014/main" id="{86192F45-0EA8-4CFF-366C-889148CE10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8632" y="1500030"/>
            <a:ext cx="1088991" cy="1179276"/>
          </a:xfrm>
          <a:prstGeom prst="rect">
            <a:avLst/>
          </a:prstGeom>
        </p:spPr>
      </p:pic>
      <p:pic>
        <p:nvPicPr>
          <p:cNvPr id="25" name="Imagen 24">
            <a:extLst>
              <a:ext uri="{FF2B5EF4-FFF2-40B4-BE49-F238E27FC236}">
                <a16:creationId xmlns:a16="http://schemas.microsoft.com/office/drawing/2014/main" id="{53758C5E-1017-832B-5AE0-B3B8108C62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429" y="1500029"/>
            <a:ext cx="1087429" cy="1179277"/>
          </a:xfrm>
          <a:prstGeom prst="rect">
            <a:avLst/>
          </a:prstGeom>
        </p:spPr>
      </p:pic>
      <p:pic>
        <p:nvPicPr>
          <p:cNvPr id="28" name="Imagen 27">
            <a:extLst>
              <a:ext uri="{FF2B5EF4-FFF2-40B4-BE49-F238E27FC236}">
                <a16:creationId xmlns:a16="http://schemas.microsoft.com/office/drawing/2014/main" id="{7D156BB1-C8B3-3133-438C-E9CDBC2836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9084" y="1512919"/>
            <a:ext cx="1087428" cy="1179276"/>
          </a:xfrm>
          <a:prstGeom prst="rect">
            <a:avLst/>
          </a:prstGeom>
        </p:spPr>
      </p:pic>
    </p:spTree>
    <p:extLst>
      <p:ext uri="{BB962C8B-B14F-4D97-AF65-F5344CB8AC3E}">
        <p14:creationId xmlns:p14="http://schemas.microsoft.com/office/powerpoint/2010/main" val="82614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D8A7530A-346A-4957-8481-8FA707DFC383}"/>
              </a:ext>
            </a:extLst>
          </p:cNvPr>
          <p:cNvPicPr>
            <a:picLocks noChangeAspect="1"/>
          </p:cNvPicPr>
          <p:nvPr/>
        </p:nvPicPr>
        <p:blipFill>
          <a:blip r:embed="rId2" cstate="print"/>
          <a:stretch>
            <a:fillRect/>
          </a:stretch>
        </p:blipFill>
        <p:spPr>
          <a:xfrm>
            <a:off x="5945" y="0"/>
            <a:ext cx="9132109" cy="6858000"/>
          </a:xfrm>
          <a:prstGeom prst="rect">
            <a:avLst/>
          </a:prstGeom>
        </p:spPr>
      </p:pic>
      <p:sp>
        <p:nvSpPr>
          <p:cNvPr id="2" name="Title 1">
            <a:extLst>
              <a:ext uri="{FF2B5EF4-FFF2-40B4-BE49-F238E27FC236}">
                <a16:creationId xmlns:a16="http://schemas.microsoft.com/office/drawing/2014/main" id="{470EB04D-42C1-4FA3-BDD6-F85A57583892}"/>
              </a:ext>
            </a:extLst>
          </p:cNvPr>
          <p:cNvSpPr>
            <a:spLocks noGrp="1"/>
          </p:cNvSpPr>
          <p:nvPr>
            <p:ph type="title"/>
          </p:nvPr>
        </p:nvSpPr>
        <p:spPr>
          <a:xfrm>
            <a:off x="683568" y="244929"/>
            <a:ext cx="8229600" cy="1143000"/>
          </a:xfrm>
        </p:spPr>
        <p:txBody>
          <a:bodyPr/>
          <a:lstStyle/>
          <a:p>
            <a:pPr algn="l"/>
            <a:r>
              <a:rPr lang="en-GB" sz="4000">
                <a:solidFill>
                  <a:schemeClr val="bg1"/>
                </a:solidFill>
              </a:rPr>
              <a:t>Friday 3rd July</a:t>
            </a:r>
          </a:p>
        </p:txBody>
      </p:sp>
      <p:sp>
        <p:nvSpPr>
          <p:cNvPr id="3" name="Content Placeholder 2">
            <a:extLst>
              <a:ext uri="{FF2B5EF4-FFF2-40B4-BE49-F238E27FC236}">
                <a16:creationId xmlns:a16="http://schemas.microsoft.com/office/drawing/2014/main" id="{A157FFA6-DA2C-4BA6-81C9-93F8DE3984C9}"/>
              </a:ext>
            </a:extLst>
          </p:cNvPr>
          <p:cNvSpPr>
            <a:spLocks noGrp="1"/>
          </p:cNvSpPr>
          <p:nvPr>
            <p:ph idx="1"/>
          </p:nvPr>
        </p:nvSpPr>
        <p:spPr>
          <a:xfrm>
            <a:off x="457200" y="1600200"/>
            <a:ext cx="4441245" cy="4525963"/>
          </a:xfrm>
        </p:spPr>
        <p:txBody>
          <a:bodyPr/>
          <a:lstStyle/>
          <a:p>
            <a:r>
              <a:rPr lang="en-GB" sz="2000">
                <a:solidFill>
                  <a:schemeClr val="bg1"/>
                </a:solidFill>
              </a:rPr>
              <a:t>Student arrival from 8.45am for 9.00am start</a:t>
            </a:r>
          </a:p>
          <a:p>
            <a:r>
              <a:rPr lang="en-GB" sz="2000">
                <a:solidFill>
                  <a:schemeClr val="bg1"/>
                </a:solidFill>
              </a:rPr>
              <a:t>Assembly</a:t>
            </a:r>
          </a:p>
          <a:p>
            <a:r>
              <a:rPr lang="en-GB" sz="2000">
                <a:solidFill>
                  <a:schemeClr val="bg1"/>
                </a:solidFill>
              </a:rPr>
              <a:t>Session 1: Tour of the Campus, transition packs and getting to know one another</a:t>
            </a:r>
          </a:p>
          <a:p>
            <a:r>
              <a:rPr lang="en-GB" sz="2000">
                <a:solidFill>
                  <a:schemeClr val="bg1"/>
                </a:solidFill>
              </a:rPr>
              <a:t>Break time</a:t>
            </a:r>
          </a:p>
          <a:p>
            <a:r>
              <a:rPr lang="en-GB" sz="2000">
                <a:solidFill>
                  <a:schemeClr val="bg1"/>
                </a:solidFill>
              </a:rPr>
              <a:t>Session 2: Taster lesson</a:t>
            </a:r>
          </a:p>
          <a:p>
            <a:r>
              <a:rPr lang="en-GB" sz="2000">
                <a:solidFill>
                  <a:schemeClr val="bg1"/>
                </a:solidFill>
              </a:rPr>
              <a:t>Session 3: Taster lesson</a:t>
            </a:r>
          </a:p>
          <a:p>
            <a:r>
              <a:rPr lang="en-GB" sz="2000">
                <a:solidFill>
                  <a:schemeClr val="bg1"/>
                </a:solidFill>
              </a:rPr>
              <a:t>Lunch time: Complimentary meal from canteen</a:t>
            </a:r>
          </a:p>
          <a:p>
            <a:r>
              <a:rPr lang="en-GB" sz="2000">
                <a:solidFill>
                  <a:schemeClr val="bg1"/>
                </a:solidFill>
              </a:rPr>
              <a:t>Session 4: Taster lesson</a:t>
            </a:r>
          </a:p>
          <a:p>
            <a:r>
              <a:rPr lang="en-GB" sz="2000">
                <a:solidFill>
                  <a:schemeClr val="bg1"/>
                </a:solidFill>
              </a:rPr>
              <a:t>2.20 – 2.30pm: Meet in hall and dismissal </a:t>
            </a:r>
          </a:p>
          <a:p>
            <a:r>
              <a:rPr lang="en-GB" sz="2000">
                <a:solidFill>
                  <a:schemeClr val="bg1"/>
                </a:solidFill>
              </a:rPr>
              <a:t>Collection: 2.30pm</a:t>
            </a:r>
          </a:p>
        </p:txBody>
      </p:sp>
      <p:pic>
        <p:nvPicPr>
          <p:cNvPr id="6" name="Picture 5" descr="A picture containing person, indoor&#10;&#10;Description automatically generated">
            <a:extLst>
              <a:ext uri="{FF2B5EF4-FFF2-40B4-BE49-F238E27FC236}">
                <a16:creationId xmlns:a16="http://schemas.microsoft.com/office/drawing/2014/main" id="{6DB7CC32-3EFE-35AD-DB58-EB59FA4B6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44" r="-191"/>
          <a:stretch/>
        </p:blipFill>
        <p:spPr>
          <a:xfrm>
            <a:off x="5374432" y="0"/>
            <a:ext cx="4441245" cy="6858000"/>
          </a:xfrm>
          <a:prstGeom prst="rect">
            <a:avLst/>
          </a:prstGeom>
        </p:spPr>
      </p:pic>
      <p:pic>
        <p:nvPicPr>
          <p:cNvPr id="7" name="Picture 6" descr="A child pointing at a piece of paper&#10;&#10;Description automatically generated">
            <a:extLst>
              <a:ext uri="{FF2B5EF4-FFF2-40B4-BE49-F238E27FC236}">
                <a16:creationId xmlns:a16="http://schemas.microsoft.com/office/drawing/2014/main" id="{F9D72305-8125-5C50-9FF0-8BFC8B10DA3B}"/>
              </a:ext>
            </a:extLst>
          </p:cNvPr>
          <p:cNvPicPr>
            <a:picLocks noChangeAspect="1"/>
          </p:cNvPicPr>
          <p:nvPr/>
        </p:nvPicPr>
        <p:blipFill rotWithShape="1">
          <a:blip r:embed="rId4"/>
          <a:srcRect l="152" t="16374" r="2360" b="391"/>
          <a:stretch/>
        </p:blipFill>
        <p:spPr>
          <a:xfrm rot="5400000">
            <a:off x="4160604" y="1241031"/>
            <a:ext cx="6876026" cy="4416717"/>
          </a:xfrm>
          <a:prstGeom prst="rect">
            <a:avLst/>
          </a:prstGeom>
        </p:spPr>
      </p:pic>
    </p:spTree>
    <p:extLst>
      <p:ext uri="{BB962C8B-B14F-4D97-AF65-F5344CB8AC3E}">
        <p14:creationId xmlns:p14="http://schemas.microsoft.com/office/powerpoint/2010/main" val="3704915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right-02.jpg">
            <a:extLst>
              <a:ext uri="{FF2B5EF4-FFF2-40B4-BE49-F238E27FC236}">
                <a16:creationId xmlns:a16="http://schemas.microsoft.com/office/drawing/2014/main" id="{3F37203D-9933-40E0-BA72-0C71BCFC62D2}"/>
              </a:ext>
            </a:extLst>
          </p:cNvPr>
          <p:cNvPicPr>
            <a:picLocks noChangeAspect="1"/>
          </p:cNvPicPr>
          <p:nvPr/>
        </p:nvPicPr>
        <p:blipFill>
          <a:blip r:embed="rId2" cstate="print"/>
          <a:stretch>
            <a:fillRect/>
          </a:stretch>
        </p:blipFill>
        <p:spPr>
          <a:xfrm>
            <a:off x="5945" y="0"/>
            <a:ext cx="9132109" cy="6858000"/>
          </a:xfrm>
          <a:prstGeom prst="rect">
            <a:avLst/>
          </a:prstGeom>
        </p:spPr>
      </p:pic>
      <p:pic>
        <p:nvPicPr>
          <p:cNvPr id="3" name="Picture 2">
            <a:extLst>
              <a:ext uri="{FF2B5EF4-FFF2-40B4-BE49-F238E27FC236}">
                <a16:creationId xmlns:a16="http://schemas.microsoft.com/office/drawing/2014/main" id="{5C9CEC98-D3C0-48A7-BC0E-DED29419C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12546"/>
            <a:ext cx="3258319" cy="3063246"/>
          </a:xfrm>
          <a:prstGeom prst="rect">
            <a:avLst/>
          </a:prstGeom>
        </p:spPr>
      </p:pic>
      <p:pic>
        <p:nvPicPr>
          <p:cNvPr id="5" name="Picture 4">
            <a:extLst>
              <a:ext uri="{FF2B5EF4-FFF2-40B4-BE49-F238E27FC236}">
                <a16:creationId xmlns:a16="http://schemas.microsoft.com/office/drawing/2014/main" id="{6E590616-1ECC-44F4-ABD6-54AF96642D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573" y="177359"/>
            <a:ext cx="3255271" cy="3151638"/>
          </a:xfrm>
          <a:prstGeom prst="rect">
            <a:avLst/>
          </a:prstGeom>
        </p:spPr>
      </p:pic>
      <p:pic>
        <p:nvPicPr>
          <p:cNvPr id="7" name="Picture 6">
            <a:extLst>
              <a:ext uri="{FF2B5EF4-FFF2-40B4-BE49-F238E27FC236}">
                <a16:creationId xmlns:a16="http://schemas.microsoft.com/office/drawing/2014/main" id="{8D3426A4-896C-4760-83AF-EA1758F58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4363" y="3501008"/>
            <a:ext cx="3255271" cy="3151638"/>
          </a:xfrm>
          <a:prstGeom prst="rect">
            <a:avLst/>
          </a:prstGeom>
        </p:spPr>
      </p:pic>
    </p:spTree>
    <p:extLst>
      <p:ext uri="{BB962C8B-B14F-4D97-AF65-F5344CB8AC3E}">
        <p14:creationId xmlns:p14="http://schemas.microsoft.com/office/powerpoint/2010/main" val="176935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BC785156-25F8-49FF-B20E-E49CE85AC0C1}"/>
              </a:ext>
            </a:extLst>
          </p:cNvPr>
          <p:cNvPicPr>
            <a:picLocks noChangeAspect="1"/>
          </p:cNvPicPr>
          <p:nvPr/>
        </p:nvPicPr>
        <p:blipFill>
          <a:blip r:embed="rId2" cstate="print"/>
          <a:stretch>
            <a:fillRect/>
          </a:stretch>
        </p:blipFill>
        <p:spPr>
          <a:xfrm>
            <a:off x="5945" y="0"/>
            <a:ext cx="9132109" cy="6858000"/>
          </a:xfrm>
          <a:prstGeom prst="rect">
            <a:avLst/>
          </a:prstGeom>
        </p:spPr>
      </p:pic>
      <p:sp>
        <p:nvSpPr>
          <p:cNvPr id="2" name="Title 1"/>
          <p:cNvSpPr>
            <a:spLocks noGrp="1"/>
          </p:cNvSpPr>
          <p:nvPr>
            <p:ph type="title"/>
          </p:nvPr>
        </p:nvSpPr>
        <p:spPr/>
        <p:txBody>
          <a:bodyPr/>
          <a:lstStyle/>
          <a:p>
            <a:r>
              <a:rPr lang="en-GB" sz="4000">
                <a:solidFill>
                  <a:schemeClr val="bg1"/>
                </a:solidFill>
              </a:rPr>
              <a:t>Every Child Should at Hove Park</a:t>
            </a:r>
          </a:p>
        </p:txBody>
      </p:sp>
      <p:sp>
        <p:nvSpPr>
          <p:cNvPr id="3" name="Content Placeholder 2"/>
          <p:cNvSpPr>
            <a:spLocks noGrp="1"/>
          </p:cNvSpPr>
          <p:nvPr>
            <p:ph idx="1"/>
          </p:nvPr>
        </p:nvSpPr>
        <p:spPr>
          <a:xfrm>
            <a:off x="457199" y="1417638"/>
            <a:ext cx="8229600" cy="5069160"/>
          </a:xfrm>
        </p:spPr>
        <p:txBody>
          <a:bodyPr/>
          <a:lstStyle/>
          <a:p>
            <a:pPr fontAlgn="t"/>
            <a:r>
              <a:rPr lang="en-GB" sz="2400">
                <a:solidFill>
                  <a:schemeClr val="bg1"/>
                </a:solidFill>
              </a:rPr>
              <a:t>Contribute and feel part of their local community.</a:t>
            </a:r>
          </a:p>
          <a:p>
            <a:r>
              <a:rPr lang="en-GB" sz="2400">
                <a:solidFill>
                  <a:schemeClr val="bg1"/>
                </a:solidFill>
              </a:rPr>
              <a:t>Spend a night under the stars.</a:t>
            </a:r>
          </a:p>
          <a:p>
            <a:r>
              <a:rPr lang="en-GB" sz="2400">
                <a:solidFill>
                  <a:schemeClr val="bg1"/>
                </a:solidFill>
              </a:rPr>
              <a:t>Show an interest and understanding of the wider world, experiencing the vibrant, diverse cultures and languages of those around them.</a:t>
            </a:r>
          </a:p>
          <a:p>
            <a:r>
              <a:rPr lang="en-GB" sz="2400">
                <a:solidFill>
                  <a:schemeClr val="bg1"/>
                </a:solidFill>
              </a:rPr>
              <a:t>Reflect the ethos of our shared values in the way that they participate in the life and community of the school.</a:t>
            </a:r>
          </a:p>
          <a:p>
            <a:pPr fontAlgn="t"/>
            <a:r>
              <a:rPr lang="en-GB" sz="2400">
                <a:solidFill>
                  <a:schemeClr val="bg1"/>
                </a:solidFill>
              </a:rPr>
              <a:t>Be captivated by live theatre, music or sport.</a:t>
            </a:r>
          </a:p>
          <a:p>
            <a:pPr fontAlgn="t"/>
            <a:r>
              <a:rPr lang="en-GB" sz="2400">
                <a:solidFill>
                  <a:schemeClr val="bg1"/>
                </a:solidFill>
              </a:rPr>
              <a:t>Make a commitment to a club or activity of their choice.</a:t>
            </a:r>
          </a:p>
          <a:p>
            <a:r>
              <a:rPr lang="en-GB" sz="2400">
                <a:solidFill>
                  <a:schemeClr val="bg1"/>
                </a:solidFill>
              </a:rPr>
              <a:t>Show resilience in taking on a new challenge.</a:t>
            </a:r>
          </a:p>
          <a:p>
            <a:pPr fontAlgn="t"/>
            <a:r>
              <a:rPr lang="en-GB" sz="2400">
                <a:solidFill>
                  <a:schemeClr val="bg1"/>
                </a:solidFill>
              </a:rPr>
              <a:t>Take pride in representing their house and / or school in an activity or event.</a:t>
            </a:r>
          </a:p>
          <a:p>
            <a:endParaRPr lang="en-GB">
              <a:solidFill>
                <a:schemeClr val="bg1"/>
              </a:solidFill>
            </a:endParaRPr>
          </a:p>
        </p:txBody>
      </p:sp>
    </p:spTree>
    <p:extLst>
      <p:ext uri="{BB962C8B-B14F-4D97-AF65-F5344CB8AC3E}">
        <p14:creationId xmlns:p14="http://schemas.microsoft.com/office/powerpoint/2010/main" val="1196009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40FD59BA-86EC-4AC5-B798-9E1DF2BB191C}"/>
              </a:ext>
            </a:extLst>
          </p:cNvPr>
          <p:cNvPicPr>
            <a:picLocks noChangeAspect="1"/>
          </p:cNvPicPr>
          <p:nvPr/>
        </p:nvPicPr>
        <p:blipFill>
          <a:blip r:embed="rId2" cstate="print"/>
          <a:stretch>
            <a:fillRect/>
          </a:stretch>
        </p:blipFill>
        <p:spPr>
          <a:xfrm>
            <a:off x="5945" y="0"/>
            <a:ext cx="9132109" cy="6858000"/>
          </a:xfrm>
          <a:prstGeom prst="rect">
            <a:avLst/>
          </a:prstGeom>
        </p:spPr>
      </p:pic>
      <p:sp>
        <p:nvSpPr>
          <p:cNvPr id="2" name="Title 1">
            <a:extLst>
              <a:ext uri="{FF2B5EF4-FFF2-40B4-BE49-F238E27FC236}">
                <a16:creationId xmlns:a16="http://schemas.microsoft.com/office/drawing/2014/main" id="{0FAD9830-2250-471E-A12A-4F8173B45DBA}"/>
              </a:ext>
            </a:extLst>
          </p:cNvPr>
          <p:cNvSpPr>
            <a:spLocks noGrp="1"/>
          </p:cNvSpPr>
          <p:nvPr>
            <p:ph type="title"/>
          </p:nvPr>
        </p:nvSpPr>
        <p:spPr/>
        <p:txBody>
          <a:bodyPr/>
          <a:lstStyle/>
          <a:p>
            <a:endParaRPr lang="en-GB"/>
          </a:p>
        </p:txBody>
      </p:sp>
      <p:pic>
        <p:nvPicPr>
          <p:cNvPr id="12" name="Content Placeholder 11">
            <a:extLst>
              <a:ext uri="{FF2B5EF4-FFF2-40B4-BE49-F238E27FC236}">
                <a16:creationId xmlns:a16="http://schemas.microsoft.com/office/drawing/2014/main" id="{13824420-54DA-460F-B4DE-FB7FFB9AFD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74638"/>
            <a:ext cx="8229600" cy="5683653"/>
          </a:xfrm>
        </p:spPr>
      </p:pic>
      <p:sp>
        <p:nvSpPr>
          <p:cNvPr id="13" name="TextBox 12">
            <a:extLst>
              <a:ext uri="{FF2B5EF4-FFF2-40B4-BE49-F238E27FC236}">
                <a16:creationId xmlns:a16="http://schemas.microsoft.com/office/drawing/2014/main" id="{3AC7AC0E-5FE0-4173-9A97-7C9F8BD39CF5}"/>
              </a:ext>
            </a:extLst>
          </p:cNvPr>
          <p:cNvSpPr txBox="1"/>
          <p:nvPr/>
        </p:nvSpPr>
        <p:spPr>
          <a:xfrm>
            <a:off x="490973" y="5940541"/>
            <a:ext cx="8167936" cy="584775"/>
          </a:xfrm>
          <a:prstGeom prst="rect">
            <a:avLst/>
          </a:prstGeom>
          <a:solidFill>
            <a:schemeClr val="accent2">
              <a:lumMod val="60000"/>
              <a:lumOff val="40000"/>
            </a:schemeClr>
          </a:solidFill>
        </p:spPr>
        <p:txBody>
          <a:bodyPr wrap="square" rtlCol="0">
            <a:spAutoFit/>
          </a:bodyPr>
          <a:lstStyle/>
          <a:p>
            <a:pPr algn="ctr"/>
            <a:r>
              <a:rPr lang="en-GB" sz="1600" b="1"/>
              <a:t>PURPLE</a:t>
            </a:r>
          </a:p>
          <a:p>
            <a:pPr algn="ctr"/>
            <a:r>
              <a:rPr lang="en-GB" sz="1600" b="1"/>
              <a:t>Reflect the ethos of our shared values in the way</a:t>
            </a:r>
          </a:p>
        </p:txBody>
      </p:sp>
    </p:spTree>
    <p:extLst>
      <p:ext uri="{BB962C8B-B14F-4D97-AF65-F5344CB8AC3E}">
        <p14:creationId xmlns:p14="http://schemas.microsoft.com/office/powerpoint/2010/main" val="676374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9F7C5C4B-0077-43C8-8E04-8DD9E1718129}"/>
              </a:ext>
            </a:extLst>
          </p:cNvPr>
          <p:cNvPicPr>
            <a:picLocks noChangeAspect="1"/>
          </p:cNvPicPr>
          <p:nvPr/>
        </p:nvPicPr>
        <p:blipFill>
          <a:blip r:embed="rId2" cstate="print"/>
          <a:stretch>
            <a:fillRect/>
          </a:stretch>
        </p:blipFill>
        <p:spPr>
          <a:xfrm>
            <a:off x="-20386" y="0"/>
            <a:ext cx="9132109" cy="6858000"/>
          </a:xfrm>
          <a:prstGeom prst="rect">
            <a:avLst/>
          </a:prstGeom>
        </p:spPr>
      </p:pic>
      <p:sp>
        <p:nvSpPr>
          <p:cNvPr id="2" name="Title 1">
            <a:extLst>
              <a:ext uri="{FF2B5EF4-FFF2-40B4-BE49-F238E27FC236}">
                <a16:creationId xmlns:a16="http://schemas.microsoft.com/office/drawing/2014/main" id="{365E7B79-98DD-4B29-A929-7893BEBDF904}"/>
              </a:ext>
            </a:extLst>
          </p:cNvPr>
          <p:cNvSpPr>
            <a:spLocks noGrp="1"/>
          </p:cNvSpPr>
          <p:nvPr>
            <p:ph type="title"/>
          </p:nvPr>
        </p:nvSpPr>
        <p:spPr>
          <a:xfrm>
            <a:off x="683568" y="533670"/>
            <a:ext cx="8229600" cy="1143000"/>
          </a:xfrm>
        </p:spPr>
        <p:txBody>
          <a:bodyPr/>
          <a:lstStyle/>
          <a:p>
            <a:pPr algn="l"/>
            <a:r>
              <a:rPr lang="en-GB">
                <a:solidFill>
                  <a:schemeClr val="bg1"/>
                </a:solidFill>
              </a:rPr>
              <a:t>Facebook and </a:t>
            </a:r>
            <a:br>
              <a:rPr lang="en-GB">
                <a:solidFill>
                  <a:schemeClr val="bg1"/>
                </a:solidFill>
              </a:rPr>
            </a:br>
            <a:r>
              <a:rPr lang="en-GB">
                <a:solidFill>
                  <a:schemeClr val="bg1"/>
                </a:solidFill>
              </a:rPr>
              <a:t>Instagram</a:t>
            </a:r>
          </a:p>
        </p:txBody>
      </p:sp>
      <p:sp>
        <p:nvSpPr>
          <p:cNvPr id="3" name="Content Placeholder 2">
            <a:extLst>
              <a:ext uri="{FF2B5EF4-FFF2-40B4-BE49-F238E27FC236}">
                <a16:creationId xmlns:a16="http://schemas.microsoft.com/office/drawing/2014/main" id="{C4306700-E49F-456E-B0CA-0E5AEA1D7D96}"/>
              </a:ext>
            </a:extLst>
          </p:cNvPr>
          <p:cNvSpPr>
            <a:spLocks noGrp="1"/>
          </p:cNvSpPr>
          <p:nvPr>
            <p:ph idx="1"/>
          </p:nvPr>
        </p:nvSpPr>
        <p:spPr>
          <a:xfrm>
            <a:off x="252592" y="1676670"/>
            <a:ext cx="4152808" cy="3849291"/>
          </a:xfrm>
        </p:spPr>
        <p:txBody>
          <a:bodyPr/>
          <a:lstStyle/>
          <a:p>
            <a:endParaRPr lang="en-GB" sz="2500">
              <a:solidFill>
                <a:schemeClr val="bg1"/>
              </a:solidFill>
            </a:endParaRPr>
          </a:p>
          <a:p>
            <a:r>
              <a:rPr lang="en-GB" sz="2500">
                <a:solidFill>
                  <a:schemeClr val="bg1"/>
                </a:solidFill>
              </a:rPr>
              <a:t>Please join our Hove Park School Facebook  and Instagram page!</a:t>
            </a:r>
          </a:p>
          <a:p>
            <a:pPr marL="0" indent="0">
              <a:buNone/>
            </a:pPr>
            <a:endParaRPr lang="en-GB" sz="2500">
              <a:solidFill>
                <a:schemeClr val="bg1"/>
              </a:solidFill>
            </a:endParaRPr>
          </a:p>
          <a:p>
            <a:r>
              <a:rPr lang="en-GB" sz="2500">
                <a:solidFill>
                  <a:schemeClr val="bg1"/>
                </a:solidFill>
              </a:rPr>
              <a:t>We share school and Hove Park community news regularly on our page.</a:t>
            </a:r>
          </a:p>
        </p:txBody>
      </p:sp>
      <p:pic>
        <p:nvPicPr>
          <p:cNvPr id="6" name="Picture 5">
            <a:extLst>
              <a:ext uri="{FF2B5EF4-FFF2-40B4-BE49-F238E27FC236}">
                <a16:creationId xmlns:a16="http://schemas.microsoft.com/office/drawing/2014/main" id="{49FF658C-AECD-3C62-2698-CF548AF7B4D0}"/>
              </a:ext>
            </a:extLst>
          </p:cNvPr>
          <p:cNvPicPr>
            <a:picLocks noChangeAspect="1"/>
          </p:cNvPicPr>
          <p:nvPr/>
        </p:nvPicPr>
        <p:blipFill>
          <a:blip r:embed="rId3"/>
          <a:stretch>
            <a:fillRect/>
          </a:stretch>
        </p:blipFill>
        <p:spPr>
          <a:xfrm>
            <a:off x="4738601" y="0"/>
            <a:ext cx="4405399" cy="6858000"/>
          </a:xfrm>
          <a:prstGeom prst="rect">
            <a:avLst/>
          </a:prstGeom>
        </p:spPr>
      </p:pic>
    </p:spTree>
    <p:extLst>
      <p:ext uri="{BB962C8B-B14F-4D97-AF65-F5344CB8AC3E}">
        <p14:creationId xmlns:p14="http://schemas.microsoft.com/office/powerpoint/2010/main" val="3777324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7C459FD1-3F9C-40D4-BCDD-4BDC6857B93F}"/>
              </a:ext>
            </a:extLst>
          </p:cNvPr>
          <p:cNvPicPr>
            <a:picLocks noChangeAspect="1"/>
          </p:cNvPicPr>
          <p:nvPr/>
        </p:nvPicPr>
        <p:blipFill>
          <a:blip r:embed="rId2" cstate="print"/>
          <a:stretch>
            <a:fillRect/>
          </a:stretch>
        </p:blipFill>
        <p:spPr>
          <a:xfrm>
            <a:off x="-32150" y="0"/>
            <a:ext cx="9132109" cy="6858000"/>
          </a:xfrm>
          <a:prstGeom prst="rect">
            <a:avLst/>
          </a:prstGeom>
        </p:spPr>
      </p:pic>
      <p:sp>
        <p:nvSpPr>
          <p:cNvPr id="2" name="Title 1"/>
          <p:cNvSpPr>
            <a:spLocks noGrp="1"/>
          </p:cNvSpPr>
          <p:nvPr>
            <p:ph type="title"/>
          </p:nvPr>
        </p:nvSpPr>
        <p:spPr/>
        <p:txBody>
          <a:bodyPr/>
          <a:lstStyle/>
          <a:p>
            <a:pPr algn="l"/>
            <a:r>
              <a:rPr lang="en-GB" sz="4000">
                <a:solidFill>
                  <a:schemeClr val="bg1"/>
                </a:solidFill>
              </a:rPr>
              <a:t>Quick Reference Information</a:t>
            </a:r>
          </a:p>
        </p:txBody>
      </p:sp>
      <p:sp>
        <p:nvSpPr>
          <p:cNvPr id="3" name="Content Placeholder 2"/>
          <p:cNvSpPr>
            <a:spLocks noGrp="1"/>
          </p:cNvSpPr>
          <p:nvPr>
            <p:ph idx="1"/>
          </p:nvPr>
        </p:nvSpPr>
        <p:spPr>
          <a:xfrm>
            <a:off x="447767" y="1417638"/>
            <a:ext cx="8229600" cy="4525963"/>
          </a:xfrm>
        </p:spPr>
        <p:txBody>
          <a:bodyPr/>
          <a:lstStyle/>
          <a:p>
            <a:pPr marL="0" indent="0">
              <a:buNone/>
            </a:pPr>
            <a:r>
              <a:rPr lang="en-GB" sz="2400">
                <a:solidFill>
                  <a:schemeClr val="bg1"/>
                </a:solidFill>
              </a:rPr>
              <a:t>Valley Main Office: 01273 082857</a:t>
            </a:r>
          </a:p>
          <a:p>
            <a:pPr marL="0" indent="0">
              <a:buNone/>
            </a:pPr>
            <a:endParaRPr lang="en-GB" sz="2400">
              <a:solidFill>
                <a:schemeClr val="bg1"/>
              </a:solidFill>
            </a:endParaRPr>
          </a:p>
          <a:p>
            <a:pPr marL="0" indent="0">
              <a:buNone/>
            </a:pPr>
            <a:r>
              <a:rPr lang="en-GB" sz="2400">
                <a:solidFill>
                  <a:schemeClr val="bg1"/>
                </a:solidFill>
              </a:rPr>
              <a:t>Absence Number: 01273 082858 or email </a:t>
            </a:r>
            <a:r>
              <a:rPr lang="en-GB" sz="2400">
                <a:solidFill>
                  <a:schemeClr val="bg1"/>
                </a:solidFill>
                <a:hlinkClick r:id="rId3">
                  <a:extLst>
                    <a:ext uri="{A12FA001-AC4F-418D-AE19-62706E023703}">
                      <ahyp:hlinkClr xmlns:ahyp="http://schemas.microsoft.com/office/drawing/2018/hyperlinkcolor" val="tx"/>
                    </a:ext>
                  </a:extLst>
                </a:hlinkClick>
              </a:rPr>
              <a:t>absenceYear7@hovepark.org.uk</a:t>
            </a:r>
            <a:endParaRPr lang="en-GB" sz="2400">
              <a:solidFill>
                <a:schemeClr val="bg1"/>
              </a:solidFill>
            </a:endParaRPr>
          </a:p>
          <a:p>
            <a:pPr marL="0" indent="0">
              <a:buNone/>
            </a:pPr>
            <a:endParaRPr lang="en-GB" sz="2400">
              <a:solidFill>
                <a:schemeClr val="bg1"/>
              </a:solidFill>
            </a:endParaRPr>
          </a:p>
          <a:p>
            <a:pPr marL="0" indent="0">
              <a:buNone/>
            </a:pPr>
            <a:r>
              <a:rPr lang="en-GB" sz="2400">
                <a:solidFill>
                  <a:schemeClr val="bg1"/>
                </a:solidFill>
              </a:rPr>
              <a:t>Contacting specific teachers: </a:t>
            </a:r>
            <a:r>
              <a:rPr lang="en-GB" sz="2400">
                <a:solidFill>
                  <a:schemeClr val="bg1"/>
                </a:solidFill>
                <a:hlinkClick r:id="rId4">
                  <a:extLst>
                    <a:ext uri="{A12FA001-AC4F-418D-AE19-62706E023703}">
                      <ahyp:hlinkClr xmlns:ahyp="http://schemas.microsoft.com/office/drawing/2018/hyperlinkcolor" val="tx"/>
                    </a:ext>
                  </a:extLst>
                </a:hlinkClick>
              </a:rPr>
              <a:t>initialsurname@hovepark.org.uk</a:t>
            </a:r>
            <a:endParaRPr lang="en-GB" sz="2400">
              <a:solidFill>
                <a:schemeClr val="bg1"/>
              </a:solidFill>
            </a:endParaRPr>
          </a:p>
          <a:p>
            <a:pPr marL="0" indent="0">
              <a:buNone/>
            </a:pPr>
            <a:endParaRPr lang="en-GB" sz="2400">
              <a:solidFill>
                <a:schemeClr val="bg1"/>
              </a:solidFill>
            </a:endParaRPr>
          </a:p>
          <a:p>
            <a:pPr marL="0" indent="0">
              <a:buNone/>
            </a:pPr>
            <a:r>
              <a:rPr lang="en-GB" sz="2400">
                <a:solidFill>
                  <a:schemeClr val="bg1"/>
                </a:solidFill>
              </a:rPr>
              <a:t>Year 7 Team:</a:t>
            </a:r>
            <a:endParaRPr lang="en-GB" sz="2400">
              <a:solidFill>
                <a:schemeClr val="bg1"/>
              </a:solidFill>
              <a:cs typeface="Arial"/>
            </a:endParaRPr>
          </a:p>
          <a:p>
            <a:pPr marL="0" indent="0">
              <a:buNone/>
            </a:pPr>
            <a:r>
              <a:rPr lang="en-GB" sz="2400">
                <a:solidFill>
                  <a:schemeClr val="bg1"/>
                </a:solidFill>
                <a:hlinkClick r:id="rId5">
                  <a:extLst>
                    <a:ext uri="{A12FA001-AC4F-418D-AE19-62706E023703}">
                      <ahyp:hlinkClr xmlns:ahyp="http://schemas.microsoft.com/office/drawing/2018/hyperlinkcolor" val="tx"/>
                    </a:ext>
                  </a:extLst>
                </a:hlinkClick>
              </a:rPr>
              <a:t>Year7office@hovepark.org.uk</a:t>
            </a:r>
            <a:endParaRPr lang="en-GB" sz="2400">
              <a:solidFill>
                <a:schemeClr val="bg1"/>
              </a:solidFill>
            </a:endParaRPr>
          </a:p>
          <a:p>
            <a:pPr marL="0" indent="0">
              <a:buNone/>
            </a:pPr>
            <a:r>
              <a:rPr lang="en-GB" sz="2400">
                <a:solidFill>
                  <a:schemeClr val="bg1"/>
                </a:solidFill>
                <a:hlinkClick r:id="rId6">
                  <a:extLst>
                    <a:ext uri="{A12FA001-AC4F-418D-AE19-62706E023703}">
                      <ahyp:hlinkClr xmlns:ahyp="http://schemas.microsoft.com/office/drawing/2018/hyperlinkcolor" val="tx"/>
                    </a:ext>
                  </a:extLst>
                </a:hlinkClick>
              </a:rPr>
              <a:t>esatterly@hovepark.org.uk</a:t>
            </a:r>
            <a:r>
              <a:rPr lang="en-GB" sz="2400">
                <a:solidFill>
                  <a:schemeClr val="bg1"/>
                </a:solidFill>
              </a:rPr>
              <a:t> (Head of Year 7)</a:t>
            </a:r>
            <a:endParaRPr lang="en-GB" sz="2400">
              <a:solidFill>
                <a:schemeClr val="bg1"/>
              </a:solidFill>
              <a:cs typeface="Arial"/>
            </a:endParaRPr>
          </a:p>
          <a:p>
            <a:pPr marL="0" indent="0">
              <a:buNone/>
            </a:pPr>
            <a:r>
              <a:rPr lang="en-GB" sz="2400">
                <a:solidFill>
                  <a:schemeClr val="bg1"/>
                </a:solidFill>
                <a:hlinkClick r:id="rId7">
                  <a:extLst>
                    <a:ext uri="{A12FA001-AC4F-418D-AE19-62706E023703}">
                      <ahyp:hlinkClr xmlns:ahyp="http://schemas.microsoft.com/office/drawing/2018/hyperlinkcolor" val="tx"/>
                    </a:ext>
                  </a:extLst>
                </a:hlinkClick>
              </a:rPr>
              <a:t>aclarke@hovepark.org.uk</a:t>
            </a:r>
            <a:r>
              <a:rPr lang="en-GB" sz="2400">
                <a:solidFill>
                  <a:schemeClr val="bg1"/>
                </a:solidFill>
              </a:rPr>
              <a:t> </a:t>
            </a:r>
            <a:endParaRPr lang="en-GB" sz="2400">
              <a:solidFill>
                <a:schemeClr val="bg1"/>
              </a:solidFill>
              <a:cs typeface="Arial"/>
            </a:endParaRPr>
          </a:p>
          <a:p>
            <a:pPr marL="0" indent="0">
              <a:buNone/>
            </a:pPr>
            <a:endParaRPr lang="en-GB">
              <a:solidFill>
                <a:schemeClr val="bg1"/>
              </a:solidFill>
            </a:endParaRPr>
          </a:p>
        </p:txBody>
      </p:sp>
    </p:spTree>
    <p:extLst>
      <p:ext uri="{BB962C8B-B14F-4D97-AF65-F5344CB8AC3E}">
        <p14:creationId xmlns:p14="http://schemas.microsoft.com/office/powerpoint/2010/main" val="208149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right-02.jpg">
            <a:extLst>
              <a:ext uri="{FF2B5EF4-FFF2-40B4-BE49-F238E27FC236}">
                <a16:creationId xmlns:a16="http://schemas.microsoft.com/office/drawing/2014/main" id="{52215DFD-5140-32EA-0880-5741B6DCCA0D}"/>
              </a:ext>
            </a:extLst>
          </p:cNvPr>
          <p:cNvPicPr>
            <a:picLocks noChangeAspect="1"/>
          </p:cNvPicPr>
          <p:nvPr/>
        </p:nvPicPr>
        <p:blipFill>
          <a:blip r:embed="rId2" cstate="print"/>
          <a:stretch>
            <a:fillRect/>
          </a:stretch>
        </p:blipFill>
        <p:spPr>
          <a:xfrm>
            <a:off x="-250" y="0"/>
            <a:ext cx="9132109" cy="6858000"/>
          </a:xfrm>
          <a:prstGeom prst="rect">
            <a:avLst/>
          </a:prstGeom>
        </p:spPr>
      </p:pic>
      <p:sp>
        <p:nvSpPr>
          <p:cNvPr id="2" name="Title 1">
            <a:extLst>
              <a:ext uri="{FF2B5EF4-FFF2-40B4-BE49-F238E27FC236}">
                <a16:creationId xmlns:a16="http://schemas.microsoft.com/office/drawing/2014/main" id="{C2D61B9D-BD91-C997-05D3-B606A086CFAB}"/>
              </a:ext>
            </a:extLst>
          </p:cNvPr>
          <p:cNvSpPr>
            <a:spLocks noGrp="1"/>
          </p:cNvSpPr>
          <p:nvPr>
            <p:ph type="title"/>
          </p:nvPr>
        </p:nvSpPr>
        <p:spPr>
          <a:xfrm>
            <a:off x="1937" y="158401"/>
            <a:ext cx="4093490" cy="1143000"/>
          </a:xfrm>
        </p:spPr>
        <p:txBody>
          <a:bodyPr/>
          <a:lstStyle/>
          <a:p>
            <a:r>
              <a:rPr lang="en-GB">
                <a:cs typeface="Arial"/>
              </a:rPr>
              <a:t>SEN Support</a:t>
            </a:r>
            <a:endParaRPr lang="en-GB"/>
          </a:p>
        </p:txBody>
      </p:sp>
      <p:sp>
        <p:nvSpPr>
          <p:cNvPr id="3" name="Content Placeholder 2">
            <a:extLst>
              <a:ext uri="{FF2B5EF4-FFF2-40B4-BE49-F238E27FC236}">
                <a16:creationId xmlns:a16="http://schemas.microsoft.com/office/drawing/2014/main" id="{5AF19698-FE1C-2E82-A66A-86AC2F59280B}"/>
              </a:ext>
            </a:extLst>
          </p:cNvPr>
          <p:cNvSpPr>
            <a:spLocks noGrp="1"/>
          </p:cNvSpPr>
          <p:nvPr>
            <p:ph idx="1"/>
          </p:nvPr>
        </p:nvSpPr>
        <p:spPr/>
        <p:txBody>
          <a:bodyPr/>
          <a:lstStyle/>
          <a:p>
            <a:r>
              <a:rPr lang="en-GB" sz="2400">
                <a:latin typeface="Segoe UI"/>
                <a:cs typeface="Segoe UI"/>
              </a:rPr>
              <a:t>Thursday 4th June</a:t>
            </a:r>
            <a:endParaRPr lang="en-US" sz="2400">
              <a:cs typeface="Arial"/>
            </a:endParaRPr>
          </a:p>
          <a:p>
            <a:r>
              <a:rPr lang="en-GB" sz="2400">
                <a:latin typeface="Segoe UI"/>
                <a:cs typeface="Segoe UI"/>
              </a:rPr>
              <a:t>Thursday 18th June</a:t>
            </a:r>
            <a:endParaRPr lang="en-GB" sz="2400">
              <a:cs typeface="Arial"/>
            </a:endParaRPr>
          </a:p>
          <a:p>
            <a:r>
              <a:rPr lang="en-GB" sz="2400">
                <a:latin typeface="Segoe UI"/>
                <a:cs typeface="Segoe UI"/>
              </a:rPr>
              <a:t>Thursday 9th July</a:t>
            </a:r>
            <a:endParaRPr lang="en-GB" sz="2400">
              <a:cs typeface="Arial"/>
            </a:endParaRPr>
          </a:p>
          <a:p>
            <a:pPr marL="0" indent="0">
              <a:buNone/>
            </a:pPr>
            <a:endParaRPr lang="en-GB" sz="2400" dirty="0">
              <a:cs typeface="Arial"/>
            </a:endParaRPr>
          </a:p>
        </p:txBody>
      </p:sp>
      <p:pic>
        <p:nvPicPr>
          <p:cNvPr id="6" name="Picture 5" descr="A poster with a cup of coffee and blue text&#10;&#10;AI-generated content may be incorrect.">
            <a:extLst>
              <a:ext uri="{FF2B5EF4-FFF2-40B4-BE49-F238E27FC236}">
                <a16:creationId xmlns:a16="http://schemas.microsoft.com/office/drawing/2014/main" id="{7B2190DF-C0DF-532A-47E6-2ED9FB6922A2}"/>
              </a:ext>
            </a:extLst>
          </p:cNvPr>
          <p:cNvPicPr>
            <a:picLocks noChangeAspect="1"/>
          </p:cNvPicPr>
          <p:nvPr/>
        </p:nvPicPr>
        <p:blipFill>
          <a:blip r:embed="rId3"/>
          <a:stretch>
            <a:fillRect/>
          </a:stretch>
        </p:blipFill>
        <p:spPr>
          <a:xfrm>
            <a:off x="4290340" y="0"/>
            <a:ext cx="4844727" cy="6858000"/>
          </a:xfrm>
          <a:prstGeom prst="rect">
            <a:avLst/>
          </a:prstGeom>
        </p:spPr>
      </p:pic>
    </p:spTree>
    <p:extLst>
      <p:ext uri="{BB962C8B-B14F-4D97-AF65-F5344CB8AC3E}">
        <p14:creationId xmlns:p14="http://schemas.microsoft.com/office/powerpoint/2010/main" val="1515147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0EA37053-28DA-4CDD-BA4F-F3621CC38A7E}"/>
              </a:ext>
            </a:extLst>
          </p:cNvPr>
          <p:cNvPicPr>
            <a:picLocks noChangeAspect="1"/>
          </p:cNvPicPr>
          <p:nvPr/>
        </p:nvPicPr>
        <p:blipFill>
          <a:blip r:embed="rId3" cstate="print"/>
          <a:stretch>
            <a:fillRect/>
          </a:stretch>
        </p:blipFill>
        <p:spPr>
          <a:xfrm>
            <a:off x="-32150" y="0"/>
            <a:ext cx="9176150" cy="6858000"/>
          </a:xfrm>
          <a:prstGeom prst="rect">
            <a:avLst/>
          </a:prstGeom>
        </p:spPr>
      </p:pic>
      <p:sp>
        <p:nvSpPr>
          <p:cNvPr id="2" name="Title 1">
            <a:extLst>
              <a:ext uri="{FF2B5EF4-FFF2-40B4-BE49-F238E27FC236}">
                <a16:creationId xmlns:a16="http://schemas.microsoft.com/office/drawing/2014/main" id="{9850ED72-009D-4A8A-9974-30120ECEAEB6}"/>
              </a:ext>
            </a:extLst>
          </p:cNvPr>
          <p:cNvSpPr>
            <a:spLocks noGrp="1"/>
          </p:cNvSpPr>
          <p:nvPr>
            <p:ph type="title"/>
          </p:nvPr>
        </p:nvSpPr>
        <p:spPr/>
        <p:txBody>
          <a:bodyPr/>
          <a:lstStyle/>
          <a:p>
            <a:r>
              <a:rPr lang="en-US">
                <a:solidFill>
                  <a:schemeClr val="bg1"/>
                </a:solidFill>
              </a:rPr>
              <a:t>Now</a:t>
            </a:r>
            <a:endParaRPr lang="en-GB">
              <a:solidFill>
                <a:schemeClr val="bg1"/>
              </a:solidFill>
            </a:endParaRPr>
          </a:p>
        </p:txBody>
      </p:sp>
      <p:sp>
        <p:nvSpPr>
          <p:cNvPr id="3" name="Content Placeholder 2">
            <a:extLst>
              <a:ext uri="{FF2B5EF4-FFF2-40B4-BE49-F238E27FC236}">
                <a16:creationId xmlns:a16="http://schemas.microsoft.com/office/drawing/2014/main" id="{9BBA6582-0D7D-4A26-9AD8-DFBA148D4F1D}"/>
              </a:ext>
            </a:extLst>
          </p:cNvPr>
          <p:cNvSpPr>
            <a:spLocks noGrp="1"/>
          </p:cNvSpPr>
          <p:nvPr>
            <p:ph idx="1"/>
          </p:nvPr>
        </p:nvSpPr>
        <p:spPr/>
        <p:txBody>
          <a:bodyPr/>
          <a:lstStyle/>
          <a:p>
            <a:r>
              <a:rPr lang="en-US">
                <a:solidFill>
                  <a:schemeClr val="bg1"/>
                </a:solidFill>
              </a:rPr>
              <a:t>Members of Senior Leadership Team</a:t>
            </a:r>
            <a:endParaRPr lang="en-US">
              <a:solidFill>
                <a:schemeClr val="bg1"/>
              </a:solidFill>
              <a:cs typeface="Arial"/>
            </a:endParaRPr>
          </a:p>
          <a:p>
            <a:r>
              <a:rPr lang="en-US">
                <a:solidFill>
                  <a:schemeClr val="bg1"/>
                </a:solidFill>
              </a:rPr>
              <a:t>Amanda Flippance- Finance, iPad ordering, </a:t>
            </a:r>
            <a:r>
              <a:rPr lang="en-US" err="1">
                <a:solidFill>
                  <a:schemeClr val="bg1"/>
                </a:solidFill>
              </a:rPr>
              <a:t>Wisepay</a:t>
            </a:r>
            <a:r>
              <a:rPr lang="en-US">
                <a:solidFill>
                  <a:schemeClr val="bg1"/>
                </a:solidFill>
              </a:rPr>
              <a:t> and Free School Meal queries.</a:t>
            </a:r>
            <a:endParaRPr lang="en-US">
              <a:solidFill>
                <a:schemeClr val="bg1"/>
              </a:solidFill>
              <a:cs typeface="Arial"/>
            </a:endParaRPr>
          </a:p>
          <a:p>
            <a:r>
              <a:rPr lang="en-US">
                <a:solidFill>
                  <a:schemeClr val="bg1"/>
                </a:solidFill>
              </a:rPr>
              <a:t>SENCO’s</a:t>
            </a:r>
          </a:p>
          <a:p>
            <a:endParaRPr lang="en-US">
              <a:solidFill>
                <a:schemeClr val="bg1"/>
              </a:solidFill>
              <a:cs typeface="Arial"/>
            </a:endParaRPr>
          </a:p>
          <a:p>
            <a:endParaRPr lang="en-US">
              <a:solidFill>
                <a:schemeClr val="bg1"/>
              </a:solidFill>
              <a:cs typeface="Arial"/>
            </a:endParaRPr>
          </a:p>
          <a:p>
            <a:pPr marL="0" indent="0">
              <a:buNone/>
            </a:pPr>
            <a:endParaRPr lang="en-GB">
              <a:solidFill>
                <a:schemeClr val="bg1"/>
              </a:solidFill>
            </a:endParaRPr>
          </a:p>
        </p:txBody>
      </p:sp>
    </p:spTree>
    <p:extLst>
      <p:ext uri="{BB962C8B-B14F-4D97-AF65-F5344CB8AC3E}">
        <p14:creationId xmlns:p14="http://schemas.microsoft.com/office/powerpoint/2010/main" val="656204367"/>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right-02.jpg"/>
          <p:cNvPicPr>
            <a:picLocks noChangeAspect="1"/>
          </p:cNvPicPr>
          <p:nvPr/>
        </p:nvPicPr>
        <p:blipFill>
          <a:blip r:embed="rId3" cstate="print"/>
          <a:stretch>
            <a:fillRect/>
          </a:stretch>
        </p:blipFill>
        <p:spPr>
          <a:xfrm>
            <a:off x="9436" y="0"/>
            <a:ext cx="9132109" cy="6858000"/>
          </a:xfrm>
          <a:prstGeom prst="rect">
            <a:avLst/>
          </a:prstGeom>
        </p:spPr>
      </p:pic>
      <p:sp>
        <p:nvSpPr>
          <p:cNvPr id="8" name="Rectangle 11"/>
          <p:cNvSpPr>
            <a:spLocks noChangeArrowheads="1"/>
          </p:cNvSpPr>
          <p:nvPr/>
        </p:nvSpPr>
        <p:spPr bwMode="auto">
          <a:xfrm>
            <a:off x="467544" y="625842"/>
            <a:ext cx="8208912" cy="1754326"/>
          </a:xfrm>
          <a:prstGeom prst="rect">
            <a:avLst/>
          </a:prstGeom>
          <a:noFill/>
          <a:ln w="9525">
            <a:noFill/>
            <a:miter lim="800000"/>
            <a:headEnd/>
            <a:tailEnd/>
          </a:ln>
        </p:spPr>
        <p:txBody>
          <a:bodyPr wrap="square" anchor="ctr">
            <a:spAutoFit/>
          </a:bodyPr>
          <a:lstStyle/>
          <a:p>
            <a:pPr eaLnBrk="0" hangingPunct="0">
              <a:defRPr/>
            </a:pPr>
            <a:r>
              <a:rPr lang="en-US" sz="5400">
                <a:solidFill>
                  <a:schemeClr val="bg1"/>
                </a:solidFill>
                <a:latin typeface="+mj-lt"/>
              </a:rPr>
              <a:t>Welcome to the Hove Park School Community.</a:t>
            </a:r>
          </a:p>
        </p:txBody>
      </p:sp>
      <p:sp>
        <p:nvSpPr>
          <p:cNvPr id="9" name="Rectangle 3"/>
          <p:cNvSpPr>
            <a:spLocks noChangeArrowheads="1"/>
          </p:cNvSpPr>
          <p:nvPr/>
        </p:nvSpPr>
        <p:spPr bwMode="auto">
          <a:xfrm>
            <a:off x="467544" y="1834946"/>
            <a:ext cx="8352928" cy="2677656"/>
          </a:xfrm>
          <a:prstGeom prst="rect">
            <a:avLst/>
          </a:prstGeom>
          <a:noFill/>
          <a:ln w="9525">
            <a:noFill/>
            <a:miter lim="800000"/>
            <a:headEnd/>
            <a:tailEnd/>
          </a:ln>
        </p:spPr>
        <p:txBody>
          <a:bodyPr wrap="square">
            <a:spAutoFit/>
          </a:bodyPr>
          <a:lstStyle/>
          <a:p>
            <a:pPr>
              <a:defRPr/>
            </a:pPr>
            <a:endParaRPr lang="en-GB" sz="2800">
              <a:solidFill>
                <a:schemeClr val="bg1"/>
              </a:solidFill>
              <a:latin typeface="+mj-lt"/>
            </a:endParaRPr>
          </a:p>
          <a:p>
            <a:pPr>
              <a:defRPr/>
            </a:pPr>
            <a:r>
              <a:rPr lang="en-GB" sz="2800">
                <a:solidFill>
                  <a:schemeClr val="bg1"/>
                </a:solidFill>
                <a:latin typeface="+mj-lt"/>
              </a:rPr>
              <a:t> </a:t>
            </a:r>
          </a:p>
          <a:p>
            <a:pPr>
              <a:defRPr/>
            </a:pPr>
            <a:endParaRPr lang="en-US" sz="2800">
              <a:solidFill>
                <a:schemeClr val="bg1"/>
              </a:solidFill>
              <a:latin typeface="+mj-lt"/>
            </a:endParaRPr>
          </a:p>
          <a:p>
            <a:pPr>
              <a:defRPr/>
            </a:pPr>
            <a:endParaRPr lang="en-US" sz="2800">
              <a:solidFill>
                <a:schemeClr val="bg1"/>
              </a:solidFill>
              <a:latin typeface="+mj-lt"/>
            </a:endParaRPr>
          </a:p>
          <a:p>
            <a:pPr>
              <a:defRPr/>
            </a:pPr>
            <a:endParaRPr lang="en-US" sz="2800">
              <a:latin typeface="Arial" charset="0"/>
            </a:endParaRPr>
          </a:p>
          <a:p>
            <a:pPr>
              <a:defRPr/>
            </a:pPr>
            <a:endParaRPr lang="en-US" sz="2800" b="1">
              <a:solidFill>
                <a:srgbClr val="CC0000"/>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5877272"/>
            <a:ext cx="2954246" cy="707435"/>
          </a:xfrm>
          <a:prstGeom prst="rect">
            <a:avLst/>
          </a:prstGeom>
        </p:spPr>
      </p:pic>
      <p:pic>
        <p:nvPicPr>
          <p:cNvPr id="3" name="Picture 2" descr="A group of students in uniform&#10;&#10;Description automatically generated">
            <a:extLst>
              <a:ext uri="{FF2B5EF4-FFF2-40B4-BE49-F238E27FC236}">
                <a16:creationId xmlns:a16="http://schemas.microsoft.com/office/drawing/2014/main" id="{5E27F1F5-FE43-1184-FE61-FF9623DCEC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62" y="2564904"/>
            <a:ext cx="5112060" cy="3408040"/>
          </a:xfrm>
          <a:prstGeom prst="rect">
            <a:avLst/>
          </a:prstGeom>
        </p:spPr>
      </p:pic>
    </p:spTree>
    <p:extLst>
      <p:ext uri="{BB962C8B-B14F-4D97-AF65-F5344CB8AC3E}">
        <p14:creationId xmlns:p14="http://schemas.microsoft.com/office/powerpoint/2010/main" val="1973099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02F31-5330-8CAC-9E5F-F0A80CFA2E00}"/>
            </a:ext>
          </a:extLst>
        </p:cNvPr>
        <p:cNvGrpSpPr/>
        <p:nvPr/>
      </p:nvGrpSpPr>
      <p:grpSpPr>
        <a:xfrm>
          <a:off x="0" y="0"/>
          <a:ext cx="0" cy="0"/>
          <a:chOff x="0" y="0"/>
          <a:chExt cx="0" cy="0"/>
        </a:xfrm>
      </p:grpSpPr>
      <p:pic>
        <p:nvPicPr>
          <p:cNvPr id="5" name="Picture 4" descr="background-right-02.jpg">
            <a:extLst>
              <a:ext uri="{FF2B5EF4-FFF2-40B4-BE49-F238E27FC236}">
                <a16:creationId xmlns:a16="http://schemas.microsoft.com/office/drawing/2014/main" id="{69D50F4A-4834-3874-4F5A-C0A394C57C72}"/>
              </a:ext>
            </a:extLst>
          </p:cNvPr>
          <p:cNvPicPr>
            <a:picLocks noChangeAspect="1"/>
          </p:cNvPicPr>
          <p:nvPr/>
        </p:nvPicPr>
        <p:blipFill>
          <a:blip r:embed="rId2" cstate="print"/>
          <a:stretch>
            <a:fillRect/>
          </a:stretch>
        </p:blipFill>
        <p:spPr>
          <a:xfrm>
            <a:off x="9436" y="0"/>
            <a:ext cx="9132109" cy="6858000"/>
          </a:xfrm>
          <a:prstGeom prst="rect">
            <a:avLst/>
          </a:prstGeom>
        </p:spPr>
      </p:pic>
    </p:spTree>
    <p:extLst>
      <p:ext uri="{BB962C8B-B14F-4D97-AF65-F5344CB8AC3E}">
        <p14:creationId xmlns:p14="http://schemas.microsoft.com/office/powerpoint/2010/main" val="685841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3FB57E9F-6D65-4237-9C2A-FFA4565AE660}"/>
              </a:ext>
            </a:extLst>
          </p:cNvPr>
          <p:cNvPicPr>
            <a:picLocks noChangeAspect="1"/>
          </p:cNvPicPr>
          <p:nvPr/>
        </p:nvPicPr>
        <p:blipFill>
          <a:blip r:embed="rId2" cstate="print"/>
          <a:stretch>
            <a:fillRect/>
          </a:stretch>
        </p:blipFill>
        <p:spPr>
          <a:xfrm>
            <a:off x="5945" y="0"/>
            <a:ext cx="9132109" cy="6858000"/>
          </a:xfrm>
          <a:prstGeom prst="rect">
            <a:avLst/>
          </a:prstGeom>
        </p:spPr>
      </p:pic>
      <p:sp>
        <p:nvSpPr>
          <p:cNvPr id="2" name="Title 1">
            <a:extLst>
              <a:ext uri="{FF2B5EF4-FFF2-40B4-BE49-F238E27FC236}">
                <a16:creationId xmlns:a16="http://schemas.microsoft.com/office/drawing/2014/main" id="{B8394359-8372-4258-BAC6-5FDF6E53E51C}"/>
              </a:ext>
            </a:extLst>
          </p:cNvPr>
          <p:cNvSpPr>
            <a:spLocks noGrp="1"/>
          </p:cNvSpPr>
          <p:nvPr>
            <p:ph type="title"/>
          </p:nvPr>
        </p:nvSpPr>
        <p:spPr>
          <a:xfrm>
            <a:off x="682827" y="260648"/>
            <a:ext cx="8229600" cy="1143000"/>
          </a:xfrm>
        </p:spPr>
        <p:txBody>
          <a:bodyPr/>
          <a:lstStyle/>
          <a:p>
            <a:pPr algn="l"/>
            <a:r>
              <a:rPr lang="en-GB" sz="4000">
                <a:solidFill>
                  <a:schemeClr val="bg1"/>
                </a:solidFill>
              </a:rPr>
              <a:t>Looking Ahead</a:t>
            </a:r>
          </a:p>
        </p:txBody>
      </p:sp>
      <p:sp>
        <p:nvSpPr>
          <p:cNvPr id="3" name="Content Placeholder 2">
            <a:extLst>
              <a:ext uri="{FF2B5EF4-FFF2-40B4-BE49-F238E27FC236}">
                <a16:creationId xmlns:a16="http://schemas.microsoft.com/office/drawing/2014/main" id="{73C965FC-2DC8-46F8-B6DE-51DAC263B30D}"/>
              </a:ext>
            </a:extLst>
          </p:cNvPr>
          <p:cNvSpPr>
            <a:spLocks noGrp="1"/>
          </p:cNvSpPr>
          <p:nvPr>
            <p:ph idx="1"/>
          </p:nvPr>
        </p:nvSpPr>
        <p:spPr>
          <a:xfrm>
            <a:off x="457199" y="1573574"/>
            <a:ext cx="8229600" cy="5143302"/>
          </a:xfrm>
        </p:spPr>
        <p:txBody>
          <a:bodyPr/>
          <a:lstStyle/>
          <a:p>
            <a:r>
              <a:rPr lang="en-GB" sz="2800">
                <a:solidFill>
                  <a:schemeClr val="bg1"/>
                </a:solidFill>
              </a:rPr>
              <a:t>Summer School: </a:t>
            </a:r>
          </a:p>
          <a:p>
            <a:pPr marL="0" indent="0">
              <a:buNone/>
            </a:pPr>
            <a:r>
              <a:rPr lang="en-GB" sz="2800">
                <a:solidFill>
                  <a:schemeClr val="bg1"/>
                </a:solidFill>
              </a:rPr>
              <a:t>     Monday 27</a:t>
            </a:r>
            <a:r>
              <a:rPr lang="en-GB" sz="2800" baseline="30000">
                <a:solidFill>
                  <a:schemeClr val="bg1"/>
                </a:solidFill>
              </a:rPr>
              <a:t>th</a:t>
            </a:r>
            <a:r>
              <a:rPr lang="en-GB" sz="2800">
                <a:solidFill>
                  <a:schemeClr val="bg1"/>
                </a:solidFill>
              </a:rPr>
              <a:t> July - Friday 31st July</a:t>
            </a:r>
            <a:endParaRPr lang="en-GB" sz="2800" baseline="30000">
              <a:solidFill>
                <a:schemeClr val="bg1"/>
              </a:solidFill>
              <a:cs typeface="Arial"/>
            </a:endParaRPr>
          </a:p>
          <a:p>
            <a:r>
              <a:rPr lang="en-GB" sz="2800">
                <a:solidFill>
                  <a:schemeClr val="bg1"/>
                </a:solidFill>
              </a:rPr>
              <a:t>Year 7 students only, start the autumn term on; Thursday 3rd September, arrival by 8.25am.</a:t>
            </a:r>
            <a:endParaRPr lang="en-GB" sz="2800">
              <a:solidFill>
                <a:schemeClr val="bg1"/>
              </a:solidFill>
              <a:cs typeface="Arial"/>
            </a:endParaRPr>
          </a:p>
          <a:p>
            <a:r>
              <a:rPr lang="en-GB" sz="2800">
                <a:solidFill>
                  <a:schemeClr val="bg1"/>
                </a:solidFill>
              </a:rPr>
              <a:t>First day will include transition style lessons (lesson 1 will be with the form tutor).</a:t>
            </a:r>
          </a:p>
          <a:p>
            <a:r>
              <a:rPr lang="en-GB" sz="2800">
                <a:solidFill>
                  <a:schemeClr val="bg1"/>
                </a:solidFill>
              </a:rPr>
              <a:t>For the first 2 weeks, students will meet in the playground and be collected for each lesson, allowing them time to get used to the campus.</a:t>
            </a:r>
          </a:p>
        </p:txBody>
      </p:sp>
    </p:spTree>
    <p:extLst>
      <p:ext uri="{BB962C8B-B14F-4D97-AF65-F5344CB8AC3E}">
        <p14:creationId xmlns:p14="http://schemas.microsoft.com/office/powerpoint/2010/main" val="3240578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right-02.jpg">
            <a:extLst>
              <a:ext uri="{FF2B5EF4-FFF2-40B4-BE49-F238E27FC236}">
                <a16:creationId xmlns:a16="http://schemas.microsoft.com/office/drawing/2014/main" id="{3B5BA980-F9B8-442A-A957-2C0028FE49B7}"/>
              </a:ext>
            </a:extLst>
          </p:cNvPr>
          <p:cNvPicPr>
            <a:picLocks noChangeAspect="1"/>
          </p:cNvPicPr>
          <p:nvPr/>
        </p:nvPicPr>
        <p:blipFill>
          <a:blip r:embed="rId2" cstate="print"/>
          <a:stretch>
            <a:fillRect/>
          </a:stretch>
        </p:blipFill>
        <p:spPr>
          <a:xfrm>
            <a:off x="5945" y="0"/>
            <a:ext cx="9132109" cy="6858000"/>
          </a:xfrm>
          <a:prstGeom prst="rect">
            <a:avLst/>
          </a:prstGeom>
        </p:spPr>
      </p:pic>
      <p:sp>
        <p:nvSpPr>
          <p:cNvPr id="2" name="Title 1">
            <a:extLst>
              <a:ext uri="{FF2B5EF4-FFF2-40B4-BE49-F238E27FC236}">
                <a16:creationId xmlns:a16="http://schemas.microsoft.com/office/drawing/2014/main" id="{C65220EF-28E3-4901-8093-75A69F2F0A2E}"/>
              </a:ext>
            </a:extLst>
          </p:cNvPr>
          <p:cNvSpPr>
            <a:spLocks noGrp="1"/>
          </p:cNvSpPr>
          <p:nvPr>
            <p:ph type="title"/>
          </p:nvPr>
        </p:nvSpPr>
        <p:spPr>
          <a:xfrm>
            <a:off x="755576" y="296863"/>
            <a:ext cx="8229600" cy="1143000"/>
          </a:xfrm>
        </p:spPr>
        <p:txBody>
          <a:bodyPr/>
          <a:lstStyle/>
          <a:p>
            <a:pPr algn="l"/>
            <a:r>
              <a:rPr lang="en-GB" sz="4000">
                <a:solidFill>
                  <a:schemeClr val="bg1"/>
                </a:solidFill>
              </a:rPr>
              <a:t>Looking Ahead - Communication</a:t>
            </a:r>
          </a:p>
        </p:txBody>
      </p:sp>
      <p:sp>
        <p:nvSpPr>
          <p:cNvPr id="3" name="Content Placeholder 2">
            <a:extLst>
              <a:ext uri="{FF2B5EF4-FFF2-40B4-BE49-F238E27FC236}">
                <a16:creationId xmlns:a16="http://schemas.microsoft.com/office/drawing/2014/main" id="{4F5A808A-4357-4877-8128-B683FD18A66D}"/>
              </a:ext>
            </a:extLst>
          </p:cNvPr>
          <p:cNvSpPr>
            <a:spLocks noGrp="1"/>
          </p:cNvSpPr>
          <p:nvPr>
            <p:ph idx="1"/>
          </p:nvPr>
        </p:nvSpPr>
        <p:spPr/>
        <p:txBody>
          <a:bodyPr/>
          <a:lstStyle/>
          <a:p>
            <a:pPr marL="0" indent="0">
              <a:buNone/>
            </a:pPr>
            <a:r>
              <a:rPr lang="en-GB" sz="2800">
                <a:solidFill>
                  <a:schemeClr val="bg1"/>
                </a:solidFill>
              </a:rPr>
              <a:t> </a:t>
            </a:r>
            <a:endParaRPr lang="en-US">
              <a:solidFill>
                <a:schemeClr val="bg1"/>
              </a:solidFill>
            </a:endParaRPr>
          </a:p>
          <a:p>
            <a:r>
              <a:rPr lang="en-GB" sz="2800">
                <a:solidFill>
                  <a:schemeClr val="bg1"/>
                </a:solidFill>
              </a:rPr>
              <a:t>Parent/Carer Meet the Tutor evening in September.</a:t>
            </a:r>
          </a:p>
          <a:p>
            <a:r>
              <a:rPr lang="en-GB" sz="2800">
                <a:solidFill>
                  <a:schemeClr val="bg1"/>
                </a:solidFill>
              </a:rPr>
              <a:t>Report at the end of the autumn term with comments from the tutor.</a:t>
            </a:r>
          </a:p>
          <a:p>
            <a:r>
              <a:rPr lang="en-GB" sz="2800">
                <a:solidFill>
                  <a:schemeClr val="bg1"/>
                </a:solidFill>
              </a:rPr>
              <a:t>Parent/Carer Evening in the Spring term. </a:t>
            </a:r>
          </a:p>
          <a:p>
            <a:r>
              <a:rPr lang="en-GB" sz="2800">
                <a:solidFill>
                  <a:schemeClr val="bg1"/>
                </a:solidFill>
              </a:rPr>
              <a:t>Report at the end of the Summer term with subject comments.</a:t>
            </a:r>
          </a:p>
        </p:txBody>
      </p:sp>
    </p:spTree>
    <p:extLst>
      <p:ext uri="{BB962C8B-B14F-4D97-AF65-F5344CB8AC3E}">
        <p14:creationId xmlns:p14="http://schemas.microsoft.com/office/powerpoint/2010/main" val="4048333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right-02.jpg">
            <a:extLst>
              <a:ext uri="{FF2B5EF4-FFF2-40B4-BE49-F238E27FC236}">
                <a16:creationId xmlns:a16="http://schemas.microsoft.com/office/drawing/2014/main" id="{37003F66-3275-4C3A-9C62-6780D3D14DC8}"/>
              </a:ext>
            </a:extLst>
          </p:cNvPr>
          <p:cNvPicPr>
            <a:picLocks noChangeAspect="1"/>
          </p:cNvPicPr>
          <p:nvPr/>
        </p:nvPicPr>
        <p:blipFill>
          <a:blip r:embed="rId2" cstate="print"/>
          <a:stretch>
            <a:fillRect/>
          </a:stretch>
        </p:blipFill>
        <p:spPr>
          <a:xfrm>
            <a:off x="5945" y="0"/>
            <a:ext cx="9132109" cy="6858000"/>
          </a:xfrm>
          <a:prstGeom prst="rect">
            <a:avLst/>
          </a:prstGeom>
        </p:spPr>
      </p:pic>
      <p:sp>
        <p:nvSpPr>
          <p:cNvPr id="4" name="Rectangle 3">
            <a:extLst>
              <a:ext uri="{FF2B5EF4-FFF2-40B4-BE49-F238E27FC236}">
                <a16:creationId xmlns:a16="http://schemas.microsoft.com/office/drawing/2014/main" id="{6F7E969E-FF5E-45E2-80A4-61F11DB170C0}"/>
              </a:ext>
            </a:extLst>
          </p:cNvPr>
          <p:cNvSpPr/>
          <p:nvPr/>
        </p:nvSpPr>
        <p:spPr>
          <a:xfrm>
            <a:off x="472256" y="764704"/>
            <a:ext cx="3989814" cy="707886"/>
          </a:xfrm>
          <a:prstGeom prst="rect">
            <a:avLst/>
          </a:prstGeom>
        </p:spPr>
        <p:txBody>
          <a:bodyPr wrap="square">
            <a:spAutoFit/>
          </a:bodyPr>
          <a:lstStyle/>
          <a:p>
            <a:r>
              <a:rPr lang="en-GB" sz="4000">
                <a:solidFill>
                  <a:schemeClr val="bg1"/>
                </a:solidFill>
                <a:latin typeface="+mn-lt"/>
              </a:rPr>
              <a:t>Parklife</a:t>
            </a:r>
            <a:endParaRPr lang="en-GB" sz="4000">
              <a:latin typeface="+mn-lt"/>
            </a:endParaRPr>
          </a:p>
        </p:txBody>
      </p:sp>
      <p:pic>
        <p:nvPicPr>
          <p:cNvPr id="6" name="Picture 5">
            <a:extLst>
              <a:ext uri="{FF2B5EF4-FFF2-40B4-BE49-F238E27FC236}">
                <a16:creationId xmlns:a16="http://schemas.microsoft.com/office/drawing/2014/main" id="{19EEECE7-33C2-903A-F1DB-490C6E78BEC2}"/>
              </a:ext>
            </a:extLst>
          </p:cNvPr>
          <p:cNvPicPr>
            <a:picLocks noChangeAspect="1"/>
          </p:cNvPicPr>
          <p:nvPr/>
        </p:nvPicPr>
        <p:blipFill rotWithShape="1">
          <a:blip r:embed="rId3"/>
          <a:srcRect b="10296"/>
          <a:stretch/>
        </p:blipFill>
        <p:spPr>
          <a:xfrm>
            <a:off x="6072109" y="663737"/>
            <a:ext cx="2797265" cy="5530526"/>
          </a:xfrm>
          <a:prstGeom prst="rect">
            <a:avLst/>
          </a:prstGeom>
        </p:spPr>
      </p:pic>
      <p:pic>
        <p:nvPicPr>
          <p:cNvPr id="8" name="Picture 7">
            <a:extLst>
              <a:ext uri="{FF2B5EF4-FFF2-40B4-BE49-F238E27FC236}">
                <a16:creationId xmlns:a16="http://schemas.microsoft.com/office/drawing/2014/main" id="{F227EB45-7BD4-9A18-E1E5-FA9CC8E14AE6}"/>
              </a:ext>
            </a:extLst>
          </p:cNvPr>
          <p:cNvPicPr>
            <a:picLocks noChangeAspect="1"/>
          </p:cNvPicPr>
          <p:nvPr/>
        </p:nvPicPr>
        <p:blipFill>
          <a:blip r:embed="rId4"/>
          <a:stretch>
            <a:fillRect/>
          </a:stretch>
        </p:blipFill>
        <p:spPr>
          <a:xfrm>
            <a:off x="3120711" y="663737"/>
            <a:ext cx="2682718" cy="5530526"/>
          </a:xfrm>
          <a:prstGeom prst="rect">
            <a:avLst/>
          </a:prstGeom>
        </p:spPr>
      </p:pic>
    </p:spTree>
    <p:extLst>
      <p:ext uri="{BB962C8B-B14F-4D97-AF65-F5344CB8AC3E}">
        <p14:creationId xmlns:p14="http://schemas.microsoft.com/office/powerpoint/2010/main" val="1876204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right-02.jpg"/>
          <p:cNvPicPr>
            <a:picLocks noChangeAspect="1"/>
          </p:cNvPicPr>
          <p:nvPr/>
        </p:nvPicPr>
        <p:blipFill>
          <a:blip r:embed="rId3" cstate="print"/>
          <a:stretch>
            <a:fillRect/>
          </a:stretch>
        </p:blipFill>
        <p:spPr>
          <a:xfrm>
            <a:off x="5945" y="0"/>
            <a:ext cx="9132109" cy="6858000"/>
          </a:xfrm>
          <a:prstGeom prst="rect">
            <a:avLst/>
          </a:prstGeom>
        </p:spPr>
      </p:pic>
      <p:sp>
        <p:nvSpPr>
          <p:cNvPr id="7171" name="Rectangle 3"/>
          <p:cNvSpPr>
            <a:spLocks noChangeArrowheads="1"/>
          </p:cNvSpPr>
          <p:nvPr/>
        </p:nvSpPr>
        <p:spPr bwMode="auto">
          <a:xfrm>
            <a:off x="539552" y="291897"/>
            <a:ext cx="8172450" cy="707886"/>
          </a:xfrm>
          <a:prstGeom prst="rect">
            <a:avLst/>
          </a:prstGeom>
          <a:noFill/>
          <a:ln w="9525">
            <a:noFill/>
            <a:miter lim="800000"/>
            <a:headEnd/>
            <a:tailEnd/>
          </a:ln>
        </p:spPr>
        <p:txBody>
          <a:bodyPr anchor="ctr">
            <a:spAutoFit/>
          </a:bodyPr>
          <a:lstStyle/>
          <a:p>
            <a:pPr algn="ctr">
              <a:defRPr/>
            </a:pPr>
            <a:r>
              <a:rPr lang="en-GB" sz="4000">
                <a:solidFill>
                  <a:schemeClr val="bg1"/>
                </a:solidFill>
                <a:latin typeface="+mj-lt"/>
              </a:rPr>
              <a:t>Timetable / Curriculum</a:t>
            </a:r>
            <a:endParaRPr lang="en-US" sz="4000">
              <a:solidFill>
                <a:schemeClr val="bg1"/>
              </a:solidFill>
              <a:latin typeface="+mj-lt"/>
            </a:endParaRPr>
          </a:p>
        </p:txBody>
      </p:sp>
      <p:pic>
        <p:nvPicPr>
          <p:cNvPr id="3" name="Picture 2">
            <a:extLst>
              <a:ext uri="{FF2B5EF4-FFF2-40B4-BE49-F238E27FC236}">
                <a16:creationId xmlns:a16="http://schemas.microsoft.com/office/drawing/2014/main" id="{C11F4F0A-81F3-1A51-23A2-AB747A117714}"/>
              </a:ext>
            </a:extLst>
          </p:cNvPr>
          <p:cNvPicPr>
            <a:picLocks noChangeAspect="1"/>
          </p:cNvPicPr>
          <p:nvPr/>
        </p:nvPicPr>
        <p:blipFill>
          <a:blip r:embed="rId4"/>
          <a:stretch>
            <a:fillRect/>
          </a:stretch>
        </p:blipFill>
        <p:spPr>
          <a:xfrm>
            <a:off x="282881" y="1291680"/>
            <a:ext cx="8578237" cy="5017640"/>
          </a:xfrm>
          <a:prstGeom prst="rect">
            <a:avLst/>
          </a:prstGeom>
        </p:spPr>
      </p:pic>
    </p:spTree>
    <p:extLst>
      <p:ext uri="{BB962C8B-B14F-4D97-AF65-F5344CB8AC3E}">
        <p14:creationId xmlns:p14="http://schemas.microsoft.com/office/powerpoint/2010/main" val="767619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right-02.jpg"/>
          <p:cNvPicPr>
            <a:picLocks noChangeAspect="1"/>
          </p:cNvPicPr>
          <p:nvPr/>
        </p:nvPicPr>
        <p:blipFill>
          <a:blip r:embed="rId3" cstate="print"/>
          <a:stretch>
            <a:fillRect/>
          </a:stretch>
        </p:blipFill>
        <p:spPr>
          <a:xfrm>
            <a:off x="5945" y="0"/>
            <a:ext cx="9132109" cy="6858000"/>
          </a:xfrm>
          <a:prstGeom prst="rect">
            <a:avLst/>
          </a:prstGeom>
        </p:spPr>
      </p:pic>
      <p:sp>
        <p:nvSpPr>
          <p:cNvPr id="5123" name="Rectangle 13"/>
          <p:cNvSpPr>
            <a:spLocks noChangeArrowheads="1"/>
          </p:cNvSpPr>
          <p:nvPr/>
        </p:nvSpPr>
        <p:spPr bwMode="auto">
          <a:xfrm>
            <a:off x="3923928" y="322924"/>
            <a:ext cx="8172450" cy="630942"/>
          </a:xfrm>
          <a:prstGeom prst="rect">
            <a:avLst/>
          </a:prstGeom>
          <a:noFill/>
          <a:ln w="9525">
            <a:noFill/>
            <a:miter lim="800000"/>
            <a:headEnd/>
            <a:tailEnd/>
          </a:ln>
        </p:spPr>
        <p:txBody>
          <a:bodyPr anchor="ctr">
            <a:spAutoFit/>
          </a:bodyPr>
          <a:lstStyle/>
          <a:p>
            <a:pPr>
              <a:defRPr/>
            </a:pPr>
            <a:r>
              <a:rPr lang="en-US" sz="3500">
                <a:solidFill>
                  <a:schemeClr val="bg1"/>
                </a:solidFill>
                <a:latin typeface="+mj-lt"/>
                <a:ea typeface="Times New Roman" pitchFamily="18" charset="0"/>
                <a:cs typeface="Another" pitchFamily="2" charset="0"/>
              </a:rPr>
              <a:t>Year 7 Tutor Groupings</a:t>
            </a:r>
          </a:p>
        </p:txBody>
      </p:sp>
      <p:sp>
        <p:nvSpPr>
          <p:cNvPr id="5124" name="Rectangle 15"/>
          <p:cNvSpPr>
            <a:spLocks noChangeArrowheads="1"/>
          </p:cNvSpPr>
          <p:nvPr/>
        </p:nvSpPr>
        <p:spPr bwMode="auto">
          <a:xfrm>
            <a:off x="3689672" y="1256757"/>
            <a:ext cx="4968552" cy="4708981"/>
          </a:xfrm>
          <a:prstGeom prst="rect">
            <a:avLst/>
          </a:prstGeom>
          <a:noFill/>
          <a:ln w="9525">
            <a:noFill/>
            <a:miter lim="800000"/>
            <a:headEnd/>
            <a:tailEnd/>
          </a:ln>
        </p:spPr>
        <p:txBody>
          <a:bodyPr wrap="square" lIns="91440" tIns="45720" rIns="91440" bIns="45720" anchor="t">
            <a:spAutoFit/>
          </a:bodyPr>
          <a:lstStyle/>
          <a:p>
            <a:pPr marL="457200" indent="-457200">
              <a:buFont typeface="Arial" panose="020B0604020202020204" pitchFamily="34" charset="0"/>
              <a:buChar char="•"/>
              <a:defRPr/>
            </a:pPr>
            <a:r>
              <a:rPr lang="en-GB" sz="2000">
                <a:solidFill>
                  <a:schemeClr val="bg1"/>
                </a:solidFill>
                <a:latin typeface="+mn-lt"/>
              </a:rPr>
              <a:t>There are six tutor groups in Year 7; 7H, 7O, 7V, 7P, 7A and 7R.</a:t>
            </a:r>
          </a:p>
          <a:p>
            <a:pPr marL="457200" indent="-457200">
              <a:buFont typeface="Arial" panose="020B0604020202020204" pitchFamily="34" charset="0"/>
              <a:buChar char="•"/>
              <a:defRPr/>
            </a:pPr>
            <a:r>
              <a:rPr lang="en-GB" sz="2000">
                <a:solidFill>
                  <a:schemeClr val="bg1"/>
                </a:solidFill>
                <a:latin typeface="+mn-lt"/>
              </a:rPr>
              <a:t>There are lots of factors that impact tutor group allocation, including; needs of the child and primary school recommendations.</a:t>
            </a:r>
          </a:p>
          <a:p>
            <a:pPr marL="457200" indent="-457200">
              <a:buFont typeface="Arial" panose="020B0604020202020204" pitchFamily="34" charset="0"/>
              <a:buChar char="•"/>
              <a:defRPr/>
            </a:pPr>
            <a:r>
              <a:rPr lang="en-GB" sz="2000">
                <a:solidFill>
                  <a:schemeClr val="bg1"/>
                </a:solidFill>
                <a:latin typeface="+mn-lt"/>
              </a:rPr>
              <a:t>Tutor groups are a mix of boys and girls, with up to around 30 students in total in each group.</a:t>
            </a:r>
          </a:p>
          <a:p>
            <a:pPr marL="457200" indent="-457200">
              <a:buFont typeface="Arial" panose="020B0604020202020204" pitchFamily="34" charset="0"/>
              <a:buChar char="•"/>
              <a:defRPr/>
            </a:pPr>
            <a:r>
              <a:rPr lang="en-GB" sz="2000">
                <a:solidFill>
                  <a:schemeClr val="bg1"/>
                </a:solidFill>
                <a:latin typeface="+mn-lt"/>
              </a:rPr>
              <a:t>Maths will be taught in mixed ability groupings initially.</a:t>
            </a:r>
          </a:p>
          <a:p>
            <a:pPr marL="457200" indent="-457200">
              <a:buFont typeface="Arial" panose="020B0604020202020204" pitchFamily="34" charset="0"/>
              <a:buChar char="•"/>
              <a:defRPr/>
            </a:pPr>
            <a:r>
              <a:rPr lang="en-GB" sz="2000">
                <a:solidFill>
                  <a:schemeClr val="bg1"/>
                </a:solidFill>
                <a:latin typeface="+mn-lt"/>
              </a:rPr>
              <a:t>Languages being taught are French and Spanish.  </a:t>
            </a:r>
            <a:endParaRPr lang="en-GB" sz="2000">
              <a:solidFill>
                <a:schemeClr val="bg1"/>
              </a:solidFill>
              <a:latin typeface="+mn-lt"/>
              <a:cs typeface="Arial"/>
            </a:endParaRPr>
          </a:p>
          <a:p>
            <a:pPr marL="457200" indent="-457200">
              <a:buFont typeface="Arial" panose="020B0604020202020204" pitchFamily="34" charset="0"/>
              <a:buChar char="•"/>
              <a:defRPr/>
            </a:pPr>
            <a:endParaRPr lang="en-GB" sz="2000" b="1">
              <a:solidFill>
                <a:schemeClr val="bg1"/>
              </a:solidFill>
              <a:latin typeface="+mn-lt"/>
            </a:endParaRPr>
          </a:p>
          <a:p>
            <a:pPr marL="457200" indent="-457200">
              <a:buFont typeface="Arial" panose="020B0604020202020204" pitchFamily="34" charset="0"/>
              <a:buChar char="•"/>
              <a:defRPr/>
            </a:pPr>
            <a:endParaRPr lang="en-US" sz="2000">
              <a:solidFill>
                <a:schemeClr val="bg1"/>
              </a:solidFill>
              <a:latin typeface="+mn-lt"/>
            </a:endParaRPr>
          </a:p>
        </p:txBody>
      </p:sp>
      <p:pic>
        <p:nvPicPr>
          <p:cNvPr id="2" name="Picture 1" descr="A group of people in white outfits&#10;&#10;Description automatically generated">
            <a:extLst>
              <a:ext uri="{FF2B5EF4-FFF2-40B4-BE49-F238E27FC236}">
                <a16:creationId xmlns:a16="http://schemas.microsoft.com/office/drawing/2014/main" id="{FE047229-42A6-AB84-2113-96B77F7DBEF8}"/>
              </a:ext>
            </a:extLst>
          </p:cNvPr>
          <p:cNvPicPr>
            <a:picLocks noChangeAspect="1"/>
          </p:cNvPicPr>
          <p:nvPr/>
        </p:nvPicPr>
        <p:blipFill rotWithShape="1">
          <a:blip r:embed="rId4"/>
          <a:srcRect l="22034" t="21271" r="19680"/>
          <a:stretch/>
        </p:blipFill>
        <p:spPr>
          <a:xfrm>
            <a:off x="-46443" y="0"/>
            <a:ext cx="3399254" cy="685954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right-02.jpg"/>
          <p:cNvPicPr>
            <a:picLocks noChangeAspect="1"/>
          </p:cNvPicPr>
          <p:nvPr/>
        </p:nvPicPr>
        <p:blipFill>
          <a:blip r:embed="rId3" cstate="print"/>
          <a:stretch>
            <a:fillRect/>
          </a:stretch>
        </p:blipFill>
        <p:spPr>
          <a:xfrm>
            <a:off x="5945" y="0"/>
            <a:ext cx="9132109" cy="6858000"/>
          </a:xfrm>
          <a:prstGeom prst="rect">
            <a:avLst/>
          </a:prstGeom>
        </p:spPr>
      </p:pic>
      <p:sp>
        <p:nvSpPr>
          <p:cNvPr id="14339" name="Rectangle 3"/>
          <p:cNvSpPr>
            <a:spLocks noChangeArrowheads="1"/>
          </p:cNvSpPr>
          <p:nvPr/>
        </p:nvSpPr>
        <p:spPr bwMode="auto">
          <a:xfrm>
            <a:off x="576263" y="203393"/>
            <a:ext cx="8172450" cy="1169551"/>
          </a:xfrm>
          <a:prstGeom prst="rect">
            <a:avLst/>
          </a:prstGeom>
          <a:noFill/>
          <a:ln w="9525">
            <a:noFill/>
            <a:miter lim="800000"/>
            <a:headEnd/>
            <a:tailEnd/>
          </a:ln>
        </p:spPr>
        <p:txBody>
          <a:bodyPr anchor="ctr">
            <a:spAutoFit/>
          </a:bodyPr>
          <a:lstStyle/>
          <a:p>
            <a:pPr>
              <a:defRPr/>
            </a:pPr>
            <a:r>
              <a:rPr lang="en-GB" sz="3500">
                <a:solidFill>
                  <a:schemeClr val="bg1"/>
                </a:solidFill>
                <a:latin typeface="+mj-lt"/>
              </a:rPr>
              <a:t>The Role of the </a:t>
            </a:r>
          </a:p>
          <a:p>
            <a:pPr>
              <a:defRPr/>
            </a:pPr>
            <a:r>
              <a:rPr lang="en-GB" sz="3500">
                <a:solidFill>
                  <a:schemeClr val="bg1"/>
                </a:solidFill>
                <a:latin typeface="+mj-lt"/>
              </a:rPr>
              <a:t>Form Tutor</a:t>
            </a:r>
            <a:endParaRPr lang="en-US" sz="3500">
              <a:solidFill>
                <a:schemeClr val="bg1"/>
              </a:solidFill>
              <a:latin typeface="+mj-lt"/>
            </a:endParaRPr>
          </a:p>
        </p:txBody>
      </p:sp>
      <p:sp>
        <p:nvSpPr>
          <p:cNvPr id="14341" name="Rectangle 5"/>
          <p:cNvSpPr>
            <a:spLocks noChangeArrowheads="1"/>
          </p:cNvSpPr>
          <p:nvPr/>
        </p:nvSpPr>
        <p:spPr bwMode="auto">
          <a:xfrm>
            <a:off x="486123" y="1772816"/>
            <a:ext cx="4453638" cy="6555641"/>
          </a:xfrm>
          <a:prstGeom prst="rect">
            <a:avLst/>
          </a:prstGeom>
          <a:noFill/>
          <a:ln w="9525">
            <a:noFill/>
            <a:miter lim="800000"/>
            <a:headEnd/>
            <a:tailEnd/>
          </a:ln>
        </p:spPr>
        <p:txBody>
          <a:bodyPr wrap="square" lIns="91440" tIns="45720" rIns="91440" bIns="45720" anchor="t">
            <a:spAutoFit/>
          </a:bodyPr>
          <a:lstStyle/>
          <a:p>
            <a:pPr marL="261620" indent="-261620">
              <a:buFontTx/>
              <a:buChar char="•"/>
              <a:defRPr/>
            </a:pPr>
            <a:r>
              <a:rPr lang="en-GB" sz="2000">
                <a:solidFill>
                  <a:schemeClr val="bg1"/>
                </a:solidFill>
                <a:latin typeface="+mn-lt"/>
              </a:rPr>
              <a:t>Being the first point of contact for the student, parents and carers.</a:t>
            </a:r>
            <a:endParaRPr lang="en-GB" sz="2000">
              <a:solidFill>
                <a:schemeClr val="bg1"/>
              </a:solidFill>
              <a:latin typeface="+mn-lt"/>
              <a:cs typeface="Arial"/>
            </a:endParaRPr>
          </a:p>
          <a:p>
            <a:pPr marL="261620" indent="-261620">
              <a:buFontTx/>
              <a:buChar char="•"/>
              <a:defRPr/>
            </a:pPr>
            <a:r>
              <a:rPr lang="en-GB" sz="2000">
                <a:solidFill>
                  <a:schemeClr val="bg1"/>
                </a:solidFill>
                <a:latin typeface="+mn-lt"/>
              </a:rPr>
              <a:t>Delivering literacy, sustainability and belonging sessions.</a:t>
            </a:r>
            <a:endParaRPr lang="en-GB" sz="2000" i="1">
              <a:solidFill>
                <a:schemeClr val="bg1"/>
              </a:solidFill>
              <a:latin typeface="+mn-lt"/>
              <a:cs typeface="Arial"/>
            </a:endParaRPr>
          </a:p>
          <a:p>
            <a:pPr marL="261620" indent="-261620">
              <a:buFontTx/>
              <a:buChar char="•"/>
              <a:defRPr/>
            </a:pPr>
            <a:r>
              <a:rPr lang="en-GB" sz="2000">
                <a:solidFill>
                  <a:schemeClr val="bg1"/>
                </a:solidFill>
                <a:latin typeface="+mn-lt"/>
              </a:rPr>
              <a:t>Making sure your child is happy and secure, helping them to develop confidence and resilience.</a:t>
            </a:r>
            <a:endParaRPr lang="en-GB" sz="2000">
              <a:solidFill>
                <a:schemeClr val="bg1"/>
              </a:solidFill>
              <a:latin typeface="+mn-lt"/>
              <a:cs typeface="Arial"/>
            </a:endParaRPr>
          </a:p>
          <a:p>
            <a:pPr marL="261620" indent="-261620">
              <a:buFontTx/>
              <a:buChar char="•"/>
              <a:defRPr/>
            </a:pPr>
            <a:r>
              <a:rPr lang="en-GB" sz="2000">
                <a:solidFill>
                  <a:schemeClr val="bg1"/>
                </a:solidFill>
                <a:latin typeface="+mn-lt"/>
              </a:rPr>
              <a:t>Monitoring their academic performance.</a:t>
            </a:r>
            <a:endParaRPr lang="en-GB" sz="2000">
              <a:solidFill>
                <a:schemeClr val="bg1"/>
              </a:solidFill>
              <a:latin typeface="+mn-lt"/>
              <a:cs typeface="Arial"/>
            </a:endParaRPr>
          </a:p>
          <a:p>
            <a:pPr marL="261620" indent="-261620">
              <a:buFontTx/>
              <a:buChar char="•"/>
              <a:defRPr/>
            </a:pPr>
            <a:r>
              <a:rPr lang="en-GB" sz="2000">
                <a:solidFill>
                  <a:schemeClr val="bg1"/>
                </a:solidFill>
                <a:latin typeface="+mn-lt"/>
              </a:rPr>
              <a:t>Monitoring their attendance.</a:t>
            </a:r>
            <a:endParaRPr lang="en-GB" sz="2000">
              <a:solidFill>
                <a:schemeClr val="bg1"/>
              </a:solidFill>
              <a:latin typeface="+mn-lt"/>
              <a:cs typeface="Arial"/>
            </a:endParaRPr>
          </a:p>
          <a:p>
            <a:pPr marL="261620" indent="-261620">
              <a:buFontTx/>
              <a:buChar char="•"/>
              <a:defRPr/>
            </a:pPr>
            <a:r>
              <a:rPr lang="en-GB" sz="2000">
                <a:solidFill>
                  <a:schemeClr val="bg1"/>
                </a:solidFill>
                <a:latin typeface="+mn-lt"/>
              </a:rPr>
              <a:t>Checking student organisation.</a:t>
            </a:r>
            <a:endParaRPr lang="en-GB" sz="2000">
              <a:solidFill>
                <a:schemeClr val="bg1"/>
              </a:solidFill>
              <a:latin typeface="+mn-lt"/>
              <a:cs typeface="Arial"/>
            </a:endParaRPr>
          </a:p>
          <a:p>
            <a:pPr marL="261620" indent="-261620">
              <a:buFontTx/>
              <a:buChar char="•"/>
              <a:defRPr/>
            </a:pPr>
            <a:r>
              <a:rPr lang="en-GB" sz="2000">
                <a:solidFill>
                  <a:schemeClr val="bg1"/>
                </a:solidFill>
                <a:latin typeface="+mn-lt"/>
              </a:rPr>
              <a:t>Checking the student is prepared for learning – has pen, pencil, iPad and case, bag, correct uniform.</a:t>
            </a:r>
            <a:endParaRPr lang="en-GB" sz="2000">
              <a:solidFill>
                <a:schemeClr val="bg1"/>
              </a:solidFill>
              <a:latin typeface="+mn-lt"/>
              <a:cs typeface="Arial"/>
            </a:endParaRPr>
          </a:p>
          <a:p>
            <a:pPr marL="261620" indent="-261620">
              <a:buFontTx/>
              <a:buChar char="•"/>
              <a:defRPr/>
            </a:pPr>
            <a:r>
              <a:rPr lang="en-GB" sz="2000">
                <a:solidFill>
                  <a:schemeClr val="bg1"/>
                </a:solidFill>
                <a:latin typeface="+mn-lt"/>
              </a:rPr>
              <a:t>Meet the Tutor Evening- Thursday 10</a:t>
            </a:r>
            <a:r>
              <a:rPr lang="en-GB" sz="2000" baseline="30000">
                <a:solidFill>
                  <a:schemeClr val="bg1"/>
                </a:solidFill>
                <a:latin typeface="+mn-lt"/>
              </a:rPr>
              <a:t>th</a:t>
            </a:r>
            <a:r>
              <a:rPr lang="en-GB" sz="2000">
                <a:solidFill>
                  <a:schemeClr val="bg1"/>
                </a:solidFill>
                <a:latin typeface="+mn-lt"/>
              </a:rPr>
              <a:t> September</a:t>
            </a:r>
            <a:endParaRPr lang="en-GB" sz="2000">
              <a:solidFill>
                <a:schemeClr val="bg1"/>
              </a:solidFill>
              <a:latin typeface="+mn-lt"/>
              <a:cs typeface="Arial"/>
            </a:endParaRPr>
          </a:p>
          <a:p>
            <a:pPr marL="261620" indent="-261620">
              <a:buFontTx/>
              <a:buChar char="•"/>
              <a:defRPr/>
            </a:pPr>
            <a:endParaRPr lang="en-GB" sz="2000">
              <a:solidFill>
                <a:schemeClr val="bg1"/>
              </a:solidFill>
              <a:latin typeface="+mn-lt"/>
              <a:cs typeface="Arial"/>
            </a:endParaRPr>
          </a:p>
          <a:p>
            <a:pPr marL="261620" indent="-261620">
              <a:defRPr/>
            </a:pPr>
            <a:endParaRPr lang="en-US" sz="2000"/>
          </a:p>
          <a:p>
            <a:pPr marL="261620" indent="-261620">
              <a:defRPr/>
            </a:pPr>
            <a:endParaRPr lang="en-US" sz="2000">
              <a:latin typeface="Arial" charset="0"/>
              <a:cs typeface="Arial"/>
            </a:endParaRPr>
          </a:p>
          <a:p>
            <a:pPr marL="261620" indent="-261620">
              <a:defRPr/>
            </a:pPr>
            <a:endParaRPr lang="en-US" sz="2000">
              <a:latin typeface="Arial" charset="0"/>
              <a:cs typeface="Arial"/>
            </a:endParaRPr>
          </a:p>
          <a:p>
            <a:pPr marL="261620" indent="-261620">
              <a:defRPr/>
            </a:pPr>
            <a:endParaRPr lang="en-US" sz="2000" b="1">
              <a:latin typeface="Arial" charset="0"/>
              <a:cs typeface="Arial"/>
            </a:endParaRPr>
          </a:p>
        </p:txBody>
      </p:sp>
      <p:pic>
        <p:nvPicPr>
          <p:cNvPr id="3" name="Picture 2" descr="A picture containing text, person, table&#10;&#10;Description automatically generated">
            <a:extLst>
              <a:ext uri="{FF2B5EF4-FFF2-40B4-BE49-F238E27FC236}">
                <a16:creationId xmlns:a16="http://schemas.microsoft.com/office/drawing/2014/main" id="{2431D6C9-B8C7-9290-C819-681661607D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00" r="11691"/>
          <a:stretch/>
        </p:blipFill>
        <p:spPr>
          <a:xfrm>
            <a:off x="5292080" y="0"/>
            <a:ext cx="4326152" cy="6858000"/>
          </a:xfrm>
          <a:prstGeom prst="rect">
            <a:avLst/>
          </a:prstGeom>
        </p:spPr>
      </p:pic>
      <p:pic>
        <p:nvPicPr>
          <p:cNvPr id="2" name="Picture 1" descr="A group of girls sitting in a tent&#10;&#10;Description automatically generated">
            <a:extLst>
              <a:ext uri="{FF2B5EF4-FFF2-40B4-BE49-F238E27FC236}">
                <a16:creationId xmlns:a16="http://schemas.microsoft.com/office/drawing/2014/main" id="{32984D52-115C-2A0C-26D6-7A9519E0871B}"/>
              </a:ext>
            </a:extLst>
          </p:cNvPr>
          <p:cNvPicPr>
            <a:picLocks noChangeAspect="1"/>
          </p:cNvPicPr>
          <p:nvPr/>
        </p:nvPicPr>
        <p:blipFill rotWithShape="1">
          <a:blip r:embed="rId5"/>
          <a:srcRect l="25753" t="2896" r="27629" b="-28"/>
          <a:stretch/>
        </p:blipFill>
        <p:spPr>
          <a:xfrm>
            <a:off x="5237987" y="1944"/>
            <a:ext cx="4379058" cy="6864358"/>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92f2393-8781-4126-b422-052b9007415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B9CD6CA0F26D4D88F5D98E7185D689" ma:contentTypeVersion="15" ma:contentTypeDescription="Create a new document." ma:contentTypeScope="" ma:versionID="2d66e009e9f36d720410ff00b3052125">
  <xsd:schema xmlns:xsd="http://www.w3.org/2001/XMLSchema" xmlns:xs="http://www.w3.org/2001/XMLSchema" xmlns:p="http://schemas.microsoft.com/office/2006/metadata/properties" xmlns:ns3="0e262ef6-5522-418d-a323-f3d1102e1edc" xmlns:ns4="192f2393-8781-4126-b422-052b9007415f" targetNamespace="http://schemas.microsoft.com/office/2006/metadata/properties" ma:root="true" ma:fieldsID="e943a923b3da9f2cfd7eb9ddd9aaccd5" ns3:_="" ns4:_="">
    <xsd:import namespace="0e262ef6-5522-418d-a323-f3d1102e1edc"/>
    <xsd:import namespace="192f2393-8781-4126-b422-052b9007415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Location"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262ef6-5522-418d-a323-f3d1102e1ed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2f2393-8781-4126-b422-052b9007415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5E0E01-3E22-4015-9872-4F41A25D54C6}">
  <ds:schemaRefs>
    <ds:schemaRef ds:uri="0e262ef6-5522-418d-a323-f3d1102e1edc"/>
    <ds:schemaRef ds:uri="192f2393-8781-4126-b422-052b900741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825F6C7-592B-4F7D-97BB-79865BBFEEFD}">
  <ds:schemaRefs>
    <ds:schemaRef ds:uri="0e262ef6-5522-418d-a323-f3d1102e1edc"/>
    <ds:schemaRef ds:uri="192f2393-8781-4126-b422-052b90074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352767D-5536-4D98-B565-EC35F22D40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38</Slides>
  <Notes>13</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Design</vt:lpstr>
      <vt:lpstr>Welcome to  Hove Park!</vt:lpstr>
      <vt:lpstr>This Evening</vt:lpstr>
      <vt:lpstr>Friday 3rd July</vt:lpstr>
      <vt:lpstr>Looking Ahead</vt:lpstr>
      <vt:lpstr>Looking Ahead - Communication</vt:lpstr>
      <vt:lpstr>PowerPoint Presentation</vt:lpstr>
      <vt:lpstr>PowerPoint Presentation</vt:lpstr>
      <vt:lpstr>PowerPoint Presentation</vt:lpstr>
      <vt:lpstr>PowerPoint Presentation</vt:lpstr>
      <vt:lpstr>How to Contact HPS Staff</vt:lpstr>
      <vt:lpstr>Equipment</vt:lpstr>
      <vt:lpstr>Hove Park School iPad Package</vt:lpstr>
      <vt:lpstr>Bring Your Own</vt:lpstr>
      <vt:lpstr>PowerPoint Presentation</vt:lpstr>
      <vt:lpstr>PowerPoint Presentation</vt:lpstr>
      <vt:lpstr>New School Uniform Sale</vt:lpstr>
      <vt:lpstr>Physical Education</vt:lpstr>
      <vt:lpstr>Label Everything!</vt:lpstr>
      <vt:lpstr>PowerPoint Presentation</vt:lpstr>
      <vt:lpstr>PowerPoint Presentation</vt:lpstr>
      <vt:lpstr>PowerPoint Presentation</vt:lpstr>
      <vt:lpstr>Languages Carousel</vt:lpstr>
      <vt:lpstr>PowerPoint Presentation</vt:lpstr>
      <vt:lpstr>PowerPoint Presentation</vt:lpstr>
      <vt:lpstr>PowerPoint Presentation</vt:lpstr>
      <vt:lpstr>Mobile Phone Policy</vt:lpstr>
      <vt:lpstr>Looking ahead- Hove Park School as One Campus</vt:lpstr>
      <vt:lpstr>PowerPoint Presentation</vt:lpstr>
      <vt:lpstr>PowerPoint Presentation</vt:lpstr>
      <vt:lpstr>PowerPoint Presentation</vt:lpstr>
      <vt:lpstr>Every Child Should at Hove Park</vt:lpstr>
      <vt:lpstr>PowerPoint Presentation</vt:lpstr>
      <vt:lpstr>Facebook and  Instagram</vt:lpstr>
      <vt:lpstr>Quick Reference Information</vt:lpstr>
      <vt:lpstr>SEN Support</vt:lpstr>
      <vt:lpstr>Now</vt:lpstr>
      <vt:lpstr>PowerPoint Presentation</vt:lpstr>
      <vt:lpstr>PowerPoint Presentation</vt:lpstr>
    </vt:vector>
  </TitlesOfParts>
  <Company>hove park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karl salter</dc:creator>
  <cp:revision>61</cp:revision>
  <cp:lastPrinted>2023-07-04T14:27:46Z</cp:lastPrinted>
  <dcterms:created xsi:type="dcterms:W3CDTF">2008-05-20T08:31:47Z</dcterms:created>
  <dcterms:modified xsi:type="dcterms:W3CDTF">2026-05-19T14:23:34Z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0x01010011B9CD6CA0F26D4D88F5D98E7185D689</vt:lpwstr>
  </property>
</Properties>
</file>