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</p:sldIdLst>
  <p:sldSz cx="18288000" cy="10287000"/>
  <p:notesSz cx="6858000" cy="9144000"/>
  <p:embeddedFontLst>
    <p:embeddedFont>
      <p:font typeface="Aptos Narrow" panose="020B0004020202020204" pitchFamily="34" charset="0"/>
      <p:regular r:id="rId18"/>
      <p:italic r:id="rId19"/>
    </p:embeddedFon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Chau Philomene" panose="020B0604020202020204" charset="0"/>
      <p:regular r:id="rId24"/>
    </p:embeddedFont>
    <p:embeddedFont>
      <p:font typeface="Handelson One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3.sv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03" r="-12275" b="-262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flipV="1">
            <a:off x="535443" y="559139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4114800"/>
                </a:moveTo>
                <a:lnTo>
                  <a:pt x="4198776" y="4114800"/>
                </a:lnTo>
                <a:lnTo>
                  <a:pt x="419877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3553781" y="559139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419877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98776" y="0"/>
                </a:lnTo>
                <a:lnTo>
                  <a:pt x="4198776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734219" y="2399916"/>
            <a:ext cx="8819563" cy="2149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57"/>
              </a:lnSpc>
            </a:pPr>
            <a:r>
              <a:rPr lang="en-US" sz="9600" dirty="0" err="1">
                <a:solidFill>
                  <a:srgbClr val="473821"/>
                </a:solidFill>
                <a:latin typeface="Chau Philomene"/>
              </a:rPr>
              <a:t>Ghidul</a:t>
            </a:r>
            <a:r>
              <a:rPr lang="en-US" sz="96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9600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9600" dirty="0">
                <a:solidFill>
                  <a:srgbClr val="473821"/>
                </a:solidFill>
                <a:latin typeface="Chau Philomene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14143" y="3799255"/>
            <a:ext cx="6459714" cy="2319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88"/>
              </a:lnSpc>
            </a:pPr>
            <a:r>
              <a:rPr lang="en-US" sz="8000" spc="159" dirty="0">
                <a:solidFill>
                  <a:srgbClr val="473821"/>
                </a:solidFill>
                <a:latin typeface="Handelson One"/>
              </a:rPr>
              <a:t>C.N.I.T.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43818" y="6687286"/>
            <a:ext cx="10000364" cy="581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3"/>
              </a:lnSpc>
            </a:pPr>
            <a:r>
              <a:rPr lang="en-US" sz="3387" dirty="0">
                <a:solidFill>
                  <a:srgbClr val="473821"/>
                </a:solidFill>
                <a:latin typeface="Chau Philomene"/>
              </a:rPr>
              <a:t>Florin </a:t>
            </a:r>
            <a:r>
              <a:rPr lang="en-US" sz="3387" dirty="0" err="1">
                <a:solidFill>
                  <a:srgbClr val="473821"/>
                </a:solidFill>
                <a:latin typeface="Chau Philomene"/>
              </a:rPr>
              <a:t>Albu</a:t>
            </a:r>
            <a:r>
              <a:rPr lang="en-US" sz="3387" dirty="0">
                <a:solidFill>
                  <a:srgbClr val="473821"/>
                </a:solidFill>
                <a:latin typeface="Chau Philomene"/>
              </a:rPr>
              <a:t> - Vintage Style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055" r="-51235" b="-33738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19630" y="2166098"/>
            <a:ext cx="5070062" cy="4797688"/>
            <a:chOff x="0" y="0"/>
            <a:chExt cx="1446683" cy="13689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6683" cy="1368964"/>
            </a:xfrm>
            <a:custGeom>
              <a:avLst/>
              <a:gdLst/>
              <a:ahLst/>
              <a:cxnLst/>
              <a:rect l="l" t="t" r="r" b="b"/>
              <a:pathLst>
                <a:path w="1446683" h="1368964">
                  <a:moveTo>
                    <a:pt x="77876" y="0"/>
                  </a:moveTo>
                  <a:lnTo>
                    <a:pt x="1368807" y="0"/>
                  </a:lnTo>
                  <a:cubicBezTo>
                    <a:pt x="1411817" y="0"/>
                    <a:pt x="1446683" y="34866"/>
                    <a:pt x="1446683" y="77876"/>
                  </a:cubicBezTo>
                  <a:lnTo>
                    <a:pt x="1446683" y="1291088"/>
                  </a:lnTo>
                  <a:cubicBezTo>
                    <a:pt x="1446683" y="1334098"/>
                    <a:pt x="1411817" y="1368964"/>
                    <a:pt x="1368807" y="1368964"/>
                  </a:cubicBezTo>
                  <a:lnTo>
                    <a:pt x="77876" y="1368964"/>
                  </a:lnTo>
                  <a:cubicBezTo>
                    <a:pt x="34866" y="1368964"/>
                    <a:pt x="0" y="1334098"/>
                    <a:pt x="0" y="1291088"/>
                  </a:cubicBezTo>
                  <a:lnTo>
                    <a:pt x="0" y="77876"/>
                  </a:lnTo>
                  <a:cubicBezTo>
                    <a:pt x="0" y="34866"/>
                    <a:pt x="34866" y="0"/>
                    <a:pt x="77876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46683" cy="1416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43724" y="2348712"/>
            <a:ext cx="4621873" cy="4432460"/>
            <a:chOff x="0" y="0"/>
            <a:chExt cx="775763" cy="7439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5763" cy="743971"/>
            </a:xfrm>
            <a:custGeom>
              <a:avLst/>
              <a:gdLst/>
              <a:ahLst/>
              <a:cxnLst/>
              <a:rect l="l" t="t" r="r" b="b"/>
              <a:pathLst>
                <a:path w="775763" h="743971">
                  <a:moveTo>
                    <a:pt x="38526" y="0"/>
                  </a:moveTo>
                  <a:lnTo>
                    <a:pt x="737237" y="0"/>
                  </a:lnTo>
                  <a:cubicBezTo>
                    <a:pt x="758514" y="0"/>
                    <a:pt x="775763" y="17249"/>
                    <a:pt x="775763" y="38526"/>
                  </a:cubicBezTo>
                  <a:lnTo>
                    <a:pt x="775763" y="705445"/>
                  </a:lnTo>
                  <a:cubicBezTo>
                    <a:pt x="775763" y="726722"/>
                    <a:pt x="758514" y="743971"/>
                    <a:pt x="737237" y="743971"/>
                  </a:cubicBezTo>
                  <a:lnTo>
                    <a:pt x="38526" y="743971"/>
                  </a:lnTo>
                  <a:cubicBezTo>
                    <a:pt x="17249" y="743971"/>
                    <a:pt x="0" y="726722"/>
                    <a:pt x="0" y="705445"/>
                  </a:cubicBezTo>
                  <a:lnTo>
                    <a:pt x="0" y="38526"/>
                  </a:lnTo>
                  <a:cubicBezTo>
                    <a:pt x="0" y="17249"/>
                    <a:pt x="17249" y="0"/>
                    <a:pt x="38526" y="0"/>
                  </a:cubicBezTo>
                  <a:close/>
                </a:path>
              </a:pathLst>
            </a:custGeom>
            <a:blipFill>
              <a:blip r:embed="rId5"/>
              <a:stretch>
                <a:fillRect l="-21971" r="-21971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608969" y="2166098"/>
            <a:ext cx="5070062" cy="4797688"/>
            <a:chOff x="0" y="0"/>
            <a:chExt cx="1446683" cy="13689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46683" cy="1368964"/>
            </a:xfrm>
            <a:custGeom>
              <a:avLst/>
              <a:gdLst/>
              <a:ahLst/>
              <a:cxnLst/>
              <a:rect l="l" t="t" r="r" b="b"/>
              <a:pathLst>
                <a:path w="1446683" h="1368964">
                  <a:moveTo>
                    <a:pt x="77876" y="0"/>
                  </a:moveTo>
                  <a:lnTo>
                    <a:pt x="1368807" y="0"/>
                  </a:lnTo>
                  <a:cubicBezTo>
                    <a:pt x="1411817" y="0"/>
                    <a:pt x="1446683" y="34866"/>
                    <a:pt x="1446683" y="77876"/>
                  </a:cubicBezTo>
                  <a:lnTo>
                    <a:pt x="1446683" y="1291088"/>
                  </a:lnTo>
                  <a:cubicBezTo>
                    <a:pt x="1446683" y="1334098"/>
                    <a:pt x="1411817" y="1368964"/>
                    <a:pt x="1368807" y="1368964"/>
                  </a:cubicBezTo>
                  <a:lnTo>
                    <a:pt x="77876" y="1368964"/>
                  </a:lnTo>
                  <a:cubicBezTo>
                    <a:pt x="34866" y="1368964"/>
                    <a:pt x="0" y="1334098"/>
                    <a:pt x="0" y="1291088"/>
                  </a:cubicBezTo>
                  <a:lnTo>
                    <a:pt x="0" y="77876"/>
                  </a:lnTo>
                  <a:cubicBezTo>
                    <a:pt x="0" y="34866"/>
                    <a:pt x="34866" y="0"/>
                    <a:pt x="77876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446683" cy="1416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33064" y="2348712"/>
            <a:ext cx="4621873" cy="4432460"/>
            <a:chOff x="0" y="0"/>
            <a:chExt cx="775763" cy="7439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75763" cy="743971"/>
            </a:xfrm>
            <a:custGeom>
              <a:avLst/>
              <a:gdLst/>
              <a:ahLst/>
              <a:cxnLst/>
              <a:rect l="l" t="t" r="r" b="b"/>
              <a:pathLst>
                <a:path w="775763" h="743971">
                  <a:moveTo>
                    <a:pt x="38526" y="0"/>
                  </a:moveTo>
                  <a:lnTo>
                    <a:pt x="737237" y="0"/>
                  </a:lnTo>
                  <a:cubicBezTo>
                    <a:pt x="758514" y="0"/>
                    <a:pt x="775763" y="17249"/>
                    <a:pt x="775763" y="38526"/>
                  </a:cubicBezTo>
                  <a:lnTo>
                    <a:pt x="775763" y="705445"/>
                  </a:lnTo>
                  <a:cubicBezTo>
                    <a:pt x="775763" y="726722"/>
                    <a:pt x="758514" y="743971"/>
                    <a:pt x="737237" y="743971"/>
                  </a:cubicBezTo>
                  <a:lnTo>
                    <a:pt x="38526" y="743971"/>
                  </a:lnTo>
                  <a:cubicBezTo>
                    <a:pt x="17249" y="743971"/>
                    <a:pt x="0" y="726722"/>
                    <a:pt x="0" y="705445"/>
                  </a:cubicBezTo>
                  <a:lnTo>
                    <a:pt x="0" y="38526"/>
                  </a:lnTo>
                  <a:cubicBezTo>
                    <a:pt x="0" y="17249"/>
                    <a:pt x="17249" y="0"/>
                    <a:pt x="38526" y="0"/>
                  </a:cubicBezTo>
                  <a:close/>
                </a:path>
              </a:pathLst>
            </a:custGeom>
            <a:blipFill>
              <a:blip r:embed="rId6"/>
              <a:stretch>
                <a:fillRect t="-30341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1898308" y="2166098"/>
            <a:ext cx="5070062" cy="4797688"/>
            <a:chOff x="0" y="0"/>
            <a:chExt cx="1446683" cy="13689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6683" cy="1368964"/>
            </a:xfrm>
            <a:custGeom>
              <a:avLst/>
              <a:gdLst/>
              <a:ahLst/>
              <a:cxnLst/>
              <a:rect l="l" t="t" r="r" b="b"/>
              <a:pathLst>
                <a:path w="1446683" h="1368964">
                  <a:moveTo>
                    <a:pt x="77876" y="0"/>
                  </a:moveTo>
                  <a:lnTo>
                    <a:pt x="1368807" y="0"/>
                  </a:lnTo>
                  <a:cubicBezTo>
                    <a:pt x="1411817" y="0"/>
                    <a:pt x="1446683" y="34866"/>
                    <a:pt x="1446683" y="77876"/>
                  </a:cubicBezTo>
                  <a:lnTo>
                    <a:pt x="1446683" y="1291088"/>
                  </a:lnTo>
                  <a:cubicBezTo>
                    <a:pt x="1446683" y="1334098"/>
                    <a:pt x="1411817" y="1368964"/>
                    <a:pt x="1368807" y="1368964"/>
                  </a:cubicBezTo>
                  <a:lnTo>
                    <a:pt x="77876" y="1368964"/>
                  </a:lnTo>
                  <a:cubicBezTo>
                    <a:pt x="34866" y="1368964"/>
                    <a:pt x="0" y="1334098"/>
                    <a:pt x="0" y="1291088"/>
                  </a:cubicBezTo>
                  <a:lnTo>
                    <a:pt x="0" y="77876"/>
                  </a:lnTo>
                  <a:cubicBezTo>
                    <a:pt x="0" y="34866"/>
                    <a:pt x="34866" y="0"/>
                    <a:pt x="77876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446683" cy="1416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122403" y="2348712"/>
            <a:ext cx="4621873" cy="4432460"/>
            <a:chOff x="0" y="0"/>
            <a:chExt cx="775763" cy="7439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75763" cy="743971"/>
            </a:xfrm>
            <a:custGeom>
              <a:avLst/>
              <a:gdLst/>
              <a:ahLst/>
              <a:cxnLst/>
              <a:rect l="l" t="t" r="r" b="b"/>
              <a:pathLst>
                <a:path w="775763" h="743971">
                  <a:moveTo>
                    <a:pt x="38526" y="0"/>
                  </a:moveTo>
                  <a:lnTo>
                    <a:pt x="737237" y="0"/>
                  </a:lnTo>
                  <a:cubicBezTo>
                    <a:pt x="758514" y="0"/>
                    <a:pt x="775763" y="17249"/>
                    <a:pt x="775763" y="38526"/>
                  </a:cubicBezTo>
                  <a:lnTo>
                    <a:pt x="775763" y="705445"/>
                  </a:lnTo>
                  <a:cubicBezTo>
                    <a:pt x="775763" y="726722"/>
                    <a:pt x="758514" y="743971"/>
                    <a:pt x="737237" y="743971"/>
                  </a:cubicBezTo>
                  <a:lnTo>
                    <a:pt x="38526" y="743971"/>
                  </a:lnTo>
                  <a:cubicBezTo>
                    <a:pt x="17249" y="743971"/>
                    <a:pt x="0" y="726722"/>
                    <a:pt x="0" y="705445"/>
                  </a:cubicBezTo>
                  <a:lnTo>
                    <a:pt x="0" y="38526"/>
                  </a:lnTo>
                  <a:cubicBezTo>
                    <a:pt x="0" y="17249"/>
                    <a:pt x="17249" y="0"/>
                    <a:pt x="38526" y="0"/>
                  </a:cubicBezTo>
                  <a:close/>
                </a:path>
              </a:pathLst>
            </a:custGeom>
            <a:blipFill>
              <a:blip r:embed="rId7"/>
              <a:stretch>
                <a:fillRect l="-35246" r="-35246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4601620" y="895350"/>
            <a:ext cx="9084760" cy="121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6999" spc="76" dirty="0" err="1">
                <a:solidFill>
                  <a:srgbClr val="473821"/>
                </a:solidFill>
                <a:latin typeface="Handelson One"/>
              </a:rPr>
              <a:t>Prospectarea</a:t>
            </a:r>
            <a:r>
              <a:rPr lang="en-US" sz="6999" spc="76" dirty="0">
                <a:solidFill>
                  <a:srgbClr val="473821"/>
                </a:solidFill>
                <a:latin typeface="Handelson One"/>
              </a:rPr>
              <a:t> </a:t>
            </a:r>
            <a:r>
              <a:rPr lang="en-US" sz="6999" spc="76" dirty="0" err="1">
                <a:solidFill>
                  <a:srgbClr val="473821"/>
                </a:solidFill>
                <a:latin typeface="Handelson One"/>
              </a:rPr>
              <a:t>Grupului</a:t>
            </a:r>
            <a:r>
              <a:rPr lang="en-US" sz="6999" spc="76" dirty="0">
                <a:solidFill>
                  <a:srgbClr val="473821"/>
                </a:solidFill>
                <a:latin typeface="Handelson One"/>
              </a:rPr>
              <a:t> de </a:t>
            </a:r>
            <a:r>
              <a:rPr lang="en-US" sz="6999" spc="76" dirty="0" err="1">
                <a:solidFill>
                  <a:srgbClr val="473821"/>
                </a:solidFill>
                <a:latin typeface="Handelson One"/>
              </a:rPr>
              <a:t>turisti</a:t>
            </a:r>
            <a:r>
              <a:rPr lang="en-US" sz="6999" spc="76" dirty="0">
                <a:solidFill>
                  <a:srgbClr val="473821"/>
                </a:solidFill>
                <a:latin typeface="Handelson One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3724" y="7562414"/>
            <a:ext cx="4156043" cy="1055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indent="-514350" algn="l">
              <a:lnSpc>
                <a:spcPts val="4199"/>
              </a:lnSpc>
              <a:buFont typeface="+mj-lt"/>
              <a:buAutoNum type="alphaLcParenR"/>
            </a:pP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La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agentia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turism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514350" indent="-514350" algn="l">
              <a:lnSpc>
                <a:spcPts val="4199"/>
              </a:lnSpc>
              <a:buFont typeface="+mj-lt"/>
              <a:buAutoNum type="alphaLcParenR"/>
            </a:pP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Pe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durata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circuitului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43724" y="7076639"/>
            <a:ext cx="4156043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800" dirty="0">
                <a:solidFill>
                  <a:srgbClr val="473821"/>
                </a:solidFill>
                <a:latin typeface="Chau Philomene"/>
              </a:rPr>
              <a:t>Se </a:t>
            </a: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realizeaza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in 2 </a:t>
            </a: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etape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165597" y="7562414"/>
            <a:ext cx="11170941" cy="102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Ne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intereseaza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media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varsta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a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grupului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;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Starea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civila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Provenienta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;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Limbile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vorbite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;</a:t>
            </a:r>
          </a:p>
          <a:p>
            <a:pPr algn="l">
              <a:lnSpc>
                <a:spcPts val="4199"/>
              </a:lnSpc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Profesia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;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preferintele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privind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tipurile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atractii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turistice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subiectele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discutie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65597" y="7076639"/>
            <a:ext cx="4656590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800" dirty="0">
                <a:solidFill>
                  <a:srgbClr val="473821"/>
                </a:solidFill>
                <a:latin typeface="Chau Philomene"/>
              </a:rPr>
              <a:t>La </a:t>
            </a: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agentia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0DD522-E5F3-D0EA-6EE1-715EFEBF79B5}"/>
              </a:ext>
            </a:extLst>
          </p:cNvPr>
          <p:cNvSpPr txBox="1"/>
          <p:nvPr/>
        </p:nvSpPr>
        <p:spPr>
          <a:xfrm>
            <a:off x="6165597" y="8789701"/>
            <a:ext cx="82141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hau Philomene" panose="020B0604020202020204" charset="0"/>
              </a:rPr>
              <a:t>Pe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hau Philomene" panose="020B0604020202020204" charset="0"/>
              </a:rPr>
              <a:t>durata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hau Philomene" panose="020B060402020202020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hau Philomene" panose="020B0604020202020204" charset="0"/>
              </a:rPr>
              <a:t>sejurului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hau Philomene" panose="020B0604020202020204" charset="0"/>
              </a:rPr>
              <a:t> :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Se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urmareste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permanent feedback-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ul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 (verbal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sau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nonverbal )</a:t>
            </a:r>
          </a:p>
          <a:p>
            <a:r>
              <a:rPr lang="en-US" sz="2800" dirty="0">
                <a:latin typeface="Chau Philomene" panose="020B0604020202020204" charset="0"/>
              </a:rPr>
              <a:t>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055" r="-51235" b="-3373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13930" y="2166098"/>
            <a:ext cx="6938159" cy="7092202"/>
            <a:chOff x="0" y="0"/>
            <a:chExt cx="1979723" cy="20236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79723" cy="2023677"/>
            </a:xfrm>
            <a:custGeom>
              <a:avLst/>
              <a:gdLst/>
              <a:ahLst/>
              <a:cxnLst/>
              <a:rect l="l" t="t" r="r" b="b"/>
              <a:pathLst>
                <a:path w="1979723" h="2023677">
                  <a:moveTo>
                    <a:pt x="56908" y="0"/>
                  </a:moveTo>
                  <a:lnTo>
                    <a:pt x="1922815" y="0"/>
                  </a:lnTo>
                  <a:cubicBezTo>
                    <a:pt x="1954244" y="0"/>
                    <a:pt x="1979723" y="25479"/>
                    <a:pt x="1979723" y="56908"/>
                  </a:cubicBezTo>
                  <a:lnTo>
                    <a:pt x="1979723" y="1966769"/>
                  </a:lnTo>
                  <a:cubicBezTo>
                    <a:pt x="1979723" y="1981862"/>
                    <a:pt x="1973727" y="1996337"/>
                    <a:pt x="1963055" y="2007009"/>
                  </a:cubicBezTo>
                  <a:cubicBezTo>
                    <a:pt x="1952382" y="2017681"/>
                    <a:pt x="1937908" y="2023677"/>
                    <a:pt x="1922815" y="2023677"/>
                  </a:cubicBezTo>
                  <a:lnTo>
                    <a:pt x="56908" y="2023677"/>
                  </a:lnTo>
                  <a:cubicBezTo>
                    <a:pt x="25479" y="2023677"/>
                    <a:pt x="0" y="1998198"/>
                    <a:pt x="0" y="1966769"/>
                  </a:cubicBezTo>
                  <a:lnTo>
                    <a:pt x="0" y="56908"/>
                  </a:lnTo>
                  <a:cubicBezTo>
                    <a:pt x="0" y="41815"/>
                    <a:pt x="5996" y="27340"/>
                    <a:pt x="16668" y="16668"/>
                  </a:cubicBezTo>
                  <a:cubicBezTo>
                    <a:pt x="27340" y="5996"/>
                    <a:pt x="41815" y="0"/>
                    <a:pt x="56908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979723" cy="2071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52982" y="2348712"/>
            <a:ext cx="6502420" cy="3217244"/>
            <a:chOff x="0" y="0"/>
            <a:chExt cx="1091406" cy="5400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91406" cy="540002"/>
            </a:xfrm>
            <a:custGeom>
              <a:avLst/>
              <a:gdLst/>
              <a:ahLst/>
              <a:cxnLst/>
              <a:rect l="l" t="t" r="r" b="b"/>
              <a:pathLst>
                <a:path w="1091406" h="540002">
                  <a:moveTo>
                    <a:pt x="27384" y="0"/>
                  </a:moveTo>
                  <a:lnTo>
                    <a:pt x="1064021" y="0"/>
                  </a:lnTo>
                  <a:cubicBezTo>
                    <a:pt x="1079145" y="0"/>
                    <a:pt x="1091406" y="12260"/>
                    <a:pt x="1091406" y="27384"/>
                  </a:cubicBezTo>
                  <a:lnTo>
                    <a:pt x="1091406" y="512617"/>
                  </a:lnTo>
                  <a:cubicBezTo>
                    <a:pt x="1091406" y="519880"/>
                    <a:pt x="1088521" y="526846"/>
                    <a:pt x="1083385" y="531981"/>
                  </a:cubicBezTo>
                  <a:cubicBezTo>
                    <a:pt x="1078249" y="537117"/>
                    <a:pt x="1071284" y="540002"/>
                    <a:pt x="1064021" y="540002"/>
                  </a:cubicBezTo>
                  <a:lnTo>
                    <a:pt x="27384" y="540002"/>
                  </a:lnTo>
                  <a:cubicBezTo>
                    <a:pt x="12260" y="540002"/>
                    <a:pt x="0" y="527741"/>
                    <a:pt x="0" y="512617"/>
                  </a:cubicBezTo>
                  <a:lnTo>
                    <a:pt x="0" y="27384"/>
                  </a:lnTo>
                  <a:cubicBezTo>
                    <a:pt x="0" y="20122"/>
                    <a:pt x="2885" y="13156"/>
                    <a:pt x="8021" y="8021"/>
                  </a:cubicBezTo>
                  <a:cubicBezTo>
                    <a:pt x="13156" y="2885"/>
                    <a:pt x="20122" y="0"/>
                    <a:pt x="27384" y="0"/>
                  </a:cubicBezTo>
                  <a:close/>
                </a:path>
              </a:pathLst>
            </a:custGeom>
            <a:blipFill>
              <a:blip r:embed="rId5"/>
              <a:stretch>
                <a:fillRect t="-17328" b="-1732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252982" y="5781040"/>
            <a:ext cx="6502420" cy="3217244"/>
            <a:chOff x="0" y="0"/>
            <a:chExt cx="1091406" cy="5400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91406" cy="540002"/>
            </a:xfrm>
            <a:custGeom>
              <a:avLst/>
              <a:gdLst/>
              <a:ahLst/>
              <a:cxnLst/>
              <a:rect l="l" t="t" r="r" b="b"/>
              <a:pathLst>
                <a:path w="1091406" h="540002">
                  <a:moveTo>
                    <a:pt x="27384" y="0"/>
                  </a:moveTo>
                  <a:lnTo>
                    <a:pt x="1064021" y="0"/>
                  </a:lnTo>
                  <a:cubicBezTo>
                    <a:pt x="1079145" y="0"/>
                    <a:pt x="1091406" y="12260"/>
                    <a:pt x="1091406" y="27384"/>
                  </a:cubicBezTo>
                  <a:lnTo>
                    <a:pt x="1091406" y="512617"/>
                  </a:lnTo>
                  <a:cubicBezTo>
                    <a:pt x="1091406" y="519880"/>
                    <a:pt x="1088521" y="526846"/>
                    <a:pt x="1083385" y="531981"/>
                  </a:cubicBezTo>
                  <a:cubicBezTo>
                    <a:pt x="1078249" y="537117"/>
                    <a:pt x="1071284" y="540002"/>
                    <a:pt x="1064021" y="540002"/>
                  </a:cubicBezTo>
                  <a:lnTo>
                    <a:pt x="27384" y="540002"/>
                  </a:lnTo>
                  <a:cubicBezTo>
                    <a:pt x="12260" y="540002"/>
                    <a:pt x="0" y="527741"/>
                    <a:pt x="0" y="512617"/>
                  </a:cubicBezTo>
                  <a:lnTo>
                    <a:pt x="0" y="27384"/>
                  </a:lnTo>
                  <a:cubicBezTo>
                    <a:pt x="0" y="20122"/>
                    <a:pt x="2885" y="13156"/>
                    <a:pt x="8021" y="8021"/>
                  </a:cubicBezTo>
                  <a:cubicBezTo>
                    <a:pt x="13156" y="2885"/>
                    <a:pt x="20122" y="0"/>
                    <a:pt x="27384" y="0"/>
                  </a:cubicBezTo>
                  <a:close/>
                </a:path>
              </a:pathLst>
            </a:custGeom>
            <a:blipFill>
              <a:blip r:embed="rId6"/>
              <a:stretch>
                <a:fillRect t="-16146" b="-3543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4601620" y="895350"/>
            <a:ext cx="9084760" cy="1183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Tipuri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de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informatii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necesare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ghidului</a:t>
            </a:r>
            <a:endParaRPr lang="en-US" sz="5400" spc="76" dirty="0">
              <a:solidFill>
                <a:srgbClr val="473821"/>
              </a:solidFill>
              <a:latin typeface="Handelson On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345436" y="2348712"/>
            <a:ext cx="7875764" cy="6408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419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Structura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programului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algn="l">
              <a:lnSpc>
                <a:spcPts val="419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Ecusonul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ghid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algn="l">
              <a:lnSpc>
                <a:spcPts val="419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Atestatul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ghid</a:t>
            </a:r>
            <a:endParaRPr lang="en-US" sz="28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 algn="l">
              <a:lnSpc>
                <a:spcPts val="4199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Lista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participantilor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(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observatii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)</a:t>
            </a:r>
          </a:p>
          <a:p>
            <a:pPr marL="457200" indent="-457200" algn="l">
              <a:lnSpc>
                <a:spcPts val="419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Copii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dupa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contracte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doc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firmei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algn="l">
              <a:lnSpc>
                <a:spcPts val="419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Adrese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modalitati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contact cu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prestatorii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servicii</a:t>
            </a:r>
            <a:endParaRPr lang="en-US" sz="28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 algn="l">
              <a:lnSpc>
                <a:spcPts val="4199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Harti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turistice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planuri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ale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localitatilor</a:t>
            </a:r>
            <a:endParaRPr lang="en-US" sz="28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 algn="l">
              <a:lnSpc>
                <a:spcPts val="419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Locurile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parcare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;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Orarele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muzeelor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;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Traseele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recomandate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algn="l">
              <a:lnSpc>
                <a:spcPts val="4199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Materiale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promotionale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;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Materiale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informationale</a:t>
            </a:r>
            <a:endParaRPr lang="en-US" sz="28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 algn="l">
              <a:lnSpc>
                <a:spcPts val="419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Diagrama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grupului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la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cazare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algn="l">
              <a:lnSpc>
                <a:spcPts val="419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Structura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grupului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privind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continutul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meselor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055" r="-51235" b="-33738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072926" y="2374451"/>
            <a:ext cx="7632459" cy="6883849"/>
            <a:chOff x="0" y="0"/>
            <a:chExt cx="2177833" cy="19642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7833" cy="1964226"/>
            </a:xfrm>
            <a:custGeom>
              <a:avLst/>
              <a:gdLst/>
              <a:ahLst/>
              <a:cxnLst/>
              <a:rect l="l" t="t" r="r" b="b"/>
              <a:pathLst>
                <a:path w="2177833" h="1964226">
                  <a:moveTo>
                    <a:pt x="51731" y="0"/>
                  </a:moveTo>
                  <a:lnTo>
                    <a:pt x="2126102" y="0"/>
                  </a:lnTo>
                  <a:cubicBezTo>
                    <a:pt x="2139822" y="0"/>
                    <a:pt x="2152980" y="5450"/>
                    <a:pt x="2162681" y="15152"/>
                  </a:cubicBezTo>
                  <a:cubicBezTo>
                    <a:pt x="2172383" y="24853"/>
                    <a:pt x="2177833" y="38011"/>
                    <a:pt x="2177833" y="51731"/>
                  </a:cubicBezTo>
                  <a:lnTo>
                    <a:pt x="2177833" y="1912495"/>
                  </a:lnTo>
                  <a:cubicBezTo>
                    <a:pt x="2177833" y="1941065"/>
                    <a:pt x="2154672" y="1964226"/>
                    <a:pt x="2126102" y="1964226"/>
                  </a:cubicBezTo>
                  <a:lnTo>
                    <a:pt x="51731" y="1964226"/>
                  </a:lnTo>
                  <a:cubicBezTo>
                    <a:pt x="23161" y="1964226"/>
                    <a:pt x="0" y="1941065"/>
                    <a:pt x="0" y="1912495"/>
                  </a:cubicBezTo>
                  <a:lnTo>
                    <a:pt x="0" y="51731"/>
                  </a:lnTo>
                  <a:cubicBezTo>
                    <a:pt x="0" y="23161"/>
                    <a:pt x="23161" y="0"/>
                    <a:pt x="51731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7833" cy="201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97021" y="2593588"/>
            <a:ext cx="7211678" cy="6404696"/>
            <a:chOff x="0" y="0"/>
            <a:chExt cx="1210452" cy="10750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10452" cy="1075003"/>
            </a:xfrm>
            <a:custGeom>
              <a:avLst/>
              <a:gdLst/>
              <a:ahLst/>
              <a:cxnLst/>
              <a:rect l="l" t="t" r="r" b="b"/>
              <a:pathLst>
                <a:path w="1210452" h="1075003">
                  <a:moveTo>
                    <a:pt x="24691" y="0"/>
                  </a:moveTo>
                  <a:lnTo>
                    <a:pt x="1185761" y="0"/>
                  </a:lnTo>
                  <a:cubicBezTo>
                    <a:pt x="1192309" y="0"/>
                    <a:pt x="1198590" y="2601"/>
                    <a:pt x="1203220" y="7232"/>
                  </a:cubicBezTo>
                  <a:cubicBezTo>
                    <a:pt x="1207850" y="11862"/>
                    <a:pt x="1210452" y="18143"/>
                    <a:pt x="1210452" y="24691"/>
                  </a:cubicBezTo>
                  <a:lnTo>
                    <a:pt x="1210452" y="1050312"/>
                  </a:lnTo>
                  <a:cubicBezTo>
                    <a:pt x="1210452" y="1063949"/>
                    <a:pt x="1199397" y="1075003"/>
                    <a:pt x="1185761" y="1075003"/>
                  </a:cubicBezTo>
                  <a:lnTo>
                    <a:pt x="24691" y="1075003"/>
                  </a:lnTo>
                  <a:cubicBezTo>
                    <a:pt x="18143" y="1075003"/>
                    <a:pt x="11862" y="1072402"/>
                    <a:pt x="7232" y="1067771"/>
                  </a:cubicBezTo>
                  <a:cubicBezTo>
                    <a:pt x="2601" y="1063141"/>
                    <a:pt x="0" y="1056860"/>
                    <a:pt x="0" y="1050312"/>
                  </a:cubicBezTo>
                  <a:lnTo>
                    <a:pt x="0" y="24691"/>
                  </a:lnTo>
                  <a:cubicBezTo>
                    <a:pt x="0" y="18143"/>
                    <a:pt x="2601" y="11862"/>
                    <a:pt x="7232" y="7232"/>
                  </a:cubicBezTo>
                  <a:cubicBezTo>
                    <a:pt x="11862" y="2601"/>
                    <a:pt x="18143" y="0"/>
                    <a:pt x="24691" y="0"/>
                  </a:cubicBezTo>
                  <a:close/>
                </a:path>
              </a:pathLst>
            </a:custGeom>
            <a:blipFill>
              <a:blip r:embed="rId5"/>
              <a:stretch>
                <a:fillRect t="-34344" b="-34344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131242" y="74596"/>
            <a:ext cx="9084760" cy="121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6999" spc="76" dirty="0" err="1">
                <a:solidFill>
                  <a:srgbClr val="473821"/>
                </a:solidFill>
                <a:latin typeface="Handelson One"/>
              </a:rPr>
              <a:t>Statistici</a:t>
            </a:r>
            <a:r>
              <a:rPr lang="en-US" sz="6999" spc="76" dirty="0">
                <a:solidFill>
                  <a:srgbClr val="473821"/>
                </a:solidFill>
                <a:latin typeface="Handelson One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7751" y="1356950"/>
            <a:ext cx="7127161" cy="8034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4199"/>
              </a:lnSpc>
              <a:buAutoNum type="arabicPeriod"/>
            </a:pPr>
            <a:r>
              <a:rPr lang="en-US" sz="2400" dirty="0">
                <a:solidFill>
                  <a:srgbClr val="473821"/>
                </a:solidFill>
                <a:latin typeface="Chau Philomene"/>
              </a:rPr>
              <a:t>In 2019, 85%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dintre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calatori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au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spus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ca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ghidul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a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fost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un factor important in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determinarea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calitatii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unui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tur.</a:t>
            </a:r>
          </a:p>
          <a:p>
            <a:pPr marL="514350" indent="-514350" algn="just">
              <a:lnSpc>
                <a:spcPts val="4199"/>
              </a:lnSpc>
              <a:buAutoNum type="arabicPeriod"/>
            </a:pPr>
            <a:r>
              <a:rPr lang="en-US" sz="2400" dirty="0">
                <a:solidFill>
                  <a:srgbClr val="473821"/>
                </a:solidFill>
                <a:latin typeface="Chau Philomene"/>
              </a:rPr>
              <a:t>95%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dintre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calatori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citesc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recenzii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onlineinainte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de a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rezerva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un tur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ghidat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.</a:t>
            </a:r>
          </a:p>
          <a:p>
            <a:pPr marL="514350" indent="-514350" algn="just">
              <a:lnSpc>
                <a:spcPts val="4199"/>
              </a:lnSpc>
              <a:buAutoNum type="arabicPeriod"/>
            </a:pP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Peste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20%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dintre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turistii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europeni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sunt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interesati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tururi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oras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conduse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ghizi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locali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. </a:t>
            </a:r>
          </a:p>
          <a:p>
            <a:pPr marL="514350" indent="-514350" algn="just">
              <a:lnSpc>
                <a:spcPts val="4199"/>
              </a:lnSpc>
              <a:buAutoNum type="arabicPeriod"/>
            </a:pP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Peste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50%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dintre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ghizii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lucreaza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cu norma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partiala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. </a:t>
            </a:r>
          </a:p>
          <a:p>
            <a:pPr marL="514350" indent="-514350" algn="just">
              <a:lnSpc>
                <a:spcPts val="4199"/>
              </a:lnSpc>
              <a:buAutoNum type="arabicPeriod"/>
            </a:pP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Majoritatea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ghizilor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(65%) sunt auto-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angajati</a:t>
            </a:r>
            <a:endParaRPr lang="en-US" sz="2400" dirty="0">
              <a:solidFill>
                <a:srgbClr val="473821"/>
              </a:solidFill>
              <a:latin typeface="Chau Philomene"/>
            </a:endParaRPr>
          </a:p>
          <a:p>
            <a:pPr marL="514350" indent="-514350" algn="just">
              <a:lnSpc>
                <a:spcPts val="4199"/>
              </a:lnSpc>
              <a:buAutoNum type="arabicPeriod"/>
            </a:pP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Aprox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. 30%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dintre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consumatori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folosesc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aplicatii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mobile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pentru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a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gasii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rezerva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tururi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activitati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.</a:t>
            </a:r>
          </a:p>
          <a:p>
            <a:pPr marL="514350" indent="-514350" algn="just">
              <a:lnSpc>
                <a:spcPts val="4199"/>
              </a:lnSpc>
              <a:buAutoNum type="arabicPeriod"/>
            </a:pPr>
            <a:r>
              <a:rPr lang="en-US" sz="2400" dirty="0">
                <a:solidFill>
                  <a:srgbClr val="473821"/>
                </a:solidFill>
                <a:latin typeface="Chau Philomene"/>
              </a:rPr>
              <a:t>Rata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anuala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a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cresterii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industriei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ghizilor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petru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perioada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2021 – 2026 a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fost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proiectata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fie de 12.1 %.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055" r="-51235" b="-33738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46812" y="2396799"/>
            <a:ext cx="5251457" cy="5812147"/>
            <a:chOff x="0" y="0"/>
            <a:chExt cx="2177833" cy="24103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7833" cy="2410357"/>
            </a:xfrm>
            <a:custGeom>
              <a:avLst/>
              <a:gdLst/>
              <a:ahLst/>
              <a:cxnLst/>
              <a:rect l="l" t="t" r="r" b="b"/>
              <a:pathLst>
                <a:path w="2177833" h="2410357">
                  <a:moveTo>
                    <a:pt x="75186" y="0"/>
                  </a:moveTo>
                  <a:lnTo>
                    <a:pt x="2102647" y="0"/>
                  </a:lnTo>
                  <a:cubicBezTo>
                    <a:pt x="2122587" y="0"/>
                    <a:pt x="2141711" y="7921"/>
                    <a:pt x="2155812" y="22022"/>
                  </a:cubicBezTo>
                  <a:cubicBezTo>
                    <a:pt x="2169912" y="36122"/>
                    <a:pt x="2177833" y="55246"/>
                    <a:pt x="2177833" y="75186"/>
                  </a:cubicBezTo>
                  <a:lnTo>
                    <a:pt x="2177833" y="2335170"/>
                  </a:lnTo>
                  <a:cubicBezTo>
                    <a:pt x="2177833" y="2355111"/>
                    <a:pt x="2169912" y="2374235"/>
                    <a:pt x="2155812" y="2388335"/>
                  </a:cubicBezTo>
                  <a:cubicBezTo>
                    <a:pt x="2141711" y="2402435"/>
                    <a:pt x="2122587" y="2410357"/>
                    <a:pt x="2102647" y="2410357"/>
                  </a:cubicBezTo>
                  <a:lnTo>
                    <a:pt x="75186" y="2410357"/>
                  </a:lnTo>
                  <a:cubicBezTo>
                    <a:pt x="55246" y="2410357"/>
                    <a:pt x="36122" y="2402435"/>
                    <a:pt x="22022" y="2388335"/>
                  </a:cubicBezTo>
                  <a:cubicBezTo>
                    <a:pt x="7921" y="2374235"/>
                    <a:pt x="0" y="2355111"/>
                    <a:pt x="0" y="2335170"/>
                  </a:cubicBezTo>
                  <a:lnTo>
                    <a:pt x="0" y="75186"/>
                  </a:lnTo>
                  <a:cubicBezTo>
                    <a:pt x="0" y="55246"/>
                    <a:pt x="7921" y="36122"/>
                    <a:pt x="22022" y="22022"/>
                  </a:cubicBezTo>
                  <a:cubicBezTo>
                    <a:pt x="36122" y="7921"/>
                    <a:pt x="55246" y="0"/>
                    <a:pt x="75186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7833" cy="2457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00998" y="2581820"/>
            <a:ext cx="4961942" cy="5407590"/>
          </a:xfrm>
          <a:custGeom>
            <a:avLst/>
            <a:gdLst/>
            <a:ahLst/>
            <a:cxnLst/>
            <a:rect l="l" t="t" r="r" b="b"/>
            <a:pathLst>
              <a:path w="1210452" h="1319166">
                <a:moveTo>
                  <a:pt x="35886" y="0"/>
                </a:moveTo>
                <a:lnTo>
                  <a:pt x="1174566" y="0"/>
                </a:lnTo>
                <a:cubicBezTo>
                  <a:pt x="1184083" y="0"/>
                  <a:pt x="1193211" y="3781"/>
                  <a:pt x="1199941" y="10511"/>
                </a:cubicBezTo>
                <a:cubicBezTo>
                  <a:pt x="1206671" y="17241"/>
                  <a:pt x="1210452" y="26368"/>
                  <a:pt x="1210452" y="35886"/>
                </a:cubicBezTo>
                <a:lnTo>
                  <a:pt x="1210452" y="1283280"/>
                </a:lnTo>
                <a:cubicBezTo>
                  <a:pt x="1210452" y="1292798"/>
                  <a:pt x="1206671" y="1301926"/>
                  <a:pt x="1199941" y="1308656"/>
                </a:cubicBezTo>
                <a:cubicBezTo>
                  <a:pt x="1193211" y="1315386"/>
                  <a:pt x="1184083" y="1319166"/>
                  <a:pt x="1174566" y="1319166"/>
                </a:cubicBezTo>
                <a:lnTo>
                  <a:pt x="35886" y="1319166"/>
                </a:lnTo>
                <a:cubicBezTo>
                  <a:pt x="26368" y="1319166"/>
                  <a:pt x="17241" y="1315386"/>
                  <a:pt x="10511" y="1308656"/>
                </a:cubicBezTo>
                <a:cubicBezTo>
                  <a:pt x="3781" y="1301926"/>
                  <a:pt x="0" y="1292798"/>
                  <a:pt x="0" y="1283280"/>
                </a:cubicBezTo>
                <a:lnTo>
                  <a:pt x="0" y="35886"/>
                </a:lnTo>
                <a:cubicBezTo>
                  <a:pt x="0" y="26368"/>
                  <a:pt x="3781" y="17241"/>
                  <a:pt x="10511" y="10511"/>
                </a:cubicBezTo>
                <a:cubicBezTo>
                  <a:pt x="17241" y="3781"/>
                  <a:pt x="26368" y="0"/>
                  <a:pt x="35886" y="0"/>
                </a:cubicBezTo>
                <a:close/>
              </a:path>
            </a:pathLst>
          </a:custGeom>
          <a:blipFill>
            <a:blip r:embed="rId5"/>
            <a:stretch>
              <a:fillRect l="-31787" r="-3178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518271" y="2396799"/>
            <a:ext cx="5251457" cy="5812147"/>
            <a:chOff x="0" y="0"/>
            <a:chExt cx="2177833" cy="24103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77833" cy="2410357"/>
            </a:xfrm>
            <a:custGeom>
              <a:avLst/>
              <a:gdLst/>
              <a:ahLst/>
              <a:cxnLst/>
              <a:rect l="l" t="t" r="r" b="b"/>
              <a:pathLst>
                <a:path w="2177833" h="2410357">
                  <a:moveTo>
                    <a:pt x="75186" y="0"/>
                  </a:moveTo>
                  <a:lnTo>
                    <a:pt x="2102647" y="0"/>
                  </a:lnTo>
                  <a:cubicBezTo>
                    <a:pt x="2122587" y="0"/>
                    <a:pt x="2141711" y="7921"/>
                    <a:pt x="2155812" y="22022"/>
                  </a:cubicBezTo>
                  <a:cubicBezTo>
                    <a:pt x="2169912" y="36122"/>
                    <a:pt x="2177833" y="55246"/>
                    <a:pt x="2177833" y="75186"/>
                  </a:cubicBezTo>
                  <a:lnTo>
                    <a:pt x="2177833" y="2335170"/>
                  </a:lnTo>
                  <a:cubicBezTo>
                    <a:pt x="2177833" y="2355111"/>
                    <a:pt x="2169912" y="2374235"/>
                    <a:pt x="2155812" y="2388335"/>
                  </a:cubicBezTo>
                  <a:cubicBezTo>
                    <a:pt x="2141711" y="2402435"/>
                    <a:pt x="2122587" y="2410357"/>
                    <a:pt x="2102647" y="2410357"/>
                  </a:cubicBezTo>
                  <a:lnTo>
                    <a:pt x="75186" y="2410357"/>
                  </a:lnTo>
                  <a:cubicBezTo>
                    <a:pt x="55246" y="2410357"/>
                    <a:pt x="36122" y="2402435"/>
                    <a:pt x="22022" y="2388335"/>
                  </a:cubicBezTo>
                  <a:cubicBezTo>
                    <a:pt x="7921" y="2374235"/>
                    <a:pt x="0" y="2355111"/>
                    <a:pt x="0" y="2335170"/>
                  </a:cubicBezTo>
                  <a:lnTo>
                    <a:pt x="0" y="75186"/>
                  </a:lnTo>
                  <a:cubicBezTo>
                    <a:pt x="0" y="55246"/>
                    <a:pt x="7921" y="36122"/>
                    <a:pt x="22022" y="22022"/>
                  </a:cubicBezTo>
                  <a:cubicBezTo>
                    <a:pt x="36122" y="7921"/>
                    <a:pt x="55246" y="0"/>
                    <a:pt x="75186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177833" cy="2457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72458" y="2581820"/>
            <a:ext cx="4961942" cy="5407590"/>
            <a:chOff x="0" y="0"/>
            <a:chExt cx="1210452" cy="13191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10452" cy="1319166"/>
            </a:xfrm>
            <a:custGeom>
              <a:avLst/>
              <a:gdLst/>
              <a:ahLst/>
              <a:cxnLst/>
              <a:rect l="l" t="t" r="r" b="b"/>
              <a:pathLst>
                <a:path w="1210452" h="1319166">
                  <a:moveTo>
                    <a:pt x="35886" y="0"/>
                  </a:moveTo>
                  <a:lnTo>
                    <a:pt x="1174566" y="0"/>
                  </a:lnTo>
                  <a:cubicBezTo>
                    <a:pt x="1184083" y="0"/>
                    <a:pt x="1193211" y="3781"/>
                    <a:pt x="1199941" y="10511"/>
                  </a:cubicBezTo>
                  <a:cubicBezTo>
                    <a:pt x="1206671" y="17241"/>
                    <a:pt x="1210452" y="26368"/>
                    <a:pt x="1210452" y="35886"/>
                  </a:cubicBezTo>
                  <a:lnTo>
                    <a:pt x="1210452" y="1283280"/>
                  </a:lnTo>
                  <a:cubicBezTo>
                    <a:pt x="1210452" y="1292798"/>
                    <a:pt x="1206671" y="1301926"/>
                    <a:pt x="1199941" y="1308656"/>
                  </a:cubicBezTo>
                  <a:cubicBezTo>
                    <a:pt x="1193211" y="1315386"/>
                    <a:pt x="1184083" y="1319166"/>
                    <a:pt x="1174566" y="1319166"/>
                  </a:cubicBezTo>
                  <a:lnTo>
                    <a:pt x="35886" y="1319166"/>
                  </a:lnTo>
                  <a:cubicBezTo>
                    <a:pt x="26368" y="1319166"/>
                    <a:pt x="17241" y="1315386"/>
                    <a:pt x="10511" y="1308656"/>
                  </a:cubicBezTo>
                  <a:cubicBezTo>
                    <a:pt x="3781" y="1301926"/>
                    <a:pt x="0" y="1292798"/>
                    <a:pt x="0" y="1283280"/>
                  </a:cubicBezTo>
                  <a:lnTo>
                    <a:pt x="0" y="35886"/>
                  </a:lnTo>
                  <a:cubicBezTo>
                    <a:pt x="0" y="26368"/>
                    <a:pt x="3781" y="17241"/>
                    <a:pt x="10511" y="10511"/>
                  </a:cubicBezTo>
                  <a:cubicBezTo>
                    <a:pt x="17241" y="3781"/>
                    <a:pt x="26368" y="0"/>
                    <a:pt x="35886" y="0"/>
                  </a:cubicBezTo>
                  <a:close/>
                </a:path>
              </a:pathLst>
            </a:custGeom>
            <a:blipFill>
              <a:blip r:embed="rId6"/>
              <a:stretch>
                <a:fillRect l="-58170" r="-58170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1989731" y="2396799"/>
            <a:ext cx="5251457" cy="5812147"/>
            <a:chOff x="0" y="0"/>
            <a:chExt cx="2177833" cy="24103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77833" cy="2410357"/>
            </a:xfrm>
            <a:custGeom>
              <a:avLst/>
              <a:gdLst/>
              <a:ahLst/>
              <a:cxnLst/>
              <a:rect l="l" t="t" r="r" b="b"/>
              <a:pathLst>
                <a:path w="2177833" h="2410357">
                  <a:moveTo>
                    <a:pt x="75186" y="0"/>
                  </a:moveTo>
                  <a:lnTo>
                    <a:pt x="2102647" y="0"/>
                  </a:lnTo>
                  <a:cubicBezTo>
                    <a:pt x="2122587" y="0"/>
                    <a:pt x="2141711" y="7921"/>
                    <a:pt x="2155812" y="22022"/>
                  </a:cubicBezTo>
                  <a:cubicBezTo>
                    <a:pt x="2169912" y="36122"/>
                    <a:pt x="2177833" y="55246"/>
                    <a:pt x="2177833" y="75186"/>
                  </a:cubicBezTo>
                  <a:lnTo>
                    <a:pt x="2177833" y="2335170"/>
                  </a:lnTo>
                  <a:cubicBezTo>
                    <a:pt x="2177833" y="2355111"/>
                    <a:pt x="2169912" y="2374235"/>
                    <a:pt x="2155812" y="2388335"/>
                  </a:cubicBezTo>
                  <a:cubicBezTo>
                    <a:pt x="2141711" y="2402435"/>
                    <a:pt x="2122587" y="2410357"/>
                    <a:pt x="2102647" y="2410357"/>
                  </a:cubicBezTo>
                  <a:lnTo>
                    <a:pt x="75186" y="2410357"/>
                  </a:lnTo>
                  <a:cubicBezTo>
                    <a:pt x="55246" y="2410357"/>
                    <a:pt x="36122" y="2402435"/>
                    <a:pt x="22022" y="2388335"/>
                  </a:cubicBezTo>
                  <a:cubicBezTo>
                    <a:pt x="7921" y="2374235"/>
                    <a:pt x="0" y="2355111"/>
                    <a:pt x="0" y="2335170"/>
                  </a:cubicBezTo>
                  <a:lnTo>
                    <a:pt x="0" y="75186"/>
                  </a:lnTo>
                  <a:cubicBezTo>
                    <a:pt x="0" y="55246"/>
                    <a:pt x="7921" y="36122"/>
                    <a:pt x="22022" y="22022"/>
                  </a:cubicBezTo>
                  <a:cubicBezTo>
                    <a:pt x="36122" y="7921"/>
                    <a:pt x="55246" y="0"/>
                    <a:pt x="75186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177833" cy="2457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143918" y="2581820"/>
            <a:ext cx="4961942" cy="5407590"/>
            <a:chOff x="0" y="0"/>
            <a:chExt cx="1210452" cy="131916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10452" cy="1319166"/>
            </a:xfrm>
            <a:custGeom>
              <a:avLst/>
              <a:gdLst/>
              <a:ahLst/>
              <a:cxnLst/>
              <a:rect l="l" t="t" r="r" b="b"/>
              <a:pathLst>
                <a:path w="1210452" h="1319166">
                  <a:moveTo>
                    <a:pt x="35886" y="0"/>
                  </a:moveTo>
                  <a:lnTo>
                    <a:pt x="1174566" y="0"/>
                  </a:lnTo>
                  <a:cubicBezTo>
                    <a:pt x="1184083" y="0"/>
                    <a:pt x="1193211" y="3781"/>
                    <a:pt x="1199941" y="10511"/>
                  </a:cubicBezTo>
                  <a:cubicBezTo>
                    <a:pt x="1206671" y="17241"/>
                    <a:pt x="1210452" y="26368"/>
                    <a:pt x="1210452" y="35886"/>
                  </a:cubicBezTo>
                  <a:lnTo>
                    <a:pt x="1210452" y="1283280"/>
                  </a:lnTo>
                  <a:cubicBezTo>
                    <a:pt x="1210452" y="1292798"/>
                    <a:pt x="1206671" y="1301926"/>
                    <a:pt x="1199941" y="1308656"/>
                  </a:cubicBezTo>
                  <a:cubicBezTo>
                    <a:pt x="1193211" y="1315386"/>
                    <a:pt x="1184083" y="1319166"/>
                    <a:pt x="1174566" y="1319166"/>
                  </a:cubicBezTo>
                  <a:lnTo>
                    <a:pt x="35886" y="1319166"/>
                  </a:lnTo>
                  <a:cubicBezTo>
                    <a:pt x="26368" y="1319166"/>
                    <a:pt x="17241" y="1315386"/>
                    <a:pt x="10511" y="1308656"/>
                  </a:cubicBezTo>
                  <a:cubicBezTo>
                    <a:pt x="3781" y="1301926"/>
                    <a:pt x="0" y="1292798"/>
                    <a:pt x="0" y="1283280"/>
                  </a:cubicBezTo>
                  <a:lnTo>
                    <a:pt x="0" y="35886"/>
                  </a:lnTo>
                  <a:cubicBezTo>
                    <a:pt x="0" y="26368"/>
                    <a:pt x="3781" y="17241"/>
                    <a:pt x="10511" y="10511"/>
                  </a:cubicBezTo>
                  <a:cubicBezTo>
                    <a:pt x="17241" y="3781"/>
                    <a:pt x="26368" y="0"/>
                    <a:pt x="35886" y="0"/>
                  </a:cubicBezTo>
                  <a:close/>
                </a:path>
              </a:pathLst>
            </a:custGeom>
            <a:blipFill>
              <a:blip r:embed="rId7"/>
              <a:stretch>
                <a:fillRect l="-24772" r="-24772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3886200" y="892575"/>
            <a:ext cx="10943180" cy="1159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Tipuri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de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informatii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adresate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turistilor</a:t>
            </a:r>
            <a:endParaRPr lang="en-US" sz="5400" spc="76" dirty="0">
              <a:solidFill>
                <a:srgbClr val="473821"/>
              </a:solidFill>
              <a:latin typeface="Handelson On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872169" y="8266096"/>
            <a:ext cx="3600742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Generale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43629" y="8266096"/>
            <a:ext cx="3600742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Dupa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scara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24518" y="8266096"/>
            <a:ext cx="3600742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Structura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informatiilor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62" r="-22477" b="-7890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6503" y="3748622"/>
            <a:ext cx="7691655" cy="5910467"/>
            <a:chOff x="0" y="0"/>
            <a:chExt cx="2025786" cy="14003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5786" cy="1400322"/>
            </a:xfrm>
            <a:custGeom>
              <a:avLst/>
              <a:gdLst/>
              <a:ahLst/>
              <a:cxnLst/>
              <a:rect l="l" t="t" r="r" b="b"/>
              <a:pathLst>
                <a:path w="2025786" h="1400322">
                  <a:moveTo>
                    <a:pt x="51333" y="0"/>
                  </a:moveTo>
                  <a:lnTo>
                    <a:pt x="1974453" y="0"/>
                  </a:lnTo>
                  <a:cubicBezTo>
                    <a:pt x="1988067" y="0"/>
                    <a:pt x="2001124" y="5408"/>
                    <a:pt x="2010751" y="15035"/>
                  </a:cubicBezTo>
                  <a:cubicBezTo>
                    <a:pt x="2020377" y="24662"/>
                    <a:pt x="2025786" y="37719"/>
                    <a:pt x="2025786" y="51333"/>
                  </a:cubicBezTo>
                  <a:lnTo>
                    <a:pt x="2025786" y="1348988"/>
                  </a:lnTo>
                  <a:cubicBezTo>
                    <a:pt x="2025786" y="1377339"/>
                    <a:pt x="2002803" y="1400322"/>
                    <a:pt x="1974453" y="1400322"/>
                  </a:cubicBezTo>
                  <a:lnTo>
                    <a:pt x="51333" y="1400322"/>
                  </a:lnTo>
                  <a:cubicBezTo>
                    <a:pt x="37719" y="1400322"/>
                    <a:pt x="24662" y="1394913"/>
                    <a:pt x="15035" y="1385286"/>
                  </a:cubicBezTo>
                  <a:cubicBezTo>
                    <a:pt x="5408" y="1375660"/>
                    <a:pt x="0" y="1362603"/>
                    <a:pt x="0" y="1348988"/>
                  </a:cubicBezTo>
                  <a:lnTo>
                    <a:pt x="0" y="51333"/>
                  </a:lnTo>
                  <a:cubicBezTo>
                    <a:pt x="0" y="37719"/>
                    <a:pt x="5408" y="24662"/>
                    <a:pt x="15035" y="15035"/>
                  </a:cubicBezTo>
                  <a:cubicBezTo>
                    <a:pt x="24662" y="5408"/>
                    <a:pt x="37719" y="0"/>
                    <a:pt x="51333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25786" cy="1447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09136" y="2405429"/>
            <a:ext cx="2686390" cy="268639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25209" r="-30492" b="-70284"/>
              </a:stretch>
            </a:blipFill>
            <a:ln w="38100" cap="sq">
              <a:solidFill>
                <a:srgbClr val="A39B76"/>
              </a:solidFill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9289842" y="3748623"/>
            <a:ext cx="7691655" cy="5910466"/>
            <a:chOff x="0" y="0"/>
            <a:chExt cx="2025786" cy="14003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25786" cy="1400322"/>
            </a:xfrm>
            <a:custGeom>
              <a:avLst/>
              <a:gdLst/>
              <a:ahLst/>
              <a:cxnLst/>
              <a:rect l="l" t="t" r="r" b="b"/>
              <a:pathLst>
                <a:path w="2025786" h="1400322">
                  <a:moveTo>
                    <a:pt x="51333" y="0"/>
                  </a:moveTo>
                  <a:lnTo>
                    <a:pt x="1974453" y="0"/>
                  </a:lnTo>
                  <a:cubicBezTo>
                    <a:pt x="1988067" y="0"/>
                    <a:pt x="2001124" y="5408"/>
                    <a:pt x="2010751" y="15035"/>
                  </a:cubicBezTo>
                  <a:cubicBezTo>
                    <a:pt x="2020377" y="24662"/>
                    <a:pt x="2025786" y="37719"/>
                    <a:pt x="2025786" y="51333"/>
                  </a:cubicBezTo>
                  <a:lnTo>
                    <a:pt x="2025786" y="1348988"/>
                  </a:lnTo>
                  <a:cubicBezTo>
                    <a:pt x="2025786" y="1377339"/>
                    <a:pt x="2002803" y="1400322"/>
                    <a:pt x="1974453" y="1400322"/>
                  </a:cubicBezTo>
                  <a:lnTo>
                    <a:pt x="51333" y="1400322"/>
                  </a:lnTo>
                  <a:cubicBezTo>
                    <a:pt x="37719" y="1400322"/>
                    <a:pt x="24662" y="1394913"/>
                    <a:pt x="15035" y="1385286"/>
                  </a:cubicBezTo>
                  <a:cubicBezTo>
                    <a:pt x="5408" y="1375660"/>
                    <a:pt x="0" y="1362603"/>
                    <a:pt x="0" y="1348988"/>
                  </a:cubicBezTo>
                  <a:lnTo>
                    <a:pt x="0" y="51333"/>
                  </a:lnTo>
                  <a:cubicBezTo>
                    <a:pt x="0" y="37719"/>
                    <a:pt x="5408" y="24662"/>
                    <a:pt x="15035" y="15035"/>
                  </a:cubicBezTo>
                  <a:cubicBezTo>
                    <a:pt x="24662" y="5408"/>
                    <a:pt x="37719" y="0"/>
                    <a:pt x="51333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025786" cy="1447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92475" y="2405429"/>
            <a:ext cx="2686390" cy="26863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  <a:ln w="38100" cap="sq">
              <a:solidFill>
                <a:srgbClr val="A39B76"/>
              </a:solidFill>
              <a:prstDash val="solid"/>
              <a:miter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4601620" y="895350"/>
            <a:ext cx="9084760" cy="247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Elemente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de imagine,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si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securitaate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,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si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strategie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a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afacerii</a:t>
            </a:r>
            <a:endParaRPr lang="en-US" sz="5400" spc="76" dirty="0">
              <a:solidFill>
                <a:srgbClr val="473821"/>
              </a:solidFill>
              <a:latin typeface="Handelson On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000839" y="5259677"/>
            <a:ext cx="4302983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Elemente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de imagine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19698" y="5938263"/>
            <a:ext cx="6465265" cy="372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nu are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voie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sa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discute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 cu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turistii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detalii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organizare</a:t>
            </a:r>
            <a:endParaRPr lang="en-US" sz="2800" dirty="0">
              <a:solidFill>
                <a:srgbClr val="473821"/>
              </a:solidFill>
              <a:latin typeface="Aptos Narrow" panose="020B0004020202020204" pitchFamily="34" charset="0"/>
            </a:endParaRP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poate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sa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poarte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si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o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uniforma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specifica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firmei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se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sacrifica</a:t>
            </a:r>
            <a:endParaRPr lang="en-US" sz="2800" dirty="0">
              <a:solidFill>
                <a:srgbClr val="473821"/>
              </a:solidFill>
              <a:latin typeface="Aptos Narrow" panose="020B0004020202020204" pitchFamily="34" charset="0"/>
            </a:endParaRP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se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culca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ultimul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si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se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scoala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primul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nu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intarzie</a:t>
            </a:r>
            <a:r>
              <a:rPr lang="en-US" sz="2800" dirty="0">
                <a:solidFill>
                  <a:srgbClr val="473821"/>
                </a:solidFill>
                <a:latin typeface="Aptos Narrow" panose="020B000402020202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ptos Narrow" panose="020B0004020202020204" pitchFamily="34" charset="0"/>
              </a:rPr>
              <a:t>niciodata</a:t>
            </a:r>
            <a:endParaRPr lang="en-US" sz="2800" dirty="0">
              <a:solidFill>
                <a:srgbClr val="473821"/>
              </a:solidFill>
              <a:latin typeface="Aptos Narrow" panose="020B00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984177" y="5288588"/>
            <a:ext cx="4302983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Elemente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strategie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03037" y="5960125"/>
            <a:ext cx="6465265" cy="3715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Eficacitate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in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derularea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activitatii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turism</a:t>
            </a:r>
            <a:endParaRPr lang="en-US" sz="28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Satisfactia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pentru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turisti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Crearea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unei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atitudini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favorabile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Evitarea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unor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neconcordante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din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activitate</a:t>
            </a:r>
            <a:endParaRPr lang="en-US" sz="28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Rezolvarea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cu tact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diplomatie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a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situatiilor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conflictuale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Aplicarea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unor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tehnici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fidelizare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animatii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055" r="-51235" b="-33738"/>
            </a:stretch>
          </a:blipFill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si</a:t>
            </a:r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46812" y="2396799"/>
            <a:ext cx="5251457" cy="5812147"/>
            <a:chOff x="0" y="0"/>
            <a:chExt cx="2177833" cy="24103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7833" cy="2410357"/>
            </a:xfrm>
            <a:custGeom>
              <a:avLst/>
              <a:gdLst/>
              <a:ahLst/>
              <a:cxnLst/>
              <a:rect l="l" t="t" r="r" b="b"/>
              <a:pathLst>
                <a:path w="2177833" h="2410357">
                  <a:moveTo>
                    <a:pt x="75186" y="0"/>
                  </a:moveTo>
                  <a:lnTo>
                    <a:pt x="2102647" y="0"/>
                  </a:lnTo>
                  <a:cubicBezTo>
                    <a:pt x="2122587" y="0"/>
                    <a:pt x="2141711" y="7921"/>
                    <a:pt x="2155812" y="22022"/>
                  </a:cubicBezTo>
                  <a:cubicBezTo>
                    <a:pt x="2169912" y="36122"/>
                    <a:pt x="2177833" y="55246"/>
                    <a:pt x="2177833" y="75186"/>
                  </a:cubicBezTo>
                  <a:lnTo>
                    <a:pt x="2177833" y="2335170"/>
                  </a:lnTo>
                  <a:cubicBezTo>
                    <a:pt x="2177833" y="2355111"/>
                    <a:pt x="2169912" y="2374235"/>
                    <a:pt x="2155812" y="2388335"/>
                  </a:cubicBezTo>
                  <a:cubicBezTo>
                    <a:pt x="2141711" y="2402435"/>
                    <a:pt x="2122587" y="2410357"/>
                    <a:pt x="2102647" y="2410357"/>
                  </a:cubicBezTo>
                  <a:lnTo>
                    <a:pt x="75186" y="2410357"/>
                  </a:lnTo>
                  <a:cubicBezTo>
                    <a:pt x="55246" y="2410357"/>
                    <a:pt x="36122" y="2402435"/>
                    <a:pt x="22022" y="2388335"/>
                  </a:cubicBezTo>
                  <a:cubicBezTo>
                    <a:pt x="7921" y="2374235"/>
                    <a:pt x="0" y="2355111"/>
                    <a:pt x="0" y="2335170"/>
                  </a:cubicBezTo>
                  <a:lnTo>
                    <a:pt x="0" y="75186"/>
                  </a:lnTo>
                  <a:cubicBezTo>
                    <a:pt x="0" y="55246"/>
                    <a:pt x="7921" y="36122"/>
                    <a:pt x="22022" y="22022"/>
                  </a:cubicBezTo>
                  <a:cubicBezTo>
                    <a:pt x="36122" y="7921"/>
                    <a:pt x="55246" y="0"/>
                    <a:pt x="75186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 err="1">
                  <a:latin typeface="Aptos Narrow" panose="020B0004020202020204" pitchFamily="34" charset="0"/>
                </a:rPr>
                <a:t>Incepeti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pria</a:t>
              </a:r>
              <a:r>
                <a:rPr lang="en-US" sz="2800" dirty="0">
                  <a:latin typeface="Aptos Narrow" panose="020B0004020202020204" pitchFamily="34" charset="0"/>
                </a:rPr>
                <a:t> a-I adduce </a:t>
              </a:r>
              <a:r>
                <a:rPr lang="en-US" sz="2800" dirty="0" err="1">
                  <a:latin typeface="Aptos Narrow" panose="020B0004020202020204" pitchFamily="34" charset="0"/>
                </a:rPr>
                <a:t>cateva</a:t>
              </a:r>
              <a:r>
                <a:rPr lang="en-US" sz="2800" dirty="0">
                  <a:latin typeface="Aptos Narrow" panose="020B0004020202020204" pitchFamily="34" charset="0"/>
                </a:rPr>
                <a:t> laude sincere 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 err="1">
                  <a:latin typeface="Aptos Narrow" panose="020B0004020202020204" pitchFamily="34" charset="0"/>
                </a:rPr>
                <a:t>Sesizati-i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greselile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sau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defectele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intr</a:t>
              </a:r>
              <a:r>
                <a:rPr lang="en-US" sz="2800" dirty="0">
                  <a:latin typeface="Aptos Narrow" panose="020B0004020202020204" pitchFamily="34" charset="0"/>
                </a:rPr>
                <a:t>-un mod indirect 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 err="1">
                  <a:latin typeface="Aptos Narrow" panose="020B0004020202020204" pitchFamily="34" charset="0"/>
                </a:rPr>
                <a:t>Inainte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sa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criticam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trebuie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sa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scoatem</a:t>
              </a:r>
              <a:r>
                <a:rPr lang="en-US" sz="2800" dirty="0">
                  <a:latin typeface="Aptos Narrow" panose="020B0004020202020204" pitchFamily="34" charset="0"/>
                </a:rPr>
                <a:t> in </a:t>
              </a:r>
              <a:r>
                <a:rPr lang="en-US" sz="2800" dirty="0" err="1">
                  <a:latin typeface="Aptos Narrow" panose="020B0004020202020204" pitchFamily="34" charset="0"/>
                </a:rPr>
                <a:t>evidenta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greselile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noastre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>
                  <a:latin typeface="Aptos Narrow" panose="020B0004020202020204" pitchFamily="34" charset="0"/>
                </a:rPr>
                <a:t>Nu dam </a:t>
              </a:r>
              <a:r>
                <a:rPr lang="en-US" sz="2800" dirty="0" err="1">
                  <a:latin typeface="Aptos Narrow" panose="020B0004020202020204" pitchFamily="34" charset="0"/>
                </a:rPr>
                <a:t>ordine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directe</a:t>
              </a:r>
              <a:r>
                <a:rPr lang="en-US" sz="2800" dirty="0">
                  <a:latin typeface="Aptos Narrow" panose="020B0004020202020204" pitchFamily="34" charset="0"/>
                </a:rPr>
                <a:t>. </a:t>
              </a:r>
              <a:r>
                <a:rPr lang="en-US" sz="2800" dirty="0" err="1">
                  <a:latin typeface="Aptos Narrow" panose="020B0004020202020204" pitchFamily="34" charset="0"/>
                </a:rPr>
                <a:t>Sugerati</a:t>
              </a:r>
              <a:r>
                <a:rPr lang="en-US" sz="2800" dirty="0">
                  <a:latin typeface="Aptos Narrow" panose="020B0004020202020204" pitchFamily="34" charset="0"/>
                </a:rPr>
                <a:t>. </a:t>
              </a:r>
              <a:r>
                <a:rPr lang="en-US" sz="2800" dirty="0" err="1">
                  <a:latin typeface="Aptos Narrow" panose="020B0004020202020204" pitchFamily="34" charset="0"/>
                </a:rPr>
                <a:t>Puneti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intrebari</a:t>
              </a:r>
              <a:r>
                <a:rPr lang="en-US" sz="2800" dirty="0">
                  <a:latin typeface="Aptos Narrow" panose="020B0004020202020204" pitchFamily="34" charset="0"/>
                </a:rPr>
                <a:t> .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 err="1">
                  <a:latin typeface="Aptos Narrow" panose="020B0004020202020204" pitchFamily="34" charset="0"/>
                </a:rPr>
                <a:t>Crutati-i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amorul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propriu</a:t>
              </a:r>
              <a:r>
                <a:rPr lang="en-US" sz="2800" dirty="0">
                  <a:latin typeface="Aptos Narrow" panose="020B0004020202020204" pitchFamily="34" charset="0"/>
                </a:rPr>
                <a:t>. </a:t>
              </a:r>
              <a:r>
                <a:rPr lang="en-US" sz="2800" dirty="0" err="1">
                  <a:latin typeface="Aptos Narrow" panose="020B0004020202020204" pitchFamily="34" charset="0"/>
                </a:rPr>
                <a:t>Lasatil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sa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iasa</a:t>
              </a:r>
              <a:r>
                <a:rPr lang="en-US" sz="2800" dirty="0">
                  <a:latin typeface="Aptos Narrow" panose="020B0004020202020204" pitchFamily="34" charset="0"/>
                </a:rPr>
                <a:t> cu </a:t>
              </a:r>
              <a:r>
                <a:rPr lang="en-US" sz="2800" dirty="0" err="1">
                  <a:latin typeface="Aptos Narrow" panose="020B0004020202020204" pitchFamily="34" charset="0"/>
                </a:rPr>
                <a:t>obrazul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curat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 err="1">
                  <a:latin typeface="Aptos Narrow" panose="020B0004020202020204" pitchFamily="34" charset="0"/>
                </a:rPr>
                <a:t>Recunoasteti-i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eforturile</a:t>
              </a:r>
              <a:r>
                <a:rPr lang="en-US" sz="2800" dirty="0">
                  <a:latin typeface="Aptos Narrow" panose="020B0004020202020204" pitchFamily="34" charset="0"/>
                </a:rPr>
                <a:t>, </a:t>
              </a:r>
              <a:r>
                <a:rPr lang="en-US" sz="2800" dirty="0" err="1">
                  <a:latin typeface="Aptos Narrow" panose="020B0004020202020204" pitchFamily="34" charset="0"/>
                </a:rPr>
                <a:t>laudati-i</a:t>
              </a:r>
              <a:r>
                <a:rPr lang="en-US" sz="2800" dirty="0">
                  <a:latin typeface="Aptos Narrow" panose="020B0004020202020204" pitchFamily="34" charset="0"/>
                </a:rPr>
                <a:t>, </a:t>
              </a:r>
              <a:r>
                <a:rPr lang="en-US" sz="2800" dirty="0" err="1">
                  <a:latin typeface="Aptos Narrow" panose="020B0004020202020204" pitchFamily="34" charset="0"/>
                </a:rPr>
                <a:t>incurajati-i</a:t>
              </a:r>
              <a:r>
                <a:rPr lang="en-US" sz="2800" dirty="0">
                  <a:latin typeface="Aptos Narrow" panose="020B0004020202020204" pitchFamily="34" charset="0"/>
                </a:rPr>
                <a:t>, etc. 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7833" cy="2457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518271" y="2396799"/>
            <a:ext cx="5251457" cy="5812147"/>
            <a:chOff x="0" y="0"/>
            <a:chExt cx="2177833" cy="24103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77833" cy="2410357"/>
            </a:xfrm>
            <a:custGeom>
              <a:avLst/>
              <a:gdLst/>
              <a:ahLst/>
              <a:cxnLst/>
              <a:rect l="l" t="t" r="r" b="b"/>
              <a:pathLst>
                <a:path w="2177833" h="2410357">
                  <a:moveTo>
                    <a:pt x="75186" y="0"/>
                  </a:moveTo>
                  <a:lnTo>
                    <a:pt x="2102647" y="0"/>
                  </a:lnTo>
                  <a:cubicBezTo>
                    <a:pt x="2122587" y="0"/>
                    <a:pt x="2141711" y="7921"/>
                    <a:pt x="2155812" y="22022"/>
                  </a:cubicBezTo>
                  <a:cubicBezTo>
                    <a:pt x="2169912" y="36122"/>
                    <a:pt x="2177833" y="55246"/>
                    <a:pt x="2177833" y="75186"/>
                  </a:cubicBezTo>
                  <a:lnTo>
                    <a:pt x="2177833" y="2335170"/>
                  </a:lnTo>
                  <a:cubicBezTo>
                    <a:pt x="2177833" y="2355111"/>
                    <a:pt x="2169912" y="2374235"/>
                    <a:pt x="2155812" y="2388335"/>
                  </a:cubicBezTo>
                  <a:cubicBezTo>
                    <a:pt x="2141711" y="2402435"/>
                    <a:pt x="2122587" y="2410357"/>
                    <a:pt x="2102647" y="2410357"/>
                  </a:cubicBezTo>
                  <a:lnTo>
                    <a:pt x="75186" y="2410357"/>
                  </a:lnTo>
                  <a:cubicBezTo>
                    <a:pt x="55246" y="2410357"/>
                    <a:pt x="36122" y="2402435"/>
                    <a:pt x="22022" y="2388335"/>
                  </a:cubicBezTo>
                  <a:cubicBezTo>
                    <a:pt x="7921" y="2374235"/>
                    <a:pt x="0" y="2355111"/>
                    <a:pt x="0" y="2335170"/>
                  </a:cubicBezTo>
                  <a:lnTo>
                    <a:pt x="0" y="75186"/>
                  </a:lnTo>
                  <a:cubicBezTo>
                    <a:pt x="0" y="55246"/>
                    <a:pt x="7921" y="36122"/>
                    <a:pt x="22022" y="22022"/>
                  </a:cubicBezTo>
                  <a:cubicBezTo>
                    <a:pt x="36122" y="7921"/>
                    <a:pt x="55246" y="0"/>
                    <a:pt x="75186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2800" u="sng" dirty="0">
                <a:latin typeface="Aptos Narrow" panose="020B0004020202020204" pitchFamily="34" charset="0"/>
              </a:endParaRPr>
            </a:p>
            <a:p>
              <a:endParaRPr lang="en-US" sz="2800" u="sng" dirty="0">
                <a:latin typeface="Aptos Narrow" panose="020B0004020202020204" pitchFamily="34" charset="0"/>
              </a:endParaRPr>
            </a:p>
            <a:p>
              <a:r>
                <a:rPr lang="en-US" sz="2800" u="sng" dirty="0" err="1">
                  <a:latin typeface="Aptos Narrow" panose="020B0004020202020204" pitchFamily="34" charset="0"/>
                </a:rPr>
                <a:t>Inseamna</a:t>
              </a:r>
              <a:r>
                <a:rPr lang="en-US" sz="2800" u="sng" dirty="0">
                  <a:latin typeface="Aptos Narrow" panose="020B0004020202020204" pitchFamily="34" charset="0"/>
                </a:rPr>
                <a:t> </a:t>
              </a:r>
              <a:r>
                <a:rPr lang="en-US" sz="2800" u="sng" dirty="0" err="1">
                  <a:latin typeface="Aptos Narrow" panose="020B0004020202020204" pitchFamily="34" charset="0"/>
                </a:rPr>
                <a:t>parcurgerea</a:t>
              </a:r>
              <a:r>
                <a:rPr lang="en-US" sz="2800" u="sng" dirty="0">
                  <a:latin typeface="Aptos Narrow" panose="020B0004020202020204" pitchFamily="34" charset="0"/>
                </a:rPr>
                <a:t> </a:t>
              </a:r>
              <a:r>
                <a:rPr lang="en-US" sz="2800" u="sng" dirty="0" err="1">
                  <a:latin typeface="Aptos Narrow" panose="020B0004020202020204" pitchFamily="34" charset="0"/>
                </a:rPr>
                <a:t>unor</a:t>
              </a:r>
              <a:r>
                <a:rPr lang="en-US" sz="2800" u="sng" dirty="0">
                  <a:latin typeface="Aptos Narrow" panose="020B0004020202020204" pitchFamily="34" charset="0"/>
                </a:rPr>
                <a:t> </a:t>
              </a:r>
              <a:r>
                <a:rPr lang="en-US" sz="2800" u="sng" dirty="0" err="1">
                  <a:latin typeface="Aptos Narrow" panose="020B0004020202020204" pitchFamily="34" charset="0"/>
                </a:rPr>
                <a:t>etape</a:t>
              </a:r>
              <a:r>
                <a:rPr lang="en-US" sz="2800" u="sng" dirty="0">
                  <a:latin typeface="Aptos Narrow" panose="020B0004020202020204" pitchFamily="34" charset="0"/>
                </a:rPr>
                <a:t>:</a:t>
              </a:r>
            </a:p>
            <a:p>
              <a:pPr marL="571500" indent="-571500">
                <a:buFont typeface="+mj-lt"/>
                <a:buAutoNum type="romanUcPeriod"/>
              </a:pPr>
              <a:r>
                <a:rPr lang="en-US" sz="2400" i="1" dirty="0">
                  <a:latin typeface="Aptos Narrow" panose="020B0004020202020204" pitchFamily="34" charset="0"/>
                </a:rPr>
                <a:t>Iti </a:t>
              </a:r>
              <a:r>
                <a:rPr lang="en-US" sz="2400" i="1" dirty="0" err="1">
                  <a:latin typeface="Aptos Narrow" panose="020B0004020202020204" pitchFamily="34" charset="0"/>
                </a:rPr>
                <a:t>amintesti</a:t>
              </a:r>
              <a:r>
                <a:rPr lang="en-US" sz="2400" i="1" dirty="0">
                  <a:latin typeface="Aptos Narrow" panose="020B0004020202020204" pitchFamily="34" charset="0"/>
                </a:rPr>
                <a:t> de </a:t>
              </a:r>
              <a:r>
                <a:rPr lang="en-US" sz="2400" i="1" dirty="0" err="1">
                  <a:latin typeface="Aptos Narrow" panose="020B0004020202020204" pitchFamily="34" charset="0"/>
                </a:rPr>
                <a:t>tehnici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dupa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epuizarea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conversatiei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</a:p>
            <a:p>
              <a:pPr marL="571500" indent="-571500">
                <a:buFont typeface="+mj-lt"/>
                <a:buAutoNum type="romanUcPeriod"/>
              </a:pPr>
              <a:r>
                <a:rPr lang="en-US" sz="2400" i="1" dirty="0" err="1">
                  <a:latin typeface="Aptos Narrow" panose="020B0004020202020204" pitchFamily="34" charset="0"/>
                </a:rPr>
                <a:t>Incepi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sa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utilizezi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fara</a:t>
              </a:r>
              <a:r>
                <a:rPr lang="en-US" sz="2400" i="1" dirty="0">
                  <a:latin typeface="Aptos Narrow" panose="020B0004020202020204" pitchFamily="34" charset="0"/>
                </a:rPr>
                <a:t> un plan </a:t>
              </a:r>
              <a:r>
                <a:rPr lang="en-US" sz="2400" i="1" dirty="0" err="1">
                  <a:latin typeface="Aptos Narrow" panose="020B0004020202020204" pitchFamily="34" charset="0"/>
                </a:rPr>
                <a:t>anume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unele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tehnici</a:t>
              </a:r>
              <a:r>
                <a:rPr lang="en-US" sz="2400" i="1" dirty="0">
                  <a:latin typeface="Aptos Narrow" panose="020B0004020202020204" pitchFamily="34" charset="0"/>
                </a:rPr>
                <a:t> in </a:t>
              </a:r>
              <a:r>
                <a:rPr lang="en-US" sz="2400" i="1" dirty="0" err="1">
                  <a:latin typeface="Aptos Narrow" panose="020B0004020202020204" pitchFamily="34" charset="0"/>
                </a:rPr>
                <a:t>timpul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conversatiei</a:t>
              </a:r>
              <a:r>
                <a:rPr lang="en-US" sz="2400" i="1" dirty="0">
                  <a:latin typeface="Aptos Narrow" panose="020B0004020202020204" pitchFamily="34" charset="0"/>
                </a:rPr>
                <a:t> .</a:t>
              </a:r>
            </a:p>
            <a:p>
              <a:pPr marL="571500" indent="-571500">
                <a:buFont typeface="+mj-lt"/>
                <a:buAutoNum type="romanUcPeriod"/>
              </a:pPr>
              <a:r>
                <a:rPr lang="en-US" sz="2400" i="1" dirty="0" err="1">
                  <a:latin typeface="Aptos Narrow" panose="020B0004020202020204" pitchFamily="34" charset="0"/>
                </a:rPr>
                <a:t>Floosesti</a:t>
              </a:r>
              <a:r>
                <a:rPr lang="en-US" sz="2400" i="1" dirty="0">
                  <a:latin typeface="Aptos Narrow" panose="020B0004020202020204" pitchFamily="34" charset="0"/>
                </a:rPr>
                <a:t> cu </a:t>
              </a:r>
              <a:r>
                <a:rPr lang="en-US" sz="2400" i="1" dirty="0" err="1">
                  <a:latin typeface="Aptos Narrow" panose="020B0004020202020204" pitchFamily="34" charset="0"/>
                </a:rPr>
                <a:t>grija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fiecare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tehnica</a:t>
              </a:r>
              <a:r>
                <a:rPr lang="en-US" sz="2400" i="1" dirty="0">
                  <a:latin typeface="Aptos Narrow" panose="020B0004020202020204" pitchFamily="34" charset="0"/>
                </a:rPr>
                <a:t> in </a:t>
              </a:r>
              <a:r>
                <a:rPr lang="en-US" sz="2400" i="1" dirty="0" err="1">
                  <a:latin typeface="Aptos Narrow" panose="020B0004020202020204" pitchFamily="34" charset="0"/>
                </a:rPr>
                <a:t>locul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si</a:t>
              </a:r>
              <a:r>
                <a:rPr lang="en-US" sz="2400" i="1" dirty="0">
                  <a:latin typeface="Aptos Narrow" panose="020B0004020202020204" pitchFamily="34" charset="0"/>
                </a:rPr>
                <a:t> la </a:t>
              </a:r>
              <a:r>
                <a:rPr lang="en-US" sz="2400" i="1" dirty="0" err="1">
                  <a:latin typeface="Aptos Narrow" panose="020B0004020202020204" pitchFamily="34" charset="0"/>
                </a:rPr>
                <a:t>momentul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potrivit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</a:p>
            <a:p>
              <a:pPr marL="571500" indent="-571500">
                <a:buFont typeface="+mj-lt"/>
                <a:buAutoNum type="romanUcPeriod"/>
              </a:pPr>
              <a:r>
                <a:rPr lang="en-US" sz="2400" i="1" dirty="0" err="1">
                  <a:latin typeface="Aptos Narrow" panose="020B0004020202020204" pitchFamily="34" charset="0"/>
                </a:rPr>
                <a:t>Acorzi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timp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evaluarii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modului</a:t>
              </a:r>
              <a:r>
                <a:rPr lang="en-US" sz="2400" i="1" dirty="0">
                  <a:latin typeface="Aptos Narrow" panose="020B0004020202020204" pitchFamily="34" charset="0"/>
                </a:rPr>
                <a:t>  in care ai </a:t>
              </a:r>
              <a:r>
                <a:rPr lang="en-US" sz="2400" i="1" dirty="0" err="1">
                  <a:latin typeface="Aptos Narrow" panose="020B0004020202020204" pitchFamily="34" charset="0"/>
                </a:rPr>
                <a:t>aplicat</a:t>
              </a:r>
              <a:r>
                <a:rPr lang="en-US" sz="2400" i="1" dirty="0">
                  <a:latin typeface="Aptos Narrow" panose="020B0004020202020204" pitchFamily="34" charset="0"/>
                </a:rPr>
                <a:t>  </a:t>
              </a:r>
              <a:r>
                <a:rPr lang="en-US" sz="2400" i="1" dirty="0" err="1">
                  <a:latin typeface="Aptos Narrow" panose="020B0004020202020204" pitchFamily="34" charset="0"/>
                </a:rPr>
                <a:t>tehnicile</a:t>
              </a:r>
              <a:r>
                <a:rPr lang="en-US" sz="2400" i="1" dirty="0">
                  <a:latin typeface="Aptos Narrow" panose="020B0004020202020204" pitchFamily="34" charset="0"/>
                </a:rPr>
                <a:t> in </a:t>
              </a:r>
              <a:r>
                <a:rPr lang="en-US" sz="2400" i="1" dirty="0" err="1">
                  <a:latin typeface="Aptos Narrow" panose="020B0004020202020204" pitchFamily="34" charset="0"/>
                </a:rPr>
                <a:t>cadrul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ultimilor</a:t>
              </a:r>
              <a:r>
                <a:rPr lang="en-US" sz="2400" i="1" dirty="0">
                  <a:latin typeface="Aptos Narrow" panose="020B0004020202020204" pitchFamily="34" charset="0"/>
                </a:rPr>
                <a:t> </a:t>
              </a:r>
              <a:r>
                <a:rPr lang="en-US" sz="2400" i="1" dirty="0" err="1">
                  <a:latin typeface="Aptos Narrow" panose="020B0004020202020204" pitchFamily="34" charset="0"/>
                </a:rPr>
                <a:t>contacte</a:t>
              </a:r>
              <a:r>
                <a:rPr lang="en-US" sz="2400" i="1" dirty="0">
                  <a:latin typeface="Aptos Narrow" panose="020B0004020202020204" pitchFamily="34" charset="0"/>
                </a:rPr>
                <a:t>  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177833" cy="2457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989731" y="2396799"/>
            <a:ext cx="5251457" cy="5812147"/>
            <a:chOff x="0" y="0"/>
            <a:chExt cx="2177833" cy="24103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77833" cy="2410357"/>
            </a:xfrm>
            <a:custGeom>
              <a:avLst/>
              <a:gdLst/>
              <a:ahLst/>
              <a:cxnLst/>
              <a:rect l="l" t="t" r="r" b="b"/>
              <a:pathLst>
                <a:path w="2177833" h="2410357">
                  <a:moveTo>
                    <a:pt x="75186" y="0"/>
                  </a:moveTo>
                  <a:lnTo>
                    <a:pt x="2102647" y="0"/>
                  </a:lnTo>
                  <a:cubicBezTo>
                    <a:pt x="2122587" y="0"/>
                    <a:pt x="2141711" y="7921"/>
                    <a:pt x="2155812" y="22022"/>
                  </a:cubicBezTo>
                  <a:cubicBezTo>
                    <a:pt x="2169912" y="36122"/>
                    <a:pt x="2177833" y="55246"/>
                    <a:pt x="2177833" y="75186"/>
                  </a:cubicBezTo>
                  <a:lnTo>
                    <a:pt x="2177833" y="2335170"/>
                  </a:lnTo>
                  <a:cubicBezTo>
                    <a:pt x="2177833" y="2355111"/>
                    <a:pt x="2169912" y="2374235"/>
                    <a:pt x="2155812" y="2388335"/>
                  </a:cubicBezTo>
                  <a:cubicBezTo>
                    <a:pt x="2141711" y="2402435"/>
                    <a:pt x="2122587" y="2410357"/>
                    <a:pt x="2102647" y="2410357"/>
                  </a:cubicBezTo>
                  <a:lnTo>
                    <a:pt x="75186" y="2410357"/>
                  </a:lnTo>
                  <a:cubicBezTo>
                    <a:pt x="55246" y="2410357"/>
                    <a:pt x="36122" y="2402435"/>
                    <a:pt x="22022" y="2388335"/>
                  </a:cubicBezTo>
                  <a:cubicBezTo>
                    <a:pt x="7921" y="2374235"/>
                    <a:pt x="0" y="2355111"/>
                    <a:pt x="0" y="2335170"/>
                  </a:cubicBezTo>
                  <a:lnTo>
                    <a:pt x="0" y="75186"/>
                  </a:lnTo>
                  <a:cubicBezTo>
                    <a:pt x="0" y="55246"/>
                    <a:pt x="7921" y="36122"/>
                    <a:pt x="22022" y="22022"/>
                  </a:cubicBezTo>
                  <a:cubicBezTo>
                    <a:pt x="36122" y="7921"/>
                    <a:pt x="55246" y="0"/>
                    <a:pt x="75186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 err="1">
                  <a:latin typeface="Aptos Narrow" panose="020B0004020202020204" pitchFamily="34" charset="0"/>
                </a:rPr>
                <a:t>Interesati-va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sincer</a:t>
              </a:r>
              <a:r>
                <a:rPr lang="en-US" sz="2800" dirty="0">
                  <a:latin typeface="Aptos Narrow" panose="020B0004020202020204" pitchFamily="34" charset="0"/>
                </a:rPr>
                <a:t> de </a:t>
              </a:r>
              <a:r>
                <a:rPr lang="en-US" sz="2800" dirty="0" err="1">
                  <a:latin typeface="Aptos Narrow" panose="020B0004020202020204" pitchFamily="34" charset="0"/>
                </a:rPr>
                <a:t>turisti</a:t>
              </a:r>
              <a:endParaRPr lang="en-US" sz="2800" dirty="0">
                <a:latin typeface="Aptos Narrow" panose="020B0004020202020204" pitchFamily="34" charset="0"/>
              </a:endParaRP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 err="1">
                  <a:latin typeface="Aptos Narrow" panose="020B0004020202020204" pitchFamily="34" charset="0"/>
                </a:rPr>
                <a:t>Suradeti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 err="1">
                  <a:latin typeface="Aptos Narrow" panose="020B0004020202020204" pitchFamily="34" charset="0"/>
                </a:rPr>
                <a:t>Amintiti-va</a:t>
              </a:r>
              <a:r>
                <a:rPr lang="en-US" sz="2800" dirty="0">
                  <a:latin typeface="Aptos Narrow" panose="020B0004020202020204" pitchFamily="34" charset="0"/>
                </a:rPr>
                <a:t> ca </a:t>
              </a:r>
              <a:r>
                <a:rPr lang="en-US" sz="2800" dirty="0" err="1">
                  <a:latin typeface="Aptos Narrow" panose="020B0004020202020204" pitchFamily="34" charset="0"/>
                </a:rPr>
                <a:t>numele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unui</a:t>
              </a:r>
              <a:r>
                <a:rPr lang="en-US" sz="2800" dirty="0">
                  <a:latin typeface="Aptos Narrow" panose="020B0004020202020204" pitchFamily="34" charset="0"/>
                </a:rPr>
                <a:t> om </a:t>
              </a:r>
              <a:r>
                <a:rPr lang="en-US" sz="2800" dirty="0" err="1">
                  <a:latin typeface="Aptos Narrow" panose="020B0004020202020204" pitchFamily="34" charset="0"/>
                </a:rPr>
                <a:t>este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pentru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acesta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cuvantul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cel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mai</a:t>
              </a:r>
              <a:r>
                <a:rPr lang="en-US" sz="2800" dirty="0">
                  <a:latin typeface="Aptos Narrow" panose="020B0004020202020204" pitchFamily="34" charset="0"/>
                </a:rPr>
                <a:t> dulce 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>
                  <a:latin typeface="Aptos Narrow" panose="020B0004020202020204" pitchFamily="34" charset="0"/>
                </a:rPr>
                <a:t>Sa </a:t>
              </a:r>
              <a:r>
                <a:rPr lang="en-US" sz="2800" dirty="0" err="1">
                  <a:latin typeface="Aptos Narrow" panose="020B0004020202020204" pitchFamily="34" charset="0"/>
                </a:rPr>
                <a:t>stiti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sa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ascultati</a:t>
              </a:r>
              <a:r>
                <a:rPr lang="en-US" sz="2800" dirty="0">
                  <a:latin typeface="Aptos Narrow" panose="020B0004020202020204" pitchFamily="34" charset="0"/>
                </a:rPr>
                <a:t> . </a:t>
              </a:r>
              <a:r>
                <a:rPr lang="en-US" sz="2800" dirty="0" err="1">
                  <a:latin typeface="Aptos Narrow" panose="020B0004020202020204" pitchFamily="34" charset="0"/>
                </a:rPr>
                <a:t>Incurajati-i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si</a:t>
              </a:r>
              <a:r>
                <a:rPr lang="en-US" sz="2800" dirty="0">
                  <a:latin typeface="Aptos Narrow" panose="020B0004020202020204" pitchFamily="34" charset="0"/>
                </a:rPr>
                <a:t> pe </a:t>
              </a:r>
              <a:r>
                <a:rPr lang="en-US" sz="2800" dirty="0" err="1">
                  <a:latin typeface="Aptos Narrow" panose="020B0004020202020204" pitchFamily="34" charset="0"/>
                </a:rPr>
                <a:t>altii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sa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vorbeasca</a:t>
              </a:r>
              <a:r>
                <a:rPr lang="en-US" sz="2800" dirty="0">
                  <a:latin typeface="Aptos Narrow" panose="020B0004020202020204" pitchFamily="34" charset="0"/>
                </a:rPr>
                <a:t>.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 err="1">
                  <a:latin typeface="Aptos Narrow" panose="020B0004020202020204" pitchFamily="34" charset="0"/>
                </a:rPr>
                <a:t>Vorbeste-i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interlocutorului</a:t>
              </a:r>
              <a:r>
                <a:rPr lang="en-US" sz="2800" dirty="0">
                  <a:latin typeface="Aptos Narrow" panose="020B0004020202020204" pitchFamily="34" charset="0"/>
                </a:rPr>
                <a:t> tau </a:t>
              </a:r>
              <a:r>
                <a:rPr lang="en-US" sz="2800" dirty="0" err="1">
                  <a:latin typeface="Aptos Narrow" panose="020B0004020202020204" pitchFamily="34" charset="0"/>
                </a:rPr>
                <a:t>despre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ceea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ce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lui</a:t>
              </a:r>
              <a:r>
                <a:rPr lang="en-US" sz="2800" dirty="0">
                  <a:latin typeface="Aptos Narrow" panose="020B0004020202020204" pitchFamily="34" charset="0"/>
                </a:rPr>
                <a:t> ii place .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en-US" sz="2800" dirty="0">
                  <a:latin typeface="Aptos Narrow" panose="020B0004020202020204" pitchFamily="34" charset="0"/>
                </a:rPr>
                <a:t>Fa-l </a:t>
              </a:r>
              <a:r>
                <a:rPr lang="en-US" sz="2800" dirty="0" err="1">
                  <a:latin typeface="Aptos Narrow" panose="020B0004020202020204" pitchFamily="34" charset="0"/>
                </a:rPr>
                <a:t>sa</a:t>
              </a:r>
              <a:r>
                <a:rPr lang="en-US" sz="2800" dirty="0">
                  <a:latin typeface="Aptos Narrow" panose="020B0004020202020204" pitchFamily="34" charset="0"/>
                </a:rPr>
                <a:t> se </a:t>
              </a:r>
              <a:r>
                <a:rPr lang="en-US" sz="2800" dirty="0" err="1">
                  <a:latin typeface="Aptos Narrow" panose="020B0004020202020204" pitchFamily="34" charset="0"/>
                </a:rPr>
                <a:t>simta</a:t>
              </a:r>
              <a:r>
                <a:rPr lang="en-US" sz="2800" dirty="0">
                  <a:latin typeface="Aptos Narrow" panose="020B0004020202020204" pitchFamily="34" charset="0"/>
                </a:rPr>
                <a:t> important, </a:t>
              </a:r>
              <a:r>
                <a:rPr lang="en-US" sz="2800" dirty="0" err="1">
                  <a:latin typeface="Aptos Narrow" panose="020B0004020202020204" pitchFamily="34" charset="0"/>
                </a:rPr>
                <a:t>dar</a:t>
              </a:r>
              <a:r>
                <a:rPr lang="en-US" sz="2800" dirty="0">
                  <a:latin typeface="Aptos Narrow" panose="020B0004020202020204" pitchFamily="34" charset="0"/>
                </a:rPr>
                <a:t> </a:t>
              </a:r>
              <a:r>
                <a:rPr lang="en-US" sz="2800" dirty="0" err="1">
                  <a:latin typeface="Aptos Narrow" panose="020B0004020202020204" pitchFamily="34" charset="0"/>
                </a:rPr>
                <a:t>sincer</a:t>
              </a:r>
              <a:r>
                <a:rPr lang="en-US" sz="2800" dirty="0">
                  <a:latin typeface="Aptos Narrow" panose="020B0004020202020204" pitchFamily="34" charset="0"/>
                </a:rPr>
                <a:t> ! 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177833" cy="2457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886200" y="892575"/>
            <a:ext cx="10943180" cy="1159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76" normalizeH="0" baseline="0" noProof="0" dirty="0" err="1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Handelson One"/>
                <a:ea typeface="+mn-ea"/>
                <a:cs typeface="+mn-cs"/>
              </a:rPr>
              <a:t>Metode</a:t>
            </a:r>
            <a:r>
              <a:rPr kumimoji="0" lang="en-US" sz="5400" b="0" i="0" u="none" strike="noStrike" kern="1200" cap="none" spc="76" normalizeH="0" baseline="0" noProof="0" dirty="0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Handelson One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76" normalizeH="0" baseline="0" noProof="0" dirty="0" err="1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Handelson One"/>
                <a:ea typeface="+mn-ea"/>
                <a:cs typeface="+mn-cs"/>
              </a:rPr>
              <a:t>pentru</a:t>
            </a:r>
            <a:r>
              <a:rPr kumimoji="0" lang="en-US" sz="5400" b="0" i="0" u="none" strike="noStrike" kern="1200" cap="none" spc="76" normalizeH="0" baseline="0" noProof="0" dirty="0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Handelson One"/>
                <a:ea typeface="+mn-ea"/>
                <a:cs typeface="+mn-cs"/>
              </a:rPr>
              <a:t> a </a:t>
            </a:r>
            <a:r>
              <a:rPr kumimoji="0" lang="en-US" sz="5400" b="0" i="0" u="none" strike="noStrike" kern="1200" cap="none" spc="76" normalizeH="0" baseline="0" noProof="0" dirty="0" err="1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Handelson One"/>
                <a:ea typeface="+mn-ea"/>
                <a:cs typeface="+mn-cs"/>
              </a:rPr>
              <a:t>indrepta</a:t>
            </a:r>
            <a:r>
              <a:rPr kumimoji="0" lang="en-US" sz="5400" b="0" i="0" u="none" strike="noStrike" kern="1200" cap="none" spc="76" normalizeH="0" baseline="0" noProof="0" dirty="0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Handelson One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76" normalizeH="0" baseline="0" noProof="0" dirty="0" err="1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Handelson One"/>
                <a:ea typeface="+mn-ea"/>
                <a:cs typeface="+mn-cs"/>
              </a:rPr>
              <a:t>conduita</a:t>
            </a:r>
            <a:r>
              <a:rPr kumimoji="0" lang="en-US" sz="5400" b="0" i="0" u="none" strike="noStrike" kern="1200" cap="none" spc="76" normalizeH="0" baseline="0" noProof="0" dirty="0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Handelson One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76" normalizeH="0" baseline="0" noProof="0" dirty="0" err="1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Handelson One"/>
                <a:ea typeface="+mn-ea"/>
                <a:cs typeface="+mn-cs"/>
              </a:rPr>
              <a:t>turistilor</a:t>
            </a:r>
            <a:r>
              <a:rPr kumimoji="0" lang="en-US" sz="5400" b="0" i="0" u="none" strike="noStrike" kern="1200" cap="none" spc="76" normalizeH="0" baseline="0" noProof="0" dirty="0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Handelson One"/>
                <a:ea typeface="+mn-ea"/>
                <a:cs typeface="+mn-cs"/>
              </a:rPr>
              <a:t>,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72169" y="8266096"/>
            <a:ext cx="3600742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 err="1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Conduita</a:t>
            </a: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43629" y="8266096"/>
            <a:ext cx="3600742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 err="1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Perfectionarea</a:t>
            </a: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srgbClr val="473821"/>
              </a:solidFill>
              <a:effectLst/>
              <a:uLnTx/>
              <a:uFillTx/>
              <a:latin typeface="Chau Philomene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824518" y="8266096"/>
            <a:ext cx="3600742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 err="1">
                <a:ln>
                  <a:noFill/>
                </a:ln>
                <a:solidFill>
                  <a:srgbClr val="473821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Simpatia</a:t>
            </a: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srgbClr val="473821"/>
              </a:solidFill>
              <a:effectLst/>
              <a:uLnTx/>
              <a:uFillTx/>
              <a:latin typeface="Chau Philome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908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03" r="-12275" b="-2623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535443" y="559139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4114800"/>
                </a:moveTo>
                <a:lnTo>
                  <a:pt x="4198776" y="4114800"/>
                </a:lnTo>
                <a:lnTo>
                  <a:pt x="419877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3553781" y="559139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419877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98776" y="0"/>
                </a:lnTo>
                <a:lnTo>
                  <a:pt x="4198776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528" y="6242687"/>
            <a:ext cx="326243" cy="447675"/>
          </a:xfrm>
          <a:custGeom>
            <a:avLst/>
            <a:gdLst/>
            <a:ahLst/>
            <a:cxnLst/>
            <a:rect l="l" t="t" r="r" b="b"/>
            <a:pathLst>
              <a:path w="326243" h="447675">
                <a:moveTo>
                  <a:pt x="0" y="0"/>
                </a:moveTo>
                <a:lnTo>
                  <a:pt x="326244" y="0"/>
                </a:lnTo>
                <a:lnTo>
                  <a:pt x="326244" y="447675"/>
                </a:lnTo>
                <a:lnTo>
                  <a:pt x="0" y="4476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63496" y="6287121"/>
            <a:ext cx="557470" cy="358808"/>
          </a:xfrm>
          <a:custGeom>
            <a:avLst/>
            <a:gdLst/>
            <a:ahLst/>
            <a:cxnLst/>
            <a:rect l="l" t="t" r="r" b="b"/>
            <a:pathLst>
              <a:path w="557470" h="358808">
                <a:moveTo>
                  <a:pt x="0" y="0"/>
                </a:moveTo>
                <a:lnTo>
                  <a:pt x="557470" y="0"/>
                </a:lnTo>
                <a:lnTo>
                  <a:pt x="557470" y="358807"/>
                </a:lnTo>
                <a:lnTo>
                  <a:pt x="0" y="358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89113" y="6275899"/>
            <a:ext cx="488784" cy="381252"/>
          </a:xfrm>
          <a:custGeom>
            <a:avLst/>
            <a:gdLst/>
            <a:ahLst/>
            <a:cxnLst/>
            <a:rect l="l" t="t" r="r" b="b"/>
            <a:pathLst>
              <a:path w="488784" h="381252">
                <a:moveTo>
                  <a:pt x="0" y="0"/>
                </a:moveTo>
                <a:lnTo>
                  <a:pt x="488784" y="0"/>
                </a:lnTo>
                <a:lnTo>
                  <a:pt x="488784" y="381251"/>
                </a:lnTo>
                <a:lnTo>
                  <a:pt x="0" y="3812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71026" y="2205868"/>
            <a:ext cx="5545948" cy="1420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69"/>
              </a:lnSpc>
            </a:pPr>
            <a:r>
              <a:rPr lang="en-US" sz="8335">
                <a:solidFill>
                  <a:srgbClr val="473821"/>
                </a:solidFill>
                <a:latin typeface="Chau Philomene"/>
              </a:rPr>
              <a:t>LET’S WORK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04944" y="3087516"/>
            <a:ext cx="5278111" cy="2055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22"/>
              </a:lnSpc>
            </a:pPr>
            <a:r>
              <a:rPr lang="en-US" sz="11846" spc="130">
                <a:solidFill>
                  <a:srgbClr val="473821"/>
                </a:solidFill>
                <a:latin typeface="Handelson One"/>
              </a:rPr>
              <a:t>Together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70209" y="6195062"/>
            <a:ext cx="3600742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473821"/>
                </a:solidFill>
                <a:latin typeface="Chau Philomene"/>
              </a:rPr>
              <a:t>+40 746 171 167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43629" y="6195062"/>
            <a:ext cx="3600742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473821"/>
                </a:solidFill>
                <a:latin typeface="Chau Philomene"/>
              </a:rPr>
              <a:t>CNIT.RO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15971" y="6195062"/>
            <a:ext cx="4337844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dirty="0">
                <a:solidFill>
                  <a:srgbClr val="473821"/>
                </a:solidFill>
                <a:latin typeface="Chau Philomene"/>
              </a:rPr>
              <a:t>florin.albu48@gmail.com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62" r="-22477" b="-7890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81587" y="2593316"/>
            <a:ext cx="12724827" cy="481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Într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-o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epocă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în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care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activitățile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cotidiene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ale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unei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mari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părți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a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populației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se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află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sub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imperiul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stresului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,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vitezei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și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răspunderii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, se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impune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din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ce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în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ce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mai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mult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nevoia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evadare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, de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eliberare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obligații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și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relaxare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.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În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acest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context,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activitățile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turistice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capătă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un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rol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tot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mai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important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în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viața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noastră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. </a:t>
            </a:r>
          </a:p>
          <a:p>
            <a:pPr algn="ctr">
              <a:lnSpc>
                <a:spcPts val="4199"/>
              </a:lnSpc>
            </a:pPr>
            <a:endParaRPr lang="en-US" sz="2999" dirty="0">
              <a:solidFill>
                <a:srgbClr val="473821"/>
              </a:solidFill>
              <a:latin typeface="Chau Philomene"/>
            </a:endParaRPr>
          </a:p>
          <a:p>
            <a:pPr algn="ctr">
              <a:lnSpc>
                <a:spcPts val="4199"/>
              </a:lnSpc>
            </a:pP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Termenul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b="1" i="1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este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explicat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în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(DEX, 2009) ca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fiind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totalitatea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relațiilor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și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fenomenelor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care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rezultă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din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deplasarea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și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sejurul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persoanelor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în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afara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locului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lor de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reședință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(ca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petrecerea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vacanței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sau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concediului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odihnă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,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participarea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la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diferite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manifestări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)  (www.dexonline.ro).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57532" y="895350"/>
            <a:ext cx="6372936" cy="121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6999" spc="76">
                <a:solidFill>
                  <a:srgbClr val="473821"/>
                </a:solidFill>
                <a:latin typeface="Handelson One"/>
              </a:rPr>
              <a:t>Introduction</a:t>
            </a:r>
          </a:p>
        </p:txBody>
      </p:sp>
      <p:sp>
        <p:nvSpPr>
          <p:cNvPr id="6" name="Freeform 6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62" r="-22477" b="-7890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42171" y="2504764"/>
            <a:ext cx="9317817" cy="6452846"/>
            <a:chOff x="0" y="0"/>
            <a:chExt cx="2454075" cy="16995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4075" cy="1699515"/>
            </a:xfrm>
            <a:custGeom>
              <a:avLst/>
              <a:gdLst/>
              <a:ahLst/>
              <a:cxnLst/>
              <a:rect l="l" t="t" r="r" b="b"/>
              <a:pathLst>
                <a:path w="2454075" h="1699515">
                  <a:moveTo>
                    <a:pt x="42375" y="0"/>
                  </a:moveTo>
                  <a:lnTo>
                    <a:pt x="2411701" y="0"/>
                  </a:lnTo>
                  <a:cubicBezTo>
                    <a:pt x="2422939" y="0"/>
                    <a:pt x="2433717" y="4464"/>
                    <a:pt x="2441664" y="12411"/>
                  </a:cubicBezTo>
                  <a:cubicBezTo>
                    <a:pt x="2449611" y="20358"/>
                    <a:pt x="2454075" y="31136"/>
                    <a:pt x="2454075" y="42375"/>
                  </a:cubicBezTo>
                  <a:lnTo>
                    <a:pt x="2454075" y="1657140"/>
                  </a:lnTo>
                  <a:cubicBezTo>
                    <a:pt x="2454075" y="1680543"/>
                    <a:pt x="2435103" y="1699515"/>
                    <a:pt x="2411701" y="1699515"/>
                  </a:cubicBezTo>
                  <a:lnTo>
                    <a:pt x="42375" y="1699515"/>
                  </a:lnTo>
                  <a:cubicBezTo>
                    <a:pt x="18972" y="1699515"/>
                    <a:pt x="0" y="1680543"/>
                    <a:pt x="0" y="1657140"/>
                  </a:cubicBezTo>
                  <a:lnTo>
                    <a:pt x="0" y="42375"/>
                  </a:lnTo>
                  <a:cubicBezTo>
                    <a:pt x="0" y="18972"/>
                    <a:pt x="18972" y="0"/>
                    <a:pt x="42375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454075" cy="1747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52953" y="2504764"/>
            <a:ext cx="5492875" cy="6452846"/>
            <a:chOff x="0" y="0"/>
            <a:chExt cx="1446683" cy="16995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6683" cy="1699515"/>
            </a:xfrm>
            <a:custGeom>
              <a:avLst/>
              <a:gdLst/>
              <a:ahLst/>
              <a:cxnLst/>
              <a:rect l="l" t="t" r="r" b="b"/>
              <a:pathLst>
                <a:path w="1446683" h="1699515">
                  <a:moveTo>
                    <a:pt x="71882" y="0"/>
                  </a:moveTo>
                  <a:lnTo>
                    <a:pt x="1374801" y="0"/>
                  </a:lnTo>
                  <a:cubicBezTo>
                    <a:pt x="1393866" y="0"/>
                    <a:pt x="1412149" y="7573"/>
                    <a:pt x="1425630" y="21054"/>
                  </a:cubicBezTo>
                  <a:cubicBezTo>
                    <a:pt x="1439110" y="34534"/>
                    <a:pt x="1446683" y="52818"/>
                    <a:pt x="1446683" y="71882"/>
                  </a:cubicBezTo>
                  <a:lnTo>
                    <a:pt x="1446683" y="1627633"/>
                  </a:lnTo>
                  <a:cubicBezTo>
                    <a:pt x="1446683" y="1667332"/>
                    <a:pt x="1414501" y="1699515"/>
                    <a:pt x="1374801" y="1699515"/>
                  </a:cubicBezTo>
                  <a:lnTo>
                    <a:pt x="71882" y="1699515"/>
                  </a:lnTo>
                  <a:cubicBezTo>
                    <a:pt x="32183" y="1699515"/>
                    <a:pt x="0" y="1667332"/>
                    <a:pt x="0" y="1627633"/>
                  </a:cubicBezTo>
                  <a:lnTo>
                    <a:pt x="0" y="71882"/>
                  </a:lnTo>
                  <a:cubicBezTo>
                    <a:pt x="0" y="32183"/>
                    <a:pt x="32183" y="0"/>
                    <a:pt x="71882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46683" cy="1747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1495736" y="2729492"/>
            <a:ext cx="5007309" cy="5963547"/>
            <a:chOff x="0" y="0"/>
            <a:chExt cx="775763" cy="9239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75763" cy="923909"/>
            </a:xfrm>
            <a:custGeom>
              <a:avLst/>
              <a:gdLst/>
              <a:ahLst/>
              <a:cxnLst/>
              <a:rect l="l" t="t" r="r" b="b"/>
              <a:pathLst>
                <a:path w="775763" h="923909">
                  <a:moveTo>
                    <a:pt x="35561" y="0"/>
                  </a:moveTo>
                  <a:lnTo>
                    <a:pt x="740202" y="0"/>
                  </a:lnTo>
                  <a:cubicBezTo>
                    <a:pt x="759842" y="0"/>
                    <a:pt x="775763" y="15921"/>
                    <a:pt x="775763" y="35561"/>
                  </a:cubicBezTo>
                  <a:lnTo>
                    <a:pt x="775763" y="888349"/>
                  </a:lnTo>
                  <a:cubicBezTo>
                    <a:pt x="775763" y="907988"/>
                    <a:pt x="759842" y="923909"/>
                    <a:pt x="740202" y="923909"/>
                  </a:cubicBezTo>
                  <a:lnTo>
                    <a:pt x="35561" y="923909"/>
                  </a:lnTo>
                  <a:cubicBezTo>
                    <a:pt x="15921" y="923909"/>
                    <a:pt x="0" y="907988"/>
                    <a:pt x="0" y="888349"/>
                  </a:cubicBezTo>
                  <a:lnTo>
                    <a:pt x="0" y="35561"/>
                  </a:lnTo>
                  <a:cubicBezTo>
                    <a:pt x="0" y="15921"/>
                    <a:pt x="15921" y="0"/>
                    <a:pt x="35561" y="0"/>
                  </a:cubicBezTo>
                  <a:close/>
                </a:path>
              </a:pathLst>
            </a:custGeom>
            <a:blipFill>
              <a:blip r:embed="rId5"/>
              <a:stretch>
                <a:fillRect l="-58771" r="-19985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2279059" y="3102287"/>
            <a:ext cx="7844041" cy="5364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Licentiat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in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comunicare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, Florin are o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experienta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peste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20 ani in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domeniul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turismului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. A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activat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ca agent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ghid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, a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gestionat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organizarea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evenimente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, a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fost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manager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clienți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in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cadrul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Grupului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Realitatea-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Catavencu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. Are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experienta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in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vanzari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marketing,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realizator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,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producator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travel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jurnalist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, Travel Mix Channel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Telemoldova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Plus</a:t>
            </a:r>
          </a:p>
          <a:p>
            <a:pPr algn="ctr">
              <a:lnSpc>
                <a:spcPts val="4199"/>
              </a:lnSpc>
            </a:pPr>
            <a:r>
              <a:rPr lang="en-US" sz="2400" dirty="0">
                <a:solidFill>
                  <a:srgbClr val="473821"/>
                </a:solidFill>
                <a:latin typeface="Chau Philomene"/>
              </a:rPr>
              <a:t>Formator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autorizat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,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sustine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cursuri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 cu specific in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: marketing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turistic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,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geografie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,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tehnici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specifice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agentului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ghidului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national. Cursuri de Housekeeping,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Receptioner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, Manager de Hotel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Administratori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Pensiune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hau Philomene"/>
              </a:rPr>
              <a:t>Turistica</a:t>
            </a:r>
            <a:r>
              <a:rPr lang="en-US" sz="24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57532" y="895350"/>
            <a:ext cx="6372936" cy="121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6999" spc="76">
                <a:solidFill>
                  <a:srgbClr val="473821"/>
                </a:solidFill>
                <a:latin typeface="Handelson One"/>
              </a:rPr>
              <a:t>About 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62" r="-22477" b="-7890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82472" y="640821"/>
            <a:ext cx="8977668" cy="1221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6999" spc="76" dirty="0">
                <a:solidFill>
                  <a:srgbClr val="473821"/>
                </a:solidFill>
                <a:latin typeface="Handelson One"/>
              </a:rPr>
              <a:t>To guide and </a:t>
            </a:r>
            <a:r>
              <a:rPr lang="en-US" sz="6999" spc="76" dirty="0" err="1">
                <a:solidFill>
                  <a:srgbClr val="473821"/>
                </a:solidFill>
                <a:latin typeface="Handelson One"/>
              </a:rPr>
              <a:t>Ghidul</a:t>
            </a:r>
            <a:r>
              <a:rPr lang="en-US" sz="6999" spc="76" dirty="0">
                <a:solidFill>
                  <a:srgbClr val="473821"/>
                </a:solidFill>
                <a:latin typeface="Handelson One"/>
              </a:rPr>
              <a:t> de </a:t>
            </a:r>
            <a:r>
              <a:rPr lang="en-US" sz="6999" spc="76" dirty="0" err="1">
                <a:solidFill>
                  <a:srgbClr val="473821"/>
                </a:solidFill>
                <a:latin typeface="Handelson One"/>
              </a:rPr>
              <a:t>Turism</a:t>
            </a:r>
            <a:r>
              <a:rPr lang="en-US" sz="6999" spc="76" dirty="0">
                <a:solidFill>
                  <a:srgbClr val="473821"/>
                </a:solidFill>
                <a:latin typeface="Handelson One"/>
              </a:rPr>
              <a:t>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347348" y="2425077"/>
            <a:ext cx="7601829" cy="6054415"/>
            <a:chOff x="0" y="0"/>
            <a:chExt cx="2002128" cy="15945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02128" cy="1594578"/>
            </a:xfrm>
            <a:custGeom>
              <a:avLst/>
              <a:gdLst/>
              <a:ahLst/>
              <a:cxnLst/>
              <a:rect l="l" t="t" r="r" b="b"/>
              <a:pathLst>
                <a:path w="2002128" h="1594578">
                  <a:moveTo>
                    <a:pt x="51940" y="0"/>
                  </a:moveTo>
                  <a:lnTo>
                    <a:pt x="1950188" y="0"/>
                  </a:lnTo>
                  <a:cubicBezTo>
                    <a:pt x="1978873" y="0"/>
                    <a:pt x="2002128" y="23254"/>
                    <a:pt x="2002128" y="51940"/>
                  </a:cubicBezTo>
                  <a:lnTo>
                    <a:pt x="2002128" y="1542638"/>
                  </a:lnTo>
                  <a:cubicBezTo>
                    <a:pt x="2002128" y="1571324"/>
                    <a:pt x="1978873" y="1594578"/>
                    <a:pt x="1950188" y="1594578"/>
                  </a:cubicBezTo>
                  <a:lnTo>
                    <a:pt x="51940" y="1594578"/>
                  </a:lnTo>
                  <a:cubicBezTo>
                    <a:pt x="23254" y="1594578"/>
                    <a:pt x="0" y="1571324"/>
                    <a:pt x="0" y="1542638"/>
                  </a:cubicBezTo>
                  <a:lnTo>
                    <a:pt x="0" y="51940"/>
                  </a:lnTo>
                  <a:cubicBezTo>
                    <a:pt x="0" y="23254"/>
                    <a:pt x="23254" y="0"/>
                    <a:pt x="51940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002128" cy="1642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22712" y="3848256"/>
            <a:ext cx="6051100" cy="317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400" i="1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i="1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indruma</a:t>
            </a:r>
            <a:r>
              <a:rPr lang="en-US" sz="2400" i="1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2400" i="1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calauzii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origine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franceza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preluat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asimilat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apoi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engleza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inseamna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arata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ceva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cuiva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conduce pe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cineva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o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anumita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destinatie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inseamna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directiona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cursul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evenimentelor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Uscatu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2009)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22712" y="2990214"/>
            <a:ext cx="6051100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800" i="1" dirty="0" err="1">
                <a:solidFill>
                  <a:srgbClr val="473821"/>
                </a:solidFill>
                <a:latin typeface="Chau Philomene"/>
              </a:rPr>
              <a:t>Verbul</a:t>
            </a:r>
            <a:r>
              <a:rPr lang="en-US" sz="2800" i="1" dirty="0">
                <a:solidFill>
                  <a:srgbClr val="473821"/>
                </a:solidFill>
                <a:latin typeface="Chau Philomene"/>
              </a:rPr>
              <a:t> “to guide”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338823" y="2425077"/>
            <a:ext cx="7601829" cy="6054415"/>
            <a:chOff x="0" y="0"/>
            <a:chExt cx="2002128" cy="15945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02128" cy="1594578"/>
            </a:xfrm>
            <a:custGeom>
              <a:avLst/>
              <a:gdLst/>
              <a:ahLst/>
              <a:cxnLst/>
              <a:rect l="l" t="t" r="r" b="b"/>
              <a:pathLst>
                <a:path w="2002128" h="1594578">
                  <a:moveTo>
                    <a:pt x="51940" y="0"/>
                  </a:moveTo>
                  <a:lnTo>
                    <a:pt x="1950188" y="0"/>
                  </a:lnTo>
                  <a:cubicBezTo>
                    <a:pt x="1978873" y="0"/>
                    <a:pt x="2002128" y="23254"/>
                    <a:pt x="2002128" y="51940"/>
                  </a:cubicBezTo>
                  <a:lnTo>
                    <a:pt x="2002128" y="1542638"/>
                  </a:lnTo>
                  <a:cubicBezTo>
                    <a:pt x="2002128" y="1571324"/>
                    <a:pt x="1978873" y="1594578"/>
                    <a:pt x="1950188" y="1594578"/>
                  </a:cubicBezTo>
                  <a:lnTo>
                    <a:pt x="51940" y="1594578"/>
                  </a:lnTo>
                  <a:cubicBezTo>
                    <a:pt x="23254" y="1594578"/>
                    <a:pt x="0" y="1571324"/>
                    <a:pt x="0" y="1542638"/>
                  </a:cubicBezTo>
                  <a:lnTo>
                    <a:pt x="0" y="51940"/>
                  </a:lnTo>
                  <a:cubicBezTo>
                    <a:pt x="0" y="23254"/>
                    <a:pt x="23254" y="0"/>
                    <a:pt x="51940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002128" cy="1642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114186" y="3592439"/>
            <a:ext cx="6268813" cy="4780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200" b="1" i="1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Ghidul</a:t>
            </a:r>
            <a:r>
              <a:rPr lang="en-US" sz="2200" b="1" i="1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200" b="1" i="1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</a:t>
            </a:r>
            <a:r>
              <a:rPr lang="en-US" sz="2200" b="1" i="1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calificata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specializata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insoteste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turistii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desfasurarii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programelor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turistice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asigura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realizarea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integrala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programului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turistic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stabilit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>
              <a:lnSpc>
                <a:spcPts val="4199"/>
              </a:lnSpc>
            </a:pPr>
            <a:r>
              <a:rPr lang="en-US" sz="2200" b="1" i="1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Ghidul</a:t>
            </a:r>
            <a:r>
              <a:rPr lang="en-US" sz="2200" b="1" i="1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200" b="1" i="1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</a:t>
            </a:r>
            <a:r>
              <a:rPr lang="en-US" sz="2200" b="1" i="1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documenteaza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detaliat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privinta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traseului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parcurs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obirctivelor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turistice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incluse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program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serviciilor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masa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urmeaza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fi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asigurate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informatii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interes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turistic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deruleaza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activitati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administrative specif. act de </a:t>
            </a:r>
            <a:r>
              <a:rPr lang="en-US" sz="22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ghid</a:t>
            </a:r>
            <a:r>
              <a:rPr lang="en-US" sz="22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14187" y="2990214"/>
            <a:ext cx="6051100" cy="50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800" i="1" dirty="0" err="1">
                <a:solidFill>
                  <a:srgbClr val="473821"/>
                </a:solidFill>
                <a:latin typeface="Chau Philomene"/>
              </a:rPr>
              <a:t>Definitie</a:t>
            </a:r>
            <a:r>
              <a:rPr lang="en-US" sz="2400" i="1" dirty="0">
                <a:solidFill>
                  <a:srgbClr val="473821"/>
                </a:solidFill>
                <a:latin typeface="Chau Philomene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62" r="-22477" b="-7890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56545" y="2747419"/>
            <a:ext cx="4691855" cy="3606316"/>
            <a:chOff x="0" y="0"/>
            <a:chExt cx="1235715" cy="949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5715" cy="949812"/>
            </a:xfrm>
            <a:custGeom>
              <a:avLst/>
              <a:gdLst/>
              <a:ahLst/>
              <a:cxnLst/>
              <a:rect l="l" t="t" r="r" b="b"/>
              <a:pathLst>
                <a:path w="1235715" h="949812">
                  <a:moveTo>
                    <a:pt x="84154" y="0"/>
                  </a:moveTo>
                  <a:lnTo>
                    <a:pt x="1151561" y="0"/>
                  </a:lnTo>
                  <a:cubicBezTo>
                    <a:pt x="1198038" y="0"/>
                    <a:pt x="1235715" y="37677"/>
                    <a:pt x="1235715" y="84154"/>
                  </a:cubicBezTo>
                  <a:lnTo>
                    <a:pt x="1235715" y="865658"/>
                  </a:lnTo>
                  <a:cubicBezTo>
                    <a:pt x="1235715" y="912135"/>
                    <a:pt x="1198038" y="949812"/>
                    <a:pt x="1151561" y="949812"/>
                  </a:cubicBezTo>
                  <a:lnTo>
                    <a:pt x="84154" y="949812"/>
                  </a:lnTo>
                  <a:cubicBezTo>
                    <a:pt x="37677" y="949812"/>
                    <a:pt x="0" y="912135"/>
                    <a:pt x="0" y="865658"/>
                  </a:cubicBezTo>
                  <a:lnTo>
                    <a:pt x="0" y="84154"/>
                  </a:lnTo>
                  <a:cubicBezTo>
                    <a:pt x="0" y="37677"/>
                    <a:pt x="37677" y="0"/>
                    <a:pt x="84154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35715" cy="997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49886" y="4064802"/>
            <a:ext cx="4691855" cy="3606316"/>
            <a:chOff x="0" y="0"/>
            <a:chExt cx="1235715" cy="9498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5715" cy="949812"/>
            </a:xfrm>
            <a:custGeom>
              <a:avLst/>
              <a:gdLst/>
              <a:ahLst/>
              <a:cxnLst/>
              <a:rect l="l" t="t" r="r" b="b"/>
              <a:pathLst>
                <a:path w="1235715" h="949812">
                  <a:moveTo>
                    <a:pt x="84154" y="0"/>
                  </a:moveTo>
                  <a:lnTo>
                    <a:pt x="1151561" y="0"/>
                  </a:lnTo>
                  <a:cubicBezTo>
                    <a:pt x="1198038" y="0"/>
                    <a:pt x="1235715" y="37677"/>
                    <a:pt x="1235715" y="84154"/>
                  </a:cubicBezTo>
                  <a:lnTo>
                    <a:pt x="1235715" y="865658"/>
                  </a:lnTo>
                  <a:cubicBezTo>
                    <a:pt x="1235715" y="912135"/>
                    <a:pt x="1198038" y="949812"/>
                    <a:pt x="1151561" y="949812"/>
                  </a:cubicBezTo>
                  <a:lnTo>
                    <a:pt x="84154" y="949812"/>
                  </a:lnTo>
                  <a:cubicBezTo>
                    <a:pt x="37677" y="949812"/>
                    <a:pt x="0" y="912135"/>
                    <a:pt x="0" y="865658"/>
                  </a:cubicBezTo>
                  <a:lnTo>
                    <a:pt x="0" y="84154"/>
                  </a:lnTo>
                  <a:cubicBezTo>
                    <a:pt x="0" y="37677"/>
                    <a:pt x="37677" y="0"/>
                    <a:pt x="84154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35715" cy="997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46541" y="2747419"/>
            <a:ext cx="4691855" cy="3606316"/>
            <a:chOff x="0" y="0"/>
            <a:chExt cx="1235715" cy="9498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5715" cy="949812"/>
            </a:xfrm>
            <a:custGeom>
              <a:avLst/>
              <a:gdLst/>
              <a:ahLst/>
              <a:cxnLst/>
              <a:rect l="l" t="t" r="r" b="b"/>
              <a:pathLst>
                <a:path w="1235715" h="949812">
                  <a:moveTo>
                    <a:pt x="84154" y="0"/>
                  </a:moveTo>
                  <a:lnTo>
                    <a:pt x="1151561" y="0"/>
                  </a:lnTo>
                  <a:cubicBezTo>
                    <a:pt x="1198038" y="0"/>
                    <a:pt x="1235715" y="37677"/>
                    <a:pt x="1235715" y="84154"/>
                  </a:cubicBezTo>
                  <a:lnTo>
                    <a:pt x="1235715" y="865658"/>
                  </a:lnTo>
                  <a:cubicBezTo>
                    <a:pt x="1235715" y="912135"/>
                    <a:pt x="1198038" y="949812"/>
                    <a:pt x="1151561" y="949812"/>
                  </a:cubicBezTo>
                  <a:lnTo>
                    <a:pt x="84154" y="949812"/>
                  </a:lnTo>
                  <a:cubicBezTo>
                    <a:pt x="37677" y="949812"/>
                    <a:pt x="0" y="912135"/>
                    <a:pt x="0" y="865658"/>
                  </a:cubicBezTo>
                  <a:lnTo>
                    <a:pt x="0" y="84154"/>
                  </a:lnTo>
                  <a:cubicBezTo>
                    <a:pt x="0" y="37677"/>
                    <a:pt x="37677" y="0"/>
                    <a:pt x="84154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235715" cy="997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521721">
            <a:off x="4542713" y="6239583"/>
            <a:ext cx="1922402" cy="828380"/>
          </a:xfrm>
          <a:custGeom>
            <a:avLst/>
            <a:gdLst/>
            <a:ahLst/>
            <a:cxnLst/>
            <a:rect l="l" t="t" r="r" b="b"/>
            <a:pathLst>
              <a:path w="1922402" h="828380">
                <a:moveTo>
                  <a:pt x="0" y="0"/>
                </a:moveTo>
                <a:lnTo>
                  <a:pt x="1922402" y="0"/>
                </a:lnTo>
                <a:lnTo>
                  <a:pt x="1922402" y="828380"/>
                </a:lnTo>
                <a:lnTo>
                  <a:pt x="0" y="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601620" y="895350"/>
            <a:ext cx="9084760" cy="122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6999" spc="76" dirty="0" err="1">
                <a:solidFill>
                  <a:srgbClr val="473821"/>
                </a:solidFill>
                <a:latin typeface="Handelson One"/>
              </a:rPr>
              <a:t>Tipuri</a:t>
            </a:r>
            <a:r>
              <a:rPr lang="en-US" sz="6999" spc="76" dirty="0">
                <a:solidFill>
                  <a:srgbClr val="473821"/>
                </a:solidFill>
                <a:latin typeface="Handelson One"/>
              </a:rPr>
              <a:t> de </a:t>
            </a:r>
            <a:r>
              <a:rPr lang="en-US" sz="6999" spc="76" dirty="0" err="1">
                <a:solidFill>
                  <a:srgbClr val="473821"/>
                </a:solidFill>
                <a:latin typeface="Handelson One"/>
              </a:rPr>
              <a:t>ghizi</a:t>
            </a:r>
            <a:r>
              <a:rPr lang="en-US" sz="6999" spc="76" dirty="0">
                <a:solidFill>
                  <a:srgbClr val="473821"/>
                </a:solidFill>
                <a:latin typeface="Handelson One"/>
              </a:rPr>
              <a:t> de </a:t>
            </a:r>
            <a:r>
              <a:rPr lang="en-US" sz="6999" spc="76" dirty="0" err="1">
                <a:solidFill>
                  <a:srgbClr val="473821"/>
                </a:solidFill>
                <a:latin typeface="Handelson One"/>
              </a:rPr>
              <a:t>turism</a:t>
            </a:r>
            <a:endParaRPr lang="en-US" sz="6999" spc="76" dirty="0">
              <a:solidFill>
                <a:srgbClr val="473821"/>
              </a:solidFill>
              <a:latin typeface="Handelson On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07289" y="2921424"/>
            <a:ext cx="4302983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Local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54557" y="3495116"/>
            <a:ext cx="4302983" cy="210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ghidul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acorda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asistenta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turistica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plan local (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Statiune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turistica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hotel,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obiectiv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turistic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transfer, etc.)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82423" y="4166208"/>
            <a:ext cx="4302983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National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82423" y="4724277"/>
            <a:ext cx="4302983" cy="210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ghidul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asigura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asistenta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turistica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turistii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romani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straini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actiunile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turistice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organizate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strainatate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40977" y="2921424"/>
            <a:ext cx="4302983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Specializat</a:t>
            </a:r>
            <a:endParaRPr lang="en-US" sz="2800" dirty="0">
              <a:solidFill>
                <a:srgbClr val="473821"/>
              </a:solidFill>
              <a:latin typeface="Chau Philomen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740976" y="3479881"/>
            <a:ext cx="4302983" cy="264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ghidul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asigura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asistenta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turistica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anumite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segmente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ale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serviciilor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toristice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montan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sportive, animator,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supravegehtor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specializari</a:t>
            </a:r>
            <a:r>
              <a:rPr lang="en-US" sz="2400" dirty="0">
                <a:solidFill>
                  <a:srgbClr val="4738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  </a:t>
            </a:r>
          </a:p>
        </p:txBody>
      </p:sp>
      <p:sp>
        <p:nvSpPr>
          <p:cNvPr id="24" name="Freeform 24"/>
          <p:cNvSpPr/>
          <p:nvPr/>
        </p:nvSpPr>
        <p:spPr>
          <a:xfrm rot="9311404" flipH="1">
            <a:off x="9539056" y="3340242"/>
            <a:ext cx="1922402" cy="828380"/>
          </a:xfrm>
          <a:custGeom>
            <a:avLst/>
            <a:gdLst/>
            <a:ahLst/>
            <a:cxnLst/>
            <a:rect l="l" t="t" r="r" b="b"/>
            <a:pathLst>
              <a:path w="1922402" h="828380">
                <a:moveTo>
                  <a:pt x="1922401" y="0"/>
                </a:moveTo>
                <a:lnTo>
                  <a:pt x="0" y="0"/>
                </a:lnTo>
                <a:lnTo>
                  <a:pt x="0" y="828380"/>
                </a:lnTo>
                <a:lnTo>
                  <a:pt x="1922401" y="828380"/>
                </a:lnTo>
                <a:lnTo>
                  <a:pt x="192240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62" r="-22477" b="-7890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69518" y="2680926"/>
            <a:ext cx="4691855" cy="5867078"/>
            <a:chOff x="0" y="0"/>
            <a:chExt cx="1235715" cy="15452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5715" cy="1545239"/>
            </a:xfrm>
            <a:custGeom>
              <a:avLst/>
              <a:gdLst/>
              <a:ahLst/>
              <a:cxnLst/>
              <a:rect l="l" t="t" r="r" b="b"/>
              <a:pathLst>
                <a:path w="1235715" h="1545239">
                  <a:moveTo>
                    <a:pt x="84154" y="0"/>
                  </a:moveTo>
                  <a:lnTo>
                    <a:pt x="1151561" y="0"/>
                  </a:lnTo>
                  <a:cubicBezTo>
                    <a:pt x="1198038" y="0"/>
                    <a:pt x="1235715" y="37677"/>
                    <a:pt x="1235715" y="84154"/>
                  </a:cubicBezTo>
                  <a:lnTo>
                    <a:pt x="1235715" y="1461085"/>
                  </a:lnTo>
                  <a:cubicBezTo>
                    <a:pt x="1235715" y="1507562"/>
                    <a:pt x="1198038" y="1545239"/>
                    <a:pt x="1151561" y="1545239"/>
                  </a:cubicBezTo>
                  <a:lnTo>
                    <a:pt x="84154" y="1545239"/>
                  </a:lnTo>
                  <a:cubicBezTo>
                    <a:pt x="37677" y="1545239"/>
                    <a:pt x="0" y="1507562"/>
                    <a:pt x="0" y="1461085"/>
                  </a:cubicBezTo>
                  <a:lnTo>
                    <a:pt x="0" y="84154"/>
                  </a:lnTo>
                  <a:cubicBezTo>
                    <a:pt x="0" y="37677"/>
                    <a:pt x="37677" y="0"/>
                    <a:pt x="84154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35715" cy="15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01620" y="895350"/>
            <a:ext cx="9084760" cy="121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6999" spc="76">
                <a:solidFill>
                  <a:srgbClr val="473821"/>
                </a:solidFill>
                <a:latin typeface="Handelson One"/>
              </a:rPr>
              <a:t>Personal Skills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29666" y="7045622"/>
            <a:ext cx="3571559" cy="1055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Rolul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essential al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ghidului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275" y="3888074"/>
            <a:ext cx="4076340" cy="237786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798073" y="2680926"/>
            <a:ext cx="4691855" cy="5867078"/>
            <a:chOff x="0" y="0"/>
            <a:chExt cx="1235715" cy="15452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5715" cy="1545239"/>
            </a:xfrm>
            <a:custGeom>
              <a:avLst/>
              <a:gdLst/>
              <a:ahLst/>
              <a:cxnLst/>
              <a:rect l="l" t="t" r="r" b="b"/>
              <a:pathLst>
                <a:path w="1235715" h="1545239">
                  <a:moveTo>
                    <a:pt x="84154" y="0"/>
                  </a:moveTo>
                  <a:lnTo>
                    <a:pt x="1151561" y="0"/>
                  </a:lnTo>
                  <a:cubicBezTo>
                    <a:pt x="1198038" y="0"/>
                    <a:pt x="1235715" y="37677"/>
                    <a:pt x="1235715" y="84154"/>
                  </a:cubicBezTo>
                  <a:lnTo>
                    <a:pt x="1235715" y="1461085"/>
                  </a:lnTo>
                  <a:cubicBezTo>
                    <a:pt x="1235715" y="1507562"/>
                    <a:pt x="1198038" y="1545239"/>
                    <a:pt x="1151561" y="1545239"/>
                  </a:cubicBezTo>
                  <a:lnTo>
                    <a:pt x="84154" y="1545239"/>
                  </a:lnTo>
                  <a:cubicBezTo>
                    <a:pt x="37677" y="1545239"/>
                    <a:pt x="0" y="1507562"/>
                    <a:pt x="0" y="1461085"/>
                  </a:cubicBezTo>
                  <a:lnTo>
                    <a:pt x="0" y="84154"/>
                  </a:lnTo>
                  <a:cubicBezTo>
                    <a:pt x="0" y="37677"/>
                    <a:pt x="37677" y="0"/>
                    <a:pt x="84154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235715" cy="15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358221" y="7045622"/>
            <a:ext cx="3571559" cy="1055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Importanta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primei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impresii</a:t>
            </a:r>
            <a:endParaRPr lang="en-US" sz="2999" dirty="0">
              <a:solidFill>
                <a:srgbClr val="473821"/>
              </a:solidFill>
              <a:latin typeface="Chau Philomene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830" y="3888074"/>
            <a:ext cx="4076340" cy="237786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1826627" y="2680926"/>
            <a:ext cx="4691855" cy="5867078"/>
            <a:chOff x="0" y="0"/>
            <a:chExt cx="1235715" cy="154523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35715" cy="1545239"/>
            </a:xfrm>
            <a:custGeom>
              <a:avLst/>
              <a:gdLst/>
              <a:ahLst/>
              <a:cxnLst/>
              <a:rect l="l" t="t" r="r" b="b"/>
              <a:pathLst>
                <a:path w="1235715" h="1545239">
                  <a:moveTo>
                    <a:pt x="84154" y="0"/>
                  </a:moveTo>
                  <a:lnTo>
                    <a:pt x="1151561" y="0"/>
                  </a:lnTo>
                  <a:cubicBezTo>
                    <a:pt x="1198038" y="0"/>
                    <a:pt x="1235715" y="37677"/>
                    <a:pt x="1235715" y="84154"/>
                  </a:cubicBezTo>
                  <a:lnTo>
                    <a:pt x="1235715" y="1461085"/>
                  </a:lnTo>
                  <a:cubicBezTo>
                    <a:pt x="1235715" y="1507562"/>
                    <a:pt x="1198038" y="1545239"/>
                    <a:pt x="1151561" y="1545239"/>
                  </a:cubicBezTo>
                  <a:lnTo>
                    <a:pt x="84154" y="1545239"/>
                  </a:lnTo>
                  <a:cubicBezTo>
                    <a:pt x="37677" y="1545239"/>
                    <a:pt x="0" y="1507562"/>
                    <a:pt x="0" y="1461085"/>
                  </a:cubicBezTo>
                  <a:lnTo>
                    <a:pt x="0" y="84154"/>
                  </a:lnTo>
                  <a:cubicBezTo>
                    <a:pt x="0" y="37677"/>
                    <a:pt x="37677" y="0"/>
                    <a:pt x="84154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235715" cy="15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386776" y="7045622"/>
            <a:ext cx="3571559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 err="1">
                <a:solidFill>
                  <a:srgbClr val="473821"/>
                </a:solidFill>
                <a:latin typeface="Chau Philomene"/>
              </a:rPr>
              <a:t>Competente</a:t>
            </a:r>
            <a:r>
              <a:rPr lang="en-US" sz="2999" dirty="0">
                <a:solidFill>
                  <a:srgbClr val="473821"/>
                </a:solidFill>
                <a:latin typeface="Chau Philomene"/>
              </a:rPr>
              <a:t> diverse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4385" y="3888074"/>
            <a:ext cx="4076340" cy="23778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62" r="-22477" b="-7890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19524" y="2592268"/>
            <a:ext cx="15448952" cy="6666032"/>
            <a:chOff x="0" y="0"/>
            <a:chExt cx="4068860" cy="17556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8860" cy="1755663"/>
            </a:xfrm>
            <a:custGeom>
              <a:avLst/>
              <a:gdLst/>
              <a:ahLst/>
              <a:cxnLst/>
              <a:rect l="l" t="t" r="r" b="b"/>
              <a:pathLst>
                <a:path w="4068860" h="1755663">
                  <a:moveTo>
                    <a:pt x="25558" y="0"/>
                  </a:moveTo>
                  <a:lnTo>
                    <a:pt x="4043302" y="0"/>
                  </a:lnTo>
                  <a:cubicBezTo>
                    <a:pt x="4057417" y="0"/>
                    <a:pt x="4068860" y="11443"/>
                    <a:pt x="4068860" y="25558"/>
                  </a:cubicBezTo>
                  <a:lnTo>
                    <a:pt x="4068860" y="1730105"/>
                  </a:lnTo>
                  <a:cubicBezTo>
                    <a:pt x="4068860" y="1744220"/>
                    <a:pt x="4057417" y="1755663"/>
                    <a:pt x="4043302" y="1755663"/>
                  </a:cubicBezTo>
                  <a:lnTo>
                    <a:pt x="25558" y="1755663"/>
                  </a:lnTo>
                  <a:cubicBezTo>
                    <a:pt x="11443" y="1755663"/>
                    <a:pt x="0" y="1744220"/>
                    <a:pt x="0" y="1730105"/>
                  </a:cubicBezTo>
                  <a:lnTo>
                    <a:pt x="0" y="25558"/>
                  </a:lnTo>
                  <a:cubicBezTo>
                    <a:pt x="0" y="11443"/>
                    <a:pt x="11443" y="0"/>
                    <a:pt x="25558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068860" cy="18032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01620" y="895350"/>
            <a:ext cx="9084760" cy="1159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Ghidul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are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urmatoarele</a:t>
            </a:r>
            <a:r>
              <a:rPr lang="en-US" sz="5400" spc="76" dirty="0">
                <a:solidFill>
                  <a:srgbClr val="473821"/>
                </a:solidFill>
                <a:latin typeface="Handelson One"/>
              </a:rPr>
              <a:t> </a:t>
            </a:r>
            <a:r>
              <a:rPr lang="en-US" sz="5400" spc="76" dirty="0" err="1">
                <a:solidFill>
                  <a:srgbClr val="473821"/>
                </a:solidFill>
                <a:latin typeface="Handelson One"/>
              </a:rPr>
              <a:t>responsabilitati</a:t>
            </a:r>
            <a:endParaRPr lang="en-US" sz="5400" spc="76" dirty="0">
              <a:solidFill>
                <a:srgbClr val="473821"/>
              </a:solidFill>
              <a:latin typeface="Handelson On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81200" y="2788303"/>
            <a:ext cx="6754033" cy="5902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preia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dosarul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actiunii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turistice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verifice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daca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au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fost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lansate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comenzile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cazare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servire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mesei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verifice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starea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curatenie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autocarului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asigure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imbarcarea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turistilor</a:t>
            </a:r>
            <a:endParaRPr lang="en-US" sz="24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comunice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programul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verifice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daca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turisti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nu au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uitat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obiecte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personale</a:t>
            </a:r>
            <a:endParaRPr lang="en-US" sz="24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asigure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in mod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operativ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cazarea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transportul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bagajelor</a:t>
            </a:r>
            <a:endParaRPr lang="en-US" sz="24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aigure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desfasurarea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intregului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program</a:t>
            </a:r>
          </a:p>
          <a:p>
            <a:pPr marL="457200" indent="-457200" algn="l">
              <a:lnSpc>
                <a:spcPts val="4199"/>
              </a:lnSpc>
              <a:buFont typeface="Wingdings" panose="05000000000000000000" pitchFamily="2" charset="2"/>
              <a:buChar char="Ø"/>
            </a:pPr>
            <a:endParaRPr lang="en-US" sz="2999" dirty="0">
              <a:solidFill>
                <a:srgbClr val="473821"/>
              </a:solidFill>
              <a:latin typeface="Chau Philome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834934" y="2807353"/>
            <a:ext cx="6051100" cy="532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informeze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turisti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asupra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prestatiilor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suplimentare</a:t>
            </a:r>
            <a:endParaRPr lang="en-US" sz="24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atentioneze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turistii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, cu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privire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la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protectia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obiectivelor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turistice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si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ocrotirea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moumentelor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naturii</a:t>
            </a:r>
            <a:endParaRPr lang="en-US" sz="24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Pregatirea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meniurilor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corespunzatoare</a:t>
            </a:r>
            <a:endParaRPr lang="en-US" sz="24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asigure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asitenta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intocmeasta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decontul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actiunii</a:t>
            </a:r>
            <a:endParaRPr lang="en-US" sz="2400" dirty="0">
              <a:solidFill>
                <a:srgbClr val="473821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lnSpc>
                <a:spcPts val="4199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Sa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intocmeasca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raportul</a:t>
            </a:r>
            <a:r>
              <a:rPr lang="en-US" sz="24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algn="l">
              <a:lnSpc>
                <a:spcPts val="4199"/>
              </a:lnSpc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47382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62" r="-22477" b="-7890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1982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0" y="3320449"/>
                </a:moveTo>
                <a:lnTo>
                  <a:pt x="3388214" y="3320449"/>
                </a:lnTo>
                <a:lnTo>
                  <a:pt x="3388214" y="0"/>
                </a:lnTo>
                <a:lnTo>
                  <a:pt x="0" y="0"/>
                </a:lnTo>
                <a:lnTo>
                  <a:pt x="0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579963" y="260315"/>
            <a:ext cx="3388214" cy="3320450"/>
          </a:xfrm>
          <a:custGeom>
            <a:avLst/>
            <a:gdLst/>
            <a:ahLst/>
            <a:cxnLst/>
            <a:rect l="l" t="t" r="r" b="b"/>
            <a:pathLst>
              <a:path w="3388214" h="3320450">
                <a:moveTo>
                  <a:pt x="3388214" y="3320449"/>
                </a:moveTo>
                <a:lnTo>
                  <a:pt x="0" y="3320449"/>
                </a:lnTo>
                <a:lnTo>
                  <a:pt x="0" y="0"/>
                </a:lnTo>
                <a:lnTo>
                  <a:pt x="3388214" y="0"/>
                </a:lnTo>
                <a:lnTo>
                  <a:pt x="3388214" y="332044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60661" y="2302292"/>
            <a:ext cx="15966677" cy="3106061"/>
            <a:chOff x="0" y="0"/>
            <a:chExt cx="4205215" cy="8180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05215" cy="818057"/>
            </a:xfrm>
            <a:custGeom>
              <a:avLst/>
              <a:gdLst/>
              <a:ahLst/>
              <a:cxnLst/>
              <a:rect l="l" t="t" r="r" b="b"/>
              <a:pathLst>
                <a:path w="4205215" h="818057">
                  <a:moveTo>
                    <a:pt x="24729" y="0"/>
                  </a:moveTo>
                  <a:lnTo>
                    <a:pt x="4180487" y="0"/>
                  </a:lnTo>
                  <a:cubicBezTo>
                    <a:pt x="4187045" y="0"/>
                    <a:pt x="4193335" y="2605"/>
                    <a:pt x="4197972" y="7243"/>
                  </a:cubicBezTo>
                  <a:cubicBezTo>
                    <a:pt x="4202610" y="11880"/>
                    <a:pt x="4205215" y="18170"/>
                    <a:pt x="4205215" y="24729"/>
                  </a:cubicBezTo>
                  <a:lnTo>
                    <a:pt x="4205215" y="793328"/>
                  </a:lnTo>
                  <a:cubicBezTo>
                    <a:pt x="4205215" y="799887"/>
                    <a:pt x="4202610" y="806177"/>
                    <a:pt x="4197972" y="810814"/>
                  </a:cubicBezTo>
                  <a:cubicBezTo>
                    <a:pt x="4193335" y="815452"/>
                    <a:pt x="4187045" y="818057"/>
                    <a:pt x="4180487" y="818057"/>
                  </a:cubicBezTo>
                  <a:lnTo>
                    <a:pt x="24729" y="818057"/>
                  </a:lnTo>
                  <a:cubicBezTo>
                    <a:pt x="18170" y="818057"/>
                    <a:pt x="11880" y="815452"/>
                    <a:pt x="7243" y="810814"/>
                  </a:cubicBezTo>
                  <a:cubicBezTo>
                    <a:pt x="2605" y="806177"/>
                    <a:pt x="0" y="799887"/>
                    <a:pt x="0" y="793328"/>
                  </a:cubicBezTo>
                  <a:lnTo>
                    <a:pt x="0" y="24729"/>
                  </a:lnTo>
                  <a:cubicBezTo>
                    <a:pt x="0" y="18170"/>
                    <a:pt x="2605" y="11880"/>
                    <a:pt x="7243" y="7243"/>
                  </a:cubicBezTo>
                  <a:cubicBezTo>
                    <a:pt x="11880" y="2605"/>
                    <a:pt x="18170" y="0"/>
                    <a:pt x="24729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05215" cy="865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01620" y="895350"/>
            <a:ext cx="9084760" cy="121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6999" spc="76" dirty="0" err="1">
                <a:solidFill>
                  <a:srgbClr val="473821"/>
                </a:solidFill>
                <a:latin typeface="Handelson One"/>
              </a:rPr>
              <a:t>Ghidul</a:t>
            </a:r>
            <a:r>
              <a:rPr lang="en-US" sz="6999" spc="76" dirty="0">
                <a:solidFill>
                  <a:srgbClr val="473821"/>
                </a:solidFill>
                <a:latin typeface="Handelson One"/>
              </a:rPr>
              <a:t> de </a:t>
            </a:r>
            <a:r>
              <a:rPr lang="en-US" sz="6999" spc="76" dirty="0" err="1">
                <a:solidFill>
                  <a:srgbClr val="473821"/>
                </a:solidFill>
                <a:latin typeface="Handelson One"/>
              </a:rPr>
              <a:t>turism</a:t>
            </a:r>
            <a:r>
              <a:rPr lang="en-US" sz="6999" spc="76" dirty="0">
                <a:solidFill>
                  <a:srgbClr val="473821"/>
                </a:solidFill>
                <a:latin typeface="Handelson One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19020" y="2642988"/>
            <a:ext cx="4302983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Tinuta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ghidului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turism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19020" y="3340494"/>
            <a:ext cx="15042866" cy="156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fiind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in general o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persoana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, in general cu o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valoare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lider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decizii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asupra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grupului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turisti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va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trebui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fie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pentru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ei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un model,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lase o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impresie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placuta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.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trebuie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aiba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un aspect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ingrijit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agreabil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pastrand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permanent o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igena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desavarsita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.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Imbracamintea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va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fi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aleasa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cu gust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croita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decent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intotdeauna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bine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ingrijita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60661" y="5617903"/>
            <a:ext cx="15966677" cy="3106061"/>
            <a:chOff x="0" y="0"/>
            <a:chExt cx="4205215" cy="8180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05215" cy="818057"/>
            </a:xfrm>
            <a:custGeom>
              <a:avLst/>
              <a:gdLst/>
              <a:ahLst/>
              <a:cxnLst/>
              <a:rect l="l" t="t" r="r" b="b"/>
              <a:pathLst>
                <a:path w="4205215" h="818057">
                  <a:moveTo>
                    <a:pt x="24729" y="0"/>
                  </a:moveTo>
                  <a:lnTo>
                    <a:pt x="4180487" y="0"/>
                  </a:lnTo>
                  <a:cubicBezTo>
                    <a:pt x="4187045" y="0"/>
                    <a:pt x="4193335" y="2605"/>
                    <a:pt x="4197972" y="7243"/>
                  </a:cubicBezTo>
                  <a:cubicBezTo>
                    <a:pt x="4202610" y="11880"/>
                    <a:pt x="4205215" y="18170"/>
                    <a:pt x="4205215" y="24729"/>
                  </a:cubicBezTo>
                  <a:lnTo>
                    <a:pt x="4205215" y="793328"/>
                  </a:lnTo>
                  <a:cubicBezTo>
                    <a:pt x="4205215" y="799887"/>
                    <a:pt x="4202610" y="806177"/>
                    <a:pt x="4197972" y="810814"/>
                  </a:cubicBezTo>
                  <a:cubicBezTo>
                    <a:pt x="4193335" y="815452"/>
                    <a:pt x="4187045" y="818057"/>
                    <a:pt x="4180487" y="818057"/>
                  </a:cubicBezTo>
                  <a:lnTo>
                    <a:pt x="24729" y="818057"/>
                  </a:lnTo>
                  <a:cubicBezTo>
                    <a:pt x="18170" y="818057"/>
                    <a:pt x="11880" y="815452"/>
                    <a:pt x="7243" y="810814"/>
                  </a:cubicBezTo>
                  <a:cubicBezTo>
                    <a:pt x="2605" y="806177"/>
                    <a:pt x="0" y="799887"/>
                    <a:pt x="0" y="793328"/>
                  </a:cubicBezTo>
                  <a:lnTo>
                    <a:pt x="0" y="24729"/>
                  </a:lnTo>
                  <a:cubicBezTo>
                    <a:pt x="0" y="18170"/>
                    <a:pt x="2605" y="11880"/>
                    <a:pt x="7243" y="7243"/>
                  </a:cubicBezTo>
                  <a:cubicBezTo>
                    <a:pt x="11880" y="2605"/>
                    <a:pt x="18170" y="0"/>
                    <a:pt x="24729" y="0"/>
                  </a:cubicBezTo>
                  <a:close/>
                </a:path>
              </a:pathLst>
            </a:custGeom>
            <a:solidFill>
              <a:srgbClr val="EFE9D6">
                <a:alpha val="49804"/>
              </a:srgbClr>
            </a:solidFill>
            <a:ln w="38100" cap="rnd">
              <a:solidFill>
                <a:srgbClr val="A39B76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205215" cy="865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19020" y="5958599"/>
            <a:ext cx="5238980" cy="516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Primirea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turistilor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, </a:t>
            </a:r>
            <a:r>
              <a:rPr lang="en-US" sz="2800" dirty="0" err="1">
                <a:solidFill>
                  <a:srgbClr val="473821"/>
                </a:solidFill>
                <a:latin typeface="Chau Philomene"/>
              </a:rPr>
              <a:t>prezentarea</a:t>
            </a:r>
            <a:r>
              <a:rPr lang="en-US" sz="2800" dirty="0">
                <a:solidFill>
                  <a:srgbClr val="473821"/>
                </a:solidFill>
                <a:latin typeface="Chau Philomene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19020" y="6570932"/>
            <a:ext cx="15042866" cy="212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Odata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intrat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in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anturajul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oferit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aceasta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meserie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, buna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dispozitie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diplomatia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ghidului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nu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trebuie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lipseasca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nici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un moment.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va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saluta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politicos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oaspetii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, cu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zambetul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pe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buze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aratandu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-se incantate ca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poate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fi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folos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turistilor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prin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asigurarea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unui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sejur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cat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mai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agreabil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.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Inainte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punerea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in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miscare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a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autocarului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, se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recomanda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ca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ghidul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se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prezinte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.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Prezentarea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se face stand in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picioare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privind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spre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solidFill>
                  <a:srgbClr val="473821"/>
                </a:solidFill>
                <a:latin typeface="Arial Narrow" panose="020B0606020202030204" pitchFamily="34" charset="0"/>
              </a:rPr>
              <a:t>grup</a:t>
            </a:r>
            <a:r>
              <a:rPr lang="en-US" sz="2800" dirty="0">
                <a:solidFill>
                  <a:srgbClr val="473821"/>
                </a:solidFill>
                <a:latin typeface="Arial Narrow" panose="020B0606020202030204" pitchFamily="34" charset="0"/>
              </a:rPr>
              <a:t>.     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03" r="-12275" b="-2623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398107" y="1756945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4114800"/>
                </a:moveTo>
                <a:lnTo>
                  <a:pt x="4198776" y="4114800"/>
                </a:lnTo>
                <a:lnTo>
                  <a:pt x="419877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691117" y="1756945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419877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98776" y="0"/>
                </a:lnTo>
                <a:lnTo>
                  <a:pt x="4198776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43400" y="181447"/>
            <a:ext cx="8819563" cy="2059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57"/>
              </a:lnSpc>
            </a:pPr>
            <a:r>
              <a:rPr lang="en-US" sz="7200" dirty="0" err="1">
                <a:solidFill>
                  <a:srgbClr val="473821"/>
                </a:solidFill>
                <a:latin typeface="Chau Philomene"/>
              </a:rPr>
              <a:t>Convesatia</a:t>
            </a:r>
            <a:endParaRPr lang="en-US" sz="7200" dirty="0">
              <a:solidFill>
                <a:srgbClr val="473821"/>
              </a:solidFill>
              <a:latin typeface="Chau Philomen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161EE-E231-506C-21EB-97E5369E5B31}"/>
              </a:ext>
            </a:extLst>
          </p:cNvPr>
          <p:cNvSpPr txBox="1"/>
          <p:nvPr/>
        </p:nvSpPr>
        <p:spPr>
          <a:xfrm>
            <a:off x="3810000" y="2857500"/>
            <a:ext cx="1147621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 Narrow" panose="020B0606020202030204" pitchFamily="34" charset="0"/>
              </a:rPr>
              <a:t>Ghidul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va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depune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eforturi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pentru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intretinerea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conversatiei</a:t>
            </a:r>
            <a:endParaRPr lang="en-US" sz="2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 Narrow" panose="020B0606020202030204" pitchFamily="34" charset="0"/>
              </a:rPr>
              <a:t>Gidul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trebuie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sa</a:t>
            </a:r>
            <a:r>
              <a:rPr lang="en-US" sz="2800" dirty="0">
                <a:latin typeface="Arial Narrow" panose="020B0606020202030204" pitchFamily="34" charset="0"/>
              </a:rPr>
              <a:t> fie prompt, </a:t>
            </a:r>
            <a:r>
              <a:rPr lang="en-US" sz="2800" dirty="0" err="1">
                <a:latin typeface="Arial Narrow" panose="020B0606020202030204" pitchFamily="34" charset="0"/>
              </a:rPr>
              <a:t>sa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caute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sa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antreneze</a:t>
            </a:r>
            <a:r>
              <a:rPr lang="en-US" sz="2800" dirty="0">
                <a:latin typeface="Arial Narrow" panose="020B0606020202030204" pitchFamily="34" charset="0"/>
              </a:rPr>
              <a:t> in </a:t>
            </a:r>
            <a:r>
              <a:rPr lang="en-US" sz="2800" dirty="0" err="1">
                <a:latin typeface="Arial Narrow" panose="020B0606020202030204" pitchFamily="34" charset="0"/>
              </a:rPr>
              <a:t>conversatie</a:t>
            </a:r>
            <a:r>
              <a:rPr lang="en-US" sz="2800" dirty="0">
                <a:latin typeface="Arial Narrow" panose="020B0606020202030204" pitchFamily="34" charset="0"/>
              </a:rPr>
              <a:t> pe </a:t>
            </a:r>
            <a:r>
              <a:rPr lang="en-US" sz="2800" dirty="0" err="1">
                <a:latin typeface="Arial Narrow" panose="020B0606020202030204" pitchFamily="34" charset="0"/>
              </a:rPr>
              <a:t>toti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turistii</a:t>
            </a:r>
            <a:endParaRPr lang="en-US" sz="2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 Narrow" panose="020B0606020202030204" pitchFamily="34" charset="0"/>
              </a:rPr>
              <a:t>Ghidul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transmite</a:t>
            </a:r>
            <a:r>
              <a:rPr lang="en-US" sz="2800" dirty="0">
                <a:latin typeface="Arial Narrow" panose="020B0606020202030204" pitchFamily="34" charset="0"/>
              </a:rPr>
              <a:t> permanent </a:t>
            </a:r>
            <a:r>
              <a:rPr lang="en-US" sz="2800" dirty="0" err="1">
                <a:latin typeface="Arial Narrow" panose="020B0606020202030204" pitchFamily="34" charset="0"/>
              </a:rPr>
              <a:t>mesaje</a:t>
            </a:r>
            <a:r>
              <a:rPr lang="en-US" sz="2800" dirty="0"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latin typeface="Arial Narrow" panose="020B0606020202030204" pitchFamily="34" charset="0"/>
              </a:rPr>
              <a:t>turistii</a:t>
            </a:r>
            <a:r>
              <a:rPr lang="en-US" sz="2800" dirty="0">
                <a:latin typeface="Arial Narrow" panose="020B0606020202030204" pitchFamily="34" charset="0"/>
              </a:rPr>
              <a:t> nu sunt </a:t>
            </a:r>
            <a:r>
              <a:rPr lang="en-US" sz="2800" dirty="0" err="1">
                <a:latin typeface="Arial Narrow" panose="020B0606020202030204" pitchFamily="34" charset="0"/>
              </a:rPr>
              <a:t>intotdeauna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atenti</a:t>
            </a:r>
            <a:r>
              <a:rPr lang="en-US" sz="2800" dirty="0"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Pe </a:t>
            </a:r>
            <a:r>
              <a:rPr lang="en-US" sz="2800" dirty="0" err="1">
                <a:latin typeface="Arial Narrow" panose="020B0606020202030204" pitchFamily="34" charset="0"/>
              </a:rPr>
              <a:t>parcursul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traseului</a:t>
            </a:r>
            <a:r>
              <a:rPr lang="en-US" sz="2800" dirty="0"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latin typeface="Arial Narrow" panose="020B0606020202030204" pitchFamily="34" charset="0"/>
              </a:rPr>
              <a:t>ghidul</a:t>
            </a:r>
            <a:r>
              <a:rPr lang="en-US" sz="2800" dirty="0">
                <a:latin typeface="Arial Narrow" panose="020B0606020202030204" pitchFamily="34" charset="0"/>
              </a:rPr>
              <a:t> se </a:t>
            </a:r>
            <a:r>
              <a:rPr lang="en-US" sz="2800" dirty="0" err="1">
                <a:latin typeface="Arial Narrow" panose="020B0606020202030204" pitchFamily="34" charset="0"/>
              </a:rPr>
              <a:t>va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interesa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despre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starea</a:t>
            </a:r>
            <a:r>
              <a:rPr lang="en-US" sz="2800" dirty="0"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latin typeface="Arial Narrow" panose="020B0606020202030204" pitchFamily="34" charset="0"/>
              </a:rPr>
              <a:t>sanatate</a:t>
            </a:r>
            <a:r>
              <a:rPr lang="en-US" sz="2800" dirty="0"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latin typeface="Arial Narrow" panose="020B0606020202030204" pitchFamily="34" charset="0"/>
              </a:rPr>
              <a:t>impresiile</a:t>
            </a:r>
            <a:r>
              <a:rPr lang="en-US" sz="2800" dirty="0">
                <a:latin typeface="Arial Narrow" panose="020B0606020202030204" pitchFamily="34" charset="0"/>
              </a:rPr>
              <a:t>, 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    </a:t>
            </a:r>
            <a:r>
              <a:rPr lang="en-US" sz="2800" dirty="0" err="1">
                <a:latin typeface="Arial Narrow" panose="020B0606020202030204" pitchFamily="34" charset="0"/>
              </a:rPr>
              <a:t>modul</a:t>
            </a:r>
            <a:r>
              <a:rPr lang="en-US" sz="2800" dirty="0"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latin typeface="Arial Narrow" panose="020B0606020202030204" pitchFamily="34" charset="0"/>
              </a:rPr>
              <a:t>derulare</a:t>
            </a:r>
            <a:r>
              <a:rPr lang="en-US" sz="2800" dirty="0">
                <a:latin typeface="Arial Narrow" panose="020B0606020202030204" pitchFamily="34" charset="0"/>
              </a:rPr>
              <a:t> al </a:t>
            </a:r>
            <a:r>
              <a:rPr lang="en-US" sz="2800" dirty="0" err="1">
                <a:latin typeface="Arial Narrow" panose="020B0606020202030204" pitchFamily="34" charset="0"/>
              </a:rPr>
              <a:t>programului</a:t>
            </a:r>
            <a:r>
              <a:rPr lang="en-US" sz="2800" dirty="0">
                <a:latin typeface="Arial Narrow" panose="020B0606020202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 Narrow" panose="020B0606020202030204" pitchFamily="34" charset="0"/>
              </a:rPr>
              <a:t>Pentru</a:t>
            </a:r>
            <a:r>
              <a:rPr lang="en-US" sz="2800" dirty="0">
                <a:latin typeface="Arial Narrow" panose="020B0606020202030204" pitchFamily="34" charset="0"/>
              </a:rPr>
              <a:t> o </a:t>
            </a:r>
            <a:r>
              <a:rPr lang="en-US" sz="2800" dirty="0" err="1">
                <a:latin typeface="Arial Narrow" panose="020B0606020202030204" pitchFamily="34" charset="0"/>
              </a:rPr>
              <a:t>ambianta</a:t>
            </a:r>
            <a:r>
              <a:rPr lang="en-US" sz="2800" dirty="0">
                <a:latin typeface="Arial Narrow" panose="020B0606020202030204" pitchFamily="34" charset="0"/>
              </a:rPr>
              <a:t> cat </a:t>
            </a:r>
            <a:r>
              <a:rPr lang="en-US" sz="2800" dirty="0" err="1">
                <a:latin typeface="Arial Narrow" panose="020B0606020202030204" pitchFamily="34" charset="0"/>
              </a:rPr>
              <a:t>mai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placuta</a:t>
            </a:r>
            <a:r>
              <a:rPr lang="en-US" sz="2800" dirty="0"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latin typeface="Arial Narrow" panose="020B0606020202030204" pitchFamily="34" charset="0"/>
              </a:rPr>
              <a:t>este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recomandabil</a:t>
            </a:r>
            <a:r>
              <a:rPr lang="en-US" sz="2800" dirty="0">
                <a:latin typeface="Arial Narrow" panose="020B0606020202030204" pitchFamily="34" charset="0"/>
              </a:rPr>
              <a:t> ca </a:t>
            </a:r>
            <a:r>
              <a:rPr lang="en-US" sz="2800" dirty="0" err="1">
                <a:latin typeface="Arial Narrow" panose="020B0606020202030204" pitchFamily="34" charset="0"/>
              </a:rPr>
              <a:t>discutiile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sa</a:t>
            </a:r>
            <a:r>
              <a:rPr lang="en-US" sz="2800" dirty="0">
                <a:latin typeface="Arial Narrow" panose="020B0606020202030204" pitchFamily="34" charset="0"/>
              </a:rPr>
              <a:t> fie </a:t>
            </a:r>
            <a:r>
              <a:rPr lang="en-US" sz="2800" dirty="0" err="1">
                <a:latin typeface="Arial Narrow" panose="020B0606020202030204" pitchFamily="34" charset="0"/>
              </a:rPr>
              <a:t>presarate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      cu glume de bun gust .</a:t>
            </a:r>
            <a:r>
              <a:rPr lang="en-US" sz="2800" dirty="0" err="1">
                <a:latin typeface="Arial Narrow" panose="020B0606020202030204" pitchFamily="34" charset="0"/>
              </a:rPr>
              <a:t>Ghidul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va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avea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cateva</a:t>
            </a:r>
            <a:r>
              <a:rPr lang="en-US" sz="2800" dirty="0">
                <a:latin typeface="Arial Narrow" panose="020B0606020202030204" pitchFamily="34" charset="0"/>
              </a:rPr>
              <a:t> glume </a:t>
            </a:r>
            <a:r>
              <a:rPr lang="en-US" sz="2800" dirty="0" err="1">
                <a:latin typeface="Arial Narrow" panose="020B0606020202030204" pitchFamily="34" charset="0"/>
              </a:rPr>
              <a:t>usor</a:t>
            </a:r>
            <a:r>
              <a:rPr lang="en-US" sz="2800" dirty="0">
                <a:latin typeface="Arial Narrow" panose="020B0606020202030204" pitchFamily="34" charset="0"/>
              </a:rPr>
              <a:t> de </a:t>
            </a:r>
            <a:r>
              <a:rPr lang="en-US" sz="2800" dirty="0" err="1">
                <a:latin typeface="Arial Narrow" panose="020B0606020202030204" pitchFamily="34" charset="0"/>
              </a:rPr>
              <a:t>inteles</a:t>
            </a:r>
            <a:r>
              <a:rPr lang="en-US" sz="2800" dirty="0">
                <a:latin typeface="Arial Narrow" panose="020B0606020202030204" pitchFamily="34" charset="0"/>
              </a:rPr>
              <a:t> 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 Narrow" panose="020B0606020202030204" pitchFamily="34" charset="0"/>
              </a:rPr>
              <a:t>Ghidul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trebuie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sa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creeze</a:t>
            </a:r>
            <a:r>
              <a:rPr lang="en-US" sz="2800" dirty="0">
                <a:latin typeface="Arial Narrow" panose="020B0606020202030204" pitchFamily="34" charset="0"/>
              </a:rPr>
              <a:t> o </a:t>
            </a:r>
            <a:r>
              <a:rPr lang="en-US" sz="2800" dirty="0" err="1">
                <a:latin typeface="Arial Narrow" panose="020B0606020202030204" pitchFamily="34" charset="0"/>
              </a:rPr>
              <a:t>ambianta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propice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stimularii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cunoasterii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reciproce</a:t>
            </a:r>
            <a:r>
              <a:rPr lang="en-US" sz="2800" dirty="0">
                <a:latin typeface="Arial Narrow" panose="020B0606020202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Cand </a:t>
            </a:r>
            <a:r>
              <a:rPr lang="en-US" sz="2800" dirty="0" err="1">
                <a:latin typeface="Arial Narrow" panose="020B0606020202030204" pitchFamily="34" charset="0"/>
              </a:rPr>
              <a:t>raspunde</a:t>
            </a:r>
            <a:r>
              <a:rPr lang="en-US" sz="2800" dirty="0">
                <a:latin typeface="Arial Narrow" panose="020B0606020202030204" pitchFamily="34" charset="0"/>
              </a:rPr>
              <a:t> la </a:t>
            </a:r>
            <a:r>
              <a:rPr lang="en-US" sz="2800" dirty="0" err="1">
                <a:latin typeface="Arial Narrow" panose="020B0606020202030204" pitchFamily="34" charset="0"/>
              </a:rPr>
              <a:t>intrebari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ghidul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trebuie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sa</a:t>
            </a:r>
            <a:r>
              <a:rPr lang="en-US" sz="2800" dirty="0">
                <a:latin typeface="Arial Narrow" panose="020B0606020202030204" pitchFamily="34" charset="0"/>
              </a:rPr>
              <a:t> fie </a:t>
            </a:r>
            <a:r>
              <a:rPr lang="en-US" sz="2800" dirty="0" err="1">
                <a:latin typeface="Arial Narrow" panose="020B0606020202030204" pitchFamily="34" charset="0"/>
              </a:rPr>
              <a:t>respectuos</a:t>
            </a:r>
            <a:r>
              <a:rPr lang="en-US" sz="2800" dirty="0">
                <a:latin typeface="Arial Narrow" panose="020B0606020202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Sa nu </a:t>
            </a:r>
            <a:r>
              <a:rPr lang="en-US" sz="2800" dirty="0" err="1">
                <a:latin typeface="Arial Narrow" panose="020B0606020202030204" pitchFamily="34" charset="0"/>
              </a:rPr>
              <a:t>raspunda</a:t>
            </a:r>
            <a:r>
              <a:rPr lang="en-US" sz="2800" dirty="0">
                <a:latin typeface="Arial Narrow" panose="020B0606020202030204" pitchFamily="34" charset="0"/>
              </a:rPr>
              <a:t> la </a:t>
            </a:r>
            <a:r>
              <a:rPr lang="en-US" sz="2800" dirty="0" err="1">
                <a:latin typeface="Arial Narrow" panose="020B0606020202030204" pitchFamily="34" charset="0"/>
              </a:rPr>
              <a:t>insulte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sau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provocari</a:t>
            </a:r>
            <a:r>
              <a:rPr lang="en-US" sz="2800" dirty="0">
                <a:latin typeface="Arial Narrow" panose="020B0606020202030204" pitchFamily="34" charset="0"/>
              </a:rPr>
              <a:t>       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1326</Words>
  <Application>Microsoft Office PowerPoint</Application>
  <PresentationFormat>Custom</PresentationFormat>
  <Paragraphs>135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 Narrow</vt:lpstr>
      <vt:lpstr>Wingdings</vt:lpstr>
      <vt:lpstr>Aptos Narrow</vt:lpstr>
      <vt:lpstr>Chau Philomene</vt:lpstr>
      <vt:lpstr>Arial</vt:lpstr>
      <vt:lpstr>Calibri</vt:lpstr>
      <vt:lpstr>Handelson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Vintage Watercolor Creative Portfolio Presentation</dc:title>
  <dc:creator>Cursuri</dc:creator>
  <cp:lastModifiedBy>Florin Albu</cp:lastModifiedBy>
  <cp:revision>8</cp:revision>
  <dcterms:created xsi:type="dcterms:W3CDTF">2006-08-16T00:00:00Z</dcterms:created>
  <dcterms:modified xsi:type="dcterms:W3CDTF">2025-01-09T17:07:23Z</dcterms:modified>
  <dc:identifier>DAGJ06gGqlY</dc:identifier>
</cp:coreProperties>
</file>