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7" r:id="rId3"/>
    <p:sldId id="279" r:id="rId4"/>
    <p:sldId id="298" r:id="rId5"/>
    <p:sldId id="290" r:id="rId6"/>
    <p:sldId id="300" r:id="rId7"/>
    <p:sldId id="269" r:id="rId8"/>
    <p:sldId id="276" r:id="rId9"/>
    <p:sldId id="274" r:id="rId10"/>
    <p:sldId id="281" r:id="rId11"/>
    <p:sldId id="278" r:id="rId12"/>
    <p:sldId id="283" r:id="rId13"/>
    <p:sldId id="270" r:id="rId14"/>
    <p:sldId id="289" r:id="rId15"/>
    <p:sldId id="267" r:id="rId16"/>
    <p:sldId id="301" r:id="rId17"/>
    <p:sldId id="275" r:id="rId18"/>
    <p:sldId id="285" r:id="rId19"/>
    <p:sldId id="280" r:id="rId20"/>
    <p:sldId id="288" r:id="rId21"/>
    <p:sldId id="287" r:id="rId22"/>
    <p:sldId id="286" r:id="rId23"/>
    <p:sldId id="271" r:id="rId24"/>
    <p:sldId id="273" r:id="rId25"/>
    <p:sldId id="260" r:id="rId26"/>
    <p:sldId id="292" r:id="rId27"/>
    <p:sldId id="291" r:id="rId28"/>
    <p:sldId id="264" r:id="rId29"/>
    <p:sldId id="302" r:id="rId30"/>
    <p:sldId id="303" r:id="rId31"/>
    <p:sldId id="29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23609-8FF8-52D7-EEC2-598F5F50B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2CC7C7-A750-0CBC-C220-AD6DB3ADEE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CC2E26-7F72-7494-71E4-8B872A678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4296A-5920-4D2E-8F24-49631EAAC342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BE770-BB80-BAE0-3783-CF300BA2A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7535FE-B992-D725-BA22-7ABFB93B6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5F30D-19C8-4A60-8958-85831F77D3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9598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A92F6-EEFA-2ECF-1827-2C2862A03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1E7021-9627-112F-785C-F88ED9DD71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F01810-13D7-9512-528F-6CAE4950D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4296A-5920-4D2E-8F24-49631EAAC342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8E8E5-C901-D41A-BECE-ED763A34A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E7E423-1575-F196-83E2-BFB06C48D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5F30D-19C8-4A60-8958-85831F77D3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21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C652A3-1B64-935D-3C0B-39F36EF612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71C634-3845-7432-775D-B776ABCC74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5B418-0932-0A62-9B32-64837D182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4296A-5920-4D2E-8F24-49631EAAC342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09BD8F-CD9F-764D-5482-04EF33D5D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D14661-5496-48E9-7804-12D4DF39A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5F30D-19C8-4A60-8958-85831F77D3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1546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17246-7D2B-4E79-B8FC-76F51738C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446C3-BB35-9E96-273D-E516880E09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C9CDB5-0681-15E4-4C24-DDAA39C2D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4296A-5920-4D2E-8F24-49631EAAC342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4F7083-8F0D-A3F4-8F05-0A583391E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B41905-2375-804D-9402-D73612187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5F30D-19C8-4A60-8958-85831F77D3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900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68F0A-A6C9-20FB-CF3C-6EEDFA41A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33F48F-856D-A918-A5ED-646CE17A27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C08EA-37B9-8B3C-ECAB-8C5676473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4296A-5920-4D2E-8F24-49631EAAC342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F645F-5333-80BD-1F09-0C08246A8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A847F-A5A7-81D6-4AB3-7DDE3CC33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5F30D-19C8-4A60-8958-85831F77D3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5032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3B3BE-FA6E-C3C9-9101-801D64721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5521F-EEED-D519-16FA-B19A7DCF16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994E97-EE2D-6C6D-7479-9B33D209C9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A90DA8-A082-5B72-D0BE-01C052C8D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4296A-5920-4D2E-8F24-49631EAAC342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FCCACA-B6FC-3FBA-7592-A9AF21E9A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8E867B-8409-0156-368F-358226CC7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5F30D-19C8-4A60-8958-85831F77D3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1041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5EAC9-E0B6-D15F-1E53-1C133AF0A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0C82C0-A3C4-E542-AB60-E6874ADA79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833638-78FA-8CD2-0AAD-BF58A5A0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F587F8-CD73-5CED-E152-F8413AD919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A66C41-75D2-D378-D311-8C8ABC60DA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B0753D-CD62-83D2-5BC9-A6ED90656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4296A-5920-4D2E-8F24-49631EAAC342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6ACCF1-316F-0C3D-14D1-D108EF7EE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7FA0E2-724C-AA4E-CDA0-086DC4CAE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5F30D-19C8-4A60-8958-85831F77D3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3105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914DF-8EB7-0138-E6B7-923FAAF2E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48BB5E-44EE-9CFA-B8DB-5D7B63CD2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4296A-5920-4D2E-8F24-49631EAAC342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E18430-F7AE-1A01-DCE5-FA192B45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7EA4BC-F22E-59A3-13D3-F23A231F6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5F30D-19C8-4A60-8958-85831F77D3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279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2E9981-92A4-DE4C-ABE1-98EE653BB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4296A-5920-4D2E-8F24-49631EAAC342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913AFB-FD8B-DE3F-1E18-FDDA648B0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CDFB3B-8150-4669-0302-A712A3922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5F30D-19C8-4A60-8958-85831F77D3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2568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8B0FF-F9F2-1721-08D3-526BCC822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78D88-456E-EDFD-B43C-45488E074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BC1354-1398-53B8-722D-AD04F22B1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8B518F-9C23-E260-5745-2613DEE76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4296A-5920-4D2E-8F24-49631EAAC342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A3DD25-ABB8-4B6B-1BFE-70C0DBFDC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19BBFA-AB65-B9EF-CA64-03A3E453D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5F30D-19C8-4A60-8958-85831F77D3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2472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A02C3-C800-03C0-6435-EDA091A25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546C34-6377-3C4F-5013-76A5C97701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646E3B-9E75-5746-4984-D24543384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4E19CE-52C5-EDE6-9FA5-441AF77D8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4296A-5920-4D2E-8F24-49631EAAC342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1C84F9-1F46-13CC-97A7-97122C015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617B64-D032-8677-235E-818DF4DA3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5F30D-19C8-4A60-8958-85831F77D3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5298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4A1FB4-8114-88B5-32EA-0F1A13206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5B4744-0C63-412A-8421-FB8D0A7E9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1A74E4-140B-1E58-35A4-4BB0656870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174296A-5920-4D2E-8F24-49631EAAC342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ACAD3-962F-80E6-11F6-AB310AC4C0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5FAE6-B171-883B-01B8-FE2954404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15F30D-19C8-4A60-8958-85831F77D3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3987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suffolktreewardens.org.uk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cid:084EB9E1-570E-4FE5-8574-EFCC9720FCB6-L0-001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ffolktreewardens.org.uk/" TargetMode="External"/><Relationship Id="rId2" Type="http://schemas.openxmlformats.org/officeDocument/2006/relationships/hyperlink" Target="mailto:davidappleton@suffolktreewardens.org.u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68144-BFF5-C092-6EA5-8067B2D2B4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44129"/>
            <a:ext cx="10526486" cy="1838632"/>
          </a:xfrm>
        </p:spPr>
        <p:txBody>
          <a:bodyPr>
            <a:normAutofit fontScale="90000"/>
          </a:bodyPr>
          <a:lstStyle/>
          <a:p>
            <a:r>
              <a:rPr lang="en-GB" sz="4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BLACK POPLAR</a:t>
            </a:r>
            <a:r>
              <a:rPr lang="en-GB" sz="4400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: HOW TO SAVE A TREE</a:t>
            </a:r>
            <a:br>
              <a:rPr lang="en-GB" sz="3800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b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F5FFC0-A370-F9AC-04B4-CF08CBA6B7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07974"/>
            <a:ext cx="9144000" cy="1838632"/>
          </a:xfrm>
        </p:spPr>
        <p:txBody>
          <a:bodyPr>
            <a:normAutofit/>
          </a:bodyPr>
          <a:lstStyle/>
          <a:p>
            <a:endParaRPr lang="en-GB" b="1" u="sng" kern="100" dirty="0">
              <a:effectLst/>
              <a:highlight>
                <a:srgbClr val="FFFFFF"/>
              </a:highlight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GB" b="1" u="sng" kern="100" dirty="0">
              <a:highlight>
                <a:srgbClr val="FFFFFF"/>
              </a:highlight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GB" b="1" u="sng" kern="100" dirty="0">
                <a:effectLst/>
                <a:highlight>
                  <a:srgbClr val="FFFFFF"/>
                </a:highlight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www.suffolktreewardens.org.uk</a:t>
            </a:r>
            <a:endParaRPr lang="en-GB" b="1" u="sng" kern="100" dirty="0">
              <a:effectLst/>
              <a:highlight>
                <a:srgbClr val="FFFFFF"/>
              </a:highlight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n-GB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pic>
        <p:nvPicPr>
          <p:cNvPr id="4" name="Picture 3" descr="A tree in a field&#10;&#10;Description automatically generated">
            <a:extLst>
              <a:ext uri="{FF2B5EF4-FFF2-40B4-BE49-F238E27FC236}">
                <a16:creationId xmlns:a16="http://schemas.microsoft.com/office/drawing/2014/main" id="{1EB81199-98C1-90AD-A50C-18E1495E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22"/>
          <a:stretch/>
        </p:blipFill>
        <p:spPr bwMode="auto">
          <a:xfrm>
            <a:off x="3052157" y="1479733"/>
            <a:ext cx="6127290" cy="39194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fficeArt object">
            <a:extLst>
              <a:ext uri="{FF2B5EF4-FFF2-40B4-BE49-F238E27FC236}">
                <a16:creationId xmlns:a16="http://schemas.microsoft.com/office/drawing/2014/main" id="{51849B67-2580-36B8-A142-DE18CB9D8EE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9976474" y="5138057"/>
            <a:ext cx="1616812" cy="137581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2008928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58706-05E1-A52D-31FB-36344CB29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BIODIVERSITY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59156-8D79-CB7C-C6F1-A29068999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665"/>
            <a:ext cx="10515600" cy="4462485"/>
          </a:xfrm>
        </p:spPr>
        <p:txBody>
          <a:bodyPr>
            <a:normAutofit/>
          </a:bodyPr>
          <a:lstStyle/>
          <a:p>
            <a:r>
              <a:rPr lang="en-GB" sz="2800" b="0" dirty="0">
                <a:solidFill>
                  <a:srgbClr val="2F2F2F"/>
                </a:solidFill>
                <a:effectLst/>
              </a:rPr>
              <a:t>EUFORGEN</a:t>
            </a:r>
            <a:r>
              <a:rPr lang="en-GB" sz="2800" b="0" i="1" dirty="0">
                <a:solidFill>
                  <a:srgbClr val="2F2F2F"/>
                </a:solidFill>
                <a:effectLst/>
              </a:rPr>
              <a:t>: “Ecologically, the tree is important given the large number of insects and animals associated with or depending on it”  </a:t>
            </a:r>
            <a:endParaRPr lang="en-GB" sz="1300" b="1" dirty="0">
              <a:solidFill>
                <a:srgbClr val="2F2F2F"/>
              </a:solidFill>
              <a:effectLst/>
            </a:endParaRPr>
          </a:p>
          <a:p>
            <a:r>
              <a:rPr lang="en-GB" b="0" i="0" u="none" strike="noStrike" baseline="0" dirty="0">
                <a:solidFill>
                  <a:srgbClr val="000000"/>
                </a:solidFill>
                <a:latin typeface="Aptos" panose="020B0004020202020204" pitchFamily="34" charset="0"/>
              </a:rPr>
              <a:t>Food source for moth caterpillars - including hornet, wood leopard, and poplar hawk moths</a:t>
            </a:r>
          </a:p>
          <a:p>
            <a:r>
              <a:rPr lang="en-GB" b="0" i="0" u="none" strike="noStrike" baseline="0" dirty="0">
                <a:solidFill>
                  <a:srgbClr val="000000"/>
                </a:solidFill>
                <a:latin typeface="Aptos" panose="020B0004020202020204" pitchFamily="34" charset="0"/>
              </a:rPr>
              <a:t>Rare butterflies - large tortoise shell,  Camberwell beauty</a:t>
            </a:r>
          </a:p>
          <a:p>
            <a:r>
              <a:rPr lang="en-GB" b="0" i="0" u="none" strike="noStrike" baseline="0" dirty="0">
                <a:solidFill>
                  <a:srgbClr val="000000"/>
                </a:solidFill>
                <a:latin typeface="Aptos" panose="020B0004020202020204" pitchFamily="34" charset="0"/>
              </a:rPr>
              <a:t>Catkins are an early source of pollen and nectar</a:t>
            </a:r>
            <a:r>
              <a:rPr lang="en-GB" dirty="0">
                <a:solidFill>
                  <a:srgbClr val="000000"/>
                </a:solidFill>
                <a:latin typeface="Aptos" panose="020B0004020202020204" pitchFamily="34" charset="0"/>
              </a:rPr>
              <a:t> for</a:t>
            </a:r>
            <a:r>
              <a:rPr lang="en-GB" b="0" i="0" u="none" strike="noStrike" baseline="0" dirty="0">
                <a:solidFill>
                  <a:srgbClr val="000000"/>
                </a:solidFill>
                <a:latin typeface="Aptos" panose="020B0004020202020204" pitchFamily="34" charset="0"/>
              </a:rPr>
              <a:t> native                  poplar leaf beetle and other insects</a:t>
            </a:r>
          </a:p>
          <a:p>
            <a:r>
              <a:rPr lang="en-GB" dirty="0">
                <a:solidFill>
                  <a:srgbClr val="000000"/>
                </a:solidFill>
                <a:latin typeface="Aptos" panose="020B0004020202020204" pitchFamily="34" charset="0"/>
              </a:rPr>
              <a:t>Birds benefit </a:t>
            </a:r>
            <a:r>
              <a:rPr lang="en-GB" b="0" i="0" u="none" strike="noStrike" baseline="0" dirty="0">
                <a:solidFill>
                  <a:srgbClr val="000000"/>
                </a:solidFill>
                <a:latin typeface="Aptos" panose="020B0004020202020204" pitchFamily="34" charset="0"/>
              </a:rPr>
              <a:t>from seeds, crowns offer nesting </a:t>
            </a:r>
            <a:r>
              <a:rPr lang="en-GB" dirty="0">
                <a:solidFill>
                  <a:srgbClr val="000000"/>
                </a:solidFill>
                <a:latin typeface="Aptos" panose="020B0004020202020204" pitchFamily="34" charset="0"/>
              </a:rPr>
              <a:t>areas </a:t>
            </a:r>
            <a:endParaRPr lang="en-GB" sz="1300" b="1" dirty="0">
              <a:highlight>
                <a:srgbClr val="FFFF00"/>
              </a:highlight>
              <a:latin typeface="Aptos" panose="020B00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B5DE02B-F7A1-5D8A-0E30-913BDE23F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4229" y="4594833"/>
            <a:ext cx="1843795" cy="137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BF9D7-5602-7AA2-A498-6F0145EDD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BLACK POPLAR DISTRIBUTION - UK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1EC14-4768-610B-68B2-40E59D836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/>
          <a:lstStyle/>
          <a:p>
            <a:r>
              <a:rPr lang="en-GB" dirty="0"/>
              <a:t>Mainly south of a line from the Mersey/Lune to the Humber estuaries </a:t>
            </a:r>
            <a:r>
              <a:rPr lang="en-GB" sz="1200" b="1" dirty="0"/>
              <a:t> </a:t>
            </a:r>
            <a:r>
              <a:rPr lang="en-GB" sz="1200" dirty="0"/>
              <a:t>  </a:t>
            </a:r>
            <a:r>
              <a:rPr lang="en-GB" dirty="0"/>
              <a:t> </a:t>
            </a:r>
          </a:p>
          <a:p>
            <a:r>
              <a:rPr lang="en-GB" dirty="0"/>
              <a:t>Large populations in Cheshire, Shropshire, Worcs., Herefordshire, Glos., Bucks. (Vale of Aylesbury), East Anglia, London (Barnes/Richmond), Sussex, Dorset…</a:t>
            </a:r>
          </a:p>
          <a:p>
            <a:r>
              <a:rPr lang="en-GB" dirty="0"/>
              <a:t>Also a significant Irish population</a:t>
            </a:r>
          </a:p>
          <a:p>
            <a:r>
              <a:rPr lang="en-GB" dirty="0"/>
              <a:t>Black poplars are </a:t>
            </a:r>
            <a:r>
              <a:rPr lang="en-GB" b="0" i="0" dirty="0">
                <a:solidFill>
                  <a:srgbClr val="2F2F2F"/>
                </a:solidFill>
                <a:effectLst/>
              </a:rPr>
              <a:t>found throughout Europe, northern Africa and in central and west Asia</a:t>
            </a:r>
            <a:endParaRPr lang="en-GB" sz="1400" b="1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3922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59F4C-C1A5-C478-3CEE-A998F5B08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EUFORGEN BLACK POPLAR MAP</a:t>
            </a:r>
          </a:p>
        </p:txBody>
      </p:sp>
      <p:pic>
        <p:nvPicPr>
          <p:cNvPr id="5" name="Content Placeholder 4" descr="A map of europe with blue and white colors&#10;&#10;Description automatically generated">
            <a:extLst>
              <a:ext uri="{FF2B5EF4-FFF2-40B4-BE49-F238E27FC236}">
                <a16:creationId xmlns:a16="http://schemas.microsoft.com/office/drawing/2014/main" id="{F2A2394D-6659-EE0D-6622-F2AE703C47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" t="2807" r="5535"/>
          <a:stretch/>
        </p:blipFill>
        <p:spPr>
          <a:xfrm>
            <a:off x="3003755" y="1415315"/>
            <a:ext cx="6184490" cy="4979589"/>
          </a:xfrm>
        </p:spPr>
      </p:pic>
    </p:spTree>
    <p:extLst>
      <p:ext uri="{BB962C8B-B14F-4D97-AF65-F5344CB8AC3E}">
        <p14:creationId xmlns:p14="http://schemas.microsoft.com/office/powerpoint/2010/main" val="3407067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34B2D-AC01-E895-9F50-8E9DEA380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cap="all" dirty="0"/>
              <a:t>Black Poplars – History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8E56C-8477-6203-CFD7-7631C7DE8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1049000" cy="4802187"/>
          </a:xfrm>
        </p:spPr>
        <p:txBody>
          <a:bodyPr/>
          <a:lstStyle/>
          <a:p>
            <a:r>
              <a:rPr lang="en-GB" dirty="0"/>
              <a:t>“</a:t>
            </a:r>
            <a:r>
              <a:rPr lang="en-GB" i="1" dirty="0"/>
              <a:t>In pre-historic times, it was a tree of winter-flooded riverine woods (a virtually extinct habitat…now), growing with willow, downy birch, alder, ash and elm</a:t>
            </a:r>
            <a:r>
              <a:rPr lang="en-GB" dirty="0"/>
              <a:t>.” </a:t>
            </a:r>
            <a:endParaRPr lang="en-GB" sz="1200" b="1" dirty="0"/>
          </a:p>
          <a:p>
            <a:r>
              <a:rPr lang="en-GB" dirty="0"/>
              <a:t>Riparian tree – found on floodplains, river banks and by ponds</a:t>
            </a:r>
          </a:p>
          <a:p>
            <a:r>
              <a:rPr lang="en-GB" dirty="0"/>
              <a:t>Historical numbers and distribution unknown</a:t>
            </a:r>
          </a:p>
          <a:p>
            <a:r>
              <a:rPr lang="en-GB" dirty="0"/>
              <a:t>1310 – John </a:t>
            </a:r>
            <a:r>
              <a:rPr lang="en-GB" dirty="0" err="1"/>
              <a:t>Petye</a:t>
            </a:r>
            <a:r>
              <a:rPr lang="en-GB" dirty="0"/>
              <a:t> fined  2 shillings for felling a black poplar at Nowton</a:t>
            </a:r>
          </a:p>
          <a:p>
            <a:r>
              <a:rPr lang="en-GB" dirty="0"/>
              <a:t>John Evelyn’s 1664 book ‘Sylva’ – ‘</a:t>
            </a:r>
            <a:r>
              <a:rPr lang="en-GB" i="1" dirty="0"/>
              <a:t>The Black Poplar grows rarely with us’</a:t>
            </a:r>
            <a:r>
              <a:rPr lang="en-GB" dirty="0"/>
              <a:t>, but sets out a variety of uses and describes how to propagate by ‘truncheons’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sz="1200" i="1" dirty="0"/>
          </a:p>
          <a:p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3389114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75915-E626-7A1E-F853-4E7CF4E0D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cap="all" dirty="0"/>
              <a:t>EDGAR’s BSBI BLACK POPLAR SURVEY 1973-88 </a:t>
            </a:r>
            <a:endParaRPr lang="en-GB" sz="1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828FF5-D9C6-0CB0-C58F-40B62AB57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GB" i="1" dirty="0"/>
              <a:t>“Countrymen and farmers over the centuries have found the timber of the native Black Poplar and the poles from pollards useful and </a:t>
            </a:r>
            <a:r>
              <a:rPr lang="en-GB" i="1" u="sng" dirty="0"/>
              <a:t>it has been extensively propagated</a:t>
            </a:r>
            <a:r>
              <a:rPr lang="en-GB" i="1" dirty="0"/>
              <a:t>. </a:t>
            </a:r>
          </a:p>
          <a:p>
            <a:r>
              <a:rPr lang="en-GB" i="1" dirty="0"/>
              <a:t>Cook (1676) - "You that have wet grounds get [some truncheons of Water Poplar] to set by your ditches...for if you set one worth a half penny…they will bring you that yearly for twenty years or more”. </a:t>
            </a:r>
          </a:p>
          <a:p>
            <a:r>
              <a:rPr lang="en-GB" i="1" dirty="0"/>
              <a:t>Hunter (1776) - </a:t>
            </a:r>
            <a:r>
              <a:rPr lang="en-GB" dirty="0"/>
              <a:t>preferred cuttings planted out in nurseries, and mentions rivers, bogs, pasture-grounds and fields as suitable sites for planting. </a:t>
            </a:r>
          </a:p>
          <a:p>
            <a:r>
              <a:rPr lang="en-GB" i="1" dirty="0"/>
              <a:t>“None of these authors mentions growing the tree from seed.”   </a:t>
            </a:r>
            <a:r>
              <a:rPr lang="en-GB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1246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67FFE-C67F-EE65-EC0B-9192D8C32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2787"/>
            <a:ext cx="10515600" cy="943897"/>
          </a:xfrm>
        </p:spPr>
        <p:txBody>
          <a:bodyPr>
            <a:normAutofit fontScale="90000"/>
          </a:bodyPr>
          <a:lstStyle/>
          <a:p>
            <a:br>
              <a:rPr lang="en-GB" b="1" dirty="0"/>
            </a:br>
            <a:br>
              <a:rPr lang="en-GB" b="1" dirty="0"/>
            </a:br>
            <a:br>
              <a:rPr lang="en-GB" b="1" dirty="0"/>
            </a:br>
            <a:r>
              <a:rPr lang="en-GB" b="1" dirty="0"/>
              <a:t>TRADITIONAL USES</a:t>
            </a:r>
            <a:br>
              <a:rPr lang="en-GB" b="1" dirty="0"/>
            </a:br>
            <a:br>
              <a:rPr lang="en-GB" b="1" dirty="0"/>
            </a:br>
            <a:br>
              <a:rPr lang="en-GB" b="1" dirty="0"/>
            </a:b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FFD2B-5E87-85C7-10B9-D2605B74C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480" y="1527349"/>
            <a:ext cx="11095995" cy="4567715"/>
          </a:xfrm>
        </p:spPr>
        <p:txBody>
          <a:bodyPr>
            <a:normAutofit/>
          </a:bodyPr>
          <a:lstStyle/>
          <a:p>
            <a:r>
              <a:rPr lang="en-GB" dirty="0"/>
              <a:t>It is a fast-growing timber tree – lightweight, fire resistant, ‘springy’, shock absorbing: hence historically a widely grown and important timber for -</a:t>
            </a:r>
          </a:p>
          <a:p>
            <a:pPr marL="0" indent="0">
              <a:buNone/>
            </a:pPr>
            <a:r>
              <a:rPr lang="en-GB" dirty="0"/>
              <a:t>   - cruck building frames</a:t>
            </a:r>
          </a:p>
          <a:p>
            <a:pPr marL="0" indent="0">
              <a:buNone/>
            </a:pPr>
            <a:r>
              <a:rPr lang="en-GB" dirty="0"/>
              <a:t>    - floorboards, especially for </a:t>
            </a:r>
            <a:r>
              <a:rPr lang="en-GB" dirty="0" err="1"/>
              <a:t>oast</a:t>
            </a:r>
            <a:r>
              <a:rPr lang="en-GB" dirty="0"/>
              <a:t> houses</a:t>
            </a:r>
          </a:p>
          <a:p>
            <a:pPr marL="0" indent="0">
              <a:buNone/>
            </a:pPr>
            <a:r>
              <a:rPr lang="en-GB" dirty="0"/>
              <a:t>    - carts and cart beds, brake blocks, clogs</a:t>
            </a:r>
          </a:p>
          <a:p>
            <a:pPr marL="0" indent="0">
              <a:buNone/>
            </a:pPr>
            <a:r>
              <a:rPr lang="en-GB" dirty="0"/>
              <a:t>    - thatching spars and poles (from pollards)</a:t>
            </a:r>
          </a:p>
          <a:p>
            <a:r>
              <a:rPr lang="en-GB" dirty="0"/>
              <a:t>Arrows of black poplar wood were found on the ‘Mary Rose’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DF30142-B99E-DC10-2057-6E1B106ED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580" y="2672862"/>
            <a:ext cx="3241728" cy="187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829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CACA74-777A-B62E-9809-C5D88F56D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6D0BB-3F2C-B682-D7A1-8D66F845D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cap="all" dirty="0"/>
              <a:t>Black </a:t>
            </a:r>
            <a:r>
              <a:rPr lang="en-GB" b="1" cap="all" dirty="0" err="1"/>
              <a:t>PoplarS</a:t>
            </a:r>
            <a:r>
              <a:rPr lang="en-GB" b="1" cap="all" dirty="0"/>
              <a:t> – History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ABF76-34A0-16E6-E666-53AC2F764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/>
          <a:lstStyle/>
          <a:p>
            <a:r>
              <a:rPr lang="en-GB" dirty="0"/>
              <a:t>Featured in Constable’s </a:t>
            </a:r>
            <a:r>
              <a:rPr lang="en-GB" i="1" dirty="0"/>
              <a:t>The Haywain’, </a:t>
            </a:r>
            <a:r>
              <a:rPr lang="en-GB" dirty="0"/>
              <a:t>said to be his favourite tree? The Stour valley remains a stronghold  (2026 is ‘Constable 250’ year)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sz="1200" i="1" dirty="0"/>
          </a:p>
          <a:p>
            <a:endParaRPr lang="en-GB" sz="1200" b="1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BC990C6-54C7-752C-E1CC-F60F01319B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4" r="25430" b="14505"/>
          <a:stretch/>
        </p:blipFill>
        <p:spPr bwMode="auto">
          <a:xfrm>
            <a:off x="2873829" y="2800777"/>
            <a:ext cx="7056244" cy="3692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180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9460F-8134-C7C9-2BB1-F87C8B305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85206" cy="1325563"/>
          </a:xfrm>
        </p:spPr>
        <p:txBody>
          <a:bodyPr/>
          <a:lstStyle/>
          <a:p>
            <a:r>
              <a:rPr lang="en-GB" b="1" cap="all" dirty="0"/>
              <a:t>Black Poplars – MORE History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B73C2-F30A-9613-8ED7-D0E390DD1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839" y="1592366"/>
            <a:ext cx="10515600" cy="4985415"/>
          </a:xfrm>
        </p:spPr>
        <p:txBody>
          <a:bodyPr>
            <a:no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2009 black poplar study of C17th &amp; C18th Norfolk estate maps</a:t>
            </a:r>
            <a:r>
              <a:rPr lang="en-GB" sz="2800" b="1" i="1" dirty="0"/>
              <a:t> </a:t>
            </a:r>
            <a:r>
              <a:rPr lang="en-GB" dirty="0">
                <a:solidFill>
                  <a:srgbClr val="000000"/>
                </a:solidFill>
              </a:rPr>
              <a:t> revealed that -  </a:t>
            </a:r>
          </a:p>
          <a:p>
            <a:pPr marL="0" indent="0">
              <a:buNone/>
            </a:pPr>
            <a:r>
              <a:rPr lang="en-GB" dirty="0">
                <a:solidFill>
                  <a:srgbClr val="000000"/>
                </a:solidFill>
              </a:rPr>
              <a:t>   - 13% of 75 sampled trees were in floodplains</a:t>
            </a:r>
          </a:p>
          <a:p>
            <a:pPr marL="0" indent="0">
              <a:buNone/>
            </a:pPr>
            <a:r>
              <a:rPr lang="en-GB" dirty="0">
                <a:solidFill>
                  <a:srgbClr val="000000"/>
                </a:solidFill>
              </a:rPr>
              <a:t>   - 29% were associated with commons </a:t>
            </a:r>
          </a:p>
          <a:p>
            <a:pPr marL="0" indent="0">
              <a:buNone/>
            </a:pPr>
            <a:r>
              <a:rPr lang="en-GB" dirty="0">
                <a:solidFill>
                  <a:srgbClr val="000000"/>
                </a:solidFill>
              </a:rPr>
              <a:t>   - 46% were near farms / farmyards</a:t>
            </a:r>
          </a:p>
          <a:p>
            <a:pPr marL="0" indent="0">
              <a:buNone/>
            </a:pPr>
            <a:r>
              <a:rPr lang="en-GB" dirty="0">
                <a:solidFill>
                  <a:srgbClr val="000000"/>
                </a:solidFill>
              </a:rPr>
              <a:t>   - 22% were near ponds or moats</a:t>
            </a:r>
            <a:endParaRPr lang="en-GB" sz="1200" b="1" dirty="0">
              <a:solidFill>
                <a:srgbClr val="000000"/>
              </a:solidFill>
            </a:endParaRPr>
          </a:p>
          <a:p>
            <a:r>
              <a:rPr lang="en-GB" b="0" i="1" u="none" strike="noStrike" baseline="0" dirty="0">
                <a:solidFill>
                  <a:srgbClr val="000000"/>
                </a:solidFill>
              </a:rPr>
              <a:t>‘Association with common land, village greens </a:t>
            </a:r>
          </a:p>
          <a:p>
            <a:pPr marL="0" indent="0">
              <a:buNone/>
            </a:pPr>
            <a:r>
              <a:rPr lang="en-GB" i="1" dirty="0">
                <a:solidFill>
                  <a:srgbClr val="000000"/>
                </a:solidFill>
              </a:rPr>
              <a:t>   </a:t>
            </a:r>
            <a:r>
              <a:rPr lang="en-GB" b="0" i="1" u="none" strike="noStrike" baseline="0" dirty="0">
                <a:solidFill>
                  <a:srgbClr val="000000"/>
                </a:solidFill>
              </a:rPr>
              <a:t>and proximity to ponds….’</a:t>
            </a:r>
            <a:r>
              <a:rPr lang="en-GB" b="0" i="0" u="none" strike="noStrike" baseline="0" dirty="0">
                <a:solidFill>
                  <a:srgbClr val="000000"/>
                </a:solidFill>
              </a:rPr>
              <a:t>.</a:t>
            </a:r>
            <a:r>
              <a:rPr lang="en-GB" b="1" i="1" dirty="0">
                <a:effectLst/>
              </a:rPr>
              <a:t> </a:t>
            </a:r>
            <a:endParaRPr lang="en-GB" sz="1200" b="1" i="1" dirty="0">
              <a:effectLst/>
            </a:endParaRPr>
          </a:p>
          <a:p>
            <a:r>
              <a:rPr lang="en-GB" dirty="0"/>
              <a:t>Probably reflects their traditional agricultural/domestic uses</a:t>
            </a:r>
          </a:p>
          <a:p>
            <a:pPr marL="0" indent="0">
              <a:buNone/>
            </a:pPr>
            <a:endParaRPr lang="en-GB" sz="1200" b="1" dirty="0">
              <a:solidFill>
                <a:srgbClr val="000000"/>
              </a:solidFill>
            </a:endParaRPr>
          </a:p>
        </p:txBody>
      </p:sp>
      <p:pic>
        <p:nvPicPr>
          <p:cNvPr id="5" name="Picture 4" descr="A book with a tree on it&#10;&#10;Description automatically generated">
            <a:extLst>
              <a:ext uri="{FF2B5EF4-FFF2-40B4-BE49-F238E27FC236}">
                <a16:creationId xmlns:a16="http://schemas.microsoft.com/office/drawing/2014/main" id="{27E65D6F-327A-D873-367A-B30161EDA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" t="1168" r="2171" b="4220"/>
          <a:stretch/>
        </p:blipFill>
        <p:spPr>
          <a:xfrm rot="5400000">
            <a:off x="8639322" y="2590589"/>
            <a:ext cx="3186498" cy="241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9189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69B81-FC23-469E-A389-C04D10555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INDUSTRIAL USES (POLLARDS?)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D8A81-5808-3116-1516-BF901ABD9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673" y="1690688"/>
            <a:ext cx="10992759" cy="4476441"/>
          </a:xfrm>
        </p:spPr>
        <p:txBody>
          <a:bodyPr/>
          <a:lstStyle/>
          <a:p>
            <a:r>
              <a:rPr lang="en-GB" dirty="0">
                <a:solidFill>
                  <a:srgbClr val="000000"/>
                </a:solidFill>
              </a:rPr>
              <a:t>The 2009 Norfolk survey also found –</a:t>
            </a:r>
          </a:p>
          <a:p>
            <a:pPr marL="0" indent="0">
              <a:buNone/>
            </a:pPr>
            <a:r>
              <a:rPr lang="en-GB" dirty="0">
                <a:solidFill>
                  <a:srgbClr val="000000"/>
                </a:solidFill>
              </a:rPr>
              <a:t> - 13% associated with kilns</a:t>
            </a:r>
          </a:p>
          <a:p>
            <a:pPr marL="0" indent="0">
              <a:buNone/>
            </a:pPr>
            <a:r>
              <a:rPr lang="en-GB" dirty="0">
                <a:solidFill>
                  <a:srgbClr val="000000"/>
                </a:solidFill>
              </a:rPr>
              <a:t> - 12% associated with </a:t>
            </a:r>
            <a:r>
              <a:rPr lang="en-GB" b="0" i="0" u="none" strike="noStrike" baseline="0" dirty="0">
                <a:solidFill>
                  <a:srgbClr val="000000"/>
                </a:solidFill>
              </a:rPr>
              <a:t>mills</a:t>
            </a:r>
            <a:r>
              <a:rPr lang="en-GB" dirty="0">
                <a:solidFill>
                  <a:srgbClr val="000000"/>
                </a:solidFill>
              </a:rPr>
              <a:t>, </a:t>
            </a:r>
          </a:p>
          <a:p>
            <a:pPr marL="0" indent="0">
              <a:buNone/>
            </a:pPr>
            <a:r>
              <a:rPr lang="en-GB" dirty="0">
                <a:solidFill>
                  <a:srgbClr val="000000"/>
                </a:solidFill>
              </a:rPr>
              <a:t> - 6% associated with smithies, </a:t>
            </a:r>
          </a:p>
          <a:p>
            <a:pPr marL="0" indent="0">
              <a:buNone/>
            </a:pPr>
            <a:r>
              <a:rPr lang="en-GB" dirty="0">
                <a:solidFill>
                  <a:srgbClr val="000000"/>
                </a:solidFill>
              </a:rPr>
              <a:t> - 4% associated with </a:t>
            </a:r>
            <a:r>
              <a:rPr lang="en-GB" b="0" i="0" u="none" strike="noStrike" baseline="0" dirty="0">
                <a:solidFill>
                  <a:srgbClr val="000000"/>
                </a:solidFill>
              </a:rPr>
              <a:t>malt houses</a:t>
            </a:r>
            <a:endParaRPr lang="en-GB" i="1" dirty="0">
              <a:solidFill>
                <a:srgbClr val="333333"/>
              </a:solidFill>
              <a:effectLst/>
              <a:latin typeface="Aptos" panose="020B0004020202020204" pitchFamily="34" charset="0"/>
            </a:endParaRPr>
          </a:p>
          <a:p>
            <a:r>
              <a:rPr lang="en-GB" dirty="0">
                <a:solidFill>
                  <a:srgbClr val="333333"/>
                </a:solidFill>
                <a:effectLst/>
              </a:rPr>
              <a:t>Suggests a wide range of uses, with an associated level of propagation and planting ?</a:t>
            </a:r>
          </a:p>
          <a:p>
            <a:endParaRPr lang="en-GB" b="1" i="0" dirty="0">
              <a:solidFill>
                <a:srgbClr val="333333"/>
              </a:solidFill>
              <a:effectLst/>
              <a:latin typeface="Noto Sans" panose="020B0502040204020203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23754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67DF1-7E77-A3EC-26AA-E719D7D37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44587"/>
          </a:xfrm>
        </p:spPr>
        <p:txBody>
          <a:bodyPr/>
          <a:lstStyle/>
          <a:p>
            <a:r>
              <a:rPr lang="en-GB" b="1" cap="all" dirty="0"/>
              <a:t>TYPICAL locations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175AE-A9A0-414E-31D5-67DF5D58D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1484"/>
            <a:ext cx="10515600" cy="4505479"/>
          </a:xfrm>
        </p:spPr>
        <p:txBody>
          <a:bodyPr/>
          <a:lstStyle/>
          <a:p>
            <a:r>
              <a:rPr lang="en-GB" dirty="0"/>
              <a:t>Barking Tye – row of 6 black poplars edging the village green; 2 veteran trees by an adjoining farm pond</a:t>
            </a:r>
          </a:p>
        </p:txBody>
      </p:sp>
      <p:pic>
        <p:nvPicPr>
          <p:cNvPr id="5" name="Picture 4" descr="A tree with many leaves&#10;&#10;Description automatically generated">
            <a:extLst>
              <a:ext uri="{FF2B5EF4-FFF2-40B4-BE49-F238E27FC236}">
                <a16:creationId xmlns:a16="http://schemas.microsoft.com/office/drawing/2014/main" id="{B65F8716-8191-C948-456D-0C5E889A5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26709" y="3071422"/>
            <a:ext cx="3910233" cy="2932675"/>
          </a:xfrm>
          <a:prstGeom prst="rect">
            <a:avLst/>
          </a:prstGeom>
        </p:spPr>
      </p:pic>
      <p:pic>
        <p:nvPicPr>
          <p:cNvPr id="6" name="Picture 5" descr="A tree in a park&#10;&#10;Description automatically generated">
            <a:extLst>
              <a:ext uri="{FF2B5EF4-FFF2-40B4-BE49-F238E27FC236}">
                <a16:creationId xmlns:a16="http://schemas.microsoft.com/office/drawing/2014/main" id="{5F3FCFE2-5347-613F-2936-047D1986A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5180" y="3054668"/>
            <a:ext cx="3910233" cy="293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024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9BA3E-C0AA-6680-FAD5-0C3D361A7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31286" cy="1325563"/>
          </a:xfrm>
        </p:spPr>
        <p:txBody>
          <a:bodyPr>
            <a:normAutofit/>
          </a:bodyPr>
          <a:lstStyle/>
          <a:p>
            <a:r>
              <a:rPr lang="en-GB" sz="4000" b="1" dirty="0"/>
              <a:t>SUFFOLK TREE WARDEN NETWORK (STWN)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98A9CC4-7497-2C56-5ADC-F0F3CF421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5771"/>
            <a:ext cx="10515600" cy="4631192"/>
          </a:xfrm>
        </p:spPr>
        <p:txBody>
          <a:bodyPr/>
          <a:lstStyle/>
          <a:p>
            <a:r>
              <a:rPr lang="en-GB" dirty="0" err="1"/>
              <a:t>Estab</a:t>
            </a:r>
            <a:r>
              <a:rPr lang="en-GB" dirty="0"/>
              <a:t>. 10 years ago – Reg. Charity 2 years ago</a:t>
            </a:r>
          </a:p>
          <a:p>
            <a:r>
              <a:rPr lang="en-GB" i="1" dirty="0"/>
              <a:t>To promote the conservation, protection and improvement of the environment through planting, care, nurture and cultivation of new trees and hedgerows and safeguarding of the existing treescape.</a:t>
            </a:r>
            <a:r>
              <a:rPr lang="en-GB" dirty="0"/>
              <a:t>.</a:t>
            </a:r>
          </a:p>
          <a:p>
            <a:r>
              <a:rPr lang="en-GB" dirty="0"/>
              <a:t>300+ Tree Wardens, all volunteers, working in their Parishes</a:t>
            </a:r>
          </a:p>
          <a:p>
            <a:r>
              <a:rPr lang="en-GB" dirty="0"/>
              <a:t>Tree Nursery Project / Woodland Trust Tree &amp; Hedgerow Packs</a:t>
            </a:r>
          </a:p>
          <a:p>
            <a:r>
              <a:rPr lang="en-GB" dirty="0"/>
              <a:t>5,000 / 35,000 trees p.a. – main species (oak, hawthorn, maple…)</a:t>
            </a:r>
          </a:p>
          <a:p>
            <a:r>
              <a:rPr lang="en-GB" dirty="0"/>
              <a:t>Rare species: Black Poplar, Wild Service  (soon – Elm?)</a:t>
            </a:r>
          </a:p>
          <a:p>
            <a:r>
              <a:rPr lang="en-GB" dirty="0"/>
              <a:t>‘Alive in Five’ Tree Planting &amp; Care Campaign</a:t>
            </a:r>
          </a:p>
          <a:p>
            <a:endParaRPr lang="en-GB" dirty="0"/>
          </a:p>
        </p:txBody>
      </p:sp>
      <p:pic>
        <p:nvPicPr>
          <p:cNvPr id="3" name="officeArt object">
            <a:extLst>
              <a:ext uri="{FF2B5EF4-FFF2-40B4-BE49-F238E27FC236}">
                <a16:creationId xmlns:a16="http://schemas.microsoft.com/office/drawing/2014/main" id="{545FAD17-AB1E-8EBC-2625-84D6A3DFD1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989645" y="5134537"/>
            <a:ext cx="1679841" cy="135833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39038805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DA276-9CE8-E8EC-FD7D-CF074B068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9714"/>
          </a:xfrm>
        </p:spPr>
        <p:txBody>
          <a:bodyPr/>
          <a:lstStyle/>
          <a:p>
            <a:r>
              <a:rPr lang="en-GB" b="1" cap="all" dirty="0"/>
              <a:t>TYPICAL locations (2)</a:t>
            </a:r>
            <a:endParaRPr lang="en-GB" dirty="0"/>
          </a:p>
        </p:txBody>
      </p:sp>
      <p:pic>
        <p:nvPicPr>
          <p:cNvPr id="8" name="Content Placeholder 7" descr="A tree with green leaves&#10;&#10;Description automatically generated">
            <a:extLst>
              <a:ext uri="{FF2B5EF4-FFF2-40B4-BE49-F238E27FC236}">
                <a16:creationId xmlns:a16="http://schemas.microsoft.com/office/drawing/2014/main" id="{3657E6E0-DAFC-2E6A-9FFC-F6EE4C64F3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368" y="2971890"/>
            <a:ext cx="4611328" cy="3458496"/>
          </a:xfrm>
          <a:prstGeom prst="rect">
            <a:avLst/>
          </a:prstGeom>
        </p:spPr>
      </p:pic>
      <p:pic>
        <p:nvPicPr>
          <p:cNvPr id="5" name="Picture 4" descr="A group of trees and bushes&#10;&#10;Description automatically generated">
            <a:extLst>
              <a:ext uri="{FF2B5EF4-FFF2-40B4-BE49-F238E27FC236}">
                <a16:creationId xmlns:a16="http://schemas.microsoft.com/office/drawing/2014/main" id="{83228D62-5985-0D33-5C65-74AC2DC1F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471" y="2971889"/>
            <a:ext cx="4611329" cy="34584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EF888D-CBAE-7A6B-91F4-5F76214AA445}"/>
              </a:ext>
            </a:extLst>
          </p:cNvPr>
          <p:cNvSpPr txBox="1"/>
          <p:nvPr/>
        </p:nvSpPr>
        <p:spPr>
          <a:xfrm>
            <a:off x="1042219" y="1592826"/>
            <a:ext cx="104910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By a pond next to a historic house in Fressingfield: an old pollard with adjacent saplings – from a fallen branch/wind debris? </a:t>
            </a:r>
          </a:p>
        </p:txBody>
      </p:sp>
    </p:spTree>
    <p:extLst>
      <p:ext uri="{BB962C8B-B14F-4D97-AF65-F5344CB8AC3E}">
        <p14:creationId xmlns:p14="http://schemas.microsoft.com/office/powerpoint/2010/main" val="18902005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A316-17AC-452F-21FD-4DE6E9A2E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POPULATION DECLINE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F7185-107E-4BB6-DC50-347808443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2994"/>
            <a:ext cx="10515600" cy="4909881"/>
          </a:xfrm>
        </p:spPr>
        <p:txBody>
          <a:bodyPr>
            <a:normAutofit/>
          </a:bodyPr>
          <a:lstStyle/>
          <a:p>
            <a:r>
              <a:rPr lang="en-GB" dirty="0"/>
              <a:t>Decline in traditional uses, agricultural drainage, and specific germination conditions all led to a steady population reduction</a:t>
            </a:r>
          </a:p>
          <a:p>
            <a:r>
              <a:rPr lang="en-GB" dirty="0"/>
              <a:t>Often replaced by faster-growing imported hybrids (with which it hybridises easily), and Bryant and May ‘matchstick’ plantations</a:t>
            </a:r>
          </a:p>
          <a:p>
            <a:r>
              <a:rPr lang="en-GB" dirty="0"/>
              <a:t>Relatively short lifespan</a:t>
            </a:r>
          </a:p>
          <a:p>
            <a:r>
              <a:rPr lang="en-GB" dirty="0"/>
              <a:t>Mature Female trees produce huge amounts of seed (white ‘fluff’), which can be unpopular, so many cut down?</a:t>
            </a:r>
          </a:p>
          <a:p>
            <a:endParaRPr lang="en-GB" dirty="0"/>
          </a:p>
          <a:p>
            <a:pPr marL="0" indent="0">
              <a:buNone/>
            </a:pPr>
            <a:endParaRPr lang="en-GB" sz="1200" b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17482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80728-4472-8482-336C-1B24A6EF7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7133"/>
          </a:xfrm>
        </p:spPr>
        <p:txBody>
          <a:bodyPr/>
          <a:lstStyle/>
          <a:p>
            <a:r>
              <a:rPr lang="en-GB" b="1" cap="all" dirty="0"/>
              <a:t>BLACK POPLAR regeneration </a:t>
            </a:r>
            <a:r>
              <a:rPr lang="en-GB" b="1" dirty="0"/>
              <a:t>(1)</a:t>
            </a:r>
            <a:endParaRPr lang="en-GB" dirty="0"/>
          </a:p>
        </p:txBody>
      </p:sp>
      <p:pic>
        <p:nvPicPr>
          <p:cNvPr id="5" name="Content Placeholder 4" descr="A tree trunk lying on grass&#10;&#10;Description automatically generated with medium confidence">
            <a:extLst>
              <a:ext uri="{FF2B5EF4-FFF2-40B4-BE49-F238E27FC236}">
                <a16:creationId xmlns:a16="http://schemas.microsoft.com/office/drawing/2014/main" id="{990CE749-8FC4-7BDA-FEB9-1CD0B44056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277" y="2770518"/>
            <a:ext cx="4602255" cy="3431928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0F54938-8091-589D-D8CE-10B6CF91D56B}"/>
              </a:ext>
            </a:extLst>
          </p:cNvPr>
          <p:cNvSpPr txBox="1"/>
          <p:nvPr/>
        </p:nvSpPr>
        <p:spPr>
          <a:xfrm>
            <a:off x="924232" y="1504335"/>
            <a:ext cx="958645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Reproduction is possible by broken branches self-rooting along river banks, or fallen trunks putting up new shoots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ACBA5F-A4B5-EAB0-9008-DA2802BC4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467" y="2734393"/>
            <a:ext cx="5113533" cy="346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1681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D1792-B060-02FC-073F-F29D05508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cap="all" dirty="0"/>
              <a:t>BLACK POPLAR regeneration</a:t>
            </a:r>
            <a:r>
              <a:rPr lang="en-GB" b="1" dirty="0"/>
              <a:t> (2)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708AF-7A8D-BCA2-1F09-BFF76C5BB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936254"/>
          </a:xfrm>
        </p:spPr>
        <p:txBody>
          <a:bodyPr>
            <a:normAutofit/>
          </a:bodyPr>
          <a:lstStyle/>
          <a:p>
            <a:r>
              <a:rPr lang="en-GB" dirty="0"/>
              <a:t>Dioecious – red male and green female catkins (March – April) grow on separate trees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 algn="ctr">
              <a:buNone/>
            </a:pPr>
            <a:endParaRPr lang="en-GB" sz="1400" b="1" i="1" dirty="0"/>
          </a:p>
          <a:p>
            <a:pPr marL="0" indent="0" algn="ctr">
              <a:buNone/>
            </a:pPr>
            <a:endParaRPr lang="en-GB" sz="1400" b="1" i="1" dirty="0"/>
          </a:p>
          <a:p>
            <a:pPr marL="0" indent="0" algn="ctr">
              <a:buNone/>
            </a:pPr>
            <a:r>
              <a:rPr lang="en-GB" sz="1400" b="1" i="1" dirty="0"/>
              <a:t>Dedham &amp; Stour Valley Project leaflet, 2000</a:t>
            </a:r>
          </a:p>
        </p:txBody>
      </p:sp>
      <p:pic>
        <p:nvPicPr>
          <p:cNvPr id="5" name="Content Placeholder 3" descr="A close-up of a magazine&#10;&#10;Description automatically generated">
            <a:extLst>
              <a:ext uri="{FF2B5EF4-FFF2-40B4-BE49-F238E27FC236}">
                <a16:creationId xmlns:a16="http://schemas.microsoft.com/office/drawing/2014/main" id="{A9E5D330-8CC7-8892-10BE-A5B8867F6156}"/>
              </a:ext>
            </a:extLst>
          </p:cNvPr>
          <p:cNvPicPr>
            <a:picLocks noChangeAspect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27"/>
          <a:stretch>
            <a:fillRect/>
          </a:stretch>
        </p:blipFill>
        <p:spPr bwMode="auto">
          <a:xfrm>
            <a:off x="2031335" y="2667349"/>
            <a:ext cx="8331666" cy="29170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37338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4D095-55A7-3334-F222-1FB82377E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cap="all" dirty="0"/>
              <a:t>BLACK POPLAR regeneration </a:t>
            </a:r>
            <a:r>
              <a:rPr lang="en-GB" b="1" dirty="0"/>
              <a:t>(3)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594C8-4F31-95A4-B1AE-3A1CE6733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2994"/>
            <a:ext cx="10515600" cy="4593969"/>
          </a:xfrm>
        </p:spPr>
        <p:txBody>
          <a:bodyPr>
            <a:normAutofit/>
          </a:bodyPr>
          <a:lstStyle/>
          <a:p>
            <a:r>
              <a:rPr lang="en-GB" dirty="0"/>
              <a:t>Reproductive when 10-15 years old </a:t>
            </a:r>
            <a:endParaRPr lang="en-GB" sz="1200" b="1" dirty="0"/>
          </a:p>
          <a:p>
            <a:r>
              <a:rPr lang="en-GB" dirty="0"/>
              <a:t>M and F trees need to grow in close proximity, and fertilised seeds needs to fall on mud which remains damp from June to autumn</a:t>
            </a:r>
          </a:p>
          <a:p>
            <a:r>
              <a:rPr lang="en-GB" dirty="0"/>
              <a:t>But these ideal germination conditions </a:t>
            </a:r>
            <a:r>
              <a:rPr lang="en-GB" i="1" dirty="0"/>
              <a:t>“….virtually vanished once serious agricultural drainage works began in the C17th” </a:t>
            </a:r>
            <a:endParaRPr lang="en-GB" sz="1200" b="1" dirty="0"/>
          </a:p>
          <a:p>
            <a:r>
              <a:rPr lang="en-GB" dirty="0"/>
              <a:t>It can hybridise with other poplars – creates risk of mis-identification and mis-labelling</a:t>
            </a:r>
          </a:p>
          <a:p>
            <a:r>
              <a:rPr lang="en-GB" dirty="0"/>
              <a:t>Accurate identification of black –v- hybrid poplars is very difficult!</a:t>
            </a:r>
          </a:p>
          <a:p>
            <a:r>
              <a:rPr lang="en-GB" dirty="0"/>
              <a:t>Thankfully, black poplars are easy to ‘strike’ from cuttings and ‘truncheons’ hammered into the ground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06330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67FFE-C67F-EE65-EC0B-9192D8C32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SUFFOLK PROJECT: PRE-2001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FFD2B-5E87-85C7-10B9-D2605B74C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2826"/>
            <a:ext cx="10515600" cy="4584137"/>
          </a:xfrm>
        </p:spPr>
        <p:txBody>
          <a:bodyPr>
            <a:normAutofit/>
          </a:bodyPr>
          <a:lstStyle/>
          <a:p>
            <a:r>
              <a:rPr lang="en-GB" dirty="0"/>
              <a:t>Considerable work was done 1990’s-2000’s in Suffolk by the County Recorder, Sue Hooton, and colleagues</a:t>
            </a:r>
          </a:p>
          <a:p>
            <a:r>
              <a:rPr lang="en-GB" dirty="0"/>
              <a:t>Two clone banks were established: </a:t>
            </a:r>
          </a:p>
          <a:p>
            <a:pPr marL="0" indent="0">
              <a:buNone/>
            </a:pPr>
            <a:r>
              <a:rPr lang="en-GB" b="1" dirty="0"/>
              <a:t>   </a:t>
            </a:r>
            <a:r>
              <a:rPr lang="en-GB" dirty="0" err="1"/>
              <a:t>Alphamstone</a:t>
            </a:r>
            <a:r>
              <a:rPr lang="en-GB" dirty="0"/>
              <a:t>, Dedham Vale NL (N. Essex)</a:t>
            </a:r>
          </a:p>
          <a:p>
            <a:pPr marL="0" indent="0">
              <a:buNone/>
            </a:pPr>
            <a:r>
              <a:rPr lang="en-GB" dirty="0"/>
              <a:t>   Nowton Park, Bury St. Edmunds</a:t>
            </a:r>
          </a:p>
          <a:p>
            <a:r>
              <a:rPr lang="en-GB" dirty="0" err="1"/>
              <a:t>Alphamstone</a:t>
            </a:r>
            <a:r>
              <a:rPr lang="en-GB" dirty="0"/>
              <a:t> site also contained a Nursery </a:t>
            </a:r>
          </a:p>
          <a:p>
            <a:r>
              <a:rPr lang="en-GB" dirty="0"/>
              <a:t>Extensive survey work was done and a </a:t>
            </a:r>
          </a:p>
          <a:p>
            <a:pPr marL="0" indent="0">
              <a:buNone/>
            </a:pPr>
            <a:r>
              <a:rPr lang="en-GB" dirty="0"/>
              <a:t>   valuable database set up and operated by SBIS</a:t>
            </a:r>
          </a:p>
        </p:txBody>
      </p:sp>
      <p:pic>
        <p:nvPicPr>
          <p:cNvPr id="4" name="Content Placeholder 4" descr="A person standing in a field holding a tree&#10;&#10;Description automatically generated">
            <a:extLst>
              <a:ext uri="{FF2B5EF4-FFF2-40B4-BE49-F238E27FC236}">
                <a16:creationId xmlns:a16="http://schemas.microsoft.com/office/drawing/2014/main" id="{77C1180E-2F55-51E5-6DE0-D5D24CFE34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2" r="5510"/>
          <a:stretch/>
        </p:blipFill>
        <p:spPr>
          <a:xfrm rot="5400000">
            <a:off x="8033549" y="2856713"/>
            <a:ext cx="3934118" cy="270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8974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E4032-BFB1-3C5C-00A5-90BD3690B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SUFFOLK PROJECT: 2021 onwards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B5024-ADCE-A831-E390-2EF1EA025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2490"/>
            <a:ext cx="10515600" cy="4880385"/>
          </a:xfrm>
        </p:spPr>
        <p:txBody>
          <a:bodyPr>
            <a:normAutofit/>
          </a:bodyPr>
          <a:lstStyle/>
          <a:p>
            <a:r>
              <a:rPr lang="en-GB" dirty="0"/>
              <a:t>Both clone banks now expanded with new clones; nursery moved to Nowton Park; new clone bank at Jimmy’s Farm </a:t>
            </a:r>
          </a:p>
          <a:p>
            <a:r>
              <a:rPr lang="en-GB" dirty="0"/>
              <a:t>Yr. 1 – 130    Yr. 4 (25/26) -  600</a:t>
            </a:r>
          </a:p>
          <a:p>
            <a:r>
              <a:rPr lang="en-GB" dirty="0"/>
              <a:t>Distributed free of charge to </a:t>
            </a:r>
          </a:p>
          <a:p>
            <a:pPr marL="0" indent="0">
              <a:buNone/>
            </a:pPr>
            <a:r>
              <a:rPr lang="en-GB" dirty="0"/>
              <a:t>   farmers, conservation groups, NT…</a:t>
            </a:r>
          </a:p>
          <a:p>
            <a:r>
              <a:rPr lang="en-GB" dirty="0"/>
              <a:t>Strict clone no. traceability from</a:t>
            </a:r>
          </a:p>
          <a:p>
            <a:pPr marL="0" indent="0">
              <a:buNone/>
            </a:pPr>
            <a:r>
              <a:rPr lang="en-GB" dirty="0"/>
              <a:t>   cutting to sapling to planting</a:t>
            </a:r>
          </a:p>
          <a:p>
            <a:r>
              <a:rPr lang="en-GB" dirty="0"/>
              <a:t>Ongoing survey and DNA testing </a:t>
            </a:r>
          </a:p>
          <a:p>
            <a:pPr marL="0" indent="0">
              <a:buNone/>
            </a:pPr>
            <a:r>
              <a:rPr lang="en-GB" dirty="0"/>
              <a:t>   programme</a:t>
            </a:r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D2BC95-0236-E52C-9A95-0F7696948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11"/>
          <a:stretch>
            <a:fillRect/>
          </a:stretch>
        </p:blipFill>
        <p:spPr>
          <a:xfrm>
            <a:off x="7157907" y="2612142"/>
            <a:ext cx="4718407" cy="388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3457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8249C-E8B2-DC9E-2FD3-80C920D6C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cap="all" dirty="0"/>
              <a:t>National Black Poplar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05BDA-F3BF-1105-0BD2-6EB0E7890C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 National Black Poplar Group was set up by the Forestry Commission in 1994</a:t>
            </a:r>
          </a:p>
          <a:p>
            <a:r>
              <a:rPr lang="en-GB" dirty="0"/>
              <a:t>Various local black poplar working groups were established around the country</a:t>
            </a:r>
          </a:p>
          <a:p>
            <a:r>
              <a:rPr lang="en-GB" dirty="0"/>
              <a:t>English Nature drafted a national species action plan in 1994, but it was not included in the UKBAP </a:t>
            </a:r>
          </a:p>
          <a:p>
            <a:r>
              <a:rPr lang="en-GB" dirty="0"/>
              <a:t>The last Black Poplar Conservation Group meeting was in 2010* (possibly the victim of austerity)</a:t>
            </a:r>
          </a:p>
          <a:p>
            <a:r>
              <a:rPr lang="en-GB" dirty="0"/>
              <a:t>We are now re-establishing a national project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51542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4B0E5-55C5-8D69-416C-52A66CB19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EAST ANGLIA &amp; NATIONAL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CE0BC-A724-65C5-4CE8-0C169723EB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Norfolk survey programme conducted in 2022 – only 6 different clones (5 male, 1 female) </a:t>
            </a:r>
          </a:p>
          <a:p>
            <a:r>
              <a:rPr lang="en-GB" dirty="0"/>
              <a:t>Forest Research advise there are only c.210 clones </a:t>
            </a:r>
          </a:p>
          <a:p>
            <a:pPr marL="0" indent="0">
              <a:buNone/>
            </a:pPr>
            <a:r>
              <a:rPr lang="en-GB" dirty="0"/>
              <a:t>   in the UK – so finding new genotypes is critical</a:t>
            </a:r>
          </a:p>
          <a:p>
            <a:pPr marL="0" indent="0">
              <a:buNone/>
            </a:pPr>
            <a:r>
              <a:rPr lang="en-GB" dirty="0"/>
              <a:t>   (some recently found in Dorset)</a:t>
            </a:r>
          </a:p>
          <a:p>
            <a:r>
              <a:rPr lang="en-GB" dirty="0"/>
              <a:t>April 2024 National Conference at Calke Abbey - </a:t>
            </a:r>
          </a:p>
          <a:p>
            <a:pPr marL="0" indent="0">
              <a:buNone/>
            </a:pPr>
            <a:r>
              <a:rPr lang="en-GB" dirty="0"/>
              <a:t>   40+ participants: huge enthusiasm to save the </a:t>
            </a:r>
          </a:p>
          <a:p>
            <a:pPr marL="0" indent="0">
              <a:buNone/>
            </a:pPr>
            <a:r>
              <a:rPr lang="en-GB" dirty="0"/>
              <a:t>    species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C40FC3-CF40-610D-A7CA-F36EE9EC5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3372" y="2635757"/>
            <a:ext cx="2898346" cy="375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0427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262820-1E9B-7536-CD84-5F5F57D3B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42E17-79C0-868E-62E2-B164AACD2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668000" cy="1139210"/>
          </a:xfrm>
        </p:spPr>
        <p:txBody>
          <a:bodyPr>
            <a:normAutofit/>
          </a:bodyPr>
          <a:lstStyle/>
          <a:p>
            <a:r>
              <a:rPr lang="en-GB" b="1" cap="all" dirty="0" err="1"/>
              <a:t>Wellcome</a:t>
            </a:r>
            <a:r>
              <a:rPr lang="en-GB" b="1" cap="all" dirty="0"/>
              <a:t> Sanger Inst. – WGS project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EC478-B456-23E8-6111-F625E892B6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51819"/>
            <a:ext cx="10667999" cy="452514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</a:pPr>
            <a:r>
              <a:rPr lang="en-GB" b="0" i="0" dirty="0">
                <a:solidFill>
                  <a:srgbClr val="333333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dirty="0">
                <a:solidFill>
                  <a:srgbClr val="333333"/>
                </a:solidFill>
                <a:latin typeface="Aptos" panose="020B0004020202020204" pitchFamily="34" charset="0"/>
              </a:rPr>
              <a:t>275 </a:t>
            </a:r>
            <a:r>
              <a:rPr lang="en-GB" b="0" i="0" dirty="0">
                <a:solidFill>
                  <a:srgbClr val="333333"/>
                </a:solidFill>
                <a:effectLst/>
                <a:latin typeface="Aptos" panose="020B0004020202020204" pitchFamily="34" charset="0"/>
              </a:rPr>
              <a:t>DNA samples from national population </a:t>
            </a:r>
            <a:r>
              <a:rPr lang="en-GB" dirty="0">
                <a:solidFill>
                  <a:srgbClr val="333333"/>
                </a:solidFill>
                <a:latin typeface="Aptos" panose="020B0004020202020204" pitchFamily="34" charset="0"/>
              </a:rPr>
              <a:t>submitted </a:t>
            </a:r>
            <a:r>
              <a:rPr lang="en-GB" b="0" i="0" dirty="0">
                <a:solidFill>
                  <a:srgbClr val="333333"/>
                </a:solidFill>
                <a:effectLst/>
                <a:latin typeface="Aptos" panose="020B0004020202020204" pitchFamily="34" charset="0"/>
              </a:rPr>
              <a:t>for Whole      Genome Sequencing – Darwin Tree of Life Project</a:t>
            </a:r>
          </a:p>
          <a:p>
            <a:pPr marL="0" indent="0">
              <a:lnSpc>
                <a:spcPct val="100000"/>
              </a:lnSpc>
            </a:pPr>
            <a:r>
              <a:rPr lang="en-GB" dirty="0">
                <a:solidFill>
                  <a:srgbClr val="333333"/>
                </a:solidFill>
                <a:latin typeface="Aptos" panose="020B0004020202020204" pitchFamily="34" charset="0"/>
              </a:rPr>
              <a:t> WGS data analysis will be completed by our partners FEM/Uni. of Udine (which lead the European Genome Project) with a database of EU black poplar populations to which UK trees can be compared</a:t>
            </a:r>
          </a:p>
          <a:p>
            <a:pPr marL="0" indent="0">
              <a:lnSpc>
                <a:spcPct val="100000"/>
              </a:lnSpc>
            </a:pPr>
            <a:r>
              <a:rPr lang="en-GB" dirty="0">
                <a:solidFill>
                  <a:srgbClr val="333333"/>
                </a:solidFill>
                <a:latin typeface="Aptos" panose="020B0004020202020204" pitchFamily="34" charset="0"/>
              </a:rPr>
              <a:t> This will provide an understanding of the origins and diversity of the UK population, and inform future breeding decisions</a:t>
            </a:r>
          </a:p>
          <a:p>
            <a:pPr marL="0" indent="0">
              <a:lnSpc>
                <a:spcPct val="100000"/>
              </a:lnSpc>
            </a:pPr>
            <a:r>
              <a:rPr lang="en-GB" dirty="0">
                <a:solidFill>
                  <a:srgbClr val="333333"/>
                </a:solidFill>
                <a:latin typeface="Aptos" panose="020B0004020202020204" pitchFamily="34" charset="0"/>
              </a:rPr>
              <a:t>  Hopefully this will enable us to ‘Save the Tree’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8440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6E7FE-DD39-D4DC-3E2E-6F929CAFC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829" y="365125"/>
            <a:ext cx="11016342" cy="1325563"/>
          </a:xfrm>
        </p:spPr>
        <p:txBody>
          <a:bodyPr/>
          <a:lstStyle/>
          <a:p>
            <a:r>
              <a:rPr lang="en-GB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BLACK POPLAR: HOW TO SAVE A TREE</a:t>
            </a:r>
            <a:endParaRPr lang="en-GB" b="1" cap="al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B88DD4-590E-4F0A-F67C-D54FA58CB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802187"/>
          </a:xfrm>
        </p:spPr>
        <p:txBody>
          <a:bodyPr>
            <a:normAutofit/>
          </a:bodyPr>
          <a:lstStyle/>
          <a:p>
            <a:r>
              <a:rPr lang="en-GB" dirty="0">
                <a:latin typeface="Aptos" panose="020B0004020202020204" pitchFamily="34" charset="0"/>
              </a:rPr>
              <a:t>Title of BBC R4 Open Country programme Nov. 2025 –</a:t>
            </a:r>
          </a:p>
          <a:p>
            <a:pPr marL="0" indent="0">
              <a:buNone/>
            </a:pPr>
            <a:r>
              <a:rPr lang="en-GB" dirty="0">
                <a:latin typeface="Aptos" panose="020B0004020202020204" pitchFamily="34" charset="0"/>
              </a:rPr>
              <a:t>    www.bbc.co.uk/programmes/m002k4l0</a:t>
            </a:r>
          </a:p>
          <a:p>
            <a:r>
              <a:rPr lang="en-GB" dirty="0">
                <a:latin typeface="Aptos" panose="020B0004020202020204" pitchFamily="34" charset="0"/>
              </a:rPr>
              <a:t>All thanks to </a:t>
            </a:r>
            <a:r>
              <a:rPr lang="en-GB" b="1" dirty="0">
                <a:latin typeface="Aptos" panose="020B0004020202020204" pitchFamily="34" charset="0"/>
              </a:rPr>
              <a:t>Edgar </a:t>
            </a:r>
            <a:r>
              <a:rPr lang="en-GB" b="1" i="0" dirty="0">
                <a:solidFill>
                  <a:srgbClr val="202122"/>
                </a:solidFill>
                <a:effectLst/>
                <a:latin typeface="Aptos" panose="020B0004020202020204" pitchFamily="34" charset="0"/>
              </a:rPr>
              <a:t>Wolston Bertram </a:t>
            </a:r>
            <a:r>
              <a:rPr lang="en-GB" b="1" i="0" dirty="0" err="1">
                <a:solidFill>
                  <a:srgbClr val="202122"/>
                </a:solidFill>
                <a:effectLst/>
                <a:latin typeface="Aptos" panose="020B0004020202020204" pitchFamily="34" charset="0"/>
              </a:rPr>
              <a:t>Handsley</a:t>
            </a:r>
            <a:r>
              <a:rPr lang="en-GB" b="1" i="0" dirty="0">
                <a:solidFill>
                  <a:srgbClr val="202122"/>
                </a:solidFill>
                <a:effectLst/>
                <a:latin typeface="Aptos" panose="020B0004020202020204" pitchFamily="34" charset="0"/>
              </a:rPr>
              <a:t> Milne-Redhead </a:t>
            </a:r>
            <a:r>
              <a:rPr lang="en-GB" i="0" dirty="0">
                <a:solidFill>
                  <a:srgbClr val="202122"/>
                </a:solidFill>
                <a:effectLst/>
                <a:latin typeface="Aptos" panose="020B0004020202020204" pitchFamily="34" charset="0"/>
              </a:rPr>
              <a:t>MBE  (1906-1996)</a:t>
            </a:r>
          </a:p>
          <a:p>
            <a:r>
              <a:rPr lang="en-GB" dirty="0">
                <a:solidFill>
                  <a:srgbClr val="202122"/>
                </a:solidFill>
                <a:latin typeface="Aptos" panose="020B0004020202020204" pitchFamily="34" charset="0"/>
              </a:rPr>
              <a:t>Deputy Keeper of the Herbarium and Library at the Royal Botanic Gardens, Kew, 1959 – 1971</a:t>
            </a:r>
          </a:p>
          <a:p>
            <a:r>
              <a:rPr lang="en-GB" dirty="0">
                <a:solidFill>
                  <a:srgbClr val="202122"/>
                </a:solidFill>
                <a:latin typeface="Aptos" panose="020B0004020202020204" pitchFamily="34" charset="0"/>
              </a:rPr>
              <a:t>President of the Botanical Society of the British Isles,1969</a:t>
            </a:r>
          </a:p>
          <a:p>
            <a:r>
              <a:rPr lang="en-GB" dirty="0">
                <a:solidFill>
                  <a:srgbClr val="202122"/>
                </a:solidFill>
                <a:latin typeface="Aptos" panose="020B0004020202020204" pitchFamily="34" charset="0"/>
              </a:rPr>
              <a:t>His work led to establishment of the Kew Conservation Unit, 1971</a:t>
            </a:r>
          </a:p>
          <a:p>
            <a:r>
              <a:rPr lang="en-GB" i="0" dirty="0">
                <a:solidFill>
                  <a:srgbClr val="202122"/>
                </a:solidFill>
                <a:effectLst/>
                <a:latin typeface="Aptos" panose="020B0004020202020204" pitchFamily="34" charset="0"/>
              </a:rPr>
              <a:t> Retired 1971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95289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C5D19-39DF-C1E0-DD98-E95AF1437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B0E39-4F2E-012C-ECAF-1027EFBF8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668000" cy="1139210"/>
          </a:xfrm>
        </p:spPr>
        <p:txBody>
          <a:bodyPr>
            <a:normAutofit/>
          </a:bodyPr>
          <a:lstStyle/>
          <a:p>
            <a:r>
              <a:rPr lang="en-GB" b="1" cap="all" dirty="0"/>
              <a:t>FUTURE USES FOR BLACK POPLARS?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D2360-DC2C-EAF0-1F99-EDE6CA601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51819"/>
            <a:ext cx="10667999" cy="452514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</a:pPr>
            <a:r>
              <a:rPr lang="en-GB" b="0" i="0" dirty="0">
                <a:solidFill>
                  <a:srgbClr val="333333"/>
                </a:solidFill>
                <a:effectLst/>
                <a:latin typeface="Aptos" panose="020B0004020202020204" pitchFamily="34" charset="0"/>
              </a:rPr>
              <a:t> Biodiversity, and CO2 absorption</a:t>
            </a:r>
          </a:p>
          <a:p>
            <a:pPr marL="0" indent="0">
              <a:lnSpc>
                <a:spcPct val="100000"/>
              </a:lnSpc>
            </a:pPr>
            <a:r>
              <a:rPr lang="en-GB" b="0" i="0" dirty="0">
                <a:solidFill>
                  <a:srgbClr val="333333"/>
                </a:solidFill>
                <a:effectLst/>
                <a:latin typeface="Aptos" panose="020B0004020202020204" pitchFamily="34" charset="0"/>
              </a:rPr>
              <a:t> EUFORGEN: </a:t>
            </a:r>
            <a:r>
              <a:rPr lang="en-GB" dirty="0">
                <a:solidFill>
                  <a:srgbClr val="2F2F2F"/>
                </a:solidFill>
              </a:rPr>
              <a:t>suitable for –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dirty="0">
                <a:solidFill>
                  <a:srgbClr val="2F2F2F"/>
                </a:solidFill>
              </a:rPr>
              <a:t>- bioenergy and pulp &amp; paper production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dirty="0">
                <a:solidFill>
                  <a:srgbClr val="2F2F2F"/>
                </a:solidFill>
              </a:rPr>
              <a:t>- soil protection and afforestation in polluted industrial zones</a:t>
            </a:r>
          </a:p>
          <a:p>
            <a:pPr marL="0" indent="0">
              <a:buNone/>
            </a:pPr>
            <a:r>
              <a:rPr lang="en-GB" dirty="0">
                <a:solidFill>
                  <a:srgbClr val="2F2F2F"/>
                </a:solidFill>
              </a:rPr>
              <a:t>- soil stabilization and watershed protection</a:t>
            </a:r>
          </a:p>
          <a:p>
            <a:pPr>
              <a:buFontTx/>
              <a:buChar char="-"/>
            </a:pPr>
            <a:r>
              <a:rPr lang="en-GB" dirty="0">
                <a:solidFill>
                  <a:srgbClr val="2F2F2F"/>
                </a:solidFill>
              </a:rPr>
              <a:t>tolerant of high water levels and a good pioneer tree, especially in riparian woodlands</a:t>
            </a:r>
          </a:p>
          <a:p>
            <a:r>
              <a:rPr lang="en-GB" dirty="0">
                <a:solidFill>
                  <a:srgbClr val="2F2F2F"/>
                </a:solidFill>
              </a:rPr>
              <a:t>Suffolk trees at Butley &amp; </a:t>
            </a:r>
            <a:r>
              <a:rPr lang="en-GB" dirty="0" err="1">
                <a:solidFill>
                  <a:srgbClr val="2F2F2F"/>
                </a:solidFill>
              </a:rPr>
              <a:t>Icklingham</a:t>
            </a:r>
            <a:r>
              <a:rPr lang="en-GB" dirty="0">
                <a:solidFill>
                  <a:srgbClr val="2F2F2F"/>
                </a:solidFill>
              </a:rPr>
              <a:t> – evidence of drought tolerance, so possibly a ‘climate change’ option?</a:t>
            </a:r>
          </a:p>
          <a:p>
            <a:pPr marL="0" indent="0">
              <a:lnSpc>
                <a:spcPct val="100000"/>
              </a:lnSpc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94779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D954D-9E2E-9542-5BA0-2BD34C0D0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HELP (AND THANK YOU)!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876CDA-6D91-C230-9C4E-90DF0536C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60310"/>
          </a:xfrm>
        </p:spPr>
        <p:txBody>
          <a:bodyPr/>
          <a:lstStyle/>
          <a:p>
            <a:r>
              <a:rPr lang="en-GB" dirty="0"/>
              <a:t>If you want black poplar saplings to plant, contact  –</a:t>
            </a:r>
          </a:p>
          <a:p>
            <a:pPr marL="0" indent="0">
              <a:buNone/>
            </a:pPr>
            <a:r>
              <a:rPr lang="en-GB" dirty="0">
                <a:hlinkClick r:id="rId2"/>
              </a:rPr>
              <a:t>davidappleton@suffolktreewardens.org.uk</a:t>
            </a:r>
            <a:r>
              <a:rPr lang="en-GB" dirty="0"/>
              <a:t>  M: 07900 982022</a:t>
            </a:r>
          </a:p>
          <a:p>
            <a:r>
              <a:rPr lang="en-GB" dirty="0"/>
              <a:t>If you know the locations of any possible black poplars, please let me know (10 digit grid ref if poss. please – </a:t>
            </a:r>
            <a:r>
              <a:rPr lang="en-GB" sz="2000" dirty="0"/>
              <a:t>www.gridreferencefinder.com</a:t>
            </a:r>
            <a:r>
              <a:rPr lang="en-GB" dirty="0"/>
              <a:t>)</a:t>
            </a:r>
          </a:p>
          <a:p>
            <a:r>
              <a:rPr lang="en-GB" dirty="0"/>
              <a:t>Project donations always welcome! </a:t>
            </a:r>
          </a:p>
          <a:p>
            <a:r>
              <a:rPr lang="en-GB" dirty="0"/>
              <a:t>Thank you for listening</a:t>
            </a:r>
          </a:p>
          <a:p>
            <a:pPr marL="0" indent="0" algn="ctr">
              <a:buNone/>
            </a:pPr>
            <a:r>
              <a:rPr lang="en-GB" sz="2400" u="sng" kern="100" dirty="0">
                <a:effectLst/>
                <a:highlight>
                  <a:srgbClr val="FFFFFF"/>
                </a:highlight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www.suffolktreewardens.org.uk</a:t>
            </a:r>
            <a:endParaRPr lang="en-GB" sz="2400" u="sng" kern="100" dirty="0">
              <a:effectLst/>
              <a:highlight>
                <a:srgbClr val="FFFFFF"/>
              </a:highlight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GB" sz="2800" u="sng" kern="100" dirty="0">
              <a:effectLst/>
              <a:highlight>
                <a:srgbClr val="FFFFFF"/>
              </a:highlight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n-GB" sz="3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officeArt object">
            <a:extLst>
              <a:ext uri="{FF2B5EF4-FFF2-40B4-BE49-F238E27FC236}">
                <a16:creationId xmlns:a16="http://schemas.microsoft.com/office/drawing/2014/main" id="{7B75D2AF-ABCE-7F50-BB21-CDEE40E31842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132439" y="5191432"/>
            <a:ext cx="1679841" cy="135833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1036741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B786EB-D620-3D0F-26CE-BF0A5AFA9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6FA6-2EA2-AD7E-41F4-4830E3BD4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cap="all" dirty="0"/>
              <a:t>THE black poplar re-discovered!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197B4-8420-59DF-9CBD-FBADEF9AA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896925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222222"/>
                </a:solidFill>
                <a:latin typeface="Aptos" panose="020B0004020202020204" pitchFamily="34" charset="0"/>
              </a:rPr>
              <a:t>Obituary in The Independent: </a:t>
            </a:r>
            <a:r>
              <a:rPr lang="en-GB" i="1" dirty="0">
                <a:solidFill>
                  <a:srgbClr val="222222"/>
                </a:solidFill>
                <a:latin typeface="Aptos" panose="020B0004020202020204" pitchFamily="34" charset="0"/>
              </a:rPr>
              <a:t>“</a:t>
            </a:r>
            <a:r>
              <a:rPr lang="en-GB" b="0" i="1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In his retirement Edgar Milne-Redhead….gained much pleasure from his campaign for the replanting of the black poplar.”</a:t>
            </a:r>
          </a:p>
          <a:p>
            <a:r>
              <a:rPr lang="en-GB" dirty="0">
                <a:solidFill>
                  <a:srgbClr val="222222"/>
                </a:solidFill>
                <a:latin typeface="Aptos" panose="020B0004020202020204" pitchFamily="34" charset="0"/>
              </a:rPr>
              <a:t>S</a:t>
            </a:r>
            <a:r>
              <a:rPr lang="en-GB" dirty="0">
                <a:solidFill>
                  <a:srgbClr val="222222"/>
                </a:solidFill>
              </a:rPr>
              <a:t>pent 20 years of retirement finding BPs, and propagating new trees</a:t>
            </a:r>
          </a:p>
          <a:p>
            <a:r>
              <a:rPr lang="en-GB" dirty="0">
                <a:solidFill>
                  <a:srgbClr val="222222"/>
                </a:solidFill>
              </a:rPr>
              <a:t>80</a:t>
            </a:r>
            <a:r>
              <a:rPr lang="en-GB" baseline="30000" dirty="0">
                <a:solidFill>
                  <a:srgbClr val="222222"/>
                </a:solidFill>
              </a:rPr>
              <a:t>th</a:t>
            </a:r>
            <a:r>
              <a:rPr lang="en-GB" dirty="0">
                <a:solidFill>
                  <a:srgbClr val="222222"/>
                </a:solidFill>
              </a:rPr>
              <a:t> birthday cake was decorated with </a:t>
            </a:r>
          </a:p>
          <a:p>
            <a:pPr marL="0" indent="0">
              <a:buNone/>
            </a:pPr>
            <a:r>
              <a:rPr lang="en-GB" dirty="0">
                <a:solidFill>
                  <a:srgbClr val="222222"/>
                </a:solidFill>
              </a:rPr>
              <a:t>   an image of the Butley tree </a:t>
            </a:r>
          </a:p>
          <a:p>
            <a:r>
              <a:rPr lang="en-GB" dirty="0">
                <a:solidFill>
                  <a:srgbClr val="222222"/>
                </a:solidFill>
              </a:rPr>
              <a:t>Without Edgar, the tree might have </a:t>
            </a:r>
          </a:p>
          <a:p>
            <a:pPr marL="0" indent="0">
              <a:buNone/>
            </a:pPr>
            <a:r>
              <a:rPr lang="en-GB" dirty="0">
                <a:solidFill>
                  <a:srgbClr val="222222"/>
                </a:solidFill>
              </a:rPr>
              <a:t>  almost disappeared from the landscape</a:t>
            </a:r>
          </a:p>
          <a:p>
            <a:pPr marL="0" indent="0">
              <a:buNone/>
            </a:pPr>
            <a:endParaRPr lang="en-GB" dirty="0">
              <a:latin typeface="Aptos" panose="020B0004020202020204" pitchFamily="34" charset="0"/>
            </a:endParaRPr>
          </a:p>
          <a:p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4DC269F-A3C3-B6BB-6A36-090090653F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63" r="17576" b="8882"/>
          <a:stretch>
            <a:fillRect/>
          </a:stretch>
        </p:blipFill>
        <p:spPr>
          <a:xfrm>
            <a:off x="7350819" y="3578159"/>
            <a:ext cx="3665523" cy="291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57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9B28C-77A3-02AB-CA34-AA6EF6E96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5304"/>
            <a:ext cx="10515600" cy="1219200"/>
          </a:xfrm>
        </p:spPr>
        <p:txBody>
          <a:bodyPr/>
          <a:lstStyle/>
          <a:p>
            <a:r>
              <a:rPr lang="en-GB" b="1" cap="all" dirty="0"/>
              <a:t>The Black Poplar Hunt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4A617-7F34-42D3-3C58-7D29D76CB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923" y="1494504"/>
            <a:ext cx="10645877" cy="5088192"/>
          </a:xfrm>
        </p:spPr>
        <p:txBody>
          <a:bodyPr>
            <a:normAutofit/>
          </a:bodyPr>
          <a:lstStyle/>
          <a:p>
            <a:r>
              <a:rPr lang="en-GB" dirty="0"/>
              <a:t>Edgar’s initial assessment was a UK population of c. 1,000 trees</a:t>
            </a:r>
          </a:p>
          <a:p>
            <a:r>
              <a:rPr lang="en-GB" dirty="0"/>
              <a:t>1993 Daily Telegraph article, ‘Help save our biggest tree from the chop’ described the black poplar as the </a:t>
            </a:r>
            <a:r>
              <a:rPr lang="en-GB" i="1" dirty="0"/>
              <a:t>“king of the English Countryside”</a:t>
            </a:r>
            <a:r>
              <a:rPr lang="en-GB" dirty="0"/>
              <a:t> and </a:t>
            </a:r>
            <a:r>
              <a:rPr lang="en-GB" i="1" dirty="0"/>
              <a:t>“the most endangered native tree in Britain”</a:t>
            </a:r>
          </a:p>
          <a:p>
            <a:pPr marL="230400" indent="-230400"/>
            <a:r>
              <a:rPr lang="en-GB" dirty="0"/>
              <a:t>‘The Daily Telegraph Black Poplar Hunt’ triggered a                    national public survey (but illustrated the difficulty                                 of accurate I.D.)</a:t>
            </a:r>
          </a:p>
          <a:p>
            <a:pPr marL="230400" indent="-230400"/>
            <a:r>
              <a:rPr lang="en-GB" dirty="0"/>
              <a:t>The BSBI recorded population increased to over 	                     2,500 trees – still a very! low number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 descr="A book with a picture of a tree&#10;&#10;Description automatically generated">
            <a:extLst>
              <a:ext uri="{FF2B5EF4-FFF2-40B4-BE49-F238E27FC236}">
                <a16:creationId xmlns:a16="http://schemas.microsoft.com/office/drawing/2014/main" id="{D3AB8B96-6CFE-8114-71E4-942F88893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26713" y="3628104"/>
            <a:ext cx="3338286" cy="250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100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A4A10-8FF7-DBE4-BBE0-8D9A414BA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697C2-2B31-0EED-FC15-A5F5467FD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cap="all" dirty="0"/>
              <a:t>WHY THE EXCITEMENT?</a:t>
            </a:r>
            <a:endParaRPr lang="en-GB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C5DBD78-4DD5-1079-3D76-2F0F6313F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4746"/>
            <a:ext cx="10515600" cy="4666567"/>
          </a:xfrm>
        </p:spPr>
        <p:txBody>
          <a:bodyPr>
            <a:normAutofit/>
          </a:bodyPr>
          <a:lstStyle/>
          <a:p>
            <a:r>
              <a:rPr lang="en-GB" dirty="0"/>
              <a:t>Rarest native timber tree</a:t>
            </a:r>
          </a:p>
          <a:p>
            <a:r>
              <a:rPr lang="en-GB" dirty="0"/>
              <a:t>Richard Mabey - “</a:t>
            </a:r>
            <a:r>
              <a:rPr lang="en-GB" i="1" dirty="0"/>
              <a:t>our grandest native tree</a:t>
            </a:r>
            <a:r>
              <a:rPr lang="en-GB" dirty="0"/>
              <a:t>”</a:t>
            </a:r>
          </a:p>
          <a:p>
            <a:r>
              <a:rPr lang="en-GB" dirty="0"/>
              <a:t>Oliver Rackham - “</a:t>
            </a:r>
            <a:r>
              <a:rPr lang="en-GB" i="1" dirty="0"/>
              <a:t>No other native tree </a:t>
            </a:r>
          </a:p>
          <a:p>
            <a:pPr marL="0" indent="0">
              <a:buNone/>
            </a:pPr>
            <a:r>
              <a:rPr lang="en-GB" i="1" dirty="0"/>
              <a:t>  can compare…in rugged grandeur….</a:t>
            </a:r>
          </a:p>
          <a:p>
            <a:pPr marL="0" indent="0">
              <a:buNone/>
            </a:pPr>
            <a:r>
              <a:rPr lang="en-GB" i="1" dirty="0"/>
              <a:t>  More than almost any other tree, </a:t>
            </a:r>
          </a:p>
          <a:p>
            <a:pPr marL="0" indent="0">
              <a:buNone/>
            </a:pPr>
            <a:r>
              <a:rPr lang="en-GB" i="1" dirty="0"/>
              <a:t>   [it] reminds us of the splendour</a:t>
            </a:r>
          </a:p>
          <a:p>
            <a:pPr marL="0" indent="0">
              <a:buNone/>
            </a:pPr>
            <a:r>
              <a:rPr lang="en-GB" i="1" dirty="0"/>
              <a:t>   of the medieval countryside</a:t>
            </a:r>
            <a:r>
              <a:rPr lang="en-GB" dirty="0"/>
              <a:t>”</a:t>
            </a:r>
            <a:endParaRPr lang="en-GB" sz="1200" b="1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42B2E8-AD5B-45B6-A0D4-83F370731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87"/>
          <a:stretch>
            <a:fillRect/>
          </a:stretch>
        </p:blipFill>
        <p:spPr>
          <a:xfrm rot="5400000">
            <a:off x="7325006" y="1608317"/>
            <a:ext cx="4949595" cy="415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7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2016A-02B2-BA6B-5065-C4B6434B5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NATIVE BLACK POPLAR - Classification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29583-6FAB-D405-8C53-962317EFC9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i="1" dirty="0"/>
              <a:t>Populus nigra</a:t>
            </a:r>
            <a:r>
              <a:rPr lang="en-GB" dirty="0"/>
              <a:t> var. </a:t>
            </a:r>
            <a:r>
              <a:rPr lang="en-GB" i="1" dirty="0" err="1"/>
              <a:t>betulifolia</a:t>
            </a:r>
            <a:r>
              <a:rPr lang="en-GB" i="1" dirty="0"/>
              <a:t> (‘birch leaf’ – </a:t>
            </a:r>
            <a:r>
              <a:rPr lang="en-GB" dirty="0"/>
              <a:t>diamond-shaped, lightly serrated leaves)</a:t>
            </a:r>
          </a:p>
          <a:p>
            <a:r>
              <a:rPr lang="en-GB" dirty="0"/>
              <a:t>Family: Salicaceae (Genera: Populus (poplar) and Salix (willows))</a:t>
            </a:r>
          </a:p>
          <a:p>
            <a:r>
              <a:rPr lang="en-GB" dirty="0"/>
              <a:t>Vernacular name: Water Poplar</a:t>
            </a:r>
          </a:p>
          <a:p>
            <a:r>
              <a:rPr lang="en-GB" dirty="0"/>
              <a:t>‘Black’ (dark brown) bark, compared to Aspen (</a:t>
            </a:r>
            <a:r>
              <a:rPr lang="en-GB" i="1" dirty="0"/>
              <a:t>P. </a:t>
            </a:r>
            <a:r>
              <a:rPr lang="en-GB" i="1" dirty="0" err="1"/>
              <a:t>tremula</a:t>
            </a:r>
            <a:r>
              <a:rPr lang="en-GB" dirty="0"/>
              <a:t>), White Poplar (</a:t>
            </a:r>
            <a:r>
              <a:rPr lang="en-GB" i="1" dirty="0"/>
              <a:t>P. alba</a:t>
            </a:r>
            <a:r>
              <a:rPr lang="en-GB" dirty="0"/>
              <a:t>) and Grey Poplar (</a:t>
            </a:r>
            <a:r>
              <a:rPr lang="en-GB" i="1" dirty="0"/>
              <a:t>P. x </a:t>
            </a:r>
            <a:r>
              <a:rPr lang="en-GB" i="1" dirty="0" err="1"/>
              <a:t>canescens</a:t>
            </a:r>
            <a:r>
              <a:rPr lang="en-GB" dirty="0"/>
              <a:t>)</a:t>
            </a:r>
          </a:p>
          <a:p>
            <a:r>
              <a:rPr lang="en-GB" dirty="0"/>
              <a:t>Hybrid black poplar (</a:t>
            </a:r>
            <a:r>
              <a:rPr lang="en-GB" i="1" dirty="0"/>
              <a:t>P. canadensis</a:t>
            </a:r>
            <a:r>
              <a:rPr lang="en-GB" dirty="0"/>
              <a:t>); Lombardy (</a:t>
            </a:r>
            <a:r>
              <a:rPr lang="en-GB" i="1" dirty="0"/>
              <a:t>P. nigra Italica</a:t>
            </a:r>
            <a:r>
              <a:rPr lang="en-GB" dirty="0"/>
              <a:t>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9573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ADCD4-0EE8-0580-5923-AC398B1C4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cap="all" dirty="0"/>
              <a:t>CHARACTERISTICS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49127-C1D3-6F02-97BB-B5C4FAE7A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9"/>
            <a:ext cx="10852355" cy="2261880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Black poplars can grow 40m tall, with a girth up to 6m, for 200-400 years</a:t>
            </a:r>
          </a:p>
          <a:p>
            <a:r>
              <a:rPr lang="en-GB" dirty="0"/>
              <a:t>Distinctive downward-sweeping lower branches</a:t>
            </a:r>
          </a:p>
          <a:p>
            <a:pPr marL="0" indent="0">
              <a:buNone/>
            </a:pPr>
            <a:r>
              <a:rPr lang="en-GB" dirty="0"/>
              <a:t>   with upward sweeping twigs</a:t>
            </a:r>
          </a:p>
          <a:p>
            <a:r>
              <a:rPr lang="en-GB" dirty="0"/>
              <a:t>Mature trees have heavily fissured trunks </a:t>
            </a:r>
          </a:p>
          <a:p>
            <a:pPr marL="0" indent="0">
              <a:buNone/>
            </a:pPr>
            <a:r>
              <a:rPr lang="en-GB" dirty="0"/>
              <a:t>    covered with bosses and burrs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Content Placeholder 4" descr="A piece of rock on a table&#10;&#10;Description automatically generated">
            <a:extLst>
              <a:ext uri="{FF2B5EF4-FFF2-40B4-BE49-F238E27FC236}">
                <a16:creationId xmlns:a16="http://schemas.microsoft.com/office/drawing/2014/main" id="{BB19EB65-64DE-8FF2-CB7F-6BC1047AD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2" b="16432"/>
          <a:stretch/>
        </p:blipFill>
        <p:spPr>
          <a:xfrm>
            <a:off x="1221657" y="3952569"/>
            <a:ext cx="5129981" cy="2651853"/>
          </a:xfrm>
          <a:prstGeom prst="rect">
            <a:avLst/>
          </a:prstGeom>
        </p:spPr>
      </p:pic>
      <p:pic>
        <p:nvPicPr>
          <p:cNvPr id="6" name="Picture 5" descr="A large tree trunk with a large mound of dirt&#10;&#10;Description automatically generated">
            <a:extLst>
              <a:ext uri="{FF2B5EF4-FFF2-40B4-BE49-F238E27FC236}">
                <a16:creationId xmlns:a16="http://schemas.microsoft.com/office/drawing/2014/main" id="{E383DC4E-785C-32EE-0D3E-F85203C69E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51"/>
          <a:stretch/>
        </p:blipFill>
        <p:spPr>
          <a:xfrm rot="5400000">
            <a:off x="7243002" y="3166906"/>
            <a:ext cx="4114168" cy="290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80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7F56E-0BC9-09F3-91B3-6EC2DD7F8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58875"/>
          </a:xfrm>
        </p:spPr>
        <p:txBody>
          <a:bodyPr/>
          <a:lstStyle/>
          <a:p>
            <a:r>
              <a:rPr lang="en-GB" b="1" dirty="0"/>
              <a:t>MORE KNOBBLY BITS</a:t>
            </a:r>
          </a:p>
        </p:txBody>
      </p:sp>
      <p:pic>
        <p:nvPicPr>
          <p:cNvPr id="5" name="Content Placeholder 4" descr="A tree trunk with a rough texture&#10;&#10;Description automatically generated with medium confidence">
            <a:extLst>
              <a:ext uri="{FF2B5EF4-FFF2-40B4-BE49-F238E27FC236}">
                <a16:creationId xmlns:a16="http://schemas.microsoft.com/office/drawing/2014/main" id="{DCFF3FFD-35F0-3ECC-A7E8-BE10180064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4939" y="2131192"/>
            <a:ext cx="4857544" cy="3643158"/>
          </a:xfrm>
        </p:spPr>
      </p:pic>
      <p:pic>
        <p:nvPicPr>
          <p:cNvPr id="7" name="Picture 6" descr="A piece of wood on a wood floor&#10;&#10;Description automatically generated">
            <a:extLst>
              <a:ext uri="{FF2B5EF4-FFF2-40B4-BE49-F238E27FC236}">
                <a16:creationId xmlns:a16="http://schemas.microsoft.com/office/drawing/2014/main" id="{1DDA3B91-69BA-325D-78E9-203268DCC2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9" r="1946"/>
          <a:stretch/>
        </p:blipFill>
        <p:spPr>
          <a:xfrm>
            <a:off x="5801032" y="1523998"/>
            <a:ext cx="5552768" cy="476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5893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1665</TotalTime>
  <Words>2017</Words>
  <Application>Microsoft Office PowerPoint</Application>
  <PresentationFormat>Widescreen</PresentationFormat>
  <Paragraphs>189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Aptos</vt:lpstr>
      <vt:lpstr>Aptos Display</vt:lpstr>
      <vt:lpstr>Arial</vt:lpstr>
      <vt:lpstr>Noto Sans</vt:lpstr>
      <vt:lpstr>Office Theme</vt:lpstr>
      <vt:lpstr>THE BLACK POPLAR: HOW TO SAVE A TREE  </vt:lpstr>
      <vt:lpstr>SUFFOLK TREE WARDEN NETWORK (STWN)</vt:lpstr>
      <vt:lpstr>THE BLACK POPLAR: HOW TO SAVE A TREE</vt:lpstr>
      <vt:lpstr>THE black poplar re-discovered!</vt:lpstr>
      <vt:lpstr>The Black Poplar Hunt</vt:lpstr>
      <vt:lpstr>WHY THE EXCITEMENT?</vt:lpstr>
      <vt:lpstr>NATIVE BLACK POPLAR - Classification</vt:lpstr>
      <vt:lpstr>CHARACTERISTICS</vt:lpstr>
      <vt:lpstr>MORE KNOBBLY BITS</vt:lpstr>
      <vt:lpstr>BIODIVERSITY</vt:lpstr>
      <vt:lpstr>BLACK POPLAR DISTRIBUTION - UK</vt:lpstr>
      <vt:lpstr>EUFORGEN BLACK POPLAR MAP</vt:lpstr>
      <vt:lpstr>Black Poplars – History (1)</vt:lpstr>
      <vt:lpstr>EDGAR’s BSBI BLACK POPLAR SURVEY 1973-88 </vt:lpstr>
      <vt:lpstr>   TRADITIONAL USES   </vt:lpstr>
      <vt:lpstr>Black PoplarS – History (2)</vt:lpstr>
      <vt:lpstr>Black Poplars – MORE History</vt:lpstr>
      <vt:lpstr>INDUSTRIAL USES (POLLARDS?)</vt:lpstr>
      <vt:lpstr>TYPICAL locations (1)</vt:lpstr>
      <vt:lpstr>TYPICAL locations (2)</vt:lpstr>
      <vt:lpstr>POPULATION DECLINE</vt:lpstr>
      <vt:lpstr>BLACK POPLAR regeneration (1)</vt:lpstr>
      <vt:lpstr>BLACK POPLAR regeneration (2)</vt:lpstr>
      <vt:lpstr>BLACK POPLAR regeneration (3)</vt:lpstr>
      <vt:lpstr>SUFFOLK PROJECT: PRE-2001</vt:lpstr>
      <vt:lpstr>SUFFOLK PROJECT: 2021 onwards</vt:lpstr>
      <vt:lpstr>National Black Poplar Work</vt:lpstr>
      <vt:lpstr>EAST ANGLIA &amp; NATIONAL PROJECTS</vt:lpstr>
      <vt:lpstr>Wellcome Sanger Inst. – WGS project</vt:lpstr>
      <vt:lpstr>FUTURE USES FOR BLACK POPLARS?</vt:lpstr>
      <vt:lpstr>HELP (AND THANK YOU)!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SUFFOLK BLACK POPLAR PROJECT</dc:title>
  <dc:creator>David Appleton</dc:creator>
  <cp:lastModifiedBy>David Appleton</cp:lastModifiedBy>
  <cp:revision>57</cp:revision>
  <dcterms:created xsi:type="dcterms:W3CDTF">2024-04-18T17:49:31Z</dcterms:created>
  <dcterms:modified xsi:type="dcterms:W3CDTF">2026-04-22T07:32:53Z</dcterms:modified>
</cp:coreProperties>
</file>