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8" r:id="rId2"/>
    <p:sldId id="403" r:id="rId3"/>
    <p:sldId id="401" r:id="rId4"/>
    <p:sldId id="407" r:id="rId5"/>
    <p:sldId id="408" r:id="rId6"/>
    <p:sldId id="411" r:id="rId7"/>
    <p:sldId id="430" r:id="rId8"/>
    <p:sldId id="325" r:id="rId9"/>
    <p:sldId id="412" r:id="rId10"/>
    <p:sldId id="413" r:id="rId11"/>
    <p:sldId id="293" r:id="rId12"/>
    <p:sldId id="406" r:id="rId13"/>
    <p:sldId id="416" r:id="rId14"/>
    <p:sldId id="417" r:id="rId15"/>
    <p:sldId id="404" r:id="rId16"/>
    <p:sldId id="420" r:id="rId17"/>
    <p:sldId id="289" r:id="rId18"/>
    <p:sldId id="422" r:id="rId19"/>
    <p:sldId id="419" r:id="rId20"/>
    <p:sldId id="418" r:id="rId21"/>
    <p:sldId id="432" r:id="rId22"/>
    <p:sldId id="433" r:id="rId23"/>
    <p:sldId id="434" r:id="rId24"/>
    <p:sldId id="435" r:id="rId25"/>
    <p:sldId id="423" r:id="rId26"/>
    <p:sldId id="424" r:id="rId27"/>
    <p:sldId id="436" r:id="rId28"/>
    <p:sldId id="437" r:id="rId29"/>
    <p:sldId id="425" r:id="rId30"/>
    <p:sldId id="438" r:id="rId31"/>
    <p:sldId id="439" r:id="rId32"/>
    <p:sldId id="426" r:id="rId33"/>
    <p:sldId id="427" r:id="rId34"/>
    <p:sldId id="428" r:id="rId35"/>
    <p:sldId id="414" r:id="rId36"/>
    <p:sldId id="405" r:id="rId37"/>
    <p:sldId id="421" r:id="rId38"/>
    <p:sldId id="429" r:id="rId39"/>
    <p:sldId id="431" r:id="rId40"/>
    <p:sldId id="410" r:id="rId41"/>
    <p:sldId id="409" r:id="rId42"/>
    <p:sldId id="402" r:id="rId43"/>
    <p:sldId id="26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681" autoAdjust="0"/>
  </p:normalViewPr>
  <p:slideViewPr>
    <p:cSldViewPr snapToGrid="0" snapToObjects="1">
      <p:cViewPr varScale="1">
        <p:scale>
          <a:sx n="81" d="100"/>
          <a:sy n="81" d="100"/>
        </p:scale>
        <p:origin x="44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5" d="100"/>
          <a:sy n="95" d="100"/>
        </p:scale>
        <p:origin x="366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65387-01FF-4A10-8BBF-1A3799E25580}"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B9C551C2-8571-4F9A-AFA0-A69BCA8E6642}">
      <dgm:prSet/>
      <dgm:spPr/>
      <dgm:t>
        <a:bodyPr/>
        <a:lstStyle/>
        <a:p>
          <a:r>
            <a:rPr lang="en-US" dirty="0"/>
            <a:t>No financial disclosures</a:t>
          </a:r>
        </a:p>
      </dgm:t>
    </dgm:pt>
    <dgm:pt modelId="{62A66B55-3BD7-457C-803E-FAD7EDE847B0}" type="parTrans" cxnId="{1FA9F031-8F6D-48F7-BA92-1B2F4619F98A}">
      <dgm:prSet/>
      <dgm:spPr/>
      <dgm:t>
        <a:bodyPr/>
        <a:lstStyle/>
        <a:p>
          <a:endParaRPr lang="en-US"/>
        </a:p>
      </dgm:t>
    </dgm:pt>
    <dgm:pt modelId="{639C7BC9-1B81-4AEE-A6A3-291A6904BE15}" type="sibTrans" cxnId="{1FA9F031-8F6D-48F7-BA92-1B2F4619F98A}">
      <dgm:prSet/>
      <dgm:spPr/>
      <dgm:t>
        <a:bodyPr/>
        <a:lstStyle/>
        <a:p>
          <a:endParaRPr lang="en-US"/>
        </a:p>
      </dgm:t>
    </dgm:pt>
    <dgm:pt modelId="{030C408D-850F-4E1F-91BE-00AC3DE448A3}">
      <dgm:prSet/>
      <dgm:spPr/>
      <dgm:t>
        <a:bodyPr/>
        <a:lstStyle/>
        <a:p>
          <a:r>
            <a:rPr lang="en-US" dirty="0"/>
            <a:t>Many photos in the presentation come from Visual Dx </a:t>
          </a:r>
        </a:p>
      </dgm:t>
    </dgm:pt>
    <dgm:pt modelId="{C64D11EB-AF38-43E5-B182-91B0824DDDEB}" type="parTrans" cxnId="{0E43D4A2-3886-4634-96C1-C8DBEC928A5F}">
      <dgm:prSet/>
      <dgm:spPr/>
      <dgm:t>
        <a:bodyPr/>
        <a:lstStyle/>
        <a:p>
          <a:endParaRPr lang="en-US"/>
        </a:p>
      </dgm:t>
    </dgm:pt>
    <dgm:pt modelId="{DA93AF5B-727C-44E4-863F-C009519904D2}" type="sibTrans" cxnId="{0E43D4A2-3886-4634-96C1-C8DBEC928A5F}">
      <dgm:prSet/>
      <dgm:spPr/>
      <dgm:t>
        <a:bodyPr/>
        <a:lstStyle/>
        <a:p>
          <a:endParaRPr lang="en-US"/>
        </a:p>
      </dgm:t>
    </dgm:pt>
    <dgm:pt modelId="{146DF5A1-8F6B-4205-A904-EF6C87AC46BD}" type="pres">
      <dgm:prSet presAssocID="{F6565387-01FF-4A10-8BBF-1A3799E25580}" presName="root" presStyleCnt="0">
        <dgm:presLayoutVars>
          <dgm:dir/>
          <dgm:resizeHandles val="exact"/>
        </dgm:presLayoutVars>
      </dgm:prSet>
      <dgm:spPr/>
    </dgm:pt>
    <dgm:pt modelId="{A7937B44-FB7A-4831-980D-2C5A4CBF4243}" type="pres">
      <dgm:prSet presAssocID="{B9C551C2-8571-4F9A-AFA0-A69BCA8E6642}" presName="compNode" presStyleCnt="0"/>
      <dgm:spPr/>
    </dgm:pt>
    <dgm:pt modelId="{2FAF4599-C39C-493C-98FC-629F5CA1ABBE}" type="pres">
      <dgm:prSet presAssocID="{B9C551C2-8571-4F9A-AFA0-A69BCA8E664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B2F9D629-CFC0-43B1-9AA5-317ED19EDBDF}" type="pres">
      <dgm:prSet presAssocID="{B9C551C2-8571-4F9A-AFA0-A69BCA8E6642}" presName="spaceRect" presStyleCnt="0"/>
      <dgm:spPr/>
    </dgm:pt>
    <dgm:pt modelId="{3BD3D110-62F0-4AF1-8D4F-3E38ECECC7A5}" type="pres">
      <dgm:prSet presAssocID="{B9C551C2-8571-4F9A-AFA0-A69BCA8E6642}" presName="textRect" presStyleLbl="revTx" presStyleIdx="0" presStyleCnt="2">
        <dgm:presLayoutVars>
          <dgm:chMax val="1"/>
          <dgm:chPref val="1"/>
        </dgm:presLayoutVars>
      </dgm:prSet>
      <dgm:spPr/>
    </dgm:pt>
    <dgm:pt modelId="{EF611510-FBC3-4189-8ED4-B01B107D5D2B}" type="pres">
      <dgm:prSet presAssocID="{639C7BC9-1B81-4AEE-A6A3-291A6904BE15}" presName="sibTrans" presStyleCnt="0"/>
      <dgm:spPr/>
    </dgm:pt>
    <dgm:pt modelId="{B8E9BE4F-4EFD-4F8D-A165-A06098BE76A5}" type="pres">
      <dgm:prSet presAssocID="{030C408D-850F-4E1F-91BE-00AC3DE448A3}" presName="compNode" presStyleCnt="0"/>
      <dgm:spPr/>
    </dgm:pt>
    <dgm:pt modelId="{C8D00B17-344F-4468-AEE2-C57A9C4C86A8}" type="pres">
      <dgm:prSet presAssocID="{030C408D-850F-4E1F-91BE-00AC3DE448A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mera"/>
        </a:ext>
      </dgm:extLst>
    </dgm:pt>
    <dgm:pt modelId="{B3944ECA-236E-4AE1-AB35-2A84AA779095}" type="pres">
      <dgm:prSet presAssocID="{030C408D-850F-4E1F-91BE-00AC3DE448A3}" presName="spaceRect" presStyleCnt="0"/>
      <dgm:spPr/>
    </dgm:pt>
    <dgm:pt modelId="{8AA5A436-5F4C-4443-883E-A73EB14DA2E3}" type="pres">
      <dgm:prSet presAssocID="{030C408D-850F-4E1F-91BE-00AC3DE448A3}" presName="textRect" presStyleLbl="revTx" presStyleIdx="1" presStyleCnt="2">
        <dgm:presLayoutVars>
          <dgm:chMax val="1"/>
          <dgm:chPref val="1"/>
        </dgm:presLayoutVars>
      </dgm:prSet>
      <dgm:spPr/>
    </dgm:pt>
  </dgm:ptLst>
  <dgm:cxnLst>
    <dgm:cxn modelId="{1FA9F031-8F6D-48F7-BA92-1B2F4619F98A}" srcId="{F6565387-01FF-4A10-8BBF-1A3799E25580}" destId="{B9C551C2-8571-4F9A-AFA0-A69BCA8E6642}" srcOrd="0" destOrd="0" parTransId="{62A66B55-3BD7-457C-803E-FAD7EDE847B0}" sibTransId="{639C7BC9-1B81-4AEE-A6A3-291A6904BE15}"/>
    <dgm:cxn modelId="{2BC5C837-0DC2-40AC-9C43-29333F798A9A}" type="presOf" srcId="{F6565387-01FF-4A10-8BBF-1A3799E25580}" destId="{146DF5A1-8F6B-4205-A904-EF6C87AC46BD}" srcOrd="0" destOrd="0" presId="urn:microsoft.com/office/officeart/2018/2/layout/IconLabelList"/>
    <dgm:cxn modelId="{030BF54E-FFBD-42BE-8F92-A5255340EEE8}" type="presOf" srcId="{B9C551C2-8571-4F9A-AFA0-A69BCA8E6642}" destId="{3BD3D110-62F0-4AF1-8D4F-3E38ECECC7A5}" srcOrd="0" destOrd="0" presId="urn:microsoft.com/office/officeart/2018/2/layout/IconLabelList"/>
    <dgm:cxn modelId="{0E43D4A2-3886-4634-96C1-C8DBEC928A5F}" srcId="{F6565387-01FF-4A10-8BBF-1A3799E25580}" destId="{030C408D-850F-4E1F-91BE-00AC3DE448A3}" srcOrd="1" destOrd="0" parTransId="{C64D11EB-AF38-43E5-B182-91B0824DDDEB}" sibTransId="{DA93AF5B-727C-44E4-863F-C009519904D2}"/>
    <dgm:cxn modelId="{2DECFAB7-C0A2-4197-A346-FAA8D3A0721A}" type="presOf" srcId="{030C408D-850F-4E1F-91BE-00AC3DE448A3}" destId="{8AA5A436-5F4C-4443-883E-A73EB14DA2E3}" srcOrd="0" destOrd="0" presId="urn:microsoft.com/office/officeart/2018/2/layout/IconLabelList"/>
    <dgm:cxn modelId="{5AB4F2B0-D511-4B56-B1F9-F0CD7D4BA29F}" type="presParOf" srcId="{146DF5A1-8F6B-4205-A904-EF6C87AC46BD}" destId="{A7937B44-FB7A-4831-980D-2C5A4CBF4243}" srcOrd="0" destOrd="0" presId="urn:microsoft.com/office/officeart/2018/2/layout/IconLabelList"/>
    <dgm:cxn modelId="{1F189F82-0312-429C-B012-890416560614}" type="presParOf" srcId="{A7937B44-FB7A-4831-980D-2C5A4CBF4243}" destId="{2FAF4599-C39C-493C-98FC-629F5CA1ABBE}" srcOrd="0" destOrd="0" presId="urn:microsoft.com/office/officeart/2018/2/layout/IconLabelList"/>
    <dgm:cxn modelId="{15CD335C-F003-4384-AA8F-23769EFAB5EA}" type="presParOf" srcId="{A7937B44-FB7A-4831-980D-2C5A4CBF4243}" destId="{B2F9D629-CFC0-43B1-9AA5-317ED19EDBDF}" srcOrd="1" destOrd="0" presId="urn:microsoft.com/office/officeart/2018/2/layout/IconLabelList"/>
    <dgm:cxn modelId="{4AE6FD50-0801-446B-B8F4-BA88A5CD83F0}" type="presParOf" srcId="{A7937B44-FB7A-4831-980D-2C5A4CBF4243}" destId="{3BD3D110-62F0-4AF1-8D4F-3E38ECECC7A5}" srcOrd="2" destOrd="0" presId="urn:microsoft.com/office/officeart/2018/2/layout/IconLabelList"/>
    <dgm:cxn modelId="{2D80136C-FC79-423A-971F-5ABFDFF42C12}" type="presParOf" srcId="{146DF5A1-8F6B-4205-A904-EF6C87AC46BD}" destId="{EF611510-FBC3-4189-8ED4-B01B107D5D2B}" srcOrd="1" destOrd="0" presId="urn:microsoft.com/office/officeart/2018/2/layout/IconLabelList"/>
    <dgm:cxn modelId="{CFB415E9-393E-43E1-B0CE-C75A815BB747}" type="presParOf" srcId="{146DF5A1-8F6B-4205-A904-EF6C87AC46BD}" destId="{B8E9BE4F-4EFD-4F8D-A165-A06098BE76A5}" srcOrd="2" destOrd="0" presId="urn:microsoft.com/office/officeart/2018/2/layout/IconLabelList"/>
    <dgm:cxn modelId="{377A5F55-5061-4C39-9483-683E329E87D9}" type="presParOf" srcId="{B8E9BE4F-4EFD-4F8D-A165-A06098BE76A5}" destId="{C8D00B17-344F-4468-AEE2-C57A9C4C86A8}" srcOrd="0" destOrd="0" presId="urn:microsoft.com/office/officeart/2018/2/layout/IconLabelList"/>
    <dgm:cxn modelId="{8435A03F-7870-45A1-B4D1-77F275F449A1}" type="presParOf" srcId="{B8E9BE4F-4EFD-4F8D-A165-A06098BE76A5}" destId="{B3944ECA-236E-4AE1-AB35-2A84AA779095}" srcOrd="1" destOrd="0" presId="urn:microsoft.com/office/officeart/2018/2/layout/IconLabelList"/>
    <dgm:cxn modelId="{B7EEC50F-ECCE-4494-8504-769E6F26CEE8}" type="presParOf" srcId="{B8E9BE4F-4EFD-4F8D-A165-A06098BE76A5}" destId="{8AA5A436-5F4C-4443-883E-A73EB14DA2E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5F9488-0CCC-4721-BD9D-86E6D537F38A}" type="doc">
      <dgm:prSet loTypeId="urn:microsoft.com/office/officeart/2016/7/layout/HorizontalActionList" loCatId="List" qsTypeId="urn:microsoft.com/office/officeart/2005/8/quickstyle/simple2" qsCatId="simple" csTypeId="urn:microsoft.com/office/officeart/2005/8/colors/accent1_2" csCatId="accent1"/>
      <dgm:spPr/>
      <dgm:t>
        <a:bodyPr/>
        <a:lstStyle/>
        <a:p>
          <a:endParaRPr lang="en-US"/>
        </a:p>
      </dgm:t>
    </dgm:pt>
    <dgm:pt modelId="{D0EC8A2C-E6AC-4A54-BDDE-E51097FF78F6}">
      <dgm:prSet/>
      <dgm:spPr/>
      <dgm:t>
        <a:bodyPr/>
        <a:lstStyle/>
        <a:p>
          <a:r>
            <a:rPr lang="en-US"/>
            <a:t>Describe</a:t>
          </a:r>
        </a:p>
      </dgm:t>
    </dgm:pt>
    <dgm:pt modelId="{4415E5E7-7FCA-4FD9-9AA0-22512AF8161E}" type="parTrans" cxnId="{9035B11B-5275-4C06-A157-31045595A588}">
      <dgm:prSet/>
      <dgm:spPr/>
      <dgm:t>
        <a:bodyPr/>
        <a:lstStyle/>
        <a:p>
          <a:endParaRPr lang="en-US"/>
        </a:p>
      </dgm:t>
    </dgm:pt>
    <dgm:pt modelId="{8A9E3E8F-A586-4A46-96E6-C4A8F9A95E8D}" type="sibTrans" cxnId="{9035B11B-5275-4C06-A157-31045595A588}">
      <dgm:prSet/>
      <dgm:spPr/>
      <dgm:t>
        <a:bodyPr/>
        <a:lstStyle/>
        <a:p>
          <a:endParaRPr lang="en-US"/>
        </a:p>
      </dgm:t>
    </dgm:pt>
    <dgm:pt modelId="{8D4BE614-28AE-405A-B807-4F5968D9CE68}">
      <dgm:prSet/>
      <dgm:spPr/>
      <dgm:t>
        <a:bodyPr/>
        <a:lstStyle/>
        <a:p>
          <a:r>
            <a:rPr lang="en-US"/>
            <a:t>Describe common acne lesions and explain the grading of acne severity</a:t>
          </a:r>
        </a:p>
      </dgm:t>
    </dgm:pt>
    <dgm:pt modelId="{294E21C5-ACC6-47C1-B22D-34F353035575}" type="parTrans" cxnId="{E56792E5-8B5A-4665-85A5-72030C5AA392}">
      <dgm:prSet/>
      <dgm:spPr/>
      <dgm:t>
        <a:bodyPr/>
        <a:lstStyle/>
        <a:p>
          <a:endParaRPr lang="en-US"/>
        </a:p>
      </dgm:t>
    </dgm:pt>
    <dgm:pt modelId="{653D3A08-C4A1-42B6-AB70-DD1FF84F6A19}" type="sibTrans" cxnId="{E56792E5-8B5A-4665-85A5-72030C5AA392}">
      <dgm:prSet/>
      <dgm:spPr/>
      <dgm:t>
        <a:bodyPr/>
        <a:lstStyle/>
        <a:p>
          <a:endParaRPr lang="en-US"/>
        </a:p>
      </dgm:t>
    </dgm:pt>
    <dgm:pt modelId="{19DA71D8-C250-4446-B8CA-F362EA986B80}">
      <dgm:prSet/>
      <dgm:spPr/>
      <dgm:t>
        <a:bodyPr/>
        <a:lstStyle/>
        <a:p>
          <a:r>
            <a:rPr lang="en-US"/>
            <a:t>Understand and apply</a:t>
          </a:r>
        </a:p>
      </dgm:t>
    </dgm:pt>
    <dgm:pt modelId="{3696C276-E5C5-4E84-A8FB-1019F56C18B8}" type="parTrans" cxnId="{35E13E23-9DF9-4872-BF82-EB1A059BF499}">
      <dgm:prSet/>
      <dgm:spPr/>
      <dgm:t>
        <a:bodyPr/>
        <a:lstStyle/>
        <a:p>
          <a:endParaRPr lang="en-US"/>
        </a:p>
      </dgm:t>
    </dgm:pt>
    <dgm:pt modelId="{C968FE0D-E800-4692-8C4F-125FA02B1152}" type="sibTrans" cxnId="{35E13E23-9DF9-4872-BF82-EB1A059BF499}">
      <dgm:prSet/>
      <dgm:spPr/>
      <dgm:t>
        <a:bodyPr/>
        <a:lstStyle/>
        <a:p>
          <a:endParaRPr lang="en-US"/>
        </a:p>
      </dgm:t>
    </dgm:pt>
    <dgm:pt modelId="{959D7FC4-EEB8-445D-89C0-7AC0AB252BCF}">
      <dgm:prSet/>
      <dgm:spPr/>
      <dgm:t>
        <a:bodyPr/>
        <a:lstStyle/>
        <a:p>
          <a:r>
            <a:rPr lang="en-US" dirty="0"/>
            <a:t>Understand and apply the appropriate acne treatment recommendations based on the American Academy of Dermatology (AAD) guidelines</a:t>
          </a:r>
        </a:p>
      </dgm:t>
    </dgm:pt>
    <dgm:pt modelId="{873F25F8-D878-4035-8BB0-B27F4BCFB217}" type="parTrans" cxnId="{9BB98F82-06E4-449B-AB53-25010862D7C9}">
      <dgm:prSet/>
      <dgm:spPr/>
      <dgm:t>
        <a:bodyPr/>
        <a:lstStyle/>
        <a:p>
          <a:endParaRPr lang="en-US"/>
        </a:p>
      </dgm:t>
    </dgm:pt>
    <dgm:pt modelId="{86E1D9C9-E121-4E46-B6F4-81998A429564}" type="sibTrans" cxnId="{9BB98F82-06E4-449B-AB53-25010862D7C9}">
      <dgm:prSet/>
      <dgm:spPr/>
      <dgm:t>
        <a:bodyPr/>
        <a:lstStyle/>
        <a:p>
          <a:endParaRPr lang="en-US"/>
        </a:p>
      </dgm:t>
    </dgm:pt>
    <dgm:pt modelId="{18BBF41E-6A25-455B-81B4-D35A80EA49F7}">
      <dgm:prSet/>
      <dgm:spPr/>
      <dgm:t>
        <a:bodyPr/>
        <a:lstStyle/>
        <a:p>
          <a:r>
            <a:rPr lang="en-US"/>
            <a:t>Recognize</a:t>
          </a:r>
        </a:p>
      </dgm:t>
    </dgm:pt>
    <dgm:pt modelId="{561B5A0C-15D5-4881-A3E9-A69580BB1029}" type="parTrans" cxnId="{DABA1E86-0B0F-436E-A754-A5D0EEB0C7BE}">
      <dgm:prSet/>
      <dgm:spPr/>
      <dgm:t>
        <a:bodyPr/>
        <a:lstStyle/>
        <a:p>
          <a:endParaRPr lang="en-US"/>
        </a:p>
      </dgm:t>
    </dgm:pt>
    <dgm:pt modelId="{21F816B5-532D-4AE3-BC55-60989065D597}" type="sibTrans" cxnId="{DABA1E86-0B0F-436E-A754-A5D0EEB0C7BE}">
      <dgm:prSet/>
      <dgm:spPr/>
      <dgm:t>
        <a:bodyPr/>
        <a:lstStyle/>
        <a:p>
          <a:endParaRPr lang="en-US"/>
        </a:p>
      </dgm:t>
    </dgm:pt>
    <dgm:pt modelId="{ECE18B58-EBB6-4637-8859-7EA478128F2A}">
      <dgm:prSet/>
      <dgm:spPr/>
      <dgm:t>
        <a:bodyPr/>
        <a:lstStyle/>
        <a:p>
          <a:r>
            <a:rPr lang="en-US"/>
            <a:t>Recognize indications and timing of referral to dermatology </a:t>
          </a:r>
        </a:p>
      </dgm:t>
    </dgm:pt>
    <dgm:pt modelId="{53DCAE57-A145-4497-9385-45D4C5EE6891}" type="parTrans" cxnId="{DA9543A2-523B-4EE1-AF31-9A4DC7451C43}">
      <dgm:prSet/>
      <dgm:spPr/>
      <dgm:t>
        <a:bodyPr/>
        <a:lstStyle/>
        <a:p>
          <a:endParaRPr lang="en-US"/>
        </a:p>
      </dgm:t>
    </dgm:pt>
    <dgm:pt modelId="{735A3604-74CC-42D9-B2EF-70DFDDED934C}" type="sibTrans" cxnId="{DA9543A2-523B-4EE1-AF31-9A4DC7451C43}">
      <dgm:prSet/>
      <dgm:spPr/>
      <dgm:t>
        <a:bodyPr/>
        <a:lstStyle/>
        <a:p>
          <a:endParaRPr lang="en-US"/>
        </a:p>
      </dgm:t>
    </dgm:pt>
    <dgm:pt modelId="{3A96E4C1-9FED-4599-8CE2-2C71AC5EF015}" type="pres">
      <dgm:prSet presAssocID="{055F9488-0CCC-4721-BD9D-86E6D537F38A}" presName="Name0" presStyleCnt="0">
        <dgm:presLayoutVars>
          <dgm:dir/>
          <dgm:animLvl val="lvl"/>
          <dgm:resizeHandles val="exact"/>
        </dgm:presLayoutVars>
      </dgm:prSet>
      <dgm:spPr/>
    </dgm:pt>
    <dgm:pt modelId="{7EA8F20E-4909-4DEC-BC72-26B77EB32C3E}" type="pres">
      <dgm:prSet presAssocID="{D0EC8A2C-E6AC-4A54-BDDE-E51097FF78F6}" presName="composite" presStyleCnt="0"/>
      <dgm:spPr/>
    </dgm:pt>
    <dgm:pt modelId="{CC8CE0DB-5560-4C39-8FA2-4D4C257AAC03}" type="pres">
      <dgm:prSet presAssocID="{D0EC8A2C-E6AC-4A54-BDDE-E51097FF78F6}" presName="parTx" presStyleLbl="alignNode1" presStyleIdx="0" presStyleCnt="3">
        <dgm:presLayoutVars>
          <dgm:chMax val="0"/>
          <dgm:chPref val="0"/>
        </dgm:presLayoutVars>
      </dgm:prSet>
      <dgm:spPr/>
    </dgm:pt>
    <dgm:pt modelId="{9AA37920-B782-4BE0-9EC6-5707199AA323}" type="pres">
      <dgm:prSet presAssocID="{D0EC8A2C-E6AC-4A54-BDDE-E51097FF78F6}" presName="desTx" presStyleLbl="alignAccFollowNode1" presStyleIdx="0" presStyleCnt="3">
        <dgm:presLayoutVars/>
      </dgm:prSet>
      <dgm:spPr/>
    </dgm:pt>
    <dgm:pt modelId="{FE368412-FB02-49DE-AAFC-8ABE12CC7CD3}" type="pres">
      <dgm:prSet presAssocID="{8A9E3E8F-A586-4A46-96E6-C4A8F9A95E8D}" presName="space" presStyleCnt="0"/>
      <dgm:spPr/>
    </dgm:pt>
    <dgm:pt modelId="{454F24C4-A6D1-4D07-BBB3-B737BFEB1310}" type="pres">
      <dgm:prSet presAssocID="{19DA71D8-C250-4446-B8CA-F362EA986B80}" presName="composite" presStyleCnt="0"/>
      <dgm:spPr/>
    </dgm:pt>
    <dgm:pt modelId="{DE204A2F-1056-4690-A175-3A3FAD53A8D6}" type="pres">
      <dgm:prSet presAssocID="{19DA71D8-C250-4446-B8CA-F362EA986B80}" presName="parTx" presStyleLbl="alignNode1" presStyleIdx="1" presStyleCnt="3">
        <dgm:presLayoutVars>
          <dgm:chMax val="0"/>
          <dgm:chPref val="0"/>
        </dgm:presLayoutVars>
      </dgm:prSet>
      <dgm:spPr/>
    </dgm:pt>
    <dgm:pt modelId="{F1C5FBC1-0B8A-49C2-8CDD-BBC1BB09F2A5}" type="pres">
      <dgm:prSet presAssocID="{19DA71D8-C250-4446-B8CA-F362EA986B80}" presName="desTx" presStyleLbl="alignAccFollowNode1" presStyleIdx="1" presStyleCnt="3">
        <dgm:presLayoutVars/>
      </dgm:prSet>
      <dgm:spPr/>
    </dgm:pt>
    <dgm:pt modelId="{3633175B-5E4B-4A2B-B003-612A4683B5E7}" type="pres">
      <dgm:prSet presAssocID="{C968FE0D-E800-4692-8C4F-125FA02B1152}" presName="space" presStyleCnt="0"/>
      <dgm:spPr/>
    </dgm:pt>
    <dgm:pt modelId="{ABD185D9-7D99-4060-9968-60DA7ACCB5BE}" type="pres">
      <dgm:prSet presAssocID="{18BBF41E-6A25-455B-81B4-D35A80EA49F7}" presName="composite" presStyleCnt="0"/>
      <dgm:spPr/>
    </dgm:pt>
    <dgm:pt modelId="{14C3AA18-FF9C-42B1-A8DC-A39F9D2A8CA7}" type="pres">
      <dgm:prSet presAssocID="{18BBF41E-6A25-455B-81B4-D35A80EA49F7}" presName="parTx" presStyleLbl="alignNode1" presStyleIdx="2" presStyleCnt="3">
        <dgm:presLayoutVars>
          <dgm:chMax val="0"/>
          <dgm:chPref val="0"/>
        </dgm:presLayoutVars>
      </dgm:prSet>
      <dgm:spPr/>
    </dgm:pt>
    <dgm:pt modelId="{8C426715-DFF3-4E7D-9524-E787C02C2CD1}" type="pres">
      <dgm:prSet presAssocID="{18BBF41E-6A25-455B-81B4-D35A80EA49F7}" presName="desTx" presStyleLbl="alignAccFollowNode1" presStyleIdx="2" presStyleCnt="3">
        <dgm:presLayoutVars/>
      </dgm:prSet>
      <dgm:spPr/>
    </dgm:pt>
  </dgm:ptLst>
  <dgm:cxnLst>
    <dgm:cxn modelId="{9035B11B-5275-4C06-A157-31045595A588}" srcId="{055F9488-0CCC-4721-BD9D-86E6D537F38A}" destId="{D0EC8A2C-E6AC-4A54-BDDE-E51097FF78F6}" srcOrd="0" destOrd="0" parTransId="{4415E5E7-7FCA-4FD9-9AA0-22512AF8161E}" sibTransId="{8A9E3E8F-A586-4A46-96E6-C4A8F9A95E8D}"/>
    <dgm:cxn modelId="{35E13E23-9DF9-4872-BF82-EB1A059BF499}" srcId="{055F9488-0CCC-4721-BD9D-86E6D537F38A}" destId="{19DA71D8-C250-4446-B8CA-F362EA986B80}" srcOrd="1" destOrd="0" parTransId="{3696C276-E5C5-4E84-A8FB-1019F56C18B8}" sibTransId="{C968FE0D-E800-4692-8C4F-125FA02B1152}"/>
    <dgm:cxn modelId="{EA98B53C-5FCB-4296-8625-F7D2F8FC6225}" type="presOf" srcId="{19DA71D8-C250-4446-B8CA-F362EA986B80}" destId="{DE204A2F-1056-4690-A175-3A3FAD53A8D6}" srcOrd="0" destOrd="0" presId="urn:microsoft.com/office/officeart/2016/7/layout/HorizontalActionList"/>
    <dgm:cxn modelId="{27415C61-D622-49C7-A144-0416305B2305}" type="presOf" srcId="{D0EC8A2C-E6AC-4A54-BDDE-E51097FF78F6}" destId="{CC8CE0DB-5560-4C39-8FA2-4D4C257AAC03}" srcOrd="0" destOrd="0" presId="urn:microsoft.com/office/officeart/2016/7/layout/HorizontalActionList"/>
    <dgm:cxn modelId="{D780376F-CC66-4EAC-8DDE-56A079798EB1}" type="presOf" srcId="{055F9488-0CCC-4721-BD9D-86E6D537F38A}" destId="{3A96E4C1-9FED-4599-8CE2-2C71AC5EF015}" srcOrd="0" destOrd="0" presId="urn:microsoft.com/office/officeart/2016/7/layout/HorizontalActionList"/>
    <dgm:cxn modelId="{9BB98F82-06E4-449B-AB53-25010862D7C9}" srcId="{19DA71D8-C250-4446-B8CA-F362EA986B80}" destId="{959D7FC4-EEB8-445D-89C0-7AC0AB252BCF}" srcOrd="0" destOrd="0" parTransId="{873F25F8-D878-4035-8BB0-B27F4BCFB217}" sibTransId="{86E1D9C9-E121-4E46-B6F4-81998A429564}"/>
    <dgm:cxn modelId="{2DE4FC84-89A0-4B44-9AEB-28A73D27BE8A}" type="presOf" srcId="{8D4BE614-28AE-405A-B807-4F5968D9CE68}" destId="{9AA37920-B782-4BE0-9EC6-5707199AA323}" srcOrd="0" destOrd="0" presId="urn:microsoft.com/office/officeart/2016/7/layout/HorizontalActionList"/>
    <dgm:cxn modelId="{DABA1E86-0B0F-436E-A754-A5D0EEB0C7BE}" srcId="{055F9488-0CCC-4721-BD9D-86E6D537F38A}" destId="{18BBF41E-6A25-455B-81B4-D35A80EA49F7}" srcOrd="2" destOrd="0" parTransId="{561B5A0C-15D5-4881-A3E9-A69580BB1029}" sibTransId="{21F816B5-532D-4AE3-BC55-60989065D597}"/>
    <dgm:cxn modelId="{DA9543A2-523B-4EE1-AF31-9A4DC7451C43}" srcId="{18BBF41E-6A25-455B-81B4-D35A80EA49F7}" destId="{ECE18B58-EBB6-4637-8859-7EA478128F2A}" srcOrd="0" destOrd="0" parTransId="{53DCAE57-A145-4497-9385-45D4C5EE6891}" sibTransId="{735A3604-74CC-42D9-B2EF-70DFDDED934C}"/>
    <dgm:cxn modelId="{FF1F0BAC-C006-4B5F-AB3A-25395BA3AA06}" type="presOf" srcId="{ECE18B58-EBB6-4637-8859-7EA478128F2A}" destId="{8C426715-DFF3-4E7D-9524-E787C02C2CD1}" srcOrd="0" destOrd="0" presId="urn:microsoft.com/office/officeart/2016/7/layout/HorizontalActionList"/>
    <dgm:cxn modelId="{687227B7-F9D5-44C5-85D7-2D1FF0AE504A}" type="presOf" srcId="{959D7FC4-EEB8-445D-89C0-7AC0AB252BCF}" destId="{F1C5FBC1-0B8A-49C2-8CDD-BBC1BB09F2A5}" srcOrd="0" destOrd="0" presId="urn:microsoft.com/office/officeart/2016/7/layout/HorizontalActionList"/>
    <dgm:cxn modelId="{2DB0C9E3-BA4A-4887-A783-086F8F7EC1C2}" type="presOf" srcId="{18BBF41E-6A25-455B-81B4-D35A80EA49F7}" destId="{14C3AA18-FF9C-42B1-A8DC-A39F9D2A8CA7}" srcOrd="0" destOrd="0" presId="urn:microsoft.com/office/officeart/2016/7/layout/HorizontalActionList"/>
    <dgm:cxn modelId="{E56792E5-8B5A-4665-85A5-72030C5AA392}" srcId="{D0EC8A2C-E6AC-4A54-BDDE-E51097FF78F6}" destId="{8D4BE614-28AE-405A-B807-4F5968D9CE68}" srcOrd="0" destOrd="0" parTransId="{294E21C5-ACC6-47C1-B22D-34F353035575}" sibTransId="{653D3A08-C4A1-42B6-AB70-DD1FF84F6A19}"/>
    <dgm:cxn modelId="{2C0891C8-B504-4D39-87C7-56E1C7677CC6}" type="presParOf" srcId="{3A96E4C1-9FED-4599-8CE2-2C71AC5EF015}" destId="{7EA8F20E-4909-4DEC-BC72-26B77EB32C3E}" srcOrd="0" destOrd="0" presId="urn:microsoft.com/office/officeart/2016/7/layout/HorizontalActionList"/>
    <dgm:cxn modelId="{E63268EB-7BC7-46F5-9FD9-F760830E2849}" type="presParOf" srcId="{7EA8F20E-4909-4DEC-BC72-26B77EB32C3E}" destId="{CC8CE0DB-5560-4C39-8FA2-4D4C257AAC03}" srcOrd="0" destOrd="0" presId="urn:microsoft.com/office/officeart/2016/7/layout/HorizontalActionList"/>
    <dgm:cxn modelId="{15416CD2-C31D-4700-AD9D-F685E016C3AF}" type="presParOf" srcId="{7EA8F20E-4909-4DEC-BC72-26B77EB32C3E}" destId="{9AA37920-B782-4BE0-9EC6-5707199AA323}" srcOrd="1" destOrd="0" presId="urn:microsoft.com/office/officeart/2016/7/layout/HorizontalActionList"/>
    <dgm:cxn modelId="{04F8C088-D5CE-4581-89DC-BE79118A35F9}" type="presParOf" srcId="{3A96E4C1-9FED-4599-8CE2-2C71AC5EF015}" destId="{FE368412-FB02-49DE-AAFC-8ABE12CC7CD3}" srcOrd="1" destOrd="0" presId="urn:microsoft.com/office/officeart/2016/7/layout/HorizontalActionList"/>
    <dgm:cxn modelId="{4D2C6818-2408-4C45-BBEA-AA17EB0BED36}" type="presParOf" srcId="{3A96E4C1-9FED-4599-8CE2-2C71AC5EF015}" destId="{454F24C4-A6D1-4D07-BBB3-B737BFEB1310}" srcOrd="2" destOrd="0" presId="urn:microsoft.com/office/officeart/2016/7/layout/HorizontalActionList"/>
    <dgm:cxn modelId="{065E0B04-A1A1-40AF-8D70-C6233321EC94}" type="presParOf" srcId="{454F24C4-A6D1-4D07-BBB3-B737BFEB1310}" destId="{DE204A2F-1056-4690-A175-3A3FAD53A8D6}" srcOrd="0" destOrd="0" presId="urn:microsoft.com/office/officeart/2016/7/layout/HorizontalActionList"/>
    <dgm:cxn modelId="{03A2D9DA-0E8C-4CE9-89DA-3B022DC5BA08}" type="presParOf" srcId="{454F24C4-A6D1-4D07-BBB3-B737BFEB1310}" destId="{F1C5FBC1-0B8A-49C2-8CDD-BBC1BB09F2A5}" srcOrd="1" destOrd="0" presId="urn:microsoft.com/office/officeart/2016/7/layout/HorizontalActionList"/>
    <dgm:cxn modelId="{0CB78710-4C84-4F6C-8CFB-85E684EABDF1}" type="presParOf" srcId="{3A96E4C1-9FED-4599-8CE2-2C71AC5EF015}" destId="{3633175B-5E4B-4A2B-B003-612A4683B5E7}" srcOrd="3" destOrd="0" presId="urn:microsoft.com/office/officeart/2016/7/layout/HorizontalActionList"/>
    <dgm:cxn modelId="{1BC0B41B-42F0-4FC9-ACB0-7C4882EBB625}" type="presParOf" srcId="{3A96E4C1-9FED-4599-8CE2-2C71AC5EF015}" destId="{ABD185D9-7D99-4060-9968-60DA7ACCB5BE}" srcOrd="4" destOrd="0" presId="urn:microsoft.com/office/officeart/2016/7/layout/HorizontalActionList"/>
    <dgm:cxn modelId="{982A5E23-C350-45B8-BF0F-1601A14F1A99}" type="presParOf" srcId="{ABD185D9-7D99-4060-9968-60DA7ACCB5BE}" destId="{14C3AA18-FF9C-42B1-A8DC-A39F9D2A8CA7}" srcOrd="0" destOrd="0" presId="urn:microsoft.com/office/officeart/2016/7/layout/HorizontalActionList"/>
    <dgm:cxn modelId="{513551D0-215B-4E8D-8848-522498E44295}" type="presParOf" srcId="{ABD185D9-7D99-4060-9968-60DA7ACCB5BE}" destId="{8C426715-DFF3-4E7D-9524-E787C02C2CD1}"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30DF32-DFF7-437F-9ABC-4340AE7B54CC}"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3AF859A4-0605-4A54-BDE5-4F5A1E12B27D}">
      <dgm:prSet/>
      <dgm:spPr/>
      <dgm:t>
        <a:bodyPr/>
        <a:lstStyle/>
        <a:p>
          <a:r>
            <a:rPr lang="en-US"/>
            <a:t>When managing acne with topical medications, we recommend multimodal therapy combining multiple mechanisms of action.</a:t>
          </a:r>
        </a:p>
      </dgm:t>
    </dgm:pt>
    <dgm:pt modelId="{58D4BCFF-BC0A-493E-8321-3F14C1088297}" type="parTrans" cxnId="{BEA2DCB8-1482-454C-8A2A-834F7C9A88E2}">
      <dgm:prSet/>
      <dgm:spPr/>
      <dgm:t>
        <a:bodyPr/>
        <a:lstStyle/>
        <a:p>
          <a:endParaRPr lang="en-US"/>
        </a:p>
      </dgm:t>
    </dgm:pt>
    <dgm:pt modelId="{8F59A62C-4862-4F6A-A635-EE77B9D39F65}" type="sibTrans" cxnId="{BEA2DCB8-1482-454C-8A2A-834F7C9A88E2}">
      <dgm:prSet/>
      <dgm:spPr/>
      <dgm:t>
        <a:bodyPr/>
        <a:lstStyle/>
        <a:p>
          <a:endParaRPr lang="en-US"/>
        </a:p>
      </dgm:t>
    </dgm:pt>
    <dgm:pt modelId="{E5AA3A96-D0F4-4344-8065-74CEFD9AB087}">
      <dgm:prSet/>
      <dgm:spPr/>
      <dgm:t>
        <a:bodyPr/>
        <a:lstStyle/>
        <a:p>
          <a:r>
            <a:rPr lang="en-US"/>
            <a:t>For patients with acne, we recommend limiting the use of systemic antibiotics when possible to reduce the development of antibiotic resistance and other antibiotic associated complications.</a:t>
          </a:r>
        </a:p>
      </dgm:t>
    </dgm:pt>
    <dgm:pt modelId="{979ED611-FAE3-4DA7-8642-902A7856D9CA}" type="parTrans" cxnId="{4A442039-47DF-47DA-BCE9-BCC989156CF4}">
      <dgm:prSet/>
      <dgm:spPr/>
      <dgm:t>
        <a:bodyPr/>
        <a:lstStyle/>
        <a:p>
          <a:endParaRPr lang="en-US"/>
        </a:p>
      </dgm:t>
    </dgm:pt>
    <dgm:pt modelId="{D0C04B32-D383-4A3E-A0FB-9E8D7D18E124}" type="sibTrans" cxnId="{4A442039-47DF-47DA-BCE9-BCC989156CF4}">
      <dgm:prSet/>
      <dgm:spPr/>
      <dgm:t>
        <a:bodyPr/>
        <a:lstStyle/>
        <a:p>
          <a:endParaRPr lang="en-US"/>
        </a:p>
      </dgm:t>
    </dgm:pt>
    <dgm:pt modelId="{E16ACBE4-864A-4A00-BAA8-D4C9E168BDD7}">
      <dgm:prSet/>
      <dgm:spPr/>
      <dgm:t>
        <a:bodyPr/>
        <a:lstStyle/>
        <a:p>
          <a:r>
            <a:rPr lang="en-US" dirty="0"/>
            <a:t>It is recommended that  systemic antibiotics are used concomitantly with benzoyl peroxide and other topical therapy.</a:t>
          </a:r>
        </a:p>
      </dgm:t>
    </dgm:pt>
    <dgm:pt modelId="{6C24FAEA-3053-4C75-B653-EF98E320D4C9}" type="parTrans" cxnId="{A378D7DA-4FCD-4DBB-917C-BB84E6B24E73}">
      <dgm:prSet/>
      <dgm:spPr/>
      <dgm:t>
        <a:bodyPr/>
        <a:lstStyle/>
        <a:p>
          <a:endParaRPr lang="en-US"/>
        </a:p>
      </dgm:t>
    </dgm:pt>
    <dgm:pt modelId="{4E6A27A6-71AB-4169-A7A8-87CA7F42BAB3}" type="sibTrans" cxnId="{A378D7DA-4FCD-4DBB-917C-BB84E6B24E73}">
      <dgm:prSet/>
      <dgm:spPr/>
      <dgm:t>
        <a:bodyPr/>
        <a:lstStyle/>
        <a:p>
          <a:endParaRPr lang="en-US"/>
        </a:p>
      </dgm:t>
    </dgm:pt>
    <dgm:pt modelId="{5DDC9C3B-7A5E-4642-AA3A-50D32FBC0D54}">
      <dgm:prSet/>
      <dgm:spPr/>
      <dgm:t>
        <a:bodyPr/>
        <a:lstStyle/>
        <a:p>
          <a:r>
            <a:rPr lang="en-US"/>
            <a:t>For patients with larger acne papules or nodules, we recommend intralesional corticosteroid injections as an adjuvant therapy.</a:t>
          </a:r>
        </a:p>
      </dgm:t>
    </dgm:pt>
    <dgm:pt modelId="{E9356140-B97D-447A-8ACB-873286FF6087}" type="parTrans" cxnId="{C124B169-D88A-457F-ADB3-3E2F423F3789}">
      <dgm:prSet/>
      <dgm:spPr/>
      <dgm:t>
        <a:bodyPr/>
        <a:lstStyle/>
        <a:p>
          <a:endParaRPr lang="en-US"/>
        </a:p>
      </dgm:t>
    </dgm:pt>
    <dgm:pt modelId="{DF7FBE9E-0C55-4D0F-8A4E-E37C72764F4E}" type="sibTrans" cxnId="{C124B169-D88A-457F-ADB3-3E2F423F3789}">
      <dgm:prSet/>
      <dgm:spPr/>
      <dgm:t>
        <a:bodyPr/>
        <a:lstStyle/>
        <a:p>
          <a:endParaRPr lang="en-US"/>
        </a:p>
      </dgm:t>
    </dgm:pt>
    <dgm:pt modelId="{04038077-4B23-4F3F-9CA7-F69157EF2AF4}">
      <dgm:prSet/>
      <dgm:spPr/>
      <dgm:t>
        <a:bodyPr/>
        <a:lstStyle/>
        <a:p>
          <a:r>
            <a:rPr lang="en-US"/>
            <a:t>For patient with severe acne who have failed standard treatment with oral or topical therapy, we recommend isotrenitoin. </a:t>
          </a:r>
        </a:p>
      </dgm:t>
    </dgm:pt>
    <dgm:pt modelId="{01EBB3CC-14D6-4601-8E33-76C752976162}" type="parTrans" cxnId="{7577468A-6DB3-4A3B-B1F2-165490AFE7D4}">
      <dgm:prSet/>
      <dgm:spPr/>
      <dgm:t>
        <a:bodyPr/>
        <a:lstStyle/>
        <a:p>
          <a:endParaRPr lang="en-US"/>
        </a:p>
      </dgm:t>
    </dgm:pt>
    <dgm:pt modelId="{0BA5A24A-93FB-4BD0-8ADB-B330AB9EB4C4}" type="sibTrans" cxnId="{7577468A-6DB3-4A3B-B1F2-165490AFE7D4}">
      <dgm:prSet/>
      <dgm:spPr/>
      <dgm:t>
        <a:bodyPr/>
        <a:lstStyle/>
        <a:p>
          <a:endParaRPr lang="en-US"/>
        </a:p>
      </dgm:t>
    </dgm:pt>
    <dgm:pt modelId="{AD12562E-AB91-44A7-8897-A1DA26433394}" type="pres">
      <dgm:prSet presAssocID="{8C30DF32-DFF7-437F-9ABC-4340AE7B54CC}" presName="diagram" presStyleCnt="0">
        <dgm:presLayoutVars>
          <dgm:dir/>
          <dgm:resizeHandles val="exact"/>
        </dgm:presLayoutVars>
      </dgm:prSet>
      <dgm:spPr/>
    </dgm:pt>
    <dgm:pt modelId="{5AF42907-91EB-443A-9B61-00141EC486AB}" type="pres">
      <dgm:prSet presAssocID="{3AF859A4-0605-4A54-BDE5-4F5A1E12B27D}" presName="node" presStyleLbl="node1" presStyleIdx="0" presStyleCnt="5">
        <dgm:presLayoutVars>
          <dgm:bulletEnabled val="1"/>
        </dgm:presLayoutVars>
      </dgm:prSet>
      <dgm:spPr/>
    </dgm:pt>
    <dgm:pt modelId="{82B706DE-75BF-4314-9094-5A510BC16CD8}" type="pres">
      <dgm:prSet presAssocID="{8F59A62C-4862-4F6A-A635-EE77B9D39F65}" presName="sibTrans" presStyleCnt="0"/>
      <dgm:spPr/>
    </dgm:pt>
    <dgm:pt modelId="{66EDBC3A-3AD2-4C03-96EF-B86CB460B6E4}" type="pres">
      <dgm:prSet presAssocID="{E5AA3A96-D0F4-4344-8065-74CEFD9AB087}" presName="node" presStyleLbl="node1" presStyleIdx="1" presStyleCnt="5">
        <dgm:presLayoutVars>
          <dgm:bulletEnabled val="1"/>
        </dgm:presLayoutVars>
      </dgm:prSet>
      <dgm:spPr/>
    </dgm:pt>
    <dgm:pt modelId="{FFAD594A-7442-47F1-8466-6AE632CE2FC8}" type="pres">
      <dgm:prSet presAssocID="{D0C04B32-D383-4A3E-A0FB-9E8D7D18E124}" presName="sibTrans" presStyleCnt="0"/>
      <dgm:spPr/>
    </dgm:pt>
    <dgm:pt modelId="{70554F19-71EC-436A-9381-708658DED7D2}" type="pres">
      <dgm:prSet presAssocID="{E16ACBE4-864A-4A00-BAA8-D4C9E168BDD7}" presName="node" presStyleLbl="node1" presStyleIdx="2" presStyleCnt="5">
        <dgm:presLayoutVars>
          <dgm:bulletEnabled val="1"/>
        </dgm:presLayoutVars>
      </dgm:prSet>
      <dgm:spPr/>
    </dgm:pt>
    <dgm:pt modelId="{A9EFF31A-E6B5-4270-8ECB-7C4F6A51C1B7}" type="pres">
      <dgm:prSet presAssocID="{4E6A27A6-71AB-4169-A7A8-87CA7F42BAB3}" presName="sibTrans" presStyleCnt="0"/>
      <dgm:spPr/>
    </dgm:pt>
    <dgm:pt modelId="{B9ACE654-5AA3-41BD-8DD6-31FAAAD1E000}" type="pres">
      <dgm:prSet presAssocID="{5DDC9C3B-7A5E-4642-AA3A-50D32FBC0D54}" presName="node" presStyleLbl="node1" presStyleIdx="3" presStyleCnt="5">
        <dgm:presLayoutVars>
          <dgm:bulletEnabled val="1"/>
        </dgm:presLayoutVars>
      </dgm:prSet>
      <dgm:spPr/>
    </dgm:pt>
    <dgm:pt modelId="{B305CF45-AC8D-4F05-B10B-5F5CB01F31C6}" type="pres">
      <dgm:prSet presAssocID="{DF7FBE9E-0C55-4D0F-8A4E-E37C72764F4E}" presName="sibTrans" presStyleCnt="0"/>
      <dgm:spPr/>
    </dgm:pt>
    <dgm:pt modelId="{6A39906A-C469-4220-ACAA-82E799783596}" type="pres">
      <dgm:prSet presAssocID="{04038077-4B23-4F3F-9CA7-F69157EF2AF4}" presName="node" presStyleLbl="node1" presStyleIdx="4" presStyleCnt="5">
        <dgm:presLayoutVars>
          <dgm:bulletEnabled val="1"/>
        </dgm:presLayoutVars>
      </dgm:prSet>
      <dgm:spPr/>
    </dgm:pt>
  </dgm:ptLst>
  <dgm:cxnLst>
    <dgm:cxn modelId="{B2CC2C22-A9F8-44E4-95DF-79656C1D2A1C}" type="presOf" srcId="{5DDC9C3B-7A5E-4642-AA3A-50D32FBC0D54}" destId="{B9ACE654-5AA3-41BD-8DD6-31FAAAD1E000}" srcOrd="0" destOrd="0" presId="urn:microsoft.com/office/officeart/2005/8/layout/default"/>
    <dgm:cxn modelId="{B1E2EC26-CE53-43D5-9363-D5A3CDE8AC3D}" type="presOf" srcId="{E5AA3A96-D0F4-4344-8065-74CEFD9AB087}" destId="{66EDBC3A-3AD2-4C03-96EF-B86CB460B6E4}" srcOrd="0" destOrd="0" presId="urn:microsoft.com/office/officeart/2005/8/layout/default"/>
    <dgm:cxn modelId="{4A442039-47DF-47DA-BCE9-BCC989156CF4}" srcId="{8C30DF32-DFF7-437F-9ABC-4340AE7B54CC}" destId="{E5AA3A96-D0F4-4344-8065-74CEFD9AB087}" srcOrd="1" destOrd="0" parTransId="{979ED611-FAE3-4DA7-8642-902A7856D9CA}" sibTransId="{D0C04B32-D383-4A3E-A0FB-9E8D7D18E124}"/>
    <dgm:cxn modelId="{C124B169-D88A-457F-ADB3-3E2F423F3789}" srcId="{8C30DF32-DFF7-437F-9ABC-4340AE7B54CC}" destId="{5DDC9C3B-7A5E-4642-AA3A-50D32FBC0D54}" srcOrd="3" destOrd="0" parTransId="{E9356140-B97D-447A-8ACB-873286FF6087}" sibTransId="{DF7FBE9E-0C55-4D0F-8A4E-E37C72764F4E}"/>
    <dgm:cxn modelId="{D534CB4A-6F87-4271-B3CE-E4D42CABAA6F}" type="presOf" srcId="{3AF859A4-0605-4A54-BDE5-4F5A1E12B27D}" destId="{5AF42907-91EB-443A-9B61-00141EC486AB}" srcOrd="0" destOrd="0" presId="urn:microsoft.com/office/officeart/2005/8/layout/default"/>
    <dgm:cxn modelId="{E1552E4B-3731-4BF5-9776-5A9287E566CB}" type="presOf" srcId="{8C30DF32-DFF7-437F-9ABC-4340AE7B54CC}" destId="{AD12562E-AB91-44A7-8897-A1DA26433394}" srcOrd="0" destOrd="0" presId="urn:microsoft.com/office/officeart/2005/8/layout/default"/>
    <dgm:cxn modelId="{7577468A-6DB3-4A3B-B1F2-165490AFE7D4}" srcId="{8C30DF32-DFF7-437F-9ABC-4340AE7B54CC}" destId="{04038077-4B23-4F3F-9CA7-F69157EF2AF4}" srcOrd="4" destOrd="0" parTransId="{01EBB3CC-14D6-4601-8E33-76C752976162}" sibTransId="{0BA5A24A-93FB-4BD0-8ADB-B330AB9EB4C4}"/>
    <dgm:cxn modelId="{229AB18B-32F8-4706-93A6-E42E34BB7AFA}" type="presOf" srcId="{E16ACBE4-864A-4A00-BAA8-D4C9E168BDD7}" destId="{70554F19-71EC-436A-9381-708658DED7D2}" srcOrd="0" destOrd="0" presId="urn:microsoft.com/office/officeart/2005/8/layout/default"/>
    <dgm:cxn modelId="{B52A75AA-8908-431D-840E-3B60D56B1AF5}" type="presOf" srcId="{04038077-4B23-4F3F-9CA7-F69157EF2AF4}" destId="{6A39906A-C469-4220-ACAA-82E799783596}" srcOrd="0" destOrd="0" presId="urn:microsoft.com/office/officeart/2005/8/layout/default"/>
    <dgm:cxn modelId="{BEA2DCB8-1482-454C-8A2A-834F7C9A88E2}" srcId="{8C30DF32-DFF7-437F-9ABC-4340AE7B54CC}" destId="{3AF859A4-0605-4A54-BDE5-4F5A1E12B27D}" srcOrd="0" destOrd="0" parTransId="{58D4BCFF-BC0A-493E-8321-3F14C1088297}" sibTransId="{8F59A62C-4862-4F6A-A635-EE77B9D39F65}"/>
    <dgm:cxn modelId="{A378D7DA-4FCD-4DBB-917C-BB84E6B24E73}" srcId="{8C30DF32-DFF7-437F-9ABC-4340AE7B54CC}" destId="{E16ACBE4-864A-4A00-BAA8-D4C9E168BDD7}" srcOrd="2" destOrd="0" parTransId="{6C24FAEA-3053-4C75-B653-EF98E320D4C9}" sibTransId="{4E6A27A6-71AB-4169-A7A8-87CA7F42BAB3}"/>
    <dgm:cxn modelId="{4F4C36B5-3A0C-474E-9399-AE6E0014A438}" type="presParOf" srcId="{AD12562E-AB91-44A7-8897-A1DA26433394}" destId="{5AF42907-91EB-443A-9B61-00141EC486AB}" srcOrd="0" destOrd="0" presId="urn:microsoft.com/office/officeart/2005/8/layout/default"/>
    <dgm:cxn modelId="{5185653E-9720-48F8-B242-DF287A823D9D}" type="presParOf" srcId="{AD12562E-AB91-44A7-8897-A1DA26433394}" destId="{82B706DE-75BF-4314-9094-5A510BC16CD8}" srcOrd="1" destOrd="0" presId="urn:microsoft.com/office/officeart/2005/8/layout/default"/>
    <dgm:cxn modelId="{6C3CE01F-A4A6-45DC-B9BB-5BF46A8B7145}" type="presParOf" srcId="{AD12562E-AB91-44A7-8897-A1DA26433394}" destId="{66EDBC3A-3AD2-4C03-96EF-B86CB460B6E4}" srcOrd="2" destOrd="0" presId="urn:microsoft.com/office/officeart/2005/8/layout/default"/>
    <dgm:cxn modelId="{84C86442-EEA4-4270-B908-7876C713306F}" type="presParOf" srcId="{AD12562E-AB91-44A7-8897-A1DA26433394}" destId="{FFAD594A-7442-47F1-8466-6AE632CE2FC8}" srcOrd="3" destOrd="0" presId="urn:microsoft.com/office/officeart/2005/8/layout/default"/>
    <dgm:cxn modelId="{75CAF8B5-67C0-4A79-BF19-69D9102B94E0}" type="presParOf" srcId="{AD12562E-AB91-44A7-8897-A1DA26433394}" destId="{70554F19-71EC-436A-9381-708658DED7D2}" srcOrd="4" destOrd="0" presId="urn:microsoft.com/office/officeart/2005/8/layout/default"/>
    <dgm:cxn modelId="{90CCD54B-9951-40C7-9CF9-4F5568918FF4}" type="presParOf" srcId="{AD12562E-AB91-44A7-8897-A1DA26433394}" destId="{A9EFF31A-E6B5-4270-8ECB-7C4F6A51C1B7}" srcOrd="5" destOrd="0" presId="urn:microsoft.com/office/officeart/2005/8/layout/default"/>
    <dgm:cxn modelId="{612D7D23-8996-4DB0-8B4B-E81DE8843A81}" type="presParOf" srcId="{AD12562E-AB91-44A7-8897-A1DA26433394}" destId="{B9ACE654-5AA3-41BD-8DD6-31FAAAD1E000}" srcOrd="6" destOrd="0" presId="urn:microsoft.com/office/officeart/2005/8/layout/default"/>
    <dgm:cxn modelId="{8FBC93C4-2492-4635-A305-FDC0F35B7106}" type="presParOf" srcId="{AD12562E-AB91-44A7-8897-A1DA26433394}" destId="{B305CF45-AC8D-4F05-B10B-5F5CB01F31C6}" srcOrd="7" destOrd="0" presId="urn:microsoft.com/office/officeart/2005/8/layout/default"/>
    <dgm:cxn modelId="{44B791FC-4A11-4740-8A8B-1291E7FC25E5}" type="presParOf" srcId="{AD12562E-AB91-44A7-8897-A1DA26433394}" destId="{6A39906A-C469-4220-ACAA-82E79978359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F4599-C39C-493C-98FC-629F5CA1ABBE}">
      <dsp:nvSpPr>
        <dsp:cNvPr id="0" name=""/>
        <dsp:cNvSpPr/>
      </dsp:nvSpPr>
      <dsp:spPr>
        <a:xfrm>
          <a:off x="1633500" y="37926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D3D110-62F0-4AF1-8D4F-3E38ECECC7A5}">
      <dsp:nvSpPr>
        <dsp:cNvPr id="0" name=""/>
        <dsp:cNvSpPr/>
      </dsp:nvSpPr>
      <dsp:spPr>
        <a:xfrm>
          <a:off x="445500" y="279359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t>No financial disclosures</a:t>
          </a:r>
        </a:p>
      </dsp:txBody>
      <dsp:txXfrm>
        <a:off x="445500" y="2793597"/>
        <a:ext cx="4320000" cy="720000"/>
      </dsp:txXfrm>
    </dsp:sp>
    <dsp:sp modelId="{C8D00B17-344F-4468-AEE2-C57A9C4C86A8}">
      <dsp:nvSpPr>
        <dsp:cNvPr id="0" name=""/>
        <dsp:cNvSpPr/>
      </dsp:nvSpPr>
      <dsp:spPr>
        <a:xfrm>
          <a:off x="6709500" y="37926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A5A436-5F4C-4443-883E-A73EB14DA2E3}">
      <dsp:nvSpPr>
        <dsp:cNvPr id="0" name=""/>
        <dsp:cNvSpPr/>
      </dsp:nvSpPr>
      <dsp:spPr>
        <a:xfrm>
          <a:off x="5521500" y="2793597"/>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t>Many photos in the presentation come from Visual Dx </a:t>
          </a:r>
        </a:p>
      </dsp:txBody>
      <dsp:txXfrm>
        <a:off x="5521500" y="2793597"/>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CE0DB-5560-4C39-8FA2-4D4C257AAC03}">
      <dsp:nvSpPr>
        <dsp:cNvPr id="0" name=""/>
        <dsp:cNvSpPr/>
      </dsp:nvSpPr>
      <dsp:spPr>
        <a:xfrm>
          <a:off x="7698" y="416280"/>
          <a:ext cx="3357086" cy="10071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65284" tIns="265284" rIns="265284" bIns="265284" numCol="1" spcCol="1270" anchor="ctr" anchorCtr="0">
          <a:noAutofit/>
        </a:bodyPr>
        <a:lstStyle/>
        <a:p>
          <a:pPr marL="0" lvl="0" indent="0" algn="ctr" defTabSz="1022350">
            <a:lnSpc>
              <a:spcPct val="90000"/>
            </a:lnSpc>
            <a:spcBef>
              <a:spcPct val="0"/>
            </a:spcBef>
            <a:spcAft>
              <a:spcPct val="35000"/>
            </a:spcAft>
            <a:buNone/>
          </a:pPr>
          <a:r>
            <a:rPr lang="en-US" sz="2300" kern="1200"/>
            <a:t>Describe</a:t>
          </a:r>
        </a:p>
      </dsp:txBody>
      <dsp:txXfrm>
        <a:off x="7698" y="416280"/>
        <a:ext cx="3357086" cy="1007125"/>
      </dsp:txXfrm>
    </dsp:sp>
    <dsp:sp modelId="{9AA37920-B782-4BE0-9EC6-5707199AA323}">
      <dsp:nvSpPr>
        <dsp:cNvPr id="0" name=""/>
        <dsp:cNvSpPr/>
      </dsp:nvSpPr>
      <dsp:spPr>
        <a:xfrm>
          <a:off x="7698" y="1423406"/>
          <a:ext cx="3357086" cy="24171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1606" tIns="331606" rIns="331606" bIns="331606" numCol="1" spcCol="1270" anchor="t" anchorCtr="0">
          <a:noAutofit/>
        </a:bodyPr>
        <a:lstStyle/>
        <a:p>
          <a:pPr marL="0" lvl="0" indent="0" algn="l" defTabSz="800100">
            <a:lnSpc>
              <a:spcPct val="90000"/>
            </a:lnSpc>
            <a:spcBef>
              <a:spcPct val="0"/>
            </a:spcBef>
            <a:spcAft>
              <a:spcPct val="35000"/>
            </a:spcAft>
            <a:buNone/>
          </a:pPr>
          <a:r>
            <a:rPr lang="en-US" sz="1800" kern="1200"/>
            <a:t>Describe common acne lesions and explain the grading of acne severity</a:t>
          </a:r>
        </a:p>
      </dsp:txBody>
      <dsp:txXfrm>
        <a:off x="7698" y="1423406"/>
        <a:ext cx="3357086" cy="2417156"/>
      </dsp:txXfrm>
    </dsp:sp>
    <dsp:sp modelId="{DE204A2F-1056-4690-A175-3A3FAD53A8D6}">
      <dsp:nvSpPr>
        <dsp:cNvPr id="0" name=""/>
        <dsp:cNvSpPr/>
      </dsp:nvSpPr>
      <dsp:spPr>
        <a:xfrm>
          <a:off x="3472679" y="416280"/>
          <a:ext cx="3357086" cy="10071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65284" tIns="265284" rIns="265284" bIns="265284" numCol="1" spcCol="1270" anchor="ctr" anchorCtr="0">
          <a:noAutofit/>
        </a:bodyPr>
        <a:lstStyle/>
        <a:p>
          <a:pPr marL="0" lvl="0" indent="0" algn="ctr" defTabSz="1022350">
            <a:lnSpc>
              <a:spcPct val="90000"/>
            </a:lnSpc>
            <a:spcBef>
              <a:spcPct val="0"/>
            </a:spcBef>
            <a:spcAft>
              <a:spcPct val="35000"/>
            </a:spcAft>
            <a:buNone/>
          </a:pPr>
          <a:r>
            <a:rPr lang="en-US" sz="2300" kern="1200"/>
            <a:t>Understand and apply</a:t>
          </a:r>
        </a:p>
      </dsp:txBody>
      <dsp:txXfrm>
        <a:off x="3472679" y="416280"/>
        <a:ext cx="3357086" cy="1007125"/>
      </dsp:txXfrm>
    </dsp:sp>
    <dsp:sp modelId="{F1C5FBC1-0B8A-49C2-8CDD-BBC1BB09F2A5}">
      <dsp:nvSpPr>
        <dsp:cNvPr id="0" name=""/>
        <dsp:cNvSpPr/>
      </dsp:nvSpPr>
      <dsp:spPr>
        <a:xfrm>
          <a:off x="3472679" y="1423406"/>
          <a:ext cx="3357086" cy="24171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1606" tIns="331606" rIns="331606" bIns="331606" numCol="1" spcCol="1270" anchor="t" anchorCtr="0">
          <a:noAutofit/>
        </a:bodyPr>
        <a:lstStyle/>
        <a:p>
          <a:pPr marL="0" lvl="0" indent="0" algn="l" defTabSz="800100">
            <a:lnSpc>
              <a:spcPct val="90000"/>
            </a:lnSpc>
            <a:spcBef>
              <a:spcPct val="0"/>
            </a:spcBef>
            <a:spcAft>
              <a:spcPct val="35000"/>
            </a:spcAft>
            <a:buNone/>
          </a:pPr>
          <a:r>
            <a:rPr lang="en-US" sz="1800" kern="1200" dirty="0"/>
            <a:t>Understand and apply the appropriate acne treatment recommendations based on the American Academy of Dermatology (AAD) guidelines</a:t>
          </a:r>
        </a:p>
      </dsp:txBody>
      <dsp:txXfrm>
        <a:off x="3472679" y="1423406"/>
        <a:ext cx="3357086" cy="2417156"/>
      </dsp:txXfrm>
    </dsp:sp>
    <dsp:sp modelId="{14C3AA18-FF9C-42B1-A8DC-A39F9D2A8CA7}">
      <dsp:nvSpPr>
        <dsp:cNvPr id="0" name=""/>
        <dsp:cNvSpPr/>
      </dsp:nvSpPr>
      <dsp:spPr>
        <a:xfrm>
          <a:off x="6937660" y="416280"/>
          <a:ext cx="3357086" cy="100712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65284" tIns="265284" rIns="265284" bIns="265284" numCol="1" spcCol="1270" anchor="ctr" anchorCtr="0">
          <a:noAutofit/>
        </a:bodyPr>
        <a:lstStyle/>
        <a:p>
          <a:pPr marL="0" lvl="0" indent="0" algn="ctr" defTabSz="1022350">
            <a:lnSpc>
              <a:spcPct val="90000"/>
            </a:lnSpc>
            <a:spcBef>
              <a:spcPct val="0"/>
            </a:spcBef>
            <a:spcAft>
              <a:spcPct val="35000"/>
            </a:spcAft>
            <a:buNone/>
          </a:pPr>
          <a:r>
            <a:rPr lang="en-US" sz="2300" kern="1200"/>
            <a:t>Recognize</a:t>
          </a:r>
        </a:p>
      </dsp:txBody>
      <dsp:txXfrm>
        <a:off x="6937660" y="416280"/>
        <a:ext cx="3357086" cy="1007125"/>
      </dsp:txXfrm>
    </dsp:sp>
    <dsp:sp modelId="{8C426715-DFF3-4E7D-9524-E787C02C2CD1}">
      <dsp:nvSpPr>
        <dsp:cNvPr id="0" name=""/>
        <dsp:cNvSpPr/>
      </dsp:nvSpPr>
      <dsp:spPr>
        <a:xfrm>
          <a:off x="6937660" y="1423406"/>
          <a:ext cx="3357086" cy="24171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1606" tIns="331606" rIns="331606" bIns="331606" numCol="1" spcCol="1270" anchor="t" anchorCtr="0">
          <a:noAutofit/>
        </a:bodyPr>
        <a:lstStyle/>
        <a:p>
          <a:pPr marL="0" lvl="0" indent="0" algn="l" defTabSz="800100">
            <a:lnSpc>
              <a:spcPct val="90000"/>
            </a:lnSpc>
            <a:spcBef>
              <a:spcPct val="0"/>
            </a:spcBef>
            <a:spcAft>
              <a:spcPct val="35000"/>
            </a:spcAft>
            <a:buNone/>
          </a:pPr>
          <a:r>
            <a:rPr lang="en-US" sz="1800" kern="1200"/>
            <a:t>Recognize indications and timing of referral to dermatology </a:t>
          </a:r>
        </a:p>
      </dsp:txBody>
      <dsp:txXfrm>
        <a:off x="6937660" y="1423406"/>
        <a:ext cx="3357086" cy="2417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42907-91EB-443A-9B61-00141EC486AB}">
      <dsp:nvSpPr>
        <dsp:cNvPr id="0" name=""/>
        <dsp:cNvSpPr/>
      </dsp:nvSpPr>
      <dsp:spPr>
        <a:xfrm>
          <a:off x="0" y="35737"/>
          <a:ext cx="3219514" cy="19317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When managing acne with topical medications, we recommend multimodal therapy combining multiple mechanisms of action.</a:t>
          </a:r>
        </a:p>
      </dsp:txBody>
      <dsp:txXfrm>
        <a:off x="0" y="35737"/>
        <a:ext cx="3219514" cy="1931708"/>
      </dsp:txXfrm>
    </dsp:sp>
    <dsp:sp modelId="{66EDBC3A-3AD2-4C03-96EF-B86CB460B6E4}">
      <dsp:nvSpPr>
        <dsp:cNvPr id="0" name=""/>
        <dsp:cNvSpPr/>
      </dsp:nvSpPr>
      <dsp:spPr>
        <a:xfrm>
          <a:off x="3541465" y="35737"/>
          <a:ext cx="3219514" cy="19317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For patients with acne, we recommend limiting the use of systemic antibiotics when possible to reduce the development of antibiotic resistance and other antibiotic associated complications.</a:t>
          </a:r>
        </a:p>
      </dsp:txBody>
      <dsp:txXfrm>
        <a:off x="3541465" y="35737"/>
        <a:ext cx="3219514" cy="1931708"/>
      </dsp:txXfrm>
    </dsp:sp>
    <dsp:sp modelId="{70554F19-71EC-436A-9381-708658DED7D2}">
      <dsp:nvSpPr>
        <dsp:cNvPr id="0" name=""/>
        <dsp:cNvSpPr/>
      </dsp:nvSpPr>
      <dsp:spPr>
        <a:xfrm>
          <a:off x="7082931" y="35737"/>
          <a:ext cx="3219514" cy="19317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It is recommended that  systemic antibiotics are used concomitantly with benzoyl peroxide and other topical therapy.</a:t>
          </a:r>
        </a:p>
      </dsp:txBody>
      <dsp:txXfrm>
        <a:off x="7082931" y="35737"/>
        <a:ext cx="3219514" cy="1931708"/>
      </dsp:txXfrm>
    </dsp:sp>
    <dsp:sp modelId="{B9ACE654-5AA3-41BD-8DD6-31FAAAD1E000}">
      <dsp:nvSpPr>
        <dsp:cNvPr id="0" name=""/>
        <dsp:cNvSpPr/>
      </dsp:nvSpPr>
      <dsp:spPr>
        <a:xfrm>
          <a:off x="1770732" y="2289397"/>
          <a:ext cx="3219514" cy="19317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For patients with larger acne papules or nodules, we recommend intralesional corticosteroid injections as an adjuvant therapy.</a:t>
          </a:r>
        </a:p>
      </dsp:txBody>
      <dsp:txXfrm>
        <a:off x="1770732" y="2289397"/>
        <a:ext cx="3219514" cy="1931708"/>
      </dsp:txXfrm>
    </dsp:sp>
    <dsp:sp modelId="{6A39906A-C469-4220-ACAA-82E799783596}">
      <dsp:nvSpPr>
        <dsp:cNvPr id="0" name=""/>
        <dsp:cNvSpPr/>
      </dsp:nvSpPr>
      <dsp:spPr>
        <a:xfrm>
          <a:off x="5312198" y="2289397"/>
          <a:ext cx="3219514" cy="19317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For patient with severe acne who have failed standard treatment with oral or topical therapy, we recommend isotrenitoin. </a:t>
          </a:r>
        </a:p>
      </dsp:txBody>
      <dsp:txXfrm>
        <a:off x="5312198" y="2289397"/>
        <a:ext cx="3219514" cy="193170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10/13/2025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dirty="0"/>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 the IPAS CME committee for asking me to present at this year’s conference. </a:t>
            </a:r>
          </a:p>
        </p:txBody>
      </p:sp>
      <p:sp>
        <p:nvSpPr>
          <p:cNvPr id="4" name="Slide Number Placeholder 3"/>
          <p:cNvSpPr>
            <a:spLocks noGrp="1"/>
          </p:cNvSpPr>
          <p:nvPr>
            <p:ph type="sldNum" sz="quarter" idx="5"/>
          </p:nvPr>
        </p:nvSpPr>
        <p:spPr/>
        <p:txBody>
          <a:bodyPr/>
          <a:lstStyle/>
          <a:p>
            <a:fld id="{769943EA-69D9-7E49-97CD-A49926F617C9}" type="slidenum">
              <a:rPr lang="en-US" smtClean="0"/>
              <a:t>1</a:t>
            </a:fld>
            <a:endParaRPr lang="en-US" dirty="0"/>
          </a:p>
        </p:txBody>
      </p:sp>
    </p:spTree>
    <p:extLst>
      <p:ext uri="{BB962C8B-B14F-4D97-AF65-F5344CB8AC3E}">
        <p14:creationId xmlns:p14="http://schemas.microsoft.com/office/powerpoint/2010/main" val="103750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remember that not all bumps on the face are acne. This is a list from the American Family Physician that provides an excellent differential diagnosis for acne. </a:t>
            </a:r>
          </a:p>
        </p:txBody>
      </p:sp>
      <p:sp>
        <p:nvSpPr>
          <p:cNvPr id="4" name="Slide Number Placeholder 3"/>
          <p:cNvSpPr>
            <a:spLocks noGrp="1"/>
          </p:cNvSpPr>
          <p:nvPr>
            <p:ph type="sldNum" sz="quarter" idx="5"/>
          </p:nvPr>
        </p:nvSpPr>
        <p:spPr/>
        <p:txBody>
          <a:bodyPr/>
          <a:lstStyle/>
          <a:p>
            <a:fld id="{769943EA-69D9-7E49-97CD-A49926F617C9}" type="slidenum">
              <a:rPr lang="en-US" smtClean="0"/>
              <a:t>14</a:t>
            </a:fld>
            <a:endParaRPr lang="en-US" dirty="0"/>
          </a:p>
        </p:txBody>
      </p:sp>
    </p:spTree>
    <p:extLst>
      <p:ext uri="{BB962C8B-B14F-4D97-AF65-F5344CB8AC3E}">
        <p14:creationId xmlns:p14="http://schemas.microsoft.com/office/powerpoint/2010/main" val="162459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how I asked my PA colleagues in family medicine what they wanted to know about acne, I asked Michael Elliott a PA colleague in dermatology at </a:t>
            </a:r>
            <a:r>
              <a:rPr lang="en-US" dirty="0" err="1"/>
              <a:t>Uiowa</a:t>
            </a:r>
            <a:r>
              <a:rPr lang="en-US" dirty="0"/>
              <a:t>, what he would want primary care providers to know about the treatment of acne and this is what he had to say.</a:t>
            </a:r>
          </a:p>
        </p:txBody>
      </p:sp>
      <p:sp>
        <p:nvSpPr>
          <p:cNvPr id="4" name="Slide Number Placeholder 3"/>
          <p:cNvSpPr>
            <a:spLocks noGrp="1"/>
          </p:cNvSpPr>
          <p:nvPr>
            <p:ph type="sldNum" sz="quarter" idx="5"/>
          </p:nvPr>
        </p:nvSpPr>
        <p:spPr/>
        <p:txBody>
          <a:bodyPr/>
          <a:lstStyle/>
          <a:p>
            <a:fld id="{769943EA-69D9-7E49-97CD-A49926F617C9}" type="slidenum">
              <a:rPr lang="en-US" smtClean="0"/>
              <a:t>16</a:t>
            </a:fld>
            <a:endParaRPr lang="en-US" dirty="0"/>
          </a:p>
        </p:txBody>
      </p:sp>
    </p:spTree>
    <p:extLst>
      <p:ext uri="{BB962C8B-B14F-4D97-AF65-F5344CB8AC3E}">
        <p14:creationId xmlns:p14="http://schemas.microsoft.com/office/powerpoint/2010/main" val="76147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review each of these areas.</a:t>
            </a:r>
          </a:p>
        </p:txBody>
      </p:sp>
      <p:sp>
        <p:nvSpPr>
          <p:cNvPr id="4" name="Slide Number Placeholder 3"/>
          <p:cNvSpPr>
            <a:spLocks noGrp="1"/>
          </p:cNvSpPr>
          <p:nvPr>
            <p:ph type="sldNum" sz="quarter" idx="5"/>
          </p:nvPr>
        </p:nvSpPr>
        <p:spPr/>
        <p:txBody>
          <a:bodyPr/>
          <a:lstStyle/>
          <a:p>
            <a:fld id="{769943EA-69D9-7E49-97CD-A49926F617C9}" type="slidenum">
              <a:rPr lang="en-US" smtClean="0"/>
              <a:t>17</a:t>
            </a:fld>
            <a:endParaRPr lang="en-US" dirty="0"/>
          </a:p>
        </p:txBody>
      </p:sp>
    </p:spTree>
    <p:extLst>
      <p:ext uri="{BB962C8B-B14F-4D97-AF65-F5344CB8AC3E}">
        <p14:creationId xmlns:p14="http://schemas.microsoft.com/office/powerpoint/2010/main" val="1676898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Academy of Dermatologists updated their treatment recommendations in 2024. This resulted in 18 evidence-based recommendations and 5 good practice statements. </a:t>
            </a:r>
          </a:p>
          <a:p>
            <a:r>
              <a:rPr lang="en-US" dirty="0"/>
              <a:t>If you are going to remember something from this lecture, this is it!! </a:t>
            </a:r>
          </a:p>
        </p:txBody>
      </p:sp>
      <p:sp>
        <p:nvSpPr>
          <p:cNvPr id="4" name="Slide Number Placeholder 3"/>
          <p:cNvSpPr>
            <a:spLocks noGrp="1"/>
          </p:cNvSpPr>
          <p:nvPr>
            <p:ph type="sldNum" sz="quarter" idx="5"/>
          </p:nvPr>
        </p:nvSpPr>
        <p:spPr/>
        <p:txBody>
          <a:bodyPr/>
          <a:lstStyle/>
          <a:p>
            <a:fld id="{769943EA-69D9-7E49-97CD-A49926F617C9}" type="slidenum">
              <a:rPr lang="en-US" smtClean="0"/>
              <a:t>18</a:t>
            </a:fld>
            <a:endParaRPr lang="en-US" dirty="0"/>
          </a:p>
        </p:txBody>
      </p:sp>
    </p:spTree>
    <p:extLst>
      <p:ext uri="{BB962C8B-B14F-4D97-AF65-F5344CB8AC3E}">
        <p14:creationId xmlns:p14="http://schemas.microsoft.com/office/powerpoint/2010/main" val="3068794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flow diagram of acne management is from the guidelines that we will review.</a:t>
            </a:r>
          </a:p>
          <a:p>
            <a:r>
              <a:rPr lang="en-US" dirty="0"/>
              <a:t>You first start with the baseline evaluation. </a:t>
            </a:r>
          </a:p>
          <a:p>
            <a:r>
              <a:rPr lang="en-US" dirty="0"/>
              <a:t>We have already discussed how to rate acne severity.</a:t>
            </a:r>
          </a:p>
          <a:p>
            <a:r>
              <a:rPr lang="en-US" dirty="0"/>
              <a:t>It is important to remember to individualize therapy based on the patient’s goals as well as benefits and risks of treatments, severity and extent of acne, cost and patient preference.</a:t>
            </a:r>
          </a:p>
          <a:p>
            <a:r>
              <a:rPr lang="en-US" dirty="0"/>
              <a:t>Please make note that routine microbiological and endocrine testing are not indicated.</a:t>
            </a:r>
          </a:p>
          <a:p>
            <a:r>
              <a:rPr lang="en-US" dirty="0"/>
              <a:t>Don’t worry, we will come back to this diagram after we have discussed the options.</a:t>
            </a:r>
          </a:p>
        </p:txBody>
      </p:sp>
      <p:sp>
        <p:nvSpPr>
          <p:cNvPr id="4" name="Slide Number Placeholder 3"/>
          <p:cNvSpPr>
            <a:spLocks noGrp="1"/>
          </p:cNvSpPr>
          <p:nvPr>
            <p:ph type="sldNum" sz="quarter" idx="5"/>
          </p:nvPr>
        </p:nvSpPr>
        <p:spPr/>
        <p:txBody>
          <a:bodyPr/>
          <a:lstStyle/>
          <a:p>
            <a:fld id="{769943EA-69D9-7E49-97CD-A49926F617C9}" type="slidenum">
              <a:rPr lang="en-US" smtClean="0"/>
              <a:t>19</a:t>
            </a:fld>
            <a:endParaRPr lang="en-US" dirty="0"/>
          </a:p>
        </p:txBody>
      </p:sp>
    </p:spTree>
    <p:extLst>
      <p:ext uri="{BB962C8B-B14F-4D97-AF65-F5344CB8AC3E}">
        <p14:creationId xmlns:p14="http://schemas.microsoft.com/office/powerpoint/2010/main" val="2960084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Mainstay of acne treatment! </a:t>
            </a:r>
          </a:p>
          <a:p>
            <a:r>
              <a:rPr lang="en-US" dirty="0"/>
              <a:t>Used for initial and maintenance therapy.  Can be used as monotherapy.</a:t>
            </a:r>
          </a:p>
          <a:p>
            <a:r>
              <a:rPr lang="en-US" dirty="0"/>
              <a:t>All retinoids are slightly different in activity/tolerability/efficacy</a:t>
            </a:r>
          </a:p>
        </p:txBody>
      </p:sp>
      <p:sp>
        <p:nvSpPr>
          <p:cNvPr id="4" name="Slide Number Placeholder 3"/>
          <p:cNvSpPr>
            <a:spLocks noGrp="1"/>
          </p:cNvSpPr>
          <p:nvPr>
            <p:ph type="sldNum" sz="quarter" idx="5"/>
          </p:nvPr>
        </p:nvSpPr>
        <p:spPr/>
        <p:txBody>
          <a:bodyPr/>
          <a:lstStyle/>
          <a:p>
            <a:fld id="{769943EA-69D9-7E49-97CD-A49926F617C9}" type="slidenum">
              <a:rPr lang="en-US" smtClean="0"/>
              <a:t>20</a:t>
            </a:fld>
            <a:endParaRPr lang="en-US" dirty="0"/>
          </a:p>
        </p:txBody>
      </p:sp>
    </p:spTree>
    <p:extLst>
      <p:ext uri="{BB962C8B-B14F-4D97-AF65-F5344CB8AC3E}">
        <p14:creationId xmlns:p14="http://schemas.microsoft.com/office/powerpoint/2010/main" val="188010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Wet the area – massage into skin for 1-2 minutes and then rinse off. </a:t>
            </a:r>
          </a:p>
          <a:p>
            <a:r>
              <a:rPr lang="en-US" dirty="0"/>
              <a:t>Start with every other day and can potentially work up to 2 times/day.</a:t>
            </a:r>
          </a:p>
          <a:p>
            <a:r>
              <a:rPr lang="en-US" dirty="0"/>
              <a:t>Use sunscreen!</a:t>
            </a:r>
          </a:p>
        </p:txBody>
      </p:sp>
      <p:sp>
        <p:nvSpPr>
          <p:cNvPr id="4" name="Slide Number Placeholder 3"/>
          <p:cNvSpPr>
            <a:spLocks noGrp="1"/>
          </p:cNvSpPr>
          <p:nvPr>
            <p:ph type="sldNum" sz="quarter" idx="5"/>
          </p:nvPr>
        </p:nvSpPr>
        <p:spPr/>
        <p:txBody>
          <a:bodyPr/>
          <a:lstStyle/>
          <a:p>
            <a:fld id="{769943EA-69D9-7E49-97CD-A49926F617C9}" type="slidenum">
              <a:rPr lang="en-US" smtClean="0"/>
              <a:t>21</a:t>
            </a:fld>
            <a:endParaRPr lang="en-US" dirty="0"/>
          </a:p>
        </p:txBody>
      </p:sp>
    </p:spTree>
    <p:extLst>
      <p:ext uri="{BB962C8B-B14F-4D97-AF65-F5344CB8AC3E}">
        <p14:creationId xmlns:p14="http://schemas.microsoft.com/office/powerpoint/2010/main" val="2816780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Dapsone and benzoyl peroxide together caused a orange-brown skin discoloration which CAN be washed off. Use at different times of day. </a:t>
            </a:r>
          </a:p>
          <a:p>
            <a:r>
              <a:rPr lang="en-US" dirty="0"/>
              <a:t>Rare case reports of </a:t>
            </a:r>
            <a:r>
              <a:rPr lang="en-US" dirty="0" err="1"/>
              <a:t>C.diff</a:t>
            </a:r>
            <a:r>
              <a:rPr lang="en-US" dirty="0"/>
              <a:t> diarrhea with clindamycin use</a:t>
            </a:r>
          </a:p>
        </p:txBody>
      </p:sp>
      <p:sp>
        <p:nvSpPr>
          <p:cNvPr id="4" name="Slide Number Placeholder 3"/>
          <p:cNvSpPr>
            <a:spLocks noGrp="1"/>
          </p:cNvSpPr>
          <p:nvPr>
            <p:ph type="sldNum" sz="quarter" idx="5"/>
          </p:nvPr>
        </p:nvSpPr>
        <p:spPr/>
        <p:txBody>
          <a:bodyPr/>
          <a:lstStyle/>
          <a:p>
            <a:fld id="{769943EA-69D9-7E49-97CD-A49926F617C9}" type="slidenum">
              <a:rPr lang="en-US" smtClean="0"/>
              <a:t>22</a:t>
            </a:fld>
            <a:endParaRPr lang="en-US" dirty="0"/>
          </a:p>
        </p:txBody>
      </p:sp>
    </p:spTree>
    <p:extLst>
      <p:ext uri="{BB962C8B-B14F-4D97-AF65-F5344CB8AC3E}">
        <p14:creationId xmlns:p14="http://schemas.microsoft.com/office/powerpoint/2010/main" val="2542398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Clascoterone</a:t>
            </a:r>
            <a:r>
              <a:rPr lang="en-US" dirty="0"/>
              <a:t> – Binds to antiandrogen receptor and inhibits androgen mediated lipid and inflammatory cytokine synthesis</a:t>
            </a:r>
          </a:p>
          <a:p>
            <a:r>
              <a:rPr lang="en-US" dirty="0"/>
              <a:t>In pregnancy risk of fetal harm not expected wit topical azelaic acid, BP, erythromycin and clindamycin. </a:t>
            </a:r>
          </a:p>
        </p:txBody>
      </p:sp>
      <p:sp>
        <p:nvSpPr>
          <p:cNvPr id="4" name="Slide Number Placeholder 3"/>
          <p:cNvSpPr>
            <a:spLocks noGrp="1"/>
          </p:cNvSpPr>
          <p:nvPr>
            <p:ph type="sldNum" sz="quarter" idx="5"/>
          </p:nvPr>
        </p:nvSpPr>
        <p:spPr/>
        <p:txBody>
          <a:bodyPr/>
          <a:lstStyle/>
          <a:p>
            <a:fld id="{769943EA-69D9-7E49-97CD-A49926F617C9}" type="slidenum">
              <a:rPr lang="en-US" smtClean="0"/>
              <a:t>24</a:t>
            </a:fld>
            <a:endParaRPr lang="en-US" dirty="0"/>
          </a:p>
        </p:txBody>
      </p:sp>
    </p:spTree>
    <p:extLst>
      <p:ext uri="{BB962C8B-B14F-4D97-AF65-F5344CB8AC3E}">
        <p14:creationId xmlns:p14="http://schemas.microsoft.com/office/powerpoint/2010/main" val="738966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 dermatologists prescribed more oral antibiotics per clinician than all other specialties – mostly for acne.</a:t>
            </a:r>
          </a:p>
          <a:p>
            <a:r>
              <a:rPr lang="en-US" dirty="0"/>
              <a:t>Associated with inflammatory bowel disease, C. diff and Candida vulvovaginitis</a:t>
            </a:r>
          </a:p>
          <a:p>
            <a:r>
              <a:rPr lang="en-US" dirty="0"/>
              <a:t>If you start doxycycline have them back for a follow up at 4 months so you can see if there has been any sustained improvement after 3 month of therapy and then 1 month off.</a:t>
            </a:r>
          </a:p>
        </p:txBody>
      </p:sp>
      <p:sp>
        <p:nvSpPr>
          <p:cNvPr id="4" name="Slide Number Placeholder 3"/>
          <p:cNvSpPr>
            <a:spLocks noGrp="1"/>
          </p:cNvSpPr>
          <p:nvPr>
            <p:ph type="sldNum" sz="quarter" idx="5"/>
          </p:nvPr>
        </p:nvSpPr>
        <p:spPr/>
        <p:txBody>
          <a:bodyPr/>
          <a:lstStyle/>
          <a:p>
            <a:fld id="{769943EA-69D9-7E49-97CD-A49926F617C9}" type="slidenum">
              <a:rPr lang="en-US" smtClean="0"/>
              <a:t>25</a:t>
            </a:fld>
            <a:endParaRPr lang="en-US" dirty="0"/>
          </a:p>
        </p:txBody>
      </p:sp>
    </p:spTree>
    <p:extLst>
      <p:ext uri="{BB962C8B-B14F-4D97-AF65-F5344CB8AC3E}">
        <p14:creationId xmlns:p14="http://schemas.microsoft.com/office/powerpoint/2010/main" val="46576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attributed all of the photos in this presentation to the online source I took them from. </a:t>
            </a:r>
          </a:p>
        </p:txBody>
      </p:sp>
      <p:sp>
        <p:nvSpPr>
          <p:cNvPr id="4" name="Slide Number Placeholder 3"/>
          <p:cNvSpPr>
            <a:spLocks noGrp="1"/>
          </p:cNvSpPr>
          <p:nvPr>
            <p:ph type="sldNum" sz="quarter" idx="5"/>
          </p:nvPr>
        </p:nvSpPr>
        <p:spPr/>
        <p:txBody>
          <a:bodyPr/>
          <a:lstStyle/>
          <a:p>
            <a:fld id="{769943EA-69D9-7E49-97CD-A49926F617C9}" type="slidenum">
              <a:rPr lang="en-US" smtClean="0"/>
              <a:t>2</a:t>
            </a:fld>
            <a:endParaRPr lang="en-US" dirty="0"/>
          </a:p>
        </p:txBody>
      </p:sp>
    </p:spTree>
    <p:extLst>
      <p:ext uri="{BB962C8B-B14F-4D97-AF65-F5344CB8AC3E}">
        <p14:creationId xmlns:p14="http://schemas.microsoft.com/office/powerpoint/2010/main" val="146525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Approved COCs – </a:t>
            </a:r>
            <a:r>
              <a:rPr lang="en-US" dirty="0" err="1"/>
              <a:t>norgestimate</a:t>
            </a:r>
            <a:r>
              <a:rPr lang="en-US" dirty="0"/>
              <a:t>/EE, norethindrone acetate/EE/ferrous fumarate, </a:t>
            </a:r>
            <a:r>
              <a:rPr lang="en-US" dirty="0" err="1"/>
              <a:t>drospirenone</a:t>
            </a:r>
            <a:r>
              <a:rPr lang="en-US" dirty="0"/>
              <a:t>/EE, and </a:t>
            </a:r>
            <a:r>
              <a:rPr lang="en-US" dirty="0" err="1"/>
              <a:t>dropspirenone</a:t>
            </a:r>
            <a:r>
              <a:rPr lang="en-US" dirty="0"/>
              <a:t>/EE/</a:t>
            </a:r>
            <a:r>
              <a:rPr lang="en-US" dirty="0" err="1"/>
              <a:t>levomefolate</a:t>
            </a:r>
            <a:endParaRPr lang="en-US" dirty="0"/>
          </a:p>
          <a:p>
            <a:r>
              <a:rPr lang="en-US" dirty="0"/>
              <a:t>Be sure patient’s are appropriate for COC use – Follow medical eligibility criteria for contraceptive use</a:t>
            </a:r>
          </a:p>
          <a:p>
            <a:r>
              <a:rPr lang="en-US" dirty="0"/>
              <a:t>Tetracyclines have not been shown to decrease COC effectiveness </a:t>
            </a:r>
          </a:p>
        </p:txBody>
      </p:sp>
      <p:sp>
        <p:nvSpPr>
          <p:cNvPr id="4" name="Slide Number Placeholder 3"/>
          <p:cNvSpPr>
            <a:spLocks noGrp="1"/>
          </p:cNvSpPr>
          <p:nvPr>
            <p:ph type="sldNum" sz="quarter" idx="5"/>
          </p:nvPr>
        </p:nvSpPr>
        <p:spPr/>
        <p:txBody>
          <a:bodyPr/>
          <a:lstStyle/>
          <a:p>
            <a:fld id="{769943EA-69D9-7E49-97CD-A49926F617C9}" type="slidenum">
              <a:rPr lang="en-US" smtClean="0"/>
              <a:t>26</a:t>
            </a:fld>
            <a:endParaRPr lang="en-US" dirty="0"/>
          </a:p>
        </p:txBody>
      </p:sp>
    </p:spTree>
    <p:extLst>
      <p:ext uri="{BB962C8B-B14F-4D97-AF65-F5344CB8AC3E}">
        <p14:creationId xmlns:p14="http://schemas.microsoft.com/office/powerpoint/2010/main" val="3652358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factors for hyperkalemia – older age, medical co-</a:t>
            </a:r>
            <a:r>
              <a:rPr lang="en-US" dirty="0" err="1"/>
              <a:t>morbiditities</a:t>
            </a:r>
            <a:r>
              <a:rPr lang="en-US" dirty="0"/>
              <a:t>, medications – HTN, diabetes, CKD, </a:t>
            </a:r>
            <a:r>
              <a:rPr lang="en-US" dirty="0" err="1"/>
              <a:t>ec</a:t>
            </a:r>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27</a:t>
            </a:fld>
            <a:endParaRPr lang="en-US" dirty="0"/>
          </a:p>
        </p:txBody>
      </p:sp>
    </p:spTree>
    <p:extLst>
      <p:ext uri="{BB962C8B-B14F-4D97-AF65-F5344CB8AC3E}">
        <p14:creationId xmlns:p14="http://schemas.microsoft.com/office/powerpoint/2010/main" val="651204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REMS stands for Risk Evaluation and Mitigation Strategy</a:t>
            </a:r>
          </a:p>
          <a:p>
            <a:r>
              <a:rPr lang="en-US" dirty="0"/>
              <a:t>Enrolling in </a:t>
            </a:r>
            <a:r>
              <a:rPr lang="en-US" dirty="0" err="1"/>
              <a:t>iPLEDGE</a:t>
            </a:r>
            <a:r>
              <a:rPr lang="en-US" dirty="0"/>
              <a:t> is done through on online portal with a registered prescriber</a:t>
            </a:r>
          </a:p>
          <a:p>
            <a:r>
              <a:rPr lang="en-US" dirty="0"/>
              <a:t>LARC – long acting reversible contraception</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30</a:t>
            </a:fld>
            <a:endParaRPr lang="en-US" dirty="0"/>
          </a:p>
        </p:txBody>
      </p:sp>
    </p:spTree>
    <p:extLst>
      <p:ext uri="{BB962C8B-B14F-4D97-AF65-F5344CB8AC3E}">
        <p14:creationId xmlns:p14="http://schemas.microsoft.com/office/powerpoint/2010/main" val="4004493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is to do with bioavailability related – standard is better with high fat meal, the </a:t>
            </a:r>
            <a:r>
              <a:rPr lang="en-US" dirty="0" err="1"/>
              <a:t>lidose</a:t>
            </a:r>
            <a:r>
              <a:rPr lang="en-US" dirty="0"/>
              <a:t> version it doesn’t matter.</a:t>
            </a:r>
          </a:p>
          <a:p>
            <a:r>
              <a:rPr lang="en-US" dirty="0"/>
              <a:t>Limited data about comparing standard to low dose. Recent studies suggest low dose may have similar effectiveness.</a:t>
            </a:r>
          </a:p>
        </p:txBody>
      </p:sp>
      <p:sp>
        <p:nvSpPr>
          <p:cNvPr id="4" name="Slide Number Placeholder 3"/>
          <p:cNvSpPr>
            <a:spLocks noGrp="1"/>
          </p:cNvSpPr>
          <p:nvPr>
            <p:ph type="sldNum" sz="quarter" idx="5"/>
          </p:nvPr>
        </p:nvSpPr>
        <p:spPr/>
        <p:txBody>
          <a:bodyPr/>
          <a:lstStyle/>
          <a:p>
            <a:fld id="{769943EA-69D9-7E49-97CD-A49926F617C9}" type="slidenum">
              <a:rPr lang="en-US" smtClean="0"/>
              <a:t>31</a:t>
            </a:fld>
            <a:endParaRPr lang="en-US" dirty="0"/>
          </a:p>
        </p:txBody>
      </p:sp>
    </p:spTree>
    <p:extLst>
      <p:ext uri="{BB962C8B-B14F-4D97-AF65-F5344CB8AC3E}">
        <p14:creationId xmlns:p14="http://schemas.microsoft.com/office/powerpoint/2010/main" val="823381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treatment combines broadband pulse light therapy and vacuum suction technology</a:t>
            </a:r>
          </a:p>
        </p:txBody>
      </p:sp>
      <p:sp>
        <p:nvSpPr>
          <p:cNvPr id="4" name="Slide Number Placeholder 3"/>
          <p:cNvSpPr>
            <a:spLocks noGrp="1"/>
          </p:cNvSpPr>
          <p:nvPr>
            <p:ph type="sldNum" sz="quarter" idx="5"/>
          </p:nvPr>
        </p:nvSpPr>
        <p:spPr/>
        <p:txBody>
          <a:bodyPr/>
          <a:lstStyle/>
          <a:p>
            <a:fld id="{769943EA-69D9-7E49-97CD-A49926F617C9}" type="slidenum">
              <a:rPr lang="en-US" smtClean="0"/>
              <a:t>32</a:t>
            </a:fld>
            <a:endParaRPr lang="en-US" dirty="0"/>
          </a:p>
        </p:txBody>
      </p:sp>
    </p:spTree>
    <p:extLst>
      <p:ext uri="{BB962C8B-B14F-4D97-AF65-F5344CB8AC3E}">
        <p14:creationId xmlns:p14="http://schemas.microsoft.com/office/powerpoint/2010/main" val="138511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surprise here. </a:t>
            </a:r>
          </a:p>
        </p:txBody>
      </p:sp>
      <p:sp>
        <p:nvSpPr>
          <p:cNvPr id="4" name="Slide Number Placeholder 3"/>
          <p:cNvSpPr>
            <a:spLocks noGrp="1"/>
          </p:cNvSpPr>
          <p:nvPr>
            <p:ph type="sldNum" sz="quarter" idx="5"/>
          </p:nvPr>
        </p:nvSpPr>
        <p:spPr/>
        <p:txBody>
          <a:bodyPr/>
          <a:lstStyle/>
          <a:p>
            <a:fld id="{769943EA-69D9-7E49-97CD-A49926F617C9}" type="slidenum">
              <a:rPr lang="en-US" smtClean="0"/>
              <a:t>33</a:t>
            </a:fld>
            <a:endParaRPr lang="en-US" dirty="0"/>
          </a:p>
        </p:txBody>
      </p:sp>
    </p:spTree>
    <p:extLst>
      <p:ext uri="{BB962C8B-B14F-4D97-AF65-F5344CB8AC3E}">
        <p14:creationId xmlns:p14="http://schemas.microsoft.com/office/powerpoint/2010/main" val="1587462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the 5 good practice statements, this diagram is the one you should have easy access to for reference and review! </a:t>
            </a:r>
          </a:p>
        </p:txBody>
      </p:sp>
      <p:sp>
        <p:nvSpPr>
          <p:cNvPr id="4" name="Slide Number Placeholder 3"/>
          <p:cNvSpPr>
            <a:spLocks noGrp="1"/>
          </p:cNvSpPr>
          <p:nvPr>
            <p:ph type="sldNum" sz="quarter" idx="5"/>
          </p:nvPr>
        </p:nvSpPr>
        <p:spPr/>
        <p:txBody>
          <a:bodyPr/>
          <a:lstStyle/>
          <a:p>
            <a:fld id="{769943EA-69D9-7E49-97CD-A49926F617C9}" type="slidenum">
              <a:rPr lang="en-US" smtClean="0"/>
              <a:t>35</a:t>
            </a:fld>
            <a:endParaRPr lang="en-US" dirty="0"/>
          </a:p>
        </p:txBody>
      </p:sp>
    </p:spTree>
    <p:extLst>
      <p:ext uri="{BB962C8B-B14F-4D97-AF65-F5344CB8AC3E}">
        <p14:creationId xmlns:p14="http://schemas.microsoft.com/office/powerpoint/2010/main" val="4057363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severity of her acne. What treatments would you recommend?</a:t>
            </a:r>
          </a:p>
        </p:txBody>
      </p:sp>
      <p:sp>
        <p:nvSpPr>
          <p:cNvPr id="4" name="Slide Number Placeholder 3"/>
          <p:cNvSpPr>
            <a:spLocks noGrp="1"/>
          </p:cNvSpPr>
          <p:nvPr>
            <p:ph type="sldNum" sz="quarter" idx="5"/>
          </p:nvPr>
        </p:nvSpPr>
        <p:spPr/>
        <p:txBody>
          <a:bodyPr/>
          <a:lstStyle/>
          <a:p>
            <a:fld id="{769943EA-69D9-7E49-97CD-A49926F617C9}" type="slidenum">
              <a:rPr lang="en-US" smtClean="0"/>
              <a:t>38</a:t>
            </a:fld>
            <a:endParaRPr lang="en-US" dirty="0"/>
          </a:p>
        </p:txBody>
      </p:sp>
    </p:spTree>
    <p:extLst>
      <p:ext uri="{BB962C8B-B14F-4D97-AF65-F5344CB8AC3E}">
        <p14:creationId xmlns:p14="http://schemas.microsoft.com/office/powerpoint/2010/main" val="3636927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you want to discuss at follow up? Objective and subjective improvement, compliance with regimen, next steps – maybe OCP?</a:t>
            </a:r>
          </a:p>
        </p:txBody>
      </p:sp>
      <p:sp>
        <p:nvSpPr>
          <p:cNvPr id="4" name="Slide Number Placeholder 3"/>
          <p:cNvSpPr>
            <a:spLocks noGrp="1"/>
          </p:cNvSpPr>
          <p:nvPr>
            <p:ph type="sldNum" sz="quarter" idx="5"/>
          </p:nvPr>
        </p:nvSpPr>
        <p:spPr/>
        <p:txBody>
          <a:bodyPr/>
          <a:lstStyle/>
          <a:p>
            <a:fld id="{769943EA-69D9-7E49-97CD-A49926F617C9}" type="slidenum">
              <a:rPr lang="en-US" smtClean="0"/>
              <a:t>39</a:t>
            </a:fld>
            <a:endParaRPr lang="en-US" dirty="0"/>
          </a:p>
        </p:txBody>
      </p:sp>
    </p:spTree>
    <p:extLst>
      <p:ext uri="{BB962C8B-B14F-4D97-AF65-F5344CB8AC3E}">
        <p14:creationId xmlns:p14="http://schemas.microsoft.com/office/powerpoint/2010/main" val="313307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appreciate the time Michael provided giving me guidance and reviewing the presentation.</a:t>
            </a:r>
          </a:p>
        </p:txBody>
      </p:sp>
      <p:sp>
        <p:nvSpPr>
          <p:cNvPr id="4" name="Slide Number Placeholder 3"/>
          <p:cNvSpPr>
            <a:spLocks noGrp="1"/>
          </p:cNvSpPr>
          <p:nvPr>
            <p:ph type="sldNum" sz="quarter" idx="5"/>
          </p:nvPr>
        </p:nvSpPr>
        <p:spPr/>
        <p:txBody>
          <a:bodyPr/>
          <a:lstStyle/>
          <a:p>
            <a:fld id="{769943EA-69D9-7E49-97CD-A49926F617C9}" type="slidenum">
              <a:rPr lang="en-US" smtClean="0"/>
              <a:t>41</a:t>
            </a:fld>
            <a:endParaRPr lang="en-US" dirty="0"/>
          </a:p>
        </p:txBody>
      </p:sp>
    </p:spTree>
    <p:extLst>
      <p:ext uri="{BB962C8B-B14F-4D97-AF65-F5344CB8AC3E}">
        <p14:creationId xmlns:p14="http://schemas.microsoft.com/office/powerpoint/2010/main" val="387986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know it can take some time for patients to be seen by a dermatology specialist. Hopefully, I can provide a refresher and increase confidence in our ability to provide ongoing acne care to our patients.</a:t>
            </a:r>
          </a:p>
          <a:p>
            <a:r>
              <a:rPr lang="en-US" dirty="0"/>
              <a:t>This lecture will be applicable to patients &gt;9 to adult. </a:t>
            </a:r>
          </a:p>
        </p:txBody>
      </p:sp>
      <p:sp>
        <p:nvSpPr>
          <p:cNvPr id="4" name="Slide Number Placeholder 3"/>
          <p:cNvSpPr>
            <a:spLocks noGrp="1"/>
          </p:cNvSpPr>
          <p:nvPr>
            <p:ph type="sldNum" sz="quarter" idx="5"/>
          </p:nvPr>
        </p:nvSpPr>
        <p:spPr/>
        <p:txBody>
          <a:bodyPr/>
          <a:lstStyle/>
          <a:p>
            <a:fld id="{769943EA-69D9-7E49-97CD-A49926F617C9}" type="slidenum">
              <a:rPr lang="en-US" smtClean="0"/>
              <a:t>3</a:t>
            </a:fld>
            <a:endParaRPr lang="en-US" dirty="0"/>
          </a:p>
        </p:txBody>
      </p:sp>
    </p:spTree>
    <p:extLst>
      <p:ext uri="{BB962C8B-B14F-4D97-AF65-F5344CB8AC3E}">
        <p14:creationId xmlns:p14="http://schemas.microsoft.com/office/powerpoint/2010/main" val="1089971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references I used for this talk. </a:t>
            </a:r>
          </a:p>
        </p:txBody>
      </p:sp>
      <p:sp>
        <p:nvSpPr>
          <p:cNvPr id="4" name="Slide Number Placeholder 3"/>
          <p:cNvSpPr>
            <a:spLocks noGrp="1"/>
          </p:cNvSpPr>
          <p:nvPr>
            <p:ph type="sldNum" sz="quarter" idx="5"/>
          </p:nvPr>
        </p:nvSpPr>
        <p:spPr/>
        <p:txBody>
          <a:bodyPr/>
          <a:lstStyle/>
          <a:p>
            <a:fld id="{769943EA-69D9-7E49-97CD-A49926F617C9}" type="slidenum">
              <a:rPr lang="en-US" smtClean="0"/>
              <a:t>42</a:t>
            </a:fld>
            <a:endParaRPr lang="en-US" dirty="0"/>
          </a:p>
        </p:txBody>
      </p:sp>
    </p:spTree>
    <p:extLst>
      <p:ext uri="{BB962C8B-B14F-4D97-AF65-F5344CB8AC3E}">
        <p14:creationId xmlns:p14="http://schemas.microsoft.com/office/powerpoint/2010/main" val="1900785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43</a:t>
            </a:fld>
            <a:endParaRPr lang="en-US" dirty="0"/>
          </a:p>
        </p:txBody>
      </p:sp>
    </p:spTree>
    <p:extLst>
      <p:ext uri="{BB962C8B-B14F-4D97-AF65-F5344CB8AC3E}">
        <p14:creationId xmlns:p14="http://schemas.microsoft.com/office/powerpoint/2010/main" val="172567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asked some of our newer PAs in family medicine what they struggle with the most in acne management and here are some of the comments I received back.</a:t>
            </a:r>
          </a:p>
        </p:txBody>
      </p:sp>
      <p:sp>
        <p:nvSpPr>
          <p:cNvPr id="4" name="Slide Number Placeholder 3"/>
          <p:cNvSpPr>
            <a:spLocks noGrp="1"/>
          </p:cNvSpPr>
          <p:nvPr>
            <p:ph type="sldNum" sz="quarter" idx="5"/>
          </p:nvPr>
        </p:nvSpPr>
        <p:spPr/>
        <p:txBody>
          <a:bodyPr/>
          <a:lstStyle/>
          <a:p>
            <a:fld id="{769943EA-69D9-7E49-97CD-A49926F617C9}" type="slidenum">
              <a:rPr lang="en-US" smtClean="0"/>
              <a:t>5</a:t>
            </a:fld>
            <a:endParaRPr lang="en-US" dirty="0"/>
          </a:p>
        </p:txBody>
      </p:sp>
    </p:spTree>
    <p:extLst>
      <p:ext uri="{BB962C8B-B14F-4D97-AF65-F5344CB8AC3E}">
        <p14:creationId xmlns:p14="http://schemas.microsoft.com/office/powerpoint/2010/main" val="77215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quick review of the pathogenesis of acne.</a:t>
            </a:r>
          </a:p>
          <a:p>
            <a:r>
              <a:rPr lang="en-US" dirty="0"/>
              <a:t>Image of a pilosebaceous unit. </a:t>
            </a:r>
          </a:p>
          <a:p>
            <a:r>
              <a:rPr lang="en-US" dirty="0"/>
              <a:t>Sebum overproduction can be either due to excessive androgen hormones or increased sebaceous glad sensitivity to normal levels of androgens.</a:t>
            </a:r>
          </a:p>
          <a:p>
            <a:r>
              <a:rPr lang="en-US" dirty="0"/>
              <a:t>Cutibacterium acnes was previously called proprionibacterium acnes.  Gram positive anaerobic rod</a:t>
            </a:r>
          </a:p>
          <a:p>
            <a:r>
              <a:rPr lang="en-US" dirty="0"/>
              <a:t>There may be a genetic component to acne</a:t>
            </a:r>
          </a:p>
          <a:p>
            <a:r>
              <a:rPr lang="en-US" dirty="0"/>
              <a:t>Food with high glycemic index seem to affect acne severity (sugary drinks, starchy foods, highly processed foods and skim milk)</a:t>
            </a:r>
          </a:p>
          <a:p>
            <a:r>
              <a:rPr lang="en-US" dirty="0"/>
              <a:t>Stress, tobacco smoke or damaged skin may also contribute</a:t>
            </a:r>
          </a:p>
        </p:txBody>
      </p:sp>
      <p:sp>
        <p:nvSpPr>
          <p:cNvPr id="4" name="Slide Number Placeholder 3"/>
          <p:cNvSpPr>
            <a:spLocks noGrp="1"/>
          </p:cNvSpPr>
          <p:nvPr>
            <p:ph type="sldNum" sz="quarter" idx="5"/>
          </p:nvPr>
        </p:nvSpPr>
        <p:spPr/>
        <p:txBody>
          <a:bodyPr/>
          <a:lstStyle/>
          <a:p>
            <a:fld id="{769943EA-69D9-7E49-97CD-A49926F617C9}" type="slidenum">
              <a:rPr lang="en-US" smtClean="0"/>
              <a:t>6</a:t>
            </a:fld>
            <a:endParaRPr lang="en-US" dirty="0"/>
          </a:p>
        </p:txBody>
      </p:sp>
    </p:spTree>
    <p:extLst>
      <p:ext uri="{BB962C8B-B14F-4D97-AF65-F5344CB8AC3E}">
        <p14:creationId xmlns:p14="http://schemas.microsoft.com/office/powerpoint/2010/main" val="220055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wouldn’t be a derm talk without lots of pictures. I am grateful to have access to Visual Dx for awesome photos.</a:t>
            </a:r>
          </a:p>
        </p:txBody>
      </p:sp>
      <p:sp>
        <p:nvSpPr>
          <p:cNvPr id="4" name="Slide Number Placeholder 3"/>
          <p:cNvSpPr>
            <a:spLocks noGrp="1"/>
          </p:cNvSpPr>
          <p:nvPr>
            <p:ph type="sldNum" sz="quarter" idx="5"/>
          </p:nvPr>
        </p:nvSpPr>
        <p:spPr/>
        <p:txBody>
          <a:bodyPr/>
          <a:lstStyle/>
          <a:p>
            <a:fld id="{769943EA-69D9-7E49-97CD-A49926F617C9}" type="slidenum">
              <a:rPr lang="en-US" smtClean="0"/>
              <a:t>8</a:t>
            </a:fld>
            <a:endParaRPr lang="en-US" dirty="0"/>
          </a:p>
        </p:txBody>
      </p:sp>
    </p:spTree>
    <p:extLst>
      <p:ext uri="{BB962C8B-B14F-4D97-AF65-F5344CB8AC3E}">
        <p14:creationId xmlns:p14="http://schemas.microsoft.com/office/powerpoint/2010/main" val="1307415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a patient can have different type of lesions mixed together. It is beneficial to describe the lesion type, severity and distribution</a:t>
            </a:r>
          </a:p>
          <a:p>
            <a:r>
              <a:rPr lang="en-US" dirty="0"/>
              <a:t>1. Pustules and large inflammatory nodules along the neck and jawline</a:t>
            </a:r>
          </a:p>
          <a:p>
            <a:r>
              <a:rPr lang="en-US" dirty="0"/>
              <a:t>2. Papules and pustules of varying sizes – with red scarring near the temple</a:t>
            </a:r>
          </a:p>
          <a:p>
            <a:r>
              <a:rPr lang="en-US" dirty="0"/>
              <a:t>3. Large pustules and papules with post-inflammatory changes across the cheeks and jawline</a:t>
            </a:r>
          </a:p>
        </p:txBody>
      </p:sp>
      <p:sp>
        <p:nvSpPr>
          <p:cNvPr id="4" name="Slide Number Placeholder 3"/>
          <p:cNvSpPr>
            <a:spLocks noGrp="1"/>
          </p:cNvSpPr>
          <p:nvPr>
            <p:ph type="sldNum" sz="quarter" idx="5"/>
          </p:nvPr>
        </p:nvSpPr>
        <p:spPr/>
        <p:txBody>
          <a:bodyPr/>
          <a:lstStyle/>
          <a:p>
            <a:fld id="{769943EA-69D9-7E49-97CD-A49926F617C9}" type="slidenum">
              <a:rPr lang="en-US" smtClean="0"/>
              <a:t>11</a:t>
            </a:fld>
            <a:endParaRPr lang="en-US" dirty="0"/>
          </a:p>
        </p:txBody>
      </p:sp>
    </p:spTree>
    <p:extLst>
      <p:ext uri="{BB962C8B-B14F-4D97-AF65-F5344CB8AC3E}">
        <p14:creationId xmlns:p14="http://schemas.microsoft.com/office/powerpoint/2010/main" val="693050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Acne grading continues to be a sticking point due to the lack of a universal system. It is no wonder that primary care providers are not sure how to grade the acne. Current systems are subjective.</a:t>
            </a:r>
          </a:p>
          <a:p>
            <a:r>
              <a:rPr lang="en-US" dirty="0"/>
              <a:t>Acne lesion counting is time consuming. It is generally done in research settings.</a:t>
            </a:r>
          </a:p>
          <a:p>
            <a:r>
              <a:rPr lang="en-US" dirty="0"/>
              <a:t>Serial clinical patient photos can be a good way to assess treatment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thought that AI combined with patient photographs may someday provide a more reproducible/standardized evaluation. </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12</a:t>
            </a:fld>
            <a:endParaRPr lang="en-US" dirty="0"/>
          </a:p>
        </p:txBody>
      </p:sp>
    </p:spTree>
    <p:extLst>
      <p:ext uri="{BB962C8B-B14F-4D97-AF65-F5344CB8AC3E}">
        <p14:creationId xmlns:p14="http://schemas.microsoft.com/office/powerpoint/2010/main" val="304995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widely used scales and is easy to use.</a:t>
            </a:r>
          </a:p>
          <a:p>
            <a:r>
              <a:rPr lang="en-US" dirty="0"/>
              <a:t>Developed by the FDA in 2005 to be used in trials.</a:t>
            </a:r>
          </a:p>
          <a:p>
            <a:r>
              <a:rPr lang="en-US" dirty="0"/>
              <a:t>The term “severe” can be interpreted differently by different providers.</a:t>
            </a:r>
          </a:p>
          <a:p>
            <a:r>
              <a:rPr lang="en-US" dirty="0"/>
              <a:t>Limitations: Only assesses acne on the face. Doesn’t address hyperpigmentation/scarring or patient quality of life </a:t>
            </a:r>
          </a:p>
        </p:txBody>
      </p:sp>
      <p:sp>
        <p:nvSpPr>
          <p:cNvPr id="4" name="Slide Number Placeholder 3"/>
          <p:cNvSpPr>
            <a:spLocks noGrp="1"/>
          </p:cNvSpPr>
          <p:nvPr>
            <p:ph type="sldNum" sz="quarter" idx="5"/>
          </p:nvPr>
        </p:nvSpPr>
        <p:spPr/>
        <p:txBody>
          <a:bodyPr/>
          <a:lstStyle/>
          <a:p>
            <a:fld id="{769943EA-69D9-7E49-97CD-A49926F617C9}" type="slidenum">
              <a:rPr lang="en-US" smtClean="0"/>
              <a:t>13</a:t>
            </a:fld>
            <a:endParaRPr lang="en-US" dirty="0"/>
          </a:p>
        </p:txBody>
      </p:sp>
    </p:spTree>
    <p:extLst>
      <p:ext uri="{BB962C8B-B14F-4D97-AF65-F5344CB8AC3E}">
        <p14:creationId xmlns:p14="http://schemas.microsoft.com/office/powerpoint/2010/main" val="3399665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 Solid Blac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10354360" cy="1843238"/>
          </a:xfrm>
        </p:spPr>
        <p:txBody>
          <a:bodyPr lIns="0" tIns="0" rIns="0" bIns="0" anchor="t" anchorCtr="0">
            <a:normAutofit/>
          </a:bodyPr>
          <a:lstStyle>
            <a:lvl1pPr algn="l">
              <a:defRPr sz="60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a:t>
            </a:r>
            <a:br>
              <a:rPr lang="en-US" dirty="0"/>
            </a:br>
            <a:r>
              <a:rPr lang="en-US" dirty="0"/>
              <a:t>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10354360" cy="407460"/>
          </a:xfrm>
        </p:spPr>
        <p:txBody>
          <a:bodyPr lIns="0" tIns="0" rIns="0" bIns="0"/>
          <a:lstStyle>
            <a:lvl1pPr marL="0" indent="0" algn="l">
              <a:buNone/>
              <a:defRPr sz="2400" b="1" cap="all" baseline="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087150"/>
            <a:ext cx="10354360" cy="463108"/>
          </a:xfrm>
        </p:spPr>
        <p:txBody>
          <a:bodyPr lIns="0" tIns="0" rIns="0" bIns="0">
            <a:normAutofit/>
          </a:bodyPr>
          <a:lstStyle>
            <a:lvl1pPr marL="0" indent="0">
              <a:buNone/>
              <a:defRPr sz="2400">
                <a:solidFill>
                  <a:schemeClr val="tx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2024</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952500" y="1760634"/>
            <a:ext cx="10376585" cy="365125"/>
          </a:xfrm>
          <a:prstGeom prst="rect">
            <a:avLst/>
          </a:prstGeom>
          <a:noFill/>
        </p:spPr>
        <p:txBody>
          <a:bodyPr vert="horz" lIns="0" tIns="0" rIns="0" bIns="0" rtlCol="0" anchor="b" anchorCtr="0"/>
          <a:lstStyle>
            <a:lvl1pPr algn="l">
              <a:defRPr sz="22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4090346-EE11-B192-39CF-DD1878E7E36C}"/>
              </a:ext>
            </a:extLst>
          </p:cNvPr>
          <p:cNvSpPr txBox="1"/>
          <p:nvPr userDrawn="1"/>
        </p:nvSpPr>
        <p:spPr>
          <a:xfrm>
            <a:off x="9011476" y="6116752"/>
            <a:ext cx="2006651" cy="380104"/>
          </a:xfrm>
          <a:prstGeom prst="rect">
            <a:avLst/>
          </a:prstGeom>
          <a:noFill/>
        </p:spPr>
        <p:txBody>
          <a:bodyPr wrap="square" lIns="0" tIns="0" rIns="0" bIns="0" rtlCol="0">
            <a:spAutoFit/>
          </a:bodyPr>
          <a:lstStyle/>
          <a:p>
            <a:pPr>
              <a:lnSpc>
                <a:spcPct val="95000"/>
              </a:lnSpc>
            </a:pPr>
            <a:r>
              <a:rPr lang="en-US" sz="1300" dirty="0"/>
              <a:t>CHANGING MEDICINE.</a:t>
            </a:r>
          </a:p>
          <a:p>
            <a:pPr>
              <a:lnSpc>
                <a:spcPct val="95000"/>
              </a:lnSpc>
            </a:pPr>
            <a:r>
              <a:rPr lang="en-US" sz="1300" b="1" dirty="0"/>
              <a:t>CHANGING LIVES</a:t>
            </a:r>
            <a:r>
              <a:rPr lang="en-US" sz="1300" b="1" spc="-200" baseline="0" dirty="0"/>
              <a:t>.</a:t>
            </a:r>
            <a:r>
              <a:rPr lang="en-US" sz="800" b="1" baseline="80000" dirty="0"/>
              <a:t>®</a:t>
            </a:r>
          </a:p>
        </p:txBody>
      </p:sp>
      <p:pic>
        <p:nvPicPr>
          <p:cNvPr id="3" name="Picture 2">
            <a:extLst>
              <a:ext uri="{FF2B5EF4-FFF2-40B4-BE49-F238E27FC236}">
                <a16:creationId xmlns:a16="http://schemas.microsoft.com/office/drawing/2014/main" id="{2290F2B9-4E5A-2651-C980-C8F1424865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11476" y="0"/>
            <a:ext cx="1941444" cy="1207722"/>
          </a:xfrm>
          <a:prstGeom prst="rect">
            <a:avLst/>
          </a:prstGeom>
        </p:spPr>
      </p:pic>
    </p:spTree>
    <p:extLst>
      <p:ext uri="{BB962C8B-B14F-4D97-AF65-F5344CB8AC3E}">
        <p14:creationId xmlns:p14="http://schemas.microsoft.com/office/powerpoint/2010/main" val="37447409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00" userDrawn="1">
          <p15:clr>
            <a:srgbClr val="FBAE40"/>
          </p15:clr>
        </p15:guide>
        <p15:guide id="3" pos="5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00" userDrawn="1">
          <p15:clr>
            <a:srgbClr val="FBAE40"/>
          </p15:clr>
        </p15:guide>
        <p15:guide id="4" pos="70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CF07CB-9367-42C3-A692-C40393AD82D6}"/>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952499" y="1686757"/>
            <a:ext cx="10302446"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06F508E-037B-DA86-AE66-014888F7A0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3" name="Footer Placeholder 4">
            <a:extLst>
              <a:ext uri="{FF2B5EF4-FFF2-40B4-BE49-F238E27FC236}">
                <a16:creationId xmlns:a16="http://schemas.microsoft.com/office/drawing/2014/main" id="{35A4A98C-CFAA-6356-5F93-D9AA7790DCF7}"/>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5" name="Footer Placeholder 4">
            <a:extLst>
              <a:ext uri="{FF2B5EF4-FFF2-40B4-BE49-F238E27FC236}">
                <a16:creationId xmlns:a16="http://schemas.microsoft.com/office/drawing/2014/main" id="{208F8E98-5577-1F50-9DE2-D5611674E249}"/>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69116539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600" userDrawn="1">
          <p15:clr>
            <a:srgbClr val="FBAE40"/>
          </p15:clr>
        </p15:guide>
        <p15:guide id="3" pos="7080" userDrawn="1">
          <p15:clr>
            <a:srgbClr val="FBAE40"/>
          </p15:clr>
        </p15:guide>
        <p15:guide id="4" pos="3840" userDrawn="1">
          <p15:clr>
            <a:srgbClr val="FBAE40"/>
          </p15:clr>
        </p15:guide>
        <p15:guide id="5" orient="horz" pos="1056" userDrawn="1">
          <p15:clr>
            <a:srgbClr val="FBAE40"/>
          </p15:clr>
        </p15:guide>
        <p15:guide id="7" orient="horz" pos="3744" userDrawn="1">
          <p15:clr>
            <a:srgbClr val="FBAE40"/>
          </p15:clr>
        </p15:guide>
        <p15:guide id="8" orient="horz" pos="24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CF07CB-9367-42C3-A692-C40393AD82D6}"/>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2CA1F1A-D575-37F2-C3C1-0AE64DD256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6" name="Footer Placeholder 4">
            <a:extLst>
              <a:ext uri="{FF2B5EF4-FFF2-40B4-BE49-F238E27FC236}">
                <a16:creationId xmlns:a16="http://schemas.microsoft.com/office/drawing/2014/main" id="{7DEA7F39-3913-E6ED-89F3-9A69CD7B50C1}"/>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D8B1EA18-AAC0-626C-729A-F61F541B6668}"/>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177833841"/>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userDrawn="1">
          <p15:clr>
            <a:srgbClr val="FBAE40"/>
          </p15:clr>
        </p15:guide>
        <p15:guide id="8" orient="horz" pos="3744" userDrawn="1">
          <p15:clr>
            <a:srgbClr val="FBAE40"/>
          </p15:clr>
        </p15:guide>
        <p15:guide id="9" orient="horz" pos="1608" userDrawn="1">
          <p15:clr>
            <a:srgbClr val="FBAE40"/>
          </p15:clr>
        </p15:guide>
        <p15:guide id="10" pos="1248" userDrawn="1">
          <p15:clr>
            <a:srgbClr val="FBAE40"/>
          </p15:clr>
        </p15:guide>
        <p15:guide id="11" pos="1896" userDrawn="1">
          <p15:clr>
            <a:srgbClr val="FBAE40"/>
          </p15:clr>
        </p15:guide>
        <p15:guide id="12" pos="2544" userDrawn="1">
          <p15:clr>
            <a:srgbClr val="FBAE40"/>
          </p15:clr>
        </p15:guide>
        <p15:guide id="13" pos="3192" userDrawn="1">
          <p15:clr>
            <a:srgbClr val="FBAE40"/>
          </p15:clr>
        </p15:guide>
        <p15:guide id="14" pos="4488" userDrawn="1">
          <p15:clr>
            <a:srgbClr val="FBAE40"/>
          </p15:clr>
        </p15:guide>
        <p15:guide id="15" pos="5136" userDrawn="1">
          <p15:clr>
            <a:srgbClr val="FBAE40"/>
          </p15:clr>
        </p15:guide>
        <p15:guide id="16" pos="6432" userDrawn="1">
          <p15:clr>
            <a:srgbClr val="FBAE40"/>
          </p15:clr>
        </p15:guide>
        <p15:guide id="17" pos="5784" userDrawn="1">
          <p15:clr>
            <a:srgbClr val="FBAE40"/>
          </p15:clr>
        </p15:guide>
        <p15:guide id="18" orient="horz" pos="2160" userDrawn="1">
          <p15:clr>
            <a:srgbClr val="FBAE40"/>
          </p15:clr>
        </p15:guide>
        <p15:guide id="19" orient="horz" pos="2712" userDrawn="1">
          <p15:clr>
            <a:srgbClr val="FBAE40"/>
          </p15:clr>
        </p15:guide>
        <p15:guide id="20" orient="horz" pos="3264" userDrawn="1">
          <p15:clr>
            <a:srgbClr val="FBAE40"/>
          </p15:clr>
        </p15:guide>
        <p15:guide id="21" orient="horz" pos="38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4800219"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664346"/>
            <a:ext cx="4800224"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62D2F673-8F81-4982-AA66-35312BF3859C}"/>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2EA93485-D02C-BD30-B93B-47E56F033D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3" name="Footer Placeholder 4">
            <a:extLst>
              <a:ext uri="{FF2B5EF4-FFF2-40B4-BE49-F238E27FC236}">
                <a16:creationId xmlns:a16="http://schemas.microsoft.com/office/drawing/2014/main" id="{31FD0869-90A0-6363-688F-E8A4A4F99C74}"/>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A6C23374-BA69-DCAF-1977-84FC2928133A}"/>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2899422758"/>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4376691" y="1679383"/>
            <a:ext cx="3429739" cy="4264218"/>
            <a:chOff x="4376691" y="719666"/>
            <a:chExt cx="3429739"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1686756"/>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2674396"/>
            <a:ext cx="2973372"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168675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2674396"/>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4" name="Title 1">
            <a:extLst>
              <a:ext uri="{FF2B5EF4-FFF2-40B4-BE49-F238E27FC236}">
                <a16:creationId xmlns:a16="http://schemas.microsoft.com/office/drawing/2014/main" id="{B103BAF8-AE0C-4C2A-AFFE-5EFC74007B1B}"/>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5463EBF5-4304-A4E2-5C30-5C81A716E6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Footer Placeholder 4">
            <a:extLst>
              <a:ext uri="{FF2B5EF4-FFF2-40B4-BE49-F238E27FC236}">
                <a16:creationId xmlns:a16="http://schemas.microsoft.com/office/drawing/2014/main" id="{16D921CB-C27A-D7E5-9242-1C124235C5AF}"/>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083D5B56-4707-844A-D3A7-11208B33520B}"/>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2851774748"/>
      </p:ext>
    </p:extLst>
  </p:cSld>
  <p:clrMapOvr>
    <a:masterClrMapping/>
  </p:clrMapOvr>
  <p:extLst>
    <p:ext uri="{DCECCB84-F9BA-43D5-87BE-67443E8EF086}">
      <p15:sldGuideLst xmlns:p15="http://schemas.microsoft.com/office/powerpoint/2012/main">
        <p15:guide id="2" pos="598" userDrawn="1">
          <p15:clr>
            <a:srgbClr val="FBAE40"/>
          </p15:clr>
        </p15:guide>
        <p15:guide id="3" pos="7080" userDrawn="1">
          <p15:clr>
            <a:srgbClr val="FBAE40"/>
          </p15:clr>
        </p15:guide>
        <p15:guide id="4" pos="384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3524250" y="1686757"/>
            <a:ext cx="5149850" cy="4256844"/>
            <a:chOff x="3524250" y="719666"/>
            <a:chExt cx="5149850"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52425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67410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737133"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737134"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306107"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306108"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875080" y="167670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875081" y="2664346"/>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D42FEC1B-FCF8-4508-B227-27323879AC52}"/>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DD7FD649-7F42-9DC1-6AF3-D984E86576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Footer Placeholder 4">
            <a:extLst>
              <a:ext uri="{FF2B5EF4-FFF2-40B4-BE49-F238E27FC236}">
                <a16:creationId xmlns:a16="http://schemas.microsoft.com/office/drawing/2014/main" id="{F562772C-9C43-5348-5603-DC67A3512588}"/>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58163F07-3777-B369-E226-5D1F1A640ACE}"/>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177261473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1835088"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850484"/>
            <a:ext cx="1835088"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grpSp>
        <p:nvGrpSpPr>
          <p:cNvPr id="34" name="Group 33">
            <a:extLst>
              <a:ext uri="{FF2B5EF4-FFF2-40B4-BE49-F238E27FC236}">
                <a16:creationId xmlns:a16="http://schemas.microsoft.com/office/drawing/2014/main" id="{C05DD3A4-1F16-4549-AF79-33A7C7667FE8}"/>
              </a:ext>
            </a:extLst>
          </p:cNvPr>
          <p:cNvGrpSpPr/>
          <p:nvPr userDrawn="1"/>
        </p:nvGrpSpPr>
        <p:grpSpPr>
          <a:xfrm>
            <a:off x="3011869" y="1686759"/>
            <a:ext cx="6172262" cy="4256842"/>
            <a:chOff x="3011869" y="1686758"/>
            <a:chExt cx="6172262" cy="4293629"/>
          </a:xfrm>
        </p:grpSpPr>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322900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322900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528122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528122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734904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734904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9401266" y="1686758"/>
            <a:ext cx="1835087"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9401267" y="2850484"/>
            <a:ext cx="183823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7" name="Title 1">
            <a:extLst>
              <a:ext uri="{FF2B5EF4-FFF2-40B4-BE49-F238E27FC236}">
                <a16:creationId xmlns:a16="http://schemas.microsoft.com/office/drawing/2014/main" id="{8F3E476F-E407-4406-BB4F-38E54533153E}"/>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D9E6F708-09D7-5F4C-A4CF-6214D68CDE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3" name="Footer Placeholder 4">
            <a:extLst>
              <a:ext uri="{FF2B5EF4-FFF2-40B4-BE49-F238E27FC236}">
                <a16:creationId xmlns:a16="http://schemas.microsoft.com/office/drawing/2014/main" id="{79CE712B-1232-1862-7051-C001F0CF6C5F}"/>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95DEBA67-DABD-AF41-58C5-8A317EA20143}"/>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43937131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2" y="3291760"/>
            <a:ext cx="10288587"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10288586"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4" y="4753992"/>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9" name="Title 1">
            <a:extLst>
              <a:ext uri="{FF2B5EF4-FFF2-40B4-BE49-F238E27FC236}">
                <a16:creationId xmlns:a16="http://schemas.microsoft.com/office/drawing/2014/main" id="{F83F529D-C880-45A0-81D8-FD2CC04E07D8}"/>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EA84ACBD-A565-C824-7644-37ECEE8439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1" name="Footer Placeholder 4">
            <a:extLst>
              <a:ext uri="{FF2B5EF4-FFF2-40B4-BE49-F238E27FC236}">
                <a16:creationId xmlns:a16="http://schemas.microsoft.com/office/drawing/2014/main" id="{CF7A8FD0-2AC1-275A-9524-9DE4BF6C6B13}"/>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34A00DC4-3C79-8027-FA40-9FA05E8492D8}"/>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840878860"/>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3" y="3291760"/>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5" y="475399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6483696" y="168851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6483697" y="212176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6483698" y="3293514"/>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6483699" y="3726766"/>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6483700" y="4755746"/>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6483701" y="5188998"/>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id="{3A9A771B-4FFF-4EBF-A07A-0D6292AC2FE3}"/>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CB158504-26F2-2A14-4D8E-29892EFC2B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1" name="Footer Placeholder 4">
            <a:extLst>
              <a:ext uri="{FF2B5EF4-FFF2-40B4-BE49-F238E27FC236}">
                <a16:creationId xmlns:a16="http://schemas.microsoft.com/office/drawing/2014/main" id="{BB9E4697-1DF2-48BD-9681-3CCBC4EBCF19}"/>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EB48DF75-A263-0487-BAB8-0ED4A43DF29D}"/>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3435829950"/>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2760956"/>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3792244"/>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952506" y="488567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954094" y="2904080"/>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954096" y="3337333"/>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954096" y="5089029"/>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954098" y="5522281"/>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954098" y="3970621"/>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954100" y="4403874"/>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6467495" y="1688232"/>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6467497" y="2121484"/>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6469089" y="2905554"/>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6469091" y="3338807"/>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6469091" y="5090503"/>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6469093" y="5523755"/>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6469093" y="3972095"/>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6469095" y="4405348"/>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id="{31EE2C71-E6FD-4A5F-BC00-7290049C4471}"/>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46406BC8-E960-E24C-878D-B7523027F0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1" name="Footer Placeholder 4">
            <a:extLst>
              <a:ext uri="{FF2B5EF4-FFF2-40B4-BE49-F238E27FC236}">
                <a16:creationId xmlns:a16="http://schemas.microsoft.com/office/drawing/2014/main" id="{B120D79B-99BE-30F4-FFDB-B35DFE81DAB5}"/>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AA698BE2-4B60-6CD7-94EC-2B99F4D10F11}"/>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868536204"/>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Solid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9144000" cy="1843238"/>
          </a:xfrm>
        </p:spPr>
        <p:txBody>
          <a:bodyPr lIns="0" tIns="0" rIns="0" bIns="0" anchor="t" anchorCtr="0">
            <a:normAutofit/>
          </a:bodyPr>
          <a:lstStyle>
            <a:lvl1pPr algn="l">
              <a:defRPr sz="60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9144000" cy="407460"/>
          </a:xfrm>
        </p:spPr>
        <p:txBody>
          <a:bodyPr lIns="0" tIns="0" rIns="0" bIns="0"/>
          <a:lstStyle>
            <a:lvl1pPr marL="0" indent="0" algn="l">
              <a:buNone/>
              <a:defRPr sz="2400" b="1" cap="all" baseline="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087150"/>
            <a:ext cx="9144000" cy="463108"/>
          </a:xfrm>
        </p:spPr>
        <p:txBody>
          <a:bodyPr lIns="0" tIns="0" rIns="0" bIns="0">
            <a:normAutofit/>
          </a:bodyPr>
          <a:lstStyle>
            <a:lvl1pPr marL="0" indent="0">
              <a:buNone/>
              <a:defRPr sz="2400">
                <a:solidFill>
                  <a:schemeClr val="tx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2024</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4D2A103D-B44C-09C1-7BB8-33D77CD43383}"/>
              </a:ext>
            </a:extLst>
          </p:cNvPr>
          <p:cNvSpPr>
            <a:spLocks noGrp="1"/>
          </p:cNvSpPr>
          <p:nvPr>
            <p:ph type="ftr" sz="quarter" idx="3"/>
          </p:nvPr>
        </p:nvSpPr>
        <p:spPr>
          <a:xfrm>
            <a:off x="952500" y="1760634"/>
            <a:ext cx="9166225" cy="365125"/>
          </a:xfrm>
          <a:prstGeom prst="rect">
            <a:avLst/>
          </a:prstGeom>
          <a:noFill/>
        </p:spPr>
        <p:txBody>
          <a:bodyPr vert="horz" lIns="0" tIns="0" rIns="0" bIns="0" rtlCol="0" anchor="b" anchorCtr="0"/>
          <a:lstStyle>
            <a:lvl1pPr algn="l">
              <a:defRPr sz="22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pic>
        <p:nvPicPr>
          <p:cNvPr id="3" name="Picture 2">
            <a:extLst>
              <a:ext uri="{FF2B5EF4-FFF2-40B4-BE49-F238E27FC236}">
                <a16:creationId xmlns:a16="http://schemas.microsoft.com/office/drawing/2014/main" id="{80D71325-0ED8-168E-BF1B-09CE768287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11476" y="0"/>
            <a:ext cx="1941444" cy="1207722"/>
          </a:xfrm>
          <a:prstGeom prst="rect">
            <a:avLst/>
          </a:prstGeom>
        </p:spPr>
      </p:pic>
      <p:sp>
        <p:nvSpPr>
          <p:cNvPr id="4" name="TextBox 3">
            <a:extLst>
              <a:ext uri="{FF2B5EF4-FFF2-40B4-BE49-F238E27FC236}">
                <a16:creationId xmlns:a16="http://schemas.microsoft.com/office/drawing/2014/main" id="{09AF4101-2D98-E5EE-4D83-FDE1E0EE6E53}"/>
              </a:ext>
            </a:extLst>
          </p:cNvPr>
          <p:cNvSpPr txBox="1"/>
          <p:nvPr userDrawn="1"/>
        </p:nvSpPr>
        <p:spPr>
          <a:xfrm>
            <a:off x="9011476" y="6116752"/>
            <a:ext cx="2006651" cy="380104"/>
          </a:xfrm>
          <a:prstGeom prst="rect">
            <a:avLst/>
          </a:prstGeom>
          <a:noFill/>
        </p:spPr>
        <p:txBody>
          <a:bodyPr wrap="square" lIns="0" tIns="0" rIns="0" bIns="0" rtlCol="0">
            <a:spAutoFit/>
          </a:bodyPr>
          <a:lstStyle/>
          <a:p>
            <a:pPr>
              <a:lnSpc>
                <a:spcPct val="95000"/>
              </a:lnSpc>
            </a:pPr>
            <a:r>
              <a:rPr lang="en-US" sz="1300" dirty="0"/>
              <a:t>CHANGING MEDICINE.</a:t>
            </a:r>
          </a:p>
          <a:p>
            <a:pPr>
              <a:lnSpc>
                <a:spcPct val="95000"/>
              </a:lnSpc>
            </a:pPr>
            <a:r>
              <a:rPr lang="en-US" sz="1300" b="1" dirty="0"/>
              <a:t>CHANGING LIVES</a:t>
            </a:r>
            <a:r>
              <a:rPr lang="en-US" sz="1300" b="1" spc="-200" baseline="0" dirty="0"/>
              <a:t>.</a:t>
            </a:r>
            <a:r>
              <a:rPr lang="en-US" sz="800" b="1" baseline="80000" dirty="0"/>
              <a:t>®</a:t>
            </a:r>
          </a:p>
        </p:txBody>
      </p:sp>
    </p:spTree>
    <p:extLst>
      <p:ext uri="{BB962C8B-B14F-4D97-AF65-F5344CB8AC3E}">
        <p14:creationId xmlns:p14="http://schemas.microsoft.com/office/powerpoint/2010/main" val="731605126"/>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238480"/>
            <a:ext cx="4800219"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228428"/>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79384"/>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949325" y="3790765"/>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958052" y="4209907"/>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958053" y="4761629"/>
            <a:ext cx="4800219" cy="11819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6439276" y="4199855"/>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6439277" y="4751577"/>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9" name="Title 1">
            <a:extLst>
              <a:ext uri="{FF2B5EF4-FFF2-40B4-BE49-F238E27FC236}">
                <a16:creationId xmlns:a16="http://schemas.microsoft.com/office/drawing/2014/main" id="{F947D672-DDE7-4F36-B79C-4245C5D115ED}"/>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B3847EEE-7B57-1772-1ED5-D313BE90C2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1" name="Footer Placeholder 4">
            <a:extLst>
              <a:ext uri="{FF2B5EF4-FFF2-40B4-BE49-F238E27FC236}">
                <a16:creationId xmlns:a16="http://schemas.microsoft.com/office/drawing/2014/main" id="{C8BD71F8-36C7-0D6F-BA71-A4EC45774EBB}"/>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71E06274-112A-D804-0F6D-5FA190B6BEDC}"/>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748418329"/>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hree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4078664"/>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4078664"/>
            <a:ext cx="2973372"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4078663"/>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8" name="Straight Connector 7">
            <a:extLst>
              <a:ext uri="{FF2B5EF4-FFF2-40B4-BE49-F238E27FC236}">
                <a16:creationId xmlns:a16="http://schemas.microsoft.com/office/drawing/2014/main" id="{0E7A2738-1D29-40DE-AACF-F60CD708E892}"/>
              </a:ext>
            </a:extLst>
          </p:cNvPr>
          <p:cNvCxnSpPr>
            <a:cxnSpLocks/>
          </p:cNvCxnSpPr>
          <p:nvPr userDrawn="1"/>
        </p:nvCxnSpPr>
        <p:spPr>
          <a:xfrm>
            <a:off x="3443288" y="2921860"/>
            <a:ext cx="17335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7C3D46F0-0006-469D-9C96-A2B5BF708743}"/>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C3A90011-EBAB-AA7A-0BEB-A6874C70FD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cxnSp>
        <p:nvCxnSpPr>
          <p:cNvPr id="25" name="Straight Connector 24">
            <a:extLst>
              <a:ext uri="{FF2B5EF4-FFF2-40B4-BE49-F238E27FC236}">
                <a16:creationId xmlns:a16="http://schemas.microsoft.com/office/drawing/2014/main" id="{5A6ACD5D-F5F8-A848-B9BA-91AAB700F112}"/>
              </a:ext>
            </a:extLst>
          </p:cNvPr>
          <p:cNvCxnSpPr>
            <a:cxnSpLocks/>
          </p:cNvCxnSpPr>
          <p:nvPr userDrawn="1"/>
        </p:nvCxnSpPr>
        <p:spPr>
          <a:xfrm>
            <a:off x="7013575" y="2921860"/>
            <a:ext cx="16926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7E67C6A6-8114-73E3-9530-83F659442862}"/>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2" name="Footer Placeholder 4">
            <a:extLst>
              <a:ext uri="{FF2B5EF4-FFF2-40B4-BE49-F238E27FC236}">
                <a16:creationId xmlns:a16="http://schemas.microsoft.com/office/drawing/2014/main" id="{2DF447CF-92DF-E434-2D90-3E06B8C6C959}"/>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733951917"/>
      </p:ext>
    </p:extLst>
  </p:cSld>
  <p:clrMapOvr>
    <a:masterClrMapping/>
  </p:clrMapOvr>
  <p:extLst>
    <p:ext uri="{DCECCB84-F9BA-43D5-87BE-67443E8EF086}">
      <p15:sldGuideLst xmlns:p15="http://schemas.microsoft.com/office/powerpoint/2012/main">
        <p15:guide id="1" orient="horz" pos="2568"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1316" userDrawn="1">
          <p15:clr>
            <a:srgbClr val="FBAE40"/>
          </p15:clr>
        </p15:guide>
        <p15:guide id="9" orient="horz" pos="2366" userDrawn="1">
          <p15:clr>
            <a:srgbClr val="FBAE40"/>
          </p15:clr>
        </p15:guide>
        <p15:guide id="14" pos="5544" userDrawn="1">
          <p15:clr>
            <a:srgbClr val="FBAE40"/>
          </p15:clr>
        </p15:guide>
        <p15:guide id="15" pos="6600" userDrawn="1">
          <p15:clr>
            <a:srgbClr val="FBAE40"/>
          </p15:clr>
        </p15:guide>
        <p15:guide id="16" pos="1066" userDrawn="1">
          <p15:clr>
            <a:srgbClr val="FBAE40"/>
          </p15:clr>
        </p15:guide>
        <p15:guide id="17" pos="2118" userDrawn="1">
          <p15:clr>
            <a:srgbClr val="FBAE40"/>
          </p15:clr>
        </p15:guide>
        <p15:guide id="18" pos="3313" userDrawn="1">
          <p15:clr>
            <a:srgbClr val="FBAE40"/>
          </p15:clr>
        </p15:guide>
        <p15:guide id="19" pos="4370" userDrawn="1">
          <p15:clr>
            <a:srgbClr val="FBAE40"/>
          </p15:clr>
        </p15:guide>
        <p15:guide id="20" pos="2169" userDrawn="1">
          <p15:clr>
            <a:srgbClr val="FBAE40"/>
          </p15:clr>
        </p15:guide>
        <p15:guide id="21" pos="3261" userDrawn="1">
          <p15:clr>
            <a:srgbClr val="FBAE40"/>
          </p15:clr>
        </p15:guide>
        <p15:guide id="22" pos="4418" userDrawn="1">
          <p15:clr>
            <a:srgbClr val="FBAE40"/>
          </p15:clr>
        </p15:guide>
        <p15:guide id="23" pos="5490" userDrawn="1">
          <p15:clr>
            <a:srgbClr val="FBAE40"/>
          </p15:clr>
        </p15:guide>
        <p15:guide id="24" pos="665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952500"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3627518"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6205617"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8880634" y="4073057"/>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3048000" y="2921860"/>
            <a:ext cx="838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1B9DD2E6-4011-470E-85A1-9331B2E255C8}"/>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731DC1DA-C3FD-AB7E-48D3-691676123C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cxnSp>
        <p:nvCxnSpPr>
          <p:cNvPr id="9" name="Straight Connector 8">
            <a:extLst>
              <a:ext uri="{FF2B5EF4-FFF2-40B4-BE49-F238E27FC236}">
                <a16:creationId xmlns:a16="http://schemas.microsoft.com/office/drawing/2014/main" id="{D484D14F-B31B-CAB8-5FB9-945EA37FC8EF}"/>
              </a:ext>
            </a:extLst>
          </p:cNvPr>
          <p:cNvCxnSpPr>
            <a:cxnSpLocks/>
          </p:cNvCxnSpPr>
          <p:nvPr userDrawn="1"/>
        </p:nvCxnSpPr>
        <p:spPr>
          <a:xfrm>
            <a:off x="5715000" y="2921860"/>
            <a:ext cx="7493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2ABC3FA-D70B-45FB-B0C5-595AA93535D8}"/>
              </a:ext>
            </a:extLst>
          </p:cNvPr>
          <p:cNvCxnSpPr>
            <a:cxnSpLocks/>
          </p:cNvCxnSpPr>
          <p:nvPr userDrawn="1"/>
        </p:nvCxnSpPr>
        <p:spPr>
          <a:xfrm>
            <a:off x="8305800" y="2921860"/>
            <a:ext cx="8350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FB617AE9-9221-2FF1-B4EE-6D815ABA3C11}"/>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0EA52A5E-E4F0-5ECE-3415-E559DFEE4BF1}"/>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156838957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pos="816" userDrawn="1">
          <p15:clr>
            <a:srgbClr val="FBAE40"/>
          </p15:clr>
        </p15:guide>
        <p15:guide id="9" pos="1868" userDrawn="1">
          <p15:clr>
            <a:srgbClr val="FBAE40"/>
          </p15:clr>
        </p15:guide>
        <p15:guide id="10" pos="2500" userDrawn="1">
          <p15:clr>
            <a:srgbClr val="FBAE40"/>
          </p15:clr>
        </p15:guide>
        <p15:guide id="11" pos="3548" userDrawn="1">
          <p15:clr>
            <a:srgbClr val="FBAE40"/>
          </p15:clr>
        </p15:guide>
        <p15:guide id="12" pos="4124" userDrawn="1">
          <p15:clr>
            <a:srgbClr val="FBAE40"/>
          </p15:clr>
        </p15:guide>
        <p15:guide id="13" pos="5175" userDrawn="1">
          <p15:clr>
            <a:srgbClr val="FBAE40"/>
          </p15:clr>
        </p15:guide>
        <p15:guide id="14" pos="5813" userDrawn="1">
          <p15:clr>
            <a:srgbClr val="FBAE40"/>
          </p15:clr>
        </p15:guide>
        <p15:guide id="15" pos="6864" userDrawn="1">
          <p15:clr>
            <a:srgbClr val="FBAE40"/>
          </p15:clr>
        </p15:guide>
        <p15:guide id="16" orient="horz" pos="1315" userDrawn="1">
          <p15:clr>
            <a:srgbClr val="FBAE40"/>
          </p15:clr>
        </p15:guide>
        <p15:guide id="17" orient="horz" pos="2367" userDrawn="1">
          <p15:clr>
            <a:srgbClr val="FBAE40"/>
          </p15:clr>
        </p15:guide>
        <p15:guide id="18" pos="1920" userDrawn="1">
          <p15:clr>
            <a:srgbClr val="FBAE40"/>
          </p15:clr>
        </p15:guide>
        <p15:guide id="19" pos="2448" userDrawn="1">
          <p15:clr>
            <a:srgbClr val="FBAE40"/>
          </p15:clr>
        </p15:guide>
        <p15:guide id="20" pos="3600" userDrawn="1">
          <p15:clr>
            <a:srgbClr val="FBAE40"/>
          </p15:clr>
        </p15:guide>
        <p15:guide id="21" pos="4072" userDrawn="1">
          <p15:clr>
            <a:srgbClr val="FBAE40"/>
          </p15:clr>
        </p15:guide>
        <p15:guide id="22" pos="5232" userDrawn="1">
          <p15:clr>
            <a:srgbClr val="FBAE40"/>
          </p15:clr>
        </p15:guide>
        <p15:guide id="23" pos="575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1175438" y="407866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2825750" y="2921860"/>
            <a:ext cx="365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3225991" y="4080927"/>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285614" y="409557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7325607" y="4098102"/>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9419080" y="4107460"/>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3" name="Title 1">
            <a:extLst>
              <a:ext uri="{FF2B5EF4-FFF2-40B4-BE49-F238E27FC236}">
                <a16:creationId xmlns:a16="http://schemas.microsoft.com/office/drawing/2014/main" id="{C7E2EA4D-EFA8-4B7C-9585-ADB07DA2D974}"/>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pic>
        <p:nvPicPr>
          <p:cNvPr id="2" name="Picture 1">
            <a:extLst>
              <a:ext uri="{FF2B5EF4-FFF2-40B4-BE49-F238E27FC236}">
                <a16:creationId xmlns:a16="http://schemas.microsoft.com/office/drawing/2014/main" id="{C3E57EF6-6A46-C262-4D5B-570FD5AFE8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cxnSp>
        <p:nvCxnSpPr>
          <p:cNvPr id="35" name="Straight Connector 34">
            <a:extLst>
              <a:ext uri="{FF2B5EF4-FFF2-40B4-BE49-F238E27FC236}">
                <a16:creationId xmlns:a16="http://schemas.microsoft.com/office/drawing/2014/main" id="{259B4F0C-FBF6-6B23-6019-CE0930AF8B81}"/>
              </a:ext>
            </a:extLst>
          </p:cNvPr>
          <p:cNvCxnSpPr>
            <a:cxnSpLocks/>
          </p:cNvCxnSpPr>
          <p:nvPr userDrawn="1"/>
        </p:nvCxnSpPr>
        <p:spPr>
          <a:xfrm>
            <a:off x="4873625" y="2921860"/>
            <a:ext cx="365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D5E7EB7-C08C-A706-75F5-163114F556B0}"/>
              </a:ext>
            </a:extLst>
          </p:cNvPr>
          <p:cNvCxnSpPr>
            <a:cxnSpLocks/>
          </p:cNvCxnSpPr>
          <p:nvPr userDrawn="1"/>
        </p:nvCxnSpPr>
        <p:spPr>
          <a:xfrm>
            <a:off x="6931025" y="2921860"/>
            <a:ext cx="365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C79DC6E-06D3-01FD-6A70-A0F2D9B643AA}"/>
              </a:ext>
            </a:extLst>
          </p:cNvPr>
          <p:cNvCxnSpPr>
            <a:cxnSpLocks/>
          </p:cNvCxnSpPr>
          <p:nvPr userDrawn="1"/>
        </p:nvCxnSpPr>
        <p:spPr>
          <a:xfrm>
            <a:off x="8985250" y="2921860"/>
            <a:ext cx="3651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273D2A58-F486-9EB8-D8FB-EA5FA2896940}"/>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7D40D62E-D1B5-9E20-1E4D-E60B5183362E}"/>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39820752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318" userDrawn="1">
          <p15:clr>
            <a:srgbClr val="FBAE40"/>
          </p15:clr>
        </p15:guide>
        <p15:guide id="9" orient="horz" pos="1358" userDrawn="1">
          <p15:clr>
            <a:srgbClr val="FBAE40"/>
          </p15:clr>
        </p15:guide>
        <p15:guide id="10" pos="772" userDrawn="1">
          <p15:clr>
            <a:srgbClr val="FBAE40"/>
          </p15:clr>
        </p15:guide>
        <p15:guide id="11" pos="1724" userDrawn="1">
          <p15:clr>
            <a:srgbClr val="FBAE40"/>
          </p15:clr>
        </p15:guide>
        <p15:guide id="12" pos="3356" userDrawn="1">
          <p15:clr>
            <a:srgbClr val="FBAE40"/>
          </p15:clr>
        </p15:guide>
        <p15:guide id="13" pos="3016" userDrawn="1">
          <p15:clr>
            <a:srgbClr val="FBAE40"/>
          </p15:clr>
        </p15:guide>
        <p15:guide id="14" pos="1464" userDrawn="1">
          <p15:clr>
            <a:srgbClr val="FBAE40"/>
          </p15:clr>
        </p15:guide>
        <p15:guide id="15" pos="4308" userDrawn="1">
          <p15:clr>
            <a:srgbClr val="FBAE40"/>
          </p15:clr>
        </p15:guide>
        <p15:guide id="16" pos="4649" userDrawn="1">
          <p15:clr>
            <a:srgbClr val="FBAE40"/>
          </p15:clr>
        </p15:guide>
        <p15:guide id="17" pos="5606" userDrawn="1">
          <p15:clr>
            <a:srgbClr val="FBAE40"/>
          </p15:clr>
        </p15:guide>
        <p15:guide id="19" pos="7512" userDrawn="1">
          <p15:clr>
            <a:srgbClr val="FBAE40"/>
          </p15:clr>
        </p15:guide>
        <p15:guide id="20" pos="1780" userDrawn="1">
          <p15:clr>
            <a:srgbClr val="FBAE40"/>
          </p15:clr>
        </p15:guide>
        <p15:guide id="21" pos="2010" userDrawn="1">
          <p15:clr>
            <a:srgbClr val="FBAE40"/>
          </p15:clr>
        </p15:guide>
        <p15:guide id="22" pos="3072" userDrawn="1">
          <p15:clr>
            <a:srgbClr val="FBAE40"/>
          </p15:clr>
        </p15:guide>
        <p15:guide id="23" pos="3300" userDrawn="1">
          <p15:clr>
            <a:srgbClr val="FBAE40"/>
          </p15:clr>
        </p15:guide>
        <p15:guide id="24" pos="4366" userDrawn="1">
          <p15:clr>
            <a:srgbClr val="FBAE40"/>
          </p15:clr>
        </p15:guide>
        <p15:guide id="25" pos="7056" userDrawn="1">
          <p15:clr>
            <a:srgbClr val="FBAE40"/>
          </p15:clr>
        </p15:guide>
        <p15:guide id="26" pos="5660" userDrawn="1">
          <p15:clr>
            <a:srgbClr val="FBAE40"/>
          </p15:clr>
        </p15:guide>
        <p15:guide id="27" pos="7464" userDrawn="1">
          <p15:clr>
            <a:srgbClr val="FBAE40"/>
          </p15:clr>
        </p15:guide>
        <p15:guide id="28" pos="2064" userDrawn="1">
          <p15:clr>
            <a:srgbClr val="FBAE40"/>
          </p15:clr>
        </p15:guide>
        <p15:guide id="29" userDrawn="1">
          <p15:clr>
            <a:srgbClr val="FBAE40"/>
          </p15:clr>
        </p15:guide>
        <p15:guide id="30" pos="5888" userDrawn="1">
          <p15:clr>
            <a:srgbClr val="FBAE40"/>
          </p15:clr>
        </p15:guide>
        <p15:guide id="31" pos="5944" userDrawn="1">
          <p15:clr>
            <a:srgbClr val="FBAE40"/>
          </p15:clr>
        </p15:guide>
        <p15:guide id="32" pos="7416" userDrawn="1">
          <p15:clr>
            <a:srgbClr val="FBAE40"/>
          </p15:clr>
        </p15:guide>
        <p15:guide id="33" pos="689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891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4376691" y="1679383"/>
            <a:ext cx="3429739" cy="4264218"/>
            <a:chOff x="4376691" y="719666"/>
            <a:chExt cx="3429739"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4546365"/>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3537679"/>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4535128"/>
            <a:ext cx="2973372"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3537679"/>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4535128"/>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4" name="Title 1">
            <a:extLst>
              <a:ext uri="{FF2B5EF4-FFF2-40B4-BE49-F238E27FC236}">
                <a16:creationId xmlns:a16="http://schemas.microsoft.com/office/drawing/2014/main" id="{B103BAF8-AE0C-4C2A-AFFE-5EFC74007B1B}"/>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949325" y="1684461"/>
            <a:ext cx="3170238" cy="1621608"/>
          </a:xfrm>
        </p:spPr>
        <p:txBody>
          <a:bodyPr/>
          <a:lstStyle>
            <a:lvl1pPr marL="0" indent="0">
              <a:buFontTx/>
              <a:buNone/>
              <a:defRPr/>
            </a:lvl1pPr>
          </a:lstStyle>
          <a:p>
            <a:r>
              <a:rPr lang="en-US"/>
              <a:t>Click icon to add picture</a:t>
            </a:r>
            <a:endParaRPr lang="en-US" dirty="0"/>
          </a:p>
        </p:txBody>
      </p: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4602447" y="1677611"/>
            <a:ext cx="2987311" cy="1621608"/>
          </a:xfrm>
        </p:spPr>
        <p:txBody>
          <a:bodyPr/>
          <a:lstStyle>
            <a:lvl1pPr marL="0" indent="0">
              <a:buFontTx/>
              <a:buNone/>
              <a:defRPr/>
            </a:lvl1pPr>
          </a:lstStyle>
          <a:p>
            <a:r>
              <a:rPr lang="en-US"/>
              <a:t>Click icon to add picture</a:t>
            </a:r>
            <a:endParaRPr lang="en-US" dirty="0"/>
          </a:p>
        </p:txBody>
      </p: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8072642" y="1684461"/>
            <a:ext cx="3166858" cy="1621608"/>
          </a:xfrm>
        </p:spPr>
        <p:txBody>
          <a:bodyPr/>
          <a:lstStyle>
            <a:lvl1pPr marL="0" indent="0">
              <a:buFontTx/>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4909F9FE-688A-0314-3FCB-DECACE8619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22" name="Footer Placeholder 4">
            <a:extLst>
              <a:ext uri="{FF2B5EF4-FFF2-40B4-BE49-F238E27FC236}">
                <a16:creationId xmlns:a16="http://schemas.microsoft.com/office/drawing/2014/main" id="{5FC41B9A-FCFA-1172-37A7-AB47B0D25ECB}"/>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6" name="Footer Placeholder 4">
            <a:extLst>
              <a:ext uri="{FF2B5EF4-FFF2-40B4-BE49-F238E27FC236}">
                <a16:creationId xmlns:a16="http://schemas.microsoft.com/office/drawing/2014/main" id="{EE710DAF-3F23-5FA6-19CA-5195FD3E6991}"/>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2664682089"/>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Four Column Layout">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949325" y="1684461"/>
            <a:ext cx="2373939" cy="1621608"/>
          </a:xfr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A14BCF34-4793-417C-89B0-69C4E4B55BF8}"/>
              </a:ext>
            </a:extLst>
          </p:cNvPr>
          <p:cNvGrpSpPr/>
          <p:nvPr userDrawn="1"/>
        </p:nvGrpSpPr>
        <p:grpSpPr>
          <a:xfrm>
            <a:off x="3524250" y="1686757"/>
            <a:ext cx="5149850" cy="4256844"/>
            <a:chOff x="3524250" y="719666"/>
            <a:chExt cx="5149850" cy="5260720"/>
          </a:xfrm>
        </p:grpSpPr>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52425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674100" y="719666"/>
              <a:ext cx="0" cy="526072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453513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737133" y="355896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737134" y="4535130"/>
            <a:ext cx="2148760"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306107" y="355896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306108" y="4535130"/>
            <a:ext cx="2148760"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875080" y="354891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875081" y="4525080"/>
            <a:ext cx="2358867"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D42FEC1B-FCF8-4508-B227-27323879AC52}"/>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28" name="Picture Placeholder 3">
            <a:extLst>
              <a:ext uri="{FF2B5EF4-FFF2-40B4-BE49-F238E27FC236}">
                <a16:creationId xmlns:a16="http://schemas.microsoft.com/office/drawing/2014/main" id="{61DB74C6-E1E3-4A4F-A899-AE944C4BC2CD}"/>
              </a:ext>
            </a:extLst>
          </p:cNvPr>
          <p:cNvSpPr>
            <a:spLocks noGrp="1"/>
          </p:cNvSpPr>
          <p:nvPr>
            <p:ph type="pic" sz="quarter" idx="20"/>
          </p:nvPr>
        </p:nvSpPr>
        <p:spPr>
          <a:xfrm>
            <a:off x="3740308" y="1684461"/>
            <a:ext cx="2154706" cy="1621608"/>
          </a:xfr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29" name="Picture Placeholder 3">
            <a:extLst>
              <a:ext uri="{FF2B5EF4-FFF2-40B4-BE49-F238E27FC236}">
                <a16:creationId xmlns:a16="http://schemas.microsoft.com/office/drawing/2014/main" id="{87834FAF-E63C-4237-A219-3A85ABAC9EE3}"/>
              </a:ext>
            </a:extLst>
          </p:cNvPr>
          <p:cNvSpPr>
            <a:spLocks noGrp="1"/>
          </p:cNvSpPr>
          <p:nvPr>
            <p:ph type="pic" sz="quarter" idx="21"/>
          </p:nvPr>
        </p:nvSpPr>
        <p:spPr>
          <a:xfrm>
            <a:off x="6303337" y="1684461"/>
            <a:ext cx="2154706" cy="1621608"/>
          </a:xfr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30" name="Picture Placeholder 3">
            <a:extLst>
              <a:ext uri="{FF2B5EF4-FFF2-40B4-BE49-F238E27FC236}">
                <a16:creationId xmlns:a16="http://schemas.microsoft.com/office/drawing/2014/main" id="{06A5C640-1D0E-4428-AC28-148AE98A7B34}"/>
              </a:ext>
            </a:extLst>
          </p:cNvPr>
          <p:cNvSpPr>
            <a:spLocks noGrp="1"/>
          </p:cNvSpPr>
          <p:nvPr>
            <p:ph type="pic" sz="quarter" idx="22"/>
          </p:nvPr>
        </p:nvSpPr>
        <p:spPr>
          <a:xfrm>
            <a:off x="8881435" y="1680693"/>
            <a:ext cx="2349365" cy="1621608"/>
          </a:xfrm>
        </p:spPr>
        <p:txBody>
          <a:bodyPr/>
          <a:lstStyle>
            <a:lvl1pPr marL="0" indent="0">
              <a:buFont typeface="Arial" panose="020B0604020202020204" pitchFamily="34" charset="0"/>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1A3ADF20-051D-0468-3294-0CE22DD586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Footer Placeholder 4">
            <a:extLst>
              <a:ext uri="{FF2B5EF4-FFF2-40B4-BE49-F238E27FC236}">
                <a16:creationId xmlns:a16="http://schemas.microsoft.com/office/drawing/2014/main" id="{40E71239-E0C1-04AC-A5F1-6AB44F76757B}"/>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F137ED41-F73F-23BB-A912-9343F37E963A}"/>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317002199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Four Colum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53373D-FF10-4355-AA00-B31430F115A7}"/>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3545060"/>
            <a:ext cx="1835088"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4535130"/>
            <a:ext cx="1835088"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grpSp>
        <p:nvGrpSpPr>
          <p:cNvPr id="34" name="Group 33">
            <a:extLst>
              <a:ext uri="{FF2B5EF4-FFF2-40B4-BE49-F238E27FC236}">
                <a16:creationId xmlns:a16="http://schemas.microsoft.com/office/drawing/2014/main" id="{C05DD3A4-1F16-4549-AF79-33A7C7667FE8}"/>
              </a:ext>
            </a:extLst>
          </p:cNvPr>
          <p:cNvGrpSpPr/>
          <p:nvPr userDrawn="1"/>
        </p:nvGrpSpPr>
        <p:grpSpPr>
          <a:xfrm>
            <a:off x="3011869" y="1686759"/>
            <a:ext cx="6172262" cy="4256842"/>
            <a:chOff x="3011869" y="1686758"/>
            <a:chExt cx="6172262" cy="4293629"/>
          </a:xfrm>
        </p:grpSpPr>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8"/>
              <a:ext cx="0" cy="429362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3229003" y="3545060"/>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3229004" y="4535130"/>
            <a:ext cx="1617953"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5281223" y="3545060"/>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5281224" y="4535130"/>
            <a:ext cx="1617953"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7349043" y="3545060"/>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7349044" y="4535130"/>
            <a:ext cx="1617953"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9401266" y="3545060"/>
            <a:ext cx="1835087"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9401267" y="4535130"/>
            <a:ext cx="1838233"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7" name="Title 1">
            <a:extLst>
              <a:ext uri="{FF2B5EF4-FFF2-40B4-BE49-F238E27FC236}">
                <a16:creationId xmlns:a16="http://schemas.microsoft.com/office/drawing/2014/main" id="{8F3E476F-E407-4406-BB4F-38E54533153E}"/>
              </a:ext>
            </a:extLst>
          </p:cNvPr>
          <p:cNvSpPr>
            <a:spLocks noGrp="1"/>
          </p:cNvSpPr>
          <p:nvPr>
            <p:ph type="title" hasCustomPrompt="1"/>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952499" y="1684461"/>
            <a:ext cx="1842236" cy="1621608"/>
          </a:xfrm>
        </p:spPr>
        <p:txBody>
          <a:bodyPr/>
          <a:lstStyle>
            <a:lvl1pPr marL="0" indent="0">
              <a:buNone/>
              <a:defRPr/>
            </a:lvl1pPr>
          </a:lstStyle>
          <a:p>
            <a:r>
              <a:rPr lang="en-US"/>
              <a:t>Click icon to add picture</a:t>
            </a:r>
            <a:endParaRPr lang="en-US" dirty="0"/>
          </a:p>
        </p:txBody>
      </p:sp>
      <p:sp>
        <p:nvSpPr>
          <p:cNvPr id="39" name="Picture Placeholder 3">
            <a:extLst>
              <a:ext uri="{FF2B5EF4-FFF2-40B4-BE49-F238E27FC236}">
                <a16:creationId xmlns:a16="http://schemas.microsoft.com/office/drawing/2014/main" id="{A76DD000-F678-4F74-B689-3C21D4B60D4C}"/>
              </a:ext>
            </a:extLst>
          </p:cNvPr>
          <p:cNvSpPr>
            <a:spLocks noGrp="1"/>
          </p:cNvSpPr>
          <p:nvPr>
            <p:ph type="pic" sz="quarter" idx="22"/>
          </p:nvPr>
        </p:nvSpPr>
        <p:spPr>
          <a:xfrm>
            <a:off x="3229003" y="1680599"/>
            <a:ext cx="1617954" cy="1621608"/>
          </a:xfrm>
        </p:spPr>
        <p:txBody>
          <a:bodyPr/>
          <a:lstStyle>
            <a:lvl1pPr marL="0" indent="0">
              <a:buNone/>
              <a:defRPr/>
            </a:lvl1pPr>
          </a:lstStyle>
          <a:p>
            <a:r>
              <a:rPr lang="en-US"/>
              <a:t>Click icon to add picture</a:t>
            </a:r>
            <a:endParaRPr lang="en-US" dirty="0"/>
          </a:p>
        </p:txBody>
      </p:sp>
      <p:sp>
        <p:nvSpPr>
          <p:cNvPr id="40" name="Picture Placeholder 3">
            <a:extLst>
              <a:ext uri="{FF2B5EF4-FFF2-40B4-BE49-F238E27FC236}">
                <a16:creationId xmlns:a16="http://schemas.microsoft.com/office/drawing/2014/main" id="{123E9D90-8EEF-4864-BB43-ED190DB0B44F}"/>
              </a:ext>
            </a:extLst>
          </p:cNvPr>
          <p:cNvSpPr>
            <a:spLocks noGrp="1"/>
          </p:cNvSpPr>
          <p:nvPr>
            <p:ph type="pic" sz="quarter" idx="23"/>
          </p:nvPr>
        </p:nvSpPr>
        <p:spPr>
          <a:xfrm>
            <a:off x="5287023" y="1673225"/>
            <a:ext cx="1617954" cy="1621608"/>
          </a:xfrm>
        </p:spPr>
        <p:txBody>
          <a:bodyPr/>
          <a:lstStyle>
            <a:lvl1pPr marL="0" indent="0">
              <a:buNone/>
              <a:defRPr/>
            </a:lvl1pPr>
          </a:lstStyle>
          <a:p>
            <a:r>
              <a:rPr lang="en-US"/>
              <a:t>Click icon to add picture</a:t>
            </a:r>
            <a:endParaRPr lang="en-US" dirty="0"/>
          </a:p>
        </p:txBody>
      </p:sp>
      <p:sp>
        <p:nvSpPr>
          <p:cNvPr id="41" name="Picture Placeholder 3">
            <a:extLst>
              <a:ext uri="{FF2B5EF4-FFF2-40B4-BE49-F238E27FC236}">
                <a16:creationId xmlns:a16="http://schemas.microsoft.com/office/drawing/2014/main" id="{2B2CFB9A-A9AE-487A-9D9A-22147BC5B8A1}"/>
              </a:ext>
            </a:extLst>
          </p:cNvPr>
          <p:cNvSpPr>
            <a:spLocks noGrp="1"/>
          </p:cNvSpPr>
          <p:nvPr>
            <p:ph type="pic" sz="quarter" idx="24"/>
          </p:nvPr>
        </p:nvSpPr>
        <p:spPr>
          <a:xfrm>
            <a:off x="7346978" y="1678310"/>
            <a:ext cx="1617954" cy="1621608"/>
          </a:xfrm>
        </p:spPr>
        <p:txBody>
          <a:bodyPr/>
          <a:lstStyle>
            <a:lvl1pPr marL="0" indent="0">
              <a:buNone/>
              <a:defRPr/>
            </a:lvl1pPr>
          </a:lstStyle>
          <a:p>
            <a:r>
              <a:rPr lang="en-US"/>
              <a:t>Click icon to add picture</a:t>
            </a:r>
            <a:endParaRPr lang="en-US" dirty="0"/>
          </a:p>
        </p:txBody>
      </p:sp>
      <p:sp>
        <p:nvSpPr>
          <p:cNvPr id="42" name="Picture Placeholder 3">
            <a:extLst>
              <a:ext uri="{FF2B5EF4-FFF2-40B4-BE49-F238E27FC236}">
                <a16:creationId xmlns:a16="http://schemas.microsoft.com/office/drawing/2014/main" id="{0E1D3434-C81E-4BE5-A058-CC08F9246005}"/>
              </a:ext>
            </a:extLst>
          </p:cNvPr>
          <p:cNvSpPr>
            <a:spLocks noGrp="1"/>
          </p:cNvSpPr>
          <p:nvPr>
            <p:ph type="pic" sz="quarter" idx="25"/>
          </p:nvPr>
        </p:nvSpPr>
        <p:spPr>
          <a:xfrm>
            <a:off x="9394654" y="1686759"/>
            <a:ext cx="1844846" cy="1621608"/>
          </a:xfrm>
        </p:spPr>
        <p:txBody>
          <a:bodyPr/>
          <a:lstStyle>
            <a:lvl1pPr marL="0" indent="0">
              <a:buNone/>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5E417177-9740-009B-336C-CD9397B7CD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Footer Placeholder 4">
            <a:extLst>
              <a:ext uri="{FF2B5EF4-FFF2-40B4-BE49-F238E27FC236}">
                <a16:creationId xmlns:a16="http://schemas.microsoft.com/office/drawing/2014/main" id="{6E5EFF98-ADBF-6CEF-0AEA-81947E94052D}"/>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22522335-AEE6-157F-A095-730EC73A2432}"/>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383545689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52500" y="389509"/>
            <a:ext cx="10287000" cy="1331865"/>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 </a:t>
            </a:r>
            <a:br>
              <a:rPr lang="en-US" dirty="0"/>
            </a:br>
            <a:r>
              <a:rPr lang="en-US" dirty="0"/>
              <a:t>that runs to two lines</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hasCustomPrompt="1"/>
          </p:nvPr>
        </p:nvSpPr>
        <p:spPr>
          <a:xfrm>
            <a:off x="952500" y="2050741"/>
            <a:ext cx="10287000" cy="3892859"/>
          </a:xfrm>
        </p:spPr>
        <p:txBody>
          <a:bodyPr lIns="0" tIns="0" rIns="0" bIns="0"/>
          <a:lstStyle>
            <a:lvl1pPr marL="0" indent="0">
              <a:buClr>
                <a:schemeClr val="tx2"/>
              </a:buClr>
              <a:buSzPct val="95000"/>
              <a:buFont typeface="Arial" panose="020B0604020202020204" pitchFamily="34" charset="0"/>
              <a:buNone/>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B3026BD-8233-4CE9-BFDD-A9E26AEFE3EF}"/>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 name="Picture 3">
            <a:extLst>
              <a:ext uri="{FF2B5EF4-FFF2-40B4-BE49-F238E27FC236}">
                <a16:creationId xmlns:a16="http://schemas.microsoft.com/office/drawing/2014/main" id="{73CB4C1B-0A69-054B-6800-6C203E38A1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1" name="Footer Placeholder 4">
            <a:extLst>
              <a:ext uri="{FF2B5EF4-FFF2-40B4-BE49-F238E27FC236}">
                <a16:creationId xmlns:a16="http://schemas.microsoft.com/office/drawing/2014/main" id="{B42037C0-D5E4-AD2E-ECED-E9336924D929}"/>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5" name="Footer Placeholder 4">
            <a:extLst>
              <a:ext uri="{FF2B5EF4-FFF2-40B4-BE49-F238E27FC236}">
                <a16:creationId xmlns:a16="http://schemas.microsoft.com/office/drawing/2014/main" id="{95DE240E-E2F8-A4B1-E547-57BF750D04C8}"/>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289796336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3840" userDrawn="1">
          <p15:clr>
            <a:srgbClr val="FBAE40"/>
          </p15:clr>
        </p15:guide>
        <p15:guide id="3" pos="600" userDrawn="1">
          <p15:clr>
            <a:srgbClr val="FBAE40"/>
          </p15:clr>
        </p15:guide>
        <p15:guide id="4" pos="7080" userDrawn="1">
          <p15:clr>
            <a:srgbClr val="FBAE40"/>
          </p15:clr>
        </p15:guide>
        <p15:guide id="8" orient="horz" pos="374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E423193-F2CF-43C4-A4FA-5D8A65CDD7AE}"/>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7171534" y="0"/>
            <a:ext cx="50292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cxnSp>
        <p:nvCxnSpPr>
          <p:cNvPr id="16" name="Straight Connector 15">
            <a:extLst>
              <a:ext uri="{FF2B5EF4-FFF2-40B4-BE49-F238E27FC236}">
                <a16:creationId xmlns:a16="http://schemas.microsoft.com/office/drawing/2014/main" id="{0F31F03A-71CF-475D-8A3C-99FC106D73E8}"/>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949325" y="498296"/>
            <a:ext cx="5260975" cy="896116"/>
          </a:xfrm>
        </p:spPr>
        <p:txBody>
          <a:bodyPr/>
          <a:lstStyle>
            <a:lvl1pPr>
              <a:defRPr/>
            </a:lvl1pPr>
          </a:lstStyle>
          <a:p>
            <a:r>
              <a:rPr lang="en-US" dirty="0"/>
              <a:t>Click to edit title</a:t>
            </a:r>
          </a:p>
        </p:txBody>
      </p:sp>
      <p:sp>
        <p:nvSpPr>
          <p:cNvPr id="18" name="Content Placeholder 2">
            <a:extLst>
              <a:ext uri="{FF2B5EF4-FFF2-40B4-BE49-F238E27FC236}">
                <a16:creationId xmlns:a16="http://schemas.microsoft.com/office/drawing/2014/main" id="{47404DB8-B6AC-4389-8E6E-A115840D1D74}"/>
              </a:ext>
            </a:extLst>
          </p:cNvPr>
          <p:cNvSpPr>
            <a:spLocks noGrp="1"/>
          </p:cNvSpPr>
          <p:nvPr>
            <p:ph idx="1" hasCustomPrompt="1"/>
          </p:nvPr>
        </p:nvSpPr>
        <p:spPr>
          <a:xfrm>
            <a:off x="952499" y="1686757"/>
            <a:ext cx="5257801" cy="4256843"/>
          </a:xfrm>
        </p:spPr>
        <p:txBody>
          <a:bodyPr lIns="0" tIns="0" rIns="0" bIns="0"/>
          <a:lstStyle>
            <a:lvl1pPr marL="0" indent="0">
              <a:buClr>
                <a:schemeClr val="tx2"/>
              </a:buClr>
              <a:buSzPct val="95000"/>
              <a:buFont typeface="Arial" panose="020B0604020202020204" pitchFamily="34" charset="0"/>
              <a:buNone/>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A91ECE11-C8F6-5981-ED85-B1E4043F46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9" name="Footer Placeholder 4">
            <a:extLst>
              <a:ext uri="{FF2B5EF4-FFF2-40B4-BE49-F238E27FC236}">
                <a16:creationId xmlns:a16="http://schemas.microsoft.com/office/drawing/2014/main" id="{56742992-6A62-A002-308C-891025F5CF31}"/>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3" name="Footer Placeholder 4">
            <a:extLst>
              <a:ext uri="{FF2B5EF4-FFF2-40B4-BE49-F238E27FC236}">
                <a16:creationId xmlns:a16="http://schemas.microsoft.com/office/drawing/2014/main" id="{9663C30A-5A0B-A67D-97CB-C924ADE5A55D}"/>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2625500995"/>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3912" userDrawn="1">
          <p15:clr>
            <a:srgbClr val="FBAE40"/>
          </p15:clr>
        </p15:guide>
        <p15:guide id="3" pos="600" userDrawn="1">
          <p15:clr>
            <a:srgbClr val="FBAE40"/>
          </p15:clr>
        </p15:guide>
        <p15:guide id="4" orient="horz" pos="1056" userDrawn="1">
          <p15:clr>
            <a:srgbClr val="FBAE40"/>
          </p15:clr>
        </p15:guide>
        <p15:guide id="6" orient="horz" pos="697" userDrawn="1">
          <p15:clr>
            <a:srgbClr val="FBAE40"/>
          </p15:clr>
        </p15:guide>
        <p15:guide id="7" orient="horz" pos="2400" userDrawn="1">
          <p15:clr>
            <a:srgbClr val="FBAE40"/>
          </p15:clr>
        </p15:guide>
        <p15:guide id="8" orient="horz" pos="1692" userDrawn="1">
          <p15:clr>
            <a:srgbClr val="FBAE40"/>
          </p15:clr>
        </p15:guide>
        <p15:guide id="9" orient="horz" pos="271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7159502" y="3260862"/>
            <a:ext cx="5032499" cy="3128649"/>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 Click icon to add picture </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7159502"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9713630"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6" name="Title 1">
            <a:extLst>
              <a:ext uri="{FF2B5EF4-FFF2-40B4-BE49-F238E27FC236}">
                <a16:creationId xmlns:a16="http://schemas.microsoft.com/office/drawing/2014/main" id="{7524483D-CFE3-E34D-BB74-CEDD541765E2}"/>
              </a:ext>
            </a:extLst>
          </p:cNvPr>
          <p:cNvSpPr>
            <a:spLocks noGrp="1"/>
          </p:cNvSpPr>
          <p:nvPr>
            <p:ph type="title" hasCustomPrompt="1"/>
          </p:nvPr>
        </p:nvSpPr>
        <p:spPr>
          <a:xfrm>
            <a:off x="952499" y="365125"/>
            <a:ext cx="5254505" cy="1331865"/>
          </a:xfrm>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EB28F420-DDD1-5E4A-9513-EAE252D759FE}"/>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hasCustomPrompt="1"/>
          </p:nvPr>
        </p:nvSpPr>
        <p:spPr>
          <a:xfrm>
            <a:off x="952499" y="1962386"/>
            <a:ext cx="5266450" cy="3981214"/>
          </a:xfrm>
        </p:spPr>
        <p:txBody>
          <a:bodyPr/>
          <a:lstStyle>
            <a:lvl1pPr marL="0" indent="0">
              <a:buClr>
                <a:schemeClr val="tx2"/>
              </a:buClr>
              <a:buSzPct val="95000"/>
              <a:buFontTx/>
              <a:buNone/>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F1AF337-04E3-4F84-A120-0176D637DD23}"/>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a:extLst>
              <a:ext uri="{FF2B5EF4-FFF2-40B4-BE49-F238E27FC236}">
                <a16:creationId xmlns:a16="http://schemas.microsoft.com/office/drawing/2014/main" id="{506D6729-3B09-8732-1943-892036A569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0" name="Footer Placeholder 4">
            <a:extLst>
              <a:ext uri="{FF2B5EF4-FFF2-40B4-BE49-F238E27FC236}">
                <a16:creationId xmlns:a16="http://schemas.microsoft.com/office/drawing/2014/main" id="{C194D8D6-8C56-CB32-8075-755E5E13CD26}"/>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3" name="Footer Placeholder 4">
            <a:extLst>
              <a:ext uri="{FF2B5EF4-FFF2-40B4-BE49-F238E27FC236}">
                <a16:creationId xmlns:a16="http://schemas.microsoft.com/office/drawing/2014/main" id="{BE07766A-2453-FE4B-9E10-535F9541D6F5}"/>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1338072623"/>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3926" userDrawn="1">
          <p15:clr>
            <a:srgbClr val="FBAE40"/>
          </p15:clr>
        </p15:guide>
        <p15:guide id="3" pos="600" userDrawn="1">
          <p15:clr>
            <a:srgbClr val="FBAE40"/>
          </p15:clr>
        </p15:guide>
        <p15:guide id="4" orient="horz" pos="240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960098" y="5309934"/>
            <a:ext cx="6155726" cy="494797"/>
          </a:xfrm>
        </p:spPr>
        <p:txBody>
          <a:bodyPr/>
          <a:lstStyle>
            <a:lvl1pPr marL="0" indent="0" algn="l">
              <a:buNone/>
              <a:defRPr sz="2400" b="1"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960096" y="5772530"/>
            <a:ext cx="6155726" cy="495309"/>
          </a:xfrm>
        </p:spPr>
        <p:txBody>
          <a:bodyPr>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2024</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id="{EC8CCC4B-9258-0A71-6B90-1A7E7CFC0610}"/>
              </a:ext>
            </a:extLst>
          </p:cNvPr>
          <p:cNvCxnSpPr>
            <a:cxnSpLocks/>
          </p:cNvCxnSpPr>
          <p:nvPr userDrawn="1"/>
        </p:nvCxnSpPr>
        <p:spPr>
          <a:xfrm>
            <a:off x="974126" y="2673816"/>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DCD793AE-048C-D32B-8E8B-0FC675538255}"/>
              </a:ext>
            </a:extLst>
          </p:cNvPr>
          <p:cNvSpPr txBox="1">
            <a:spLocks/>
          </p:cNvSpPr>
          <p:nvPr userDrawn="1"/>
        </p:nvSpPr>
        <p:spPr>
          <a:xfrm>
            <a:off x="952500" y="1617049"/>
            <a:ext cx="6780711" cy="843744"/>
          </a:xfrm>
          <a:prstGeom prst="rect">
            <a:avLst/>
          </a:prstGeom>
          <a:noFill/>
        </p:spPr>
        <p:txBody>
          <a:bodyPr vert="horz" lIns="0" tIns="0" rIns="0" bIns="0" rtlCol="0" anchor="b" anchorCtr="0"/>
          <a:lstStyle>
            <a:defPPr>
              <a:defRPr lang="en-US"/>
            </a:defPPr>
            <a:lvl1pPr marL="0" algn="l" defTabSz="914400" rtl="0" eaLnBrk="1" latinLnBrk="0" hangingPunct="1">
              <a:defRPr sz="22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Insert-&gt;Header and Footer-&gt;Customizable Name</a:t>
            </a:r>
          </a:p>
        </p:txBody>
      </p:sp>
      <p:pic>
        <p:nvPicPr>
          <p:cNvPr id="2" name="Picture 1">
            <a:extLst>
              <a:ext uri="{FF2B5EF4-FFF2-40B4-BE49-F238E27FC236}">
                <a16:creationId xmlns:a16="http://schemas.microsoft.com/office/drawing/2014/main" id="{BBBC1276-3593-C288-6EC5-8BFCB683D9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7738" y="0"/>
            <a:ext cx="1941444" cy="1207722"/>
          </a:xfrm>
          <a:prstGeom prst="rect">
            <a:avLst/>
          </a:prstGeom>
        </p:spPr>
      </p:pic>
      <p:sp>
        <p:nvSpPr>
          <p:cNvPr id="4" name="Title 1">
            <a:extLst>
              <a:ext uri="{FF2B5EF4-FFF2-40B4-BE49-F238E27FC236}">
                <a16:creationId xmlns:a16="http://schemas.microsoft.com/office/drawing/2014/main" id="{9E9467E0-9396-14EE-5D5B-56D7EEA4E4B0}"/>
              </a:ext>
            </a:extLst>
          </p:cNvPr>
          <p:cNvSpPr>
            <a:spLocks noGrp="1"/>
          </p:cNvSpPr>
          <p:nvPr>
            <p:ph type="ctrTitle" hasCustomPrompt="1"/>
          </p:nvPr>
        </p:nvSpPr>
        <p:spPr>
          <a:xfrm>
            <a:off x="957947" y="2979719"/>
            <a:ext cx="6666171" cy="2117185"/>
          </a:xfrm>
        </p:spPr>
        <p:txBody>
          <a:bodyPr lIns="0" tIns="0" rIns="0" bIns="0" anchor="t" anchorCtr="0">
            <a:normAutofit/>
          </a:bodyPr>
          <a:lstStyle>
            <a:lvl1pPr algn="l">
              <a:defRPr sz="52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a:t>
            </a:r>
            <a:br>
              <a:rPr lang="en-US" dirty="0"/>
            </a:br>
            <a:r>
              <a:rPr lang="en-US" dirty="0"/>
              <a:t>Title Maximum of Three Lines</a:t>
            </a:r>
          </a:p>
        </p:txBody>
      </p:sp>
    </p:spTree>
    <p:extLst>
      <p:ext uri="{BB962C8B-B14F-4D97-AF65-F5344CB8AC3E}">
        <p14:creationId xmlns:p14="http://schemas.microsoft.com/office/powerpoint/2010/main" val="2339209882"/>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49325" y="494273"/>
            <a:ext cx="10290175" cy="869089"/>
          </a:xfrm>
        </p:spPr>
        <p:txBody>
          <a:bodyPr lIns="0" tIns="0" rIns="0" bIns="0"/>
          <a:lstStyle/>
          <a:p>
            <a:r>
              <a:rPr lang="en-US" dirty="0"/>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49325"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949325" y="1570038"/>
            <a:ext cx="10290175" cy="4114800"/>
          </a:xfrm>
        </p:spPr>
        <p:txBody>
          <a:bodyPr lIns="0" tIns="0" rIns="0" bIns="0"/>
          <a:lstStyle>
            <a:lvl1pPr marL="0" indent="0">
              <a:buFontTx/>
              <a:buNone/>
              <a:defRPr/>
            </a:lvl1pPr>
          </a:lstStyle>
          <a:p>
            <a:r>
              <a:rPr lang="en-US"/>
              <a:t>Click icon to add chart</a:t>
            </a:r>
            <a:endParaRPr lang="en-US" dirty="0"/>
          </a:p>
        </p:txBody>
      </p:sp>
      <p:sp>
        <p:nvSpPr>
          <p:cNvPr id="11" name="Rectangle 10">
            <a:extLst>
              <a:ext uri="{FF2B5EF4-FFF2-40B4-BE49-F238E27FC236}">
                <a16:creationId xmlns:a16="http://schemas.microsoft.com/office/drawing/2014/main" id="{2543D990-DA2C-4325-9406-725AE2DB1D29}"/>
              </a:ext>
            </a:extLst>
          </p:cNvPr>
          <p:cNvSpPr/>
          <p:nvPr userDrawn="1"/>
        </p:nvSpPr>
        <p:spPr>
          <a:xfrm>
            <a:off x="0" y="6389511"/>
            <a:ext cx="12192000" cy="4684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 name="Picture 2">
            <a:extLst>
              <a:ext uri="{FF2B5EF4-FFF2-40B4-BE49-F238E27FC236}">
                <a16:creationId xmlns:a16="http://schemas.microsoft.com/office/drawing/2014/main" id="{541DFC83-14A4-17CD-7EBD-B59E270E70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2498" y="6286499"/>
            <a:ext cx="952620" cy="571501"/>
          </a:xfrm>
          <a:prstGeom prst="rect">
            <a:avLst/>
          </a:prstGeom>
        </p:spPr>
      </p:pic>
      <p:sp>
        <p:nvSpPr>
          <p:cNvPr id="12" name="Footer Placeholder 4">
            <a:extLst>
              <a:ext uri="{FF2B5EF4-FFF2-40B4-BE49-F238E27FC236}">
                <a16:creationId xmlns:a16="http://schemas.microsoft.com/office/drawing/2014/main" id="{271C3CD9-9FC8-F280-3338-F33333656EF6}"/>
              </a:ext>
            </a:extLst>
          </p:cNvPr>
          <p:cNvSpPr txBox="1">
            <a:spLocks/>
          </p:cNvSpPr>
          <p:nvPr userDrawn="1"/>
        </p:nvSpPr>
        <p:spPr>
          <a:xfrm>
            <a:off x="5794696" y="6539714"/>
            <a:ext cx="593362" cy="240771"/>
          </a:xfrm>
          <a:prstGeom prst="rect">
            <a:avLst/>
          </a:prstGeom>
        </p:spPr>
        <p:txBody>
          <a:bodyPr vert="horz" lIns="0" tIns="0" rIns="0" bIns="0" rtlCol="0" anchor="t" anchorCtr="0"/>
          <a:lstStyle>
            <a:defPPr>
              <a:defRPr lang="en-US"/>
            </a:defPPr>
            <a:lvl1pPr marL="0" algn="r" defTabSz="914400" rtl="0" eaLnBrk="1" latinLnBrk="0" hangingPunct="1">
              <a:defRPr sz="13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A85C019-D2F0-434C-86E7-A9EDB467A2EF}" type="slidenum">
              <a:rPr lang="en-US" smtClean="0"/>
              <a:t>‹#›</a:t>
            </a:fld>
            <a:endParaRPr lang="en-US" dirty="0"/>
          </a:p>
        </p:txBody>
      </p:sp>
      <p:sp>
        <p:nvSpPr>
          <p:cNvPr id="4" name="Footer Placeholder 4">
            <a:extLst>
              <a:ext uri="{FF2B5EF4-FFF2-40B4-BE49-F238E27FC236}">
                <a16:creationId xmlns:a16="http://schemas.microsoft.com/office/drawing/2014/main" id="{FD0F88FA-E6FA-6FAD-DE49-14A8F1DECFB6}"/>
              </a:ext>
            </a:extLst>
          </p:cNvPr>
          <p:cNvSpPr>
            <a:spLocks noGrp="1"/>
          </p:cNvSpPr>
          <p:nvPr>
            <p:ph type="ftr" sz="quarter" idx="3"/>
          </p:nvPr>
        </p:nvSpPr>
        <p:spPr>
          <a:xfrm>
            <a:off x="6575729" y="6450817"/>
            <a:ext cx="4679216" cy="365125"/>
          </a:xfrm>
          <a:prstGeom prst="rect">
            <a:avLst/>
          </a:prstGeom>
          <a:noFill/>
        </p:spPr>
        <p:txBody>
          <a:bodyPr vert="horz" lIns="0" tIns="0" rIns="0" bIns="0" rtlCol="0" anchor="ctr" anchorCtr="0"/>
          <a:lstStyle>
            <a:lvl1pPr algn="r">
              <a:defRPr sz="13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p>
        </p:txBody>
      </p:sp>
    </p:spTree>
    <p:extLst>
      <p:ext uri="{BB962C8B-B14F-4D97-AF65-F5344CB8AC3E}">
        <p14:creationId xmlns:p14="http://schemas.microsoft.com/office/powerpoint/2010/main" val="3142765285"/>
      </p:ext>
    </p:extLst>
  </p:cSld>
  <p:clrMapOvr>
    <a:masterClrMapping/>
  </p:clrMapOvr>
  <p:extLst>
    <p:ext uri="{DCECCB84-F9BA-43D5-87BE-67443E8EF086}">
      <p15:sldGuideLst xmlns:p15="http://schemas.microsoft.com/office/powerpoint/2012/main">
        <p15:guide id="2" pos="598" userDrawn="1">
          <p15:clr>
            <a:srgbClr val="FBAE40"/>
          </p15:clr>
        </p15:guide>
        <p15:guide id="3" pos="70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206492"/>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6ACD65-4DC5-40D8-89A9-EBA0997790E8}"/>
              </a:ext>
            </a:extLst>
          </p:cNvPr>
          <p:cNvSpPr/>
          <p:nvPr userDrawn="1"/>
        </p:nvSpPr>
        <p:spPr>
          <a:xfrm>
            <a:off x="949325" y="5019085"/>
            <a:ext cx="318908"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tx1"/>
          </a:solidFill>
          <a:ln>
            <a:noFill/>
          </a:ln>
        </p:spPr>
        <p:txBody>
          <a:bodyPr wrap="none" lIns="91440" tIns="45720" rIns="91440" bIns="45720">
            <a:spAutoFit/>
          </a:bodyPr>
          <a:lstStyle>
            <a:lvl1pPr marL="0" indent="0">
              <a:buNone/>
              <a:defRPr sz="1800" b="1" i="0" baseline="0">
                <a:solidFill>
                  <a:schemeClr val="bg1"/>
                </a:solidFill>
                <a:latin typeface="Roboto" panose="02000000000000000000" pitchFamily="2" charset="0"/>
                <a:ea typeface="Roboto Black" panose="02000000000000000000" pitchFamily="2" charset="0"/>
              </a:defRPr>
            </a:lvl1pPr>
          </a:lstStyle>
          <a:p>
            <a:pPr lvl="0"/>
            <a:r>
              <a:rPr lang="en-US" dirty="0"/>
              <a:t>Insert Web Address</a:t>
            </a:r>
          </a:p>
        </p:txBody>
      </p:sp>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949325" y="3367173"/>
            <a:ext cx="7163317" cy="1160369"/>
          </a:xfrm>
        </p:spPr>
        <p:txBody>
          <a:bodyPr lIns="0" tIns="0" rIns="0" bIns="0" anchor="t" anchorCtr="0">
            <a:no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Thank you</a:t>
            </a:r>
          </a:p>
        </p:txBody>
      </p:sp>
      <p:sp>
        <p:nvSpPr>
          <p:cNvPr id="20" name="Footer Placeholder 4">
            <a:extLst>
              <a:ext uri="{FF2B5EF4-FFF2-40B4-BE49-F238E27FC236}">
                <a16:creationId xmlns:a16="http://schemas.microsoft.com/office/drawing/2014/main" id="{4D36833F-B2C7-1C49-9947-A60C1ACB0296}"/>
              </a:ext>
            </a:extLst>
          </p:cNvPr>
          <p:cNvSpPr>
            <a:spLocks noGrp="1"/>
          </p:cNvSpPr>
          <p:nvPr>
            <p:ph type="ftr" sz="quarter" idx="3"/>
          </p:nvPr>
        </p:nvSpPr>
        <p:spPr>
          <a:xfrm>
            <a:off x="956096" y="2418316"/>
            <a:ext cx="7157006" cy="365125"/>
          </a:xfrm>
          <a:prstGeom prst="rect">
            <a:avLst/>
          </a:prstGeom>
          <a:noFill/>
        </p:spPr>
        <p:txBody>
          <a:bodyPr vert="horz" lIns="0" tIns="0" rIns="0" bIns="0" rtlCol="0" anchor="b" anchorCtr="0"/>
          <a:lstStyle>
            <a:lvl1pPr algn="l">
              <a:defRPr sz="1800" b="0">
                <a:solidFill>
                  <a:schemeClr val="tx1"/>
                </a:solidFill>
              </a:defRPr>
            </a:lvl1pPr>
          </a:lstStyle>
          <a:p>
            <a:r>
              <a:rPr lang="en-US"/>
              <a:t>Insert-&gt;Header and Footer-&gt;Type Customizable Name</a:t>
            </a:r>
            <a:endParaRPr lang="en-US" dirty="0"/>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974126" y="3029213"/>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625728D-FF50-4FF2-AC2E-B13A3D44D5B9}"/>
              </a:ext>
            </a:extLst>
          </p:cNvPr>
          <p:cNvGrpSpPr/>
          <p:nvPr userDrawn="1"/>
        </p:nvGrpSpPr>
        <p:grpSpPr>
          <a:xfrm>
            <a:off x="1071271" y="5122118"/>
            <a:ext cx="142379"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9011476" y="3029213"/>
            <a:ext cx="2473565"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Further Contact Person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2" name="TextBox 1">
            <a:extLst>
              <a:ext uri="{FF2B5EF4-FFF2-40B4-BE49-F238E27FC236}">
                <a16:creationId xmlns:a16="http://schemas.microsoft.com/office/drawing/2014/main" id="{28B9905E-07E0-A4D3-F8DA-3DB0E6CF8A63}"/>
              </a:ext>
            </a:extLst>
          </p:cNvPr>
          <p:cNvSpPr txBox="1"/>
          <p:nvPr userDrawn="1"/>
        </p:nvSpPr>
        <p:spPr>
          <a:xfrm>
            <a:off x="9011476" y="6116752"/>
            <a:ext cx="2006651" cy="380104"/>
          </a:xfrm>
          <a:prstGeom prst="rect">
            <a:avLst/>
          </a:prstGeom>
          <a:noFill/>
        </p:spPr>
        <p:txBody>
          <a:bodyPr wrap="square" lIns="0" tIns="0" rIns="0" bIns="0" rtlCol="0">
            <a:spAutoFit/>
          </a:bodyPr>
          <a:lstStyle/>
          <a:p>
            <a:pPr>
              <a:lnSpc>
                <a:spcPct val="95000"/>
              </a:lnSpc>
            </a:pPr>
            <a:r>
              <a:rPr lang="en-US" sz="1300" dirty="0"/>
              <a:t>CHANGING MEDICINE.</a:t>
            </a:r>
          </a:p>
          <a:p>
            <a:pPr>
              <a:lnSpc>
                <a:spcPct val="95000"/>
              </a:lnSpc>
            </a:pPr>
            <a:r>
              <a:rPr lang="en-US" sz="1300" b="1" dirty="0"/>
              <a:t>CHANGING LIVES</a:t>
            </a:r>
            <a:r>
              <a:rPr lang="en-US" sz="1300" b="1" spc="-200" baseline="0" dirty="0"/>
              <a:t>.</a:t>
            </a:r>
            <a:r>
              <a:rPr lang="en-US" sz="800" b="1" baseline="80000" dirty="0"/>
              <a:t>®</a:t>
            </a:r>
          </a:p>
        </p:txBody>
      </p:sp>
      <p:pic>
        <p:nvPicPr>
          <p:cNvPr id="6" name="Picture 5">
            <a:extLst>
              <a:ext uri="{FF2B5EF4-FFF2-40B4-BE49-F238E27FC236}">
                <a16:creationId xmlns:a16="http://schemas.microsoft.com/office/drawing/2014/main" id="{94EA6CC4-8BB3-37A4-6D4F-FA18A78DAE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011476" y="0"/>
            <a:ext cx="1941444" cy="1207722"/>
          </a:xfrm>
          <a:prstGeom prst="rect">
            <a:avLst/>
          </a:prstGeom>
        </p:spPr>
      </p:pic>
    </p:spTree>
    <p:extLst>
      <p:ext uri="{BB962C8B-B14F-4D97-AF65-F5344CB8AC3E}">
        <p14:creationId xmlns:p14="http://schemas.microsoft.com/office/powerpoint/2010/main" val="2883638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98" userDrawn="1">
          <p15:clr>
            <a:srgbClr val="FBAE40"/>
          </p15:clr>
        </p15:guide>
        <p15:guide id="3" pos="5808" userDrawn="1">
          <p15:clr>
            <a:srgbClr val="FBAE40"/>
          </p15:clr>
        </p15:guide>
        <p15:guide id="4" pos="566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960098" y="5309934"/>
            <a:ext cx="6155726" cy="494797"/>
          </a:xfrm>
        </p:spPr>
        <p:txBody>
          <a:bodyPr/>
          <a:lstStyle>
            <a:lvl1pPr marL="0" indent="0" algn="l">
              <a:buNone/>
              <a:defRPr sz="2400" b="1"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960096" y="5772530"/>
            <a:ext cx="6155726" cy="495309"/>
          </a:xfrm>
        </p:spPr>
        <p:txBody>
          <a:bodyPr>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2024</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id="{EC8CCC4B-9258-0A71-6B90-1A7E7CFC0610}"/>
              </a:ext>
            </a:extLst>
          </p:cNvPr>
          <p:cNvCxnSpPr>
            <a:cxnSpLocks/>
          </p:cNvCxnSpPr>
          <p:nvPr userDrawn="1"/>
        </p:nvCxnSpPr>
        <p:spPr>
          <a:xfrm>
            <a:off x="974126" y="2673816"/>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DCD793AE-048C-D32B-8E8B-0FC675538255}"/>
              </a:ext>
            </a:extLst>
          </p:cNvPr>
          <p:cNvSpPr txBox="1">
            <a:spLocks/>
          </p:cNvSpPr>
          <p:nvPr userDrawn="1"/>
        </p:nvSpPr>
        <p:spPr>
          <a:xfrm>
            <a:off x="952500" y="1617049"/>
            <a:ext cx="6780711" cy="843744"/>
          </a:xfrm>
          <a:prstGeom prst="rect">
            <a:avLst/>
          </a:prstGeom>
          <a:noFill/>
        </p:spPr>
        <p:txBody>
          <a:bodyPr vert="horz" lIns="0" tIns="0" rIns="0" bIns="0" rtlCol="0" anchor="b" anchorCtr="0"/>
          <a:lstStyle>
            <a:defPPr>
              <a:defRPr lang="en-US"/>
            </a:defPPr>
            <a:lvl1pPr marL="0" algn="l" defTabSz="914400" rtl="0" eaLnBrk="1" latinLnBrk="0" hangingPunct="1">
              <a:defRPr sz="2200" b="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Insert-&gt;Header and Footer-&gt;Customizable Name</a:t>
            </a:r>
          </a:p>
        </p:txBody>
      </p:sp>
      <p:pic>
        <p:nvPicPr>
          <p:cNvPr id="4" name="Picture 3">
            <a:extLst>
              <a:ext uri="{FF2B5EF4-FFF2-40B4-BE49-F238E27FC236}">
                <a16:creationId xmlns:a16="http://schemas.microsoft.com/office/drawing/2014/main" id="{668B4889-0EB2-814D-5B8E-4799228537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7738" y="0"/>
            <a:ext cx="1941444" cy="1207722"/>
          </a:xfrm>
          <a:prstGeom prst="rect">
            <a:avLst/>
          </a:prstGeom>
        </p:spPr>
      </p:pic>
      <p:sp>
        <p:nvSpPr>
          <p:cNvPr id="2" name="Title 1">
            <a:extLst>
              <a:ext uri="{FF2B5EF4-FFF2-40B4-BE49-F238E27FC236}">
                <a16:creationId xmlns:a16="http://schemas.microsoft.com/office/drawing/2014/main" id="{0D7CE939-4371-D685-8AF7-5C5E5F63F088}"/>
              </a:ext>
            </a:extLst>
          </p:cNvPr>
          <p:cNvSpPr>
            <a:spLocks noGrp="1"/>
          </p:cNvSpPr>
          <p:nvPr>
            <p:ph type="ctrTitle" hasCustomPrompt="1"/>
          </p:nvPr>
        </p:nvSpPr>
        <p:spPr>
          <a:xfrm>
            <a:off x="957947" y="2979719"/>
            <a:ext cx="6666171" cy="2117185"/>
          </a:xfrm>
        </p:spPr>
        <p:txBody>
          <a:bodyPr lIns="0" tIns="0" rIns="0" bIns="0" anchor="t" anchorCtr="0">
            <a:normAutofit/>
          </a:bodyPr>
          <a:lstStyle>
            <a:lvl1pPr algn="l">
              <a:defRPr sz="52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a:t>
            </a:r>
            <a:br>
              <a:rPr lang="en-US" dirty="0"/>
            </a:br>
            <a:r>
              <a:rPr lang="en-US" dirty="0"/>
              <a:t>Title Maximum of Three Lines</a:t>
            </a:r>
          </a:p>
        </p:txBody>
      </p:sp>
    </p:spTree>
    <p:extLst>
      <p:ext uri="{BB962C8B-B14F-4D97-AF65-F5344CB8AC3E}">
        <p14:creationId xmlns:p14="http://schemas.microsoft.com/office/powerpoint/2010/main" val="1347868083"/>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0" y="0"/>
            <a:ext cx="12192000"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sp>
        <p:nvSpPr>
          <p:cNvPr id="10" name="TextBox 9">
            <a:extLst>
              <a:ext uri="{FF2B5EF4-FFF2-40B4-BE49-F238E27FC236}">
                <a16:creationId xmlns:a16="http://schemas.microsoft.com/office/drawing/2014/main" id="{F65EA56B-9486-5A3F-0747-8EDA8441FF8B}"/>
              </a:ext>
            </a:extLst>
          </p:cNvPr>
          <p:cNvSpPr txBox="1"/>
          <p:nvPr userDrawn="1"/>
        </p:nvSpPr>
        <p:spPr>
          <a:xfrm>
            <a:off x="960098" y="6116752"/>
            <a:ext cx="2006651" cy="380104"/>
          </a:xfrm>
          <a:prstGeom prst="rect">
            <a:avLst/>
          </a:prstGeom>
          <a:noFill/>
        </p:spPr>
        <p:txBody>
          <a:bodyPr wrap="square" lIns="0" tIns="0" rIns="0" bIns="0" rtlCol="0">
            <a:spAutoFit/>
          </a:bodyPr>
          <a:lstStyle/>
          <a:p>
            <a:pPr>
              <a:lnSpc>
                <a:spcPct val="95000"/>
              </a:lnSpc>
            </a:pPr>
            <a:r>
              <a:rPr lang="en-US" sz="1300" dirty="0"/>
              <a:t>CHANGING MEDICINE.</a:t>
            </a:r>
          </a:p>
          <a:p>
            <a:pPr>
              <a:lnSpc>
                <a:spcPct val="95000"/>
              </a:lnSpc>
            </a:pPr>
            <a:r>
              <a:rPr lang="en-US" sz="1300" b="1" dirty="0"/>
              <a:t>CHANGING LIVES</a:t>
            </a:r>
            <a:r>
              <a:rPr lang="en-US" sz="1300" b="1" spc="-200" baseline="0" dirty="0"/>
              <a:t>.</a:t>
            </a:r>
            <a:r>
              <a:rPr lang="en-US" sz="800" b="1" baseline="80000" dirty="0"/>
              <a:t>®</a:t>
            </a:r>
          </a:p>
        </p:txBody>
      </p:sp>
      <p:sp>
        <p:nvSpPr>
          <p:cNvPr id="9" name="Title 1">
            <a:extLst>
              <a:ext uri="{FF2B5EF4-FFF2-40B4-BE49-F238E27FC236}">
                <a16:creationId xmlns:a16="http://schemas.microsoft.com/office/drawing/2014/main" id="{5F9A4D7C-11D5-0FEB-2B1F-A66824BC04CA}"/>
              </a:ext>
            </a:extLst>
          </p:cNvPr>
          <p:cNvSpPr>
            <a:spLocks noGrp="1"/>
          </p:cNvSpPr>
          <p:nvPr>
            <p:ph type="ctrTitle" hasCustomPrompt="1"/>
          </p:nvPr>
        </p:nvSpPr>
        <p:spPr>
          <a:xfrm>
            <a:off x="960097" y="2523195"/>
            <a:ext cx="5277727" cy="807913"/>
          </a:xfrm>
          <a:solidFill>
            <a:schemeClr val="accent1"/>
          </a:solidFill>
        </p:spPr>
        <p:txBody>
          <a:bodyPr wrap="none" lIns="182880" tIns="45720" rIns="182880" bIns="0" anchor="t" anchorCtr="0">
            <a:spAutoFit/>
          </a:bodyPr>
          <a:lstStyle>
            <a:lvl1pPr algn="l">
              <a:lnSpc>
                <a:spcPct val="90000"/>
              </a:lnSpc>
              <a:defRPr sz="5500" b="1" cap="none" spc="0" baseline="0">
                <a:solidFill>
                  <a:schemeClr val="tx1"/>
                </a:solidFill>
                <a:latin typeface="Roboto" panose="02000000000000000000" pitchFamily="2" charset="0"/>
                <a:cs typeface="Arial" panose="020B0604020202020204" pitchFamily="34" charset="0"/>
              </a:defRPr>
            </a:lvl1pPr>
          </a:lstStyle>
          <a:p>
            <a:r>
              <a:rPr lang="en-US" dirty="0"/>
              <a:t>Example of the </a:t>
            </a:r>
          </a:p>
        </p:txBody>
      </p:sp>
      <p:sp>
        <p:nvSpPr>
          <p:cNvPr id="11" name="Text Placeholder 12">
            <a:extLst>
              <a:ext uri="{FF2B5EF4-FFF2-40B4-BE49-F238E27FC236}">
                <a16:creationId xmlns:a16="http://schemas.microsoft.com/office/drawing/2014/main" id="{6ADF7265-D175-014B-94A4-4EFAB6386023}"/>
              </a:ext>
            </a:extLst>
          </p:cNvPr>
          <p:cNvSpPr>
            <a:spLocks noGrp="1"/>
          </p:cNvSpPr>
          <p:nvPr>
            <p:ph type="body" sz="quarter" idx="14" hasCustomPrompt="1"/>
          </p:nvPr>
        </p:nvSpPr>
        <p:spPr>
          <a:xfrm>
            <a:off x="960438" y="3447318"/>
            <a:ext cx="7808869" cy="807913"/>
          </a:xfrm>
          <a:solidFill>
            <a:schemeClr val="accent1"/>
          </a:solidFill>
        </p:spPr>
        <p:txBody>
          <a:bodyPr wrap="none" lIns="182880" tIns="45720" rIns="182880" bIns="0">
            <a:spAutoFit/>
          </a:bodyPr>
          <a:lstStyle>
            <a:lvl1pPr marL="0" indent="0">
              <a:lnSpc>
                <a:spcPct val="90000"/>
              </a:lnSpc>
              <a:buFontTx/>
              <a:buNone/>
              <a:defRPr sz="5500" b="1" i="0"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Presentation Title Slide</a:t>
            </a:r>
          </a:p>
        </p:txBody>
      </p:sp>
      <p:sp>
        <p:nvSpPr>
          <p:cNvPr id="12" name="Text Placeholder 12">
            <a:extLst>
              <a:ext uri="{FF2B5EF4-FFF2-40B4-BE49-F238E27FC236}">
                <a16:creationId xmlns:a16="http://schemas.microsoft.com/office/drawing/2014/main" id="{B4C61BE3-73BC-EC89-0C3E-BD4D2CC9709C}"/>
              </a:ext>
            </a:extLst>
          </p:cNvPr>
          <p:cNvSpPr>
            <a:spLocks noGrp="1"/>
          </p:cNvSpPr>
          <p:nvPr>
            <p:ph type="body" sz="quarter" idx="16" hasCustomPrompt="1"/>
          </p:nvPr>
        </p:nvSpPr>
        <p:spPr>
          <a:xfrm>
            <a:off x="960438" y="4993593"/>
            <a:ext cx="2547813" cy="378565"/>
          </a:xfrm>
          <a:solidFill>
            <a:schemeClr val="bg1"/>
          </a:solidFill>
        </p:spPr>
        <p:txBody>
          <a:bodyPr wrap="none" lIns="182880" tIns="45720" rIns="182880" bIns="0">
            <a:spAutoFit/>
          </a:bodyPr>
          <a:lstStyle>
            <a:lvl1pPr marL="0" indent="0">
              <a:lnSpc>
                <a:spcPct val="90000"/>
              </a:lnSpc>
              <a:buFontTx/>
              <a:buNone/>
              <a:defRPr sz="2400" b="0" i="0"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Month XX, 2024</a:t>
            </a:r>
          </a:p>
        </p:txBody>
      </p:sp>
      <p:sp>
        <p:nvSpPr>
          <p:cNvPr id="13" name="Text Placeholder 12">
            <a:extLst>
              <a:ext uri="{FF2B5EF4-FFF2-40B4-BE49-F238E27FC236}">
                <a16:creationId xmlns:a16="http://schemas.microsoft.com/office/drawing/2014/main" id="{7D206F2B-12F1-2923-F3B1-B58BC2AB0F64}"/>
              </a:ext>
            </a:extLst>
          </p:cNvPr>
          <p:cNvSpPr>
            <a:spLocks noGrp="1"/>
          </p:cNvSpPr>
          <p:nvPr>
            <p:ph type="body" sz="quarter" idx="17" hasCustomPrompt="1"/>
          </p:nvPr>
        </p:nvSpPr>
        <p:spPr>
          <a:xfrm>
            <a:off x="960438" y="4545706"/>
            <a:ext cx="4104329" cy="378565"/>
          </a:xfrm>
          <a:solidFill>
            <a:schemeClr val="bg1"/>
          </a:solidFill>
        </p:spPr>
        <p:txBody>
          <a:bodyPr wrap="none" lIns="182880" tIns="45720" rIns="182880" bIns="0">
            <a:spAutoFit/>
          </a:bodyPr>
          <a:lstStyle>
            <a:lvl1pPr marL="0" indent="0">
              <a:lnSpc>
                <a:spcPct val="90000"/>
              </a:lnSpc>
              <a:buFontTx/>
              <a:buNone/>
              <a:defRPr sz="2400" b="1" i="0" cap="all"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PRESENTATION SUBTITLE</a:t>
            </a:r>
          </a:p>
        </p:txBody>
      </p:sp>
    </p:spTree>
    <p:extLst>
      <p:ext uri="{BB962C8B-B14F-4D97-AF65-F5344CB8AC3E}">
        <p14:creationId xmlns:p14="http://schemas.microsoft.com/office/powerpoint/2010/main" val="1840573023"/>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272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00" userDrawn="1">
          <p15:clr>
            <a:srgbClr val="FBAE40"/>
          </p15:clr>
        </p15:guide>
        <p15:guide id="4" pos="70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Slide – Solid G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93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ection Slide – Full Photo">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F1BFF78-7921-E5E6-14CF-91C39C225AAD}"/>
              </a:ext>
            </a:extLst>
          </p:cNvPr>
          <p:cNvSpPr>
            <a:spLocks noGrp="1"/>
          </p:cNvSpPr>
          <p:nvPr>
            <p:ph type="pic" sz="quarter" idx="11"/>
          </p:nvPr>
        </p:nvSpPr>
        <p:spPr>
          <a:xfrm>
            <a:off x="0" y="0"/>
            <a:ext cx="12192000"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99232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637441"/>
            <a:ext cx="10286999"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4288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Slide – Solid Gold">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061D2154-E488-ADAC-E534-58FF92F26C87}"/>
              </a:ext>
            </a:extLst>
          </p:cNvPr>
          <p:cNvSpPr>
            <a:spLocks noGrp="1"/>
          </p:cNvSpPr>
          <p:nvPr>
            <p:ph type="pic" sz="quarter" idx="11"/>
          </p:nvPr>
        </p:nvSpPr>
        <p:spPr>
          <a:xfrm>
            <a:off x="0" y="0"/>
            <a:ext cx="12192000"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endParaRPr lang="en-US" dirty="0"/>
          </a:p>
        </p:txBody>
      </p:sp>
      <p:sp>
        <p:nvSpPr>
          <p:cNvPr id="20" name="Title 1">
            <a:extLst>
              <a:ext uri="{FF2B5EF4-FFF2-40B4-BE49-F238E27FC236}">
                <a16:creationId xmlns:a16="http://schemas.microsoft.com/office/drawing/2014/main" id="{7CEABD34-8C15-BD54-FEA5-53E8638AE0FD}"/>
              </a:ext>
            </a:extLst>
          </p:cNvPr>
          <p:cNvSpPr>
            <a:spLocks noGrp="1"/>
          </p:cNvSpPr>
          <p:nvPr>
            <p:ph type="ctrTitle" hasCustomPrompt="1"/>
          </p:nvPr>
        </p:nvSpPr>
        <p:spPr>
          <a:xfrm>
            <a:off x="960097" y="2523195"/>
            <a:ext cx="5240858" cy="807913"/>
          </a:xfrm>
          <a:solidFill>
            <a:schemeClr val="accent1"/>
          </a:solidFill>
        </p:spPr>
        <p:txBody>
          <a:bodyPr wrap="none" lIns="182880" tIns="45720" rIns="182880" bIns="0" anchor="t" anchorCtr="0">
            <a:spAutoFit/>
          </a:bodyPr>
          <a:lstStyle>
            <a:lvl1pPr algn="l">
              <a:lnSpc>
                <a:spcPct val="90000"/>
              </a:lnSpc>
              <a:defRPr sz="5500" b="1" cap="none" spc="0" baseline="0">
                <a:solidFill>
                  <a:schemeClr val="tx1"/>
                </a:solidFill>
                <a:latin typeface="Roboto" panose="02000000000000000000" pitchFamily="2" charset="0"/>
                <a:cs typeface="Arial" panose="020B0604020202020204" pitchFamily="34" charset="0"/>
              </a:defRPr>
            </a:lvl1pPr>
          </a:lstStyle>
          <a:p>
            <a:r>
              <a:rPr lang="en-US" dirty="0"/>
              <a:t>Section Header</a:t>
            </a:r>
          </a:p>
        </p:txBody>
      </p:sp>
      <p:sp>
        <p:nvSpPr>
          <p:cNvPr id="21" name="Text Placeholder 12">
            <a:extLst>
              <a:ext uri="{FF2B5EF4-FFF2-40B4-BE49-F238E27FC236}">
                <a16:creationId xmlns:a16="http://schemas.microsoft.com/office/drawing/2014/main" id="{A8279029-4B82-05CF-219D-181B86C7A51A}"/>
              </a:ext>
            </a:extLst>
          </p:cNvPr>
          <p:cNvSpPr>
            <a:spLocks noGrp="1"/>
          </p:cNvSpPr>
          <p:nvPr>
            <p:ph type="body" sz="quarter" idx="18" hasCustomPrompt="1"/>
          </p:nvPr>
        </p:nvSpPr>
        <p:spPr>
          <a:xfrm>
            <a:off x="960438" y="3447318"/>
            <a:ext cx="3331681" cy="807913"/>
          </a:xfrm>
          <a:solidFill>
            <a:schemeClr val="accent1"/>
          </a:solidFill>
        </p:spPr>
        <p:txBody>
          <a:bodyPr wrap="none" lIns="182880" tIns="45720" rIns="182880" bIns="0">
            <a:spAutoFit/>
          </a:bodyPr>
          <a:lstStyle>
            <a:lvl1pPr marL="0" indent="0">
              <a:lnSpc>
                <a:spcPct val="90000"/>
              </a:lnSpc>
              <a:buFontTx/>
              <a:buNone/>
              <a:defRPr sz="5500" b="1" i="0"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with Bars</a:t>
            </a:r>
          </a:p>
        </p:txBody>
      </p:sp>
      <p:sp>
        <p:nvSpPr>
          <p:cNvPr id="23" name="Text Placeholder 12">
            <a:extLst>
              <a:ext uri="{FF2B5EF4-FFF2-40B4-BE49-F238E27FC236}">
                <a16:creationId xmlns:a16="http://schemas.microsoft.com/office/drawing/2014/main" id="{6C961381-3ACC-D2FC-E9CB-3A868FB57F2E}"/>
              </a:ext>
            </a:extLst>
          </p:cNvPr>
          <p:cNvSpPr>
            <a:spLocks noGrp="1"/>
          </p:cNvSpPr>
          <p:nvPr>
            <p:ph type="body" sz="quarter" idx="19" hasCustomPrompt="1"/>
          </p:nvPr>
        </p:nvSpPr>
        <p:spPr>
          <a:xfrm>
            <a:off x="960438" y="4545706"/>
            <a:ext cx="4096314" cy="378565"/>
          </a:xfrm>
          <a:solidFill>
            <a:schemeClr val="bg1"/>
          </a:solidFill>
        </p:spPr>
        <p:txBody>
          <a:bodyPr wrap="none" lIns="182880" tIns="45720" rIns="182880" bIns="0">
            <a:spAutoFit/>
          </a:bodyPr>
          <a:lstStyle>
            <a:lvl1pPr marL="0" indent="0">
              <a:lnSpc>
                <a:spcPct val="90000"/>
              </a:lnSpc>
              <a:buFontTx/>
              <a:buNone/>
              <a:defRPr sz="2400" b="1" i="0" cap="none" spc="0" baseline="0">
                <a:latin typeface="Roboto" panose="02000000000000000000" pitchFamily="2" charset="0"/>
              </a:defRPr>
            </a:lvl1pPr>
            <a:lvl2pPr>
              <a:defRPr baseline="0">
                <a:latin typeface="Antonio" panose="02000503000000000000" pitchFamily="2" charset="77"/>
              </a:defRPr>
            </a:lvl2pPr>
            <a:lvl3pPr>
              <a:defRPr baseline="0">
                <a:latin typeface="Antonio" panose="02000503000000000000" pitchFamily="2" charset="77"/>
              </a:defRPr>
            </a:lvl3pPr>
            <a:lvl4pPr>
              <a:defRPr baseline="0">
                <a:latin typeface="Antonio" panose="02000503000000000000" pitchFamily="2" charset="77"/>
              </a:defRPr>
            </a:lvl4pPr>
            <a:lvl5pPr>
              <a:defRPr baseline="0">
                <a:latin typeface="Antonio" panose="02000503000000000000" pitchFamily="2" charset="77"/>
              </a:defRPr>
            </a:lvl5pPr>
          </a:lstStyle>
          <a:p>
            <a:pPr lvl="0"/>
            <a:r>
              <a:rPr lang="en-US" dirty="0"/>
              <a:t>Section Subtitle Goes Here</a:t>
            </a:r>
          </a:p>
        </p:txBody>
      </p:sp>
    </p:spTree>
    <p:extLst>
      <p:ext uri="{BB962C8B-B14F-4D97-AF65-F5344CB8AC3E}">
        <p14:creationId xmlns:p14="http://schemas.microsoft.com/office/powerpoint/2010/main" val="33087885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838200" y="365126"/>
            <a:ext cx="10515600" cy="896116"/>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90" r:id="rId1"/>
    <p:sldLayoutId id="2147483683" r:id="rId2"/>
    <p:sldLayoutId id="2147483684" r:id="rId3"/>
    <p:sldLayoutId id="2147483699" r:id="rId4"/>
    <p:sldLayoutId id="2147483691" r:id="rId5"/>
    <p:sldLayoutId id="2147483663" r:id="rId6"/>
    <p:sldLayoutId id="2147483693" r:id="rId7"/>
    <p:sldLayoutId id="2147483698" r:id="rId8"/>
    <p:sldLayoutId id="2147483692" r:id="rId9"/>
    <p:sldLayoutId id="2147483695" r:id="rId10"/>
    <p:sldLayoutId id="2147483650" r:id="rId11"/>
    <p:sldLayoutId id="2147483682" r:id="rId12"/>
    <p:sldLayoutId id="2147483670" r:id="rId13"/>
    <p:sldLayoutId id="2147483667" r:id="rId14"/>
    <p:sldLayoutId id="2147483668" r:id="rId15"/>
    <p:sldLayoutId id="2147483674" r:id="rId16"/>
    <p:sldLayoutId id="2147483675" r:id="rId17"/>
    <p:sldLayoutId id="2147483677" r:id="rId18"/>
    <p:sldLayoutId id="2147483676" r:id="rId19"/>
    <p:sldLayoutId id="2147483672" r:id="rId20"/>
    <p:sldLayoutId id="2147483669" r:id="rId21"/>
    <p:sldLayoutId id="2147483671" r:id="rId22"/>
    <p:sldLayoutId id="2147483673" r:id="rId23"/>
    <p:sldLayoutId id="2147483679" r:id="rId24"/>
    <p:sldLayoutId id="2147483680" r:id="rId25"/>
    <p:sldLayoutId id="2147483681" r:id="rId26"/>
    <p:sldLayoutId id="2147483662" r:id="rId27"/>
    <p:sldLayoutId id="2147483654" r:id="rId28"/>
    <p:sldLayoutId id="2147483655" r:id="rId29"/>
    <p:sldLayoutId id="2147483665" r:id="rId30"/>
    <p:sldLayoutId id="2147483678" r:id="rId31"/>
    <p:sldLayoutId id="2147483664" r:id="rId32"/>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13.jfif"/><Relationship Id="rId4" Type="http://schemas.openxmlformats.org/officeDocument/2006/relationships/image" Target="../media/image12.jf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B23-7308-1745-A1A9-A5522BA49EE8}"/>
              </a:ext>
            </a:extLst>
          </p:cNvPr>
          <p:cNvSpPr>
            <a:spLocks noGrp="1"/>
          </p:cNvSpPr>
          <p:nvPr>
            <p:ph type="ctrTitle"/>
          </p:nvPr>
        </p:nvSpPr>
        <p:spPr/>
        <p:txBody>
          <a:bodyPr>
            <a:normAutofit/>
          </a:bodyPr>
          <a:lstStyle/>
          <a:p>
            <a:r>
              <a:rPr lang="en-US" dirty="0"/>
              <a:t>Acne Management in Primary Care</a:t>
            </a:r>
          </a:p>
        </p:txBody>
      </p:sp>
      <p:sp>
        <p:nvSpPr>
          <p:cNvPr id="12" name="Subtitle 11">
            <a:extLst>
              <a:ext uri="{FF2B5EF4-FFF2-40B4-BE49-F238E27FC236}">
                <a16:creationId xmlns:a16="http://schemas.microsoft.com/office/drawing/2014/main" id="{ADA0161C-D166-6E4C-8069-E1FBFE0BE5F2}"/>
              </a:ext>
            </a:extLst>
          </p:cNvPr>
          <p:cNvSpPr>
            <a:spLocks noGrp="1"/>
          </p:cNvSpPr>
          <p:nvPr>
            <p:ph type="subTitle" idx="1"/>
          </p:nvPr>
        </p:nvSpPr>
        <p:spPr/>
        <p:txBody>
          <a:bodyPr>
            <a:normAutofit/>
          </a:bodyPr>
          <a:lstStyle/>
          <a:p>
            <a:r>
              <a:rPr lang="en-US" dirty="0"/>
              <a:t>IPAS Fall Conference </a:t>
            </a:r>
          </a:p>
        </p:txBody>
      </p:sp>
      <p:sp>
        <p:nvSpPr>
          <p:cNvPr id="13" name="Text Placeholder 12">
            <a:extLst>
              <a:ext uri="{FF2B5EF4-FFF2-40B4-BE49-F238E27FC236}">
                <a16:creationId xmlns:a16="http://schemas.microsoft.com/office/drawing/2014/main" id="{6C5EE2B8-026E-D04B-8925-60FA6F76C380}"/>
              </a:ext>
            </a:extLst>
          </p:cNvPr>
          <p:cNvSpPr>
            <a:spLocks noGrp="1"/>
          </p:cNvSpPr>
          <p:nvPr>
            <p:ph type="body" sz="quarter" idx="10"/>
          </p:nvPr>
        </p:nvSpPr>
        <p:spPr/>
        <p:txBody>
          <a:bodyPr/>
          <a:lstStyle/>
          <a:p>
            <a:r>
              <a:rPr lang="en-US" dirty="0"/>
              <a:t>October 20, 2025</a:t>
            </a:r>
          </a:p>
        </p:txBody>
      </p:sp>
    </p:spTree>
    <p:extLst>
      <p:ext uri="{BB962C8B-B14F-4D97-AF65-F5344CB8AC3E}">
        <p14:creationId xmlns:p14="http://schemas.microsoft.com/office/powerpoint/2010/main" val="389251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3ECD5-725B-7685-4B22-A14C80DD2597}"/>
            </a:ext>
          </a:extLst>
        </p:cNvPr>
        <p:cNvGrpSpPr/>
        <p:nvPr/>
      </p:nvGrpSpPr>
      <p:grpSpPr>
        <a:xfrm>
          <a:off x="0" y="0"/>
          <a:ext cx="0" cy="0"/>
          <a:chOff x="0" y="0"/>
          <a:chExt cx="0" cy="0"/>
        </a:xfrm>
      </p:grpSpPr>
      <p:pic>
        <p:nvPicPr>
          <p:cNvPr id="6" name="Picture Placeholder 5" descr="Close-up of a person's face with acne&#10;&#10;AI-generated content may be incorrect.">
            <a:extLst>
              <a:ext uri="{FF2B5EF4-FFF2-40B4-BE49-F238E27FC236}">
                <a16:creationId xmlns:a16="http://schemas.microsoft.com/office/drawing/2014/main" id="{5D8E3BD2-4DFC-9478-ED70-BB838D6CA121}"/>
              </a:ext>
            </a:extLst>
          </p:cNvPr>
          <p:cNvPicPr>
            <a:picLocks noGrp="1" noChangeAspect="1"/>
          </p:cNvPicPr>
          <p:nvPr>
            <p:ph type="pic" sz="quarter" idx="11"/>
          </p:nvPr>
        </p:nvPicPr>
        <p:blipFill>
          <a:blip r:embed="rId2"/>
          <a:srcRect l="20484" r="20484"/>
          <a:stretch>
            <a:fillRect/>
          </a:stretch>
        </p:blipFill>
        <p:spPr>
          <a:xfrm>
            <a:off x="7344790" y="550293"/>
            <a:ext cx="4195902" cy="5330820"/>
          </a:xfrm>
        </p:spPr>
      </p:pic>
      <p:sp>
        <p:nvSpPr>
          <p:cNvPr id="2" name="Title 1">
            <a:extLst>
              <a:ext uri="{FF2B5EF4-FFF2-40B4-BE49-F238E27FC236}">
                <a16:creationId xmlns:a16="http://schemas.microsoft.com/office/drawing/2014/main" id="{282C1D71-31CF-266D-94FA-B848EC10A706}"/>
              </a:ext>
            </a:extLst>
          </p:cNvPr>
          <p:cNvSpPr>
            <a:spLocks noGrp="1"/>
          </p:cNvSpPr>
          <p:nvPr>
            <p:ph type="title"/>
          </p:nvPr>
        </p:nvSpPr>
        <p:spPr/>
        <p:txBody>
          <a:bodyPr/>
          <a:lstStyle/>
          <a:p>
            <a:r>
              <a:rPr lang="en-US" dirty="0"/>
              <a:t>Open </a:t>
            </a:r>
            <a:r>
              <a:rPr lang="en-US" dirty="0" err="1"/>
              <a:t>Comedones</a:t>
            </a:r>
            <a:endParaRPr lang="en-US" dirty="0"/>
          </a:p>
        </p:txBody>
      </p:sp>
      <p:sp>
        <p:nvSpPr>
          <p:cNvPr id="5" name="Content Placeholder 4">
            <a:extLst>
              <a:ext uri="{FF2B5EF4-FFF2-40B4-BE49-F238E27FC236}">
                <a16:creationId xmlns:a16="http://schemas.microsoft.com/office/drawing/2014/main" id="{4B8CF13B-441E-4FED-94FB-26DECC5CB28F}"/>
              </a:ext>
            </a:extLst>
          </p:cNvPr>
          <p:cNvSpPr>
            <a:spLocks noGrp="1"/>
          </p:cNvSpPr>
          <p:nvPr>
            <p:ph idx="1"/>
          </p:nvPr>
        </p:nvSpPr>
        <p:spPr/>
        <p:txBody>
          <a:bodyPr/>
          <a:lstStyle/>
          <a:p>
            <a:r>
              <a:rPr lang="en-US" dirty="0"/>
              <a:t>Distension of the hair follicle leads to opening of the follicle </a:t>
            </a:r>
          </a:p>
          <a:p>
            <a:r>
              <a:rPr lang="en-US" dirty="0"/>
              <a:t>Oxidation of lipids</a:t>
            </a:r>
          </a:p>
          <a:p>
            <a:r>
              <a:rPr lang="en-US" dirty="0"/>
              <a:t>Deposition of melanin</a:t>
            </a:r>
          </a:p>
          <a:p>
            <a:r>
              <a:rPr lang="en-US" dirty="0"/>
              <a:t>“Blackheads”</a:t>
            </a:r>
          </a:p>
          <a:p>
            <a:endParaRPr lang="en-US" dirty="0"/>
          </a:p>
        </p:txBody>
      </p:sp>
      <p:sp>
        <p:nvSpPr>
          <p:cNvPr id="7" name="TextBox 6">
            <a:extLst>
              <a:ext uri="{FF2B5EF4-FFF2-40B4-BE49-F238E27FC236}">
                <a16:creationId xmlns:a16="http://schemas.microsoft.com/office/drawing/2014/main" id="{88759A6D-128E-0635-D5D7-DFAE37811F1B}"/>
              </a:ext>
            </a:extLst>
          </p:cNvPr>
          <p:cNvSpPr txBox="1"/>
          <p:nvPr/>
        </p:nvSpPr>
        <p:spPr>
          <a:xfrm>
            <a:off x="8125892" y="6083167"/>
            <a:ext cx="2194560" cy="246221"/>
          </a:xfrm>
          <a:prstGeom prst="rect">
            <a:avLst/>
          </a:prstGeom>
          <a:noFill/>
        </p:spPr>
        <p:txBody>
          <a:bodyPr wrap="square" rtlCol="0">
            <a:spAutoFit/>
          </a:bodyPr>
          <a:lstStyle/>
          <a:p>
            <a:r>
              <a:rPr lang="en-US" sz="1000" dirty="0"/>
              <a:t>Photo from Visual Dx 2012</a:t>
            </a:r>
          </a:p>
        </p:txBody>
      </p:sp>
    </p:spTree>
    <p:extLst>
      <p:ext uri="{BB962C8B-B14F-4D97-AF65-F5344CB8AC3E}">
        <p14:creationId xmlns:p14="http://schemas.microsoft.com/office/powerpoint/2010/main" val="266157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up of a person's face with acne&#10;&#10;AI-generated content may be incorrect.">
            <a:extLst>
              <a:ext uri="{FF2B5EF4-FFF2-40B4-BE49-F238E27FC236}">
                <a16:creationId xmlns:a16="http://schemas.microsoft.com/office/drawing/2014/main" id="{1414B932-7184-8684-901C-090BFF5999E4}"/>
              </a:ext>
            </a:extLst>
          </p:cNvPr>
          <p:cNvPicPr>
            <a:picLocks noGrp="1" noChangeAspect="1"/>
          </p:cNvPicPr>
          <p:nvPr>
            <p:ph type="pic" sz="quarter" idx="11"/>
          </p:nvPr>
        </p:nvPicPr>
        <p:blipFill>
          <a:blip r:embed="rId3"/>
          <a:srcRect t="17108" r="-2" b="-2"/>
          <a:stretch>
            <a:fillRect/>
          </a:stretch>
        </p:blipFill>
        <p:spPr>
          <a:xfrm>
            <a:off x="7159502" y="3260862"/>
            <a:ext cx="5032499" cy="3128649"/>
          </a:xfrm>
          <a:noFill/>
        </p:spPr>
      </p:pic>
      <p:pic>
        <p:nvPicPr>
          <p:cNvPr id="8" name="Picture 7" descr="Close-up of a person's face with red rashes&#10;&#10;AI-generated content may be incorrect.">
            <a:extLst>
              <a:ext uri="{FF2B5EF4-FFF2-40B4-BE49-F238E27FC236}">
                <a16:creationId xmlns:a16="http://schemas.microsoft.com/office/drawing/2014/main" id="{5DFBE798-E113-4063-C3DB-14C4270853B1}"/>
              </a:ext>
            </a:extLst>
          </p:cNvPr>
          <p:cNvPicPr>
            <a:picLocks noChangeAspect="1"/>
          </p:cNvPicPr>
          <p:nvPr/>
        </p:nvPicPr>
        <p:blipFill>
          <a:blip r:embed="rId4"/>
          <a:srcRect l="17532" r="24106"/>
          <a:stretch>
            <a:fillRect/>
          </a:stretch>
        </p:blipFill>
        <p:spPr>
          <a:xfrm>
            <a:off x="7192347" y="10"/>
            <a:ext cx="2483404" cy="3191415"/>
          </a:xfrm>
          <a:prstGeom prst="rect">
            <a:avLst/>
          </a:prstGeom>
          <a:noFill/>
        </p:spPr>
      </p:pic>
      <p:pic>
        <p:nvPicPr>
          <p:cNvPr id="12" name="Picture Placeholder 11" descr="Close-up of a person's face with acne&#10;&#10;AI-generated content may be incorrect.">
            <a:extLst>
              <a:ext uri="{FF2B5EF4-FFF2-40B4-BE49-F238E27FC236}">
                <a16:creationId xmlns:a16="http://schemas.microsoft.com/office/drawing/2014/main" id="{3281C1EF-6C15-98C5-E536-FE1FC9D3A395}"/>
              </a:ext>
            </a:extLst>
          </p:cNvPr>
          <p:cNvPicPr>
            <a:picLocks noGrp="1" noChangeAspect="1"/>
          </p:cNvPicPr>
          <p:nvPr>
            <p:ph type="pic" sz="quarter" idx="15"/>
          </p:nvPr>
        </p:nvPicPr>
        <p:blipFill>
          <a:blip r:embed="rId5"/>
          <a:srcRect l="20821" r="20821"/>
          <a:stretch>
            <a:fillRect/>
          </a:stretch>
        </p:blipFill>
        <p:spPr>
          <a:xfrm>
            <a:off x="9713913" y="0"/>
            <a:ext cx="2482850" cy="3190875"/>
          </a:xfrm>
        </p:spPr>
      </p:pic>
      <p:sp>
        <p:nvSpPr>
          <p:cNvPr id="2" name="Title 1">
            <a:extLst>
              <a:ext uri="{FF2B5EF4-FFF2-40B4-BE49-F238E27FC236}">
                <a16:creationId xmlns:a16="http://schemas.microsoft.com/office/drawing/2014/main" id="{5B425FE2-F3E9-4586-9F41-8D056DBF24E9}"/>
              </a:ext>
            </a:extLst>
          </p:cNvPr>
          <p:cNvSpPr>
            <a:spLocks noGrp="1"/>
          </p:cNvSpPr>
          <p:nvPr>
            <p:ph type="title"/>
          </p:nvPr>
        </p:nvSpPr>
        <p:spPr>
          <a:xfrm>
            <a:off x="952499" y="365125"/>
            <a:ext cx="5254505" cy="1331865"/>
          </a:xfrm>
        </p:spPr>
        <p:txBody>
          <a:bodyPr anchor="ctr">
            <a:normAutofit/>
          </a:bodyPr>
          <a:lstStyle/>
          <a:p>
            <a:r>
              <a:rPr lang="en-US" dirty="0"/>
              <a:t>Inflammatory Lesions</a:t>
            </a:r>
          </a:p>
        </p:txBody>
      </p:sp>
      <p:sp>
        <p:nvSpPr>
          <p:cNvPr id="5" name="Content Placeholder 4">
            <a:extLst>
              <a:ext uri="{FF2B5EF4-FFF2-40B4-BE49-F238E27FC236}">
                <a16:creationId xmlns:a16="http://schemas.microsoft.com/office/drawing/2014/main" id="{C74A47CA-010F-465A-9DEE-DA8DD4F73BD1}"/>
              </a:ext>
            </a:extLst>
          </p:cNvPr>
          <p:cNvSpPr>
            <a:spLocks noGrp="1"/>
          </p:cNvSpPr>
          <p:nvPr>
            <p:ph idx="1"/>
          </p:nvPr>
        </p:nvSpPr>
        <p:spPr>
          <a:xfrm>
            <a:off x="952499" y="1962386"/>
            <a:ext cx="5266450" cy="3981214"/>
          </a:xfrm>
        </p:spPr>
        <p:txBody>
          <a:bodyPr>
            <a:normAutofit/>
          </a:bodyPr>
          <a:lstStyle/>
          <a:p>
            <a:r>
              <a:rPr lang="en-US" dirty="0"/>
              <a:t>Includes papules, nodules and cysts</a:t>
            </a:r>
          </a:p>
          <a:p>
            <a:r>
              <a:rPr lang="en-US" dirty="0"/>
              <a:t>Caused by the follicle rupture triggering an inflammatory response</a:t>
            </a:r>
          </a:p>
          <a:p>
            <a:endParaRPr lang="en-US" dirty="0"/>
          </a:p>
          <a:p>
            <a:endParaRPr lang="en-US" dirty="0"/>
          </a:p>
        </p:txBody>
      </p:sp>
      <p:sp>
        <p:nvSpPr>
          <p:cNvPr id="9" name="TextBox 8">
            <a:extLst>
              <a:ext uri="{FF2B5EF4-FFF2-40B4-BE49-F238E27FC236}">
                <a16:creationId xmlns:a16="http://schemas.microsoft.com/office/drawing/2014/main" id="{21F87F34-F127-BE1B-A185-56403D04BF11}"/>
              </a:ext>
            </a:extLst>
          </p:cNvPr>
          <p:cNvSpPr txBox="1"/>
          <p:nvPr/>
        </p:nvSpPr>
        <p:spPr>
          <a:xfrm>
            <a:off x="606379" y="5188998"/>
            <a:ext cx="2973372" cy="754602"/>
          </a:xfrm>
          <a:prstGeom prst="rect">
            <a:avLst/>
          </a:prstGeom>
        </p:spPr>
        <p:txBody>
          <a:bodyPr vert="horz" lIns="0" tIns="0" rIns="0" bIns="0" rtlCol="0">
            <a:normAutofit/>
          </a:bodyPr>
          <a:lstStyle/>
          <a:p>
            <a:pPr>
              <a:spcBef>
                <a:spcPts val="1000"/>
              </a:spcBef>
              <a:buSzPct val="95000"/>
            </a:pPr>
            <a:endParaRPr lang="en-US" sz="2400" b="1" kern="1200" dirty="0"/>
          </a:p>
        </p:txBody>
      </p:sp>
      <p:sp>
        <p:nvSpPr>
          <p:cNvPr id="10" name="TextBox 9">
            <a:extLst>
              <a:ext uri="{FF2B5EF4-FFF2-40B4-BE49-F238E27FC236}">
                <a16:creationId xmlns:a16="http://schemas.microsoft.com/office/drawing/2014/main" id="{513931C2-B7D7-6697-5F04-73380D36138C}"/>
              </a:ext>
            </a:extLst>
          </p:cNvPr>
          <p:cNvSpPr txBox="1"/>
          <p:nvPr/>
        </p:nvSpPr>
        <p:spPr>
          <a:xfrm>
            <a:off x="4680048" y="5943600"/>
            <a:ext cx="2194560" cy="400110"/>
          </a:xfrm>
          <a:prstGeom prst="rect">
            <a:avLst/>
          </a:prstGeom>
          <a:noFill/>
        </p:spPr>
        <p:txBody>
          <a:bodyPr wrap="square" rtlCol="0">
            <a:spAutoFit/>
          </a:bodyPr>
          <a:lstStyle/>
          <a:p>
            <a:r>
              <a:rPr lang="en-US" sz="1000" dirty="0"/>
              <a:t>Photos from Visual Dx 2010, 2012 &amp; 2019</a:t>
            </a:r>
          </a:p>
        </p:txBody>
      </p:sp>
    </p:spTree>
    <p:extLst>
      <p:ext uri="{BB962C8B-B14F-4D97-AF65-F5344CB8AC3E}">
        <p14:creationId xmlns:p14="http://schemas.microsoft.com/office/powerpoint/2010/main" val="59711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D8458-7599-9945-1FF5-03CDC1C3B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DE426E-6D2A-E163-56BE-85A1B32A9AD9}"/>
              </a:ext>
            </a:extLst>
          </p:cNvPr>
          <p:cNvSpPr>
            <a:spLocks noGrp="1"/>
          </p:cNvSpPr>
          <p:nvPr>
            <p:ph type="title"/>
          </p:nvPr>
        </p:nvSpPr>
        <p:spPr/>
        <p:txBody>
          <a:bodyPr/>
          <a:lstStyle/>
          <a:p>
            <a:r>
              <a:rPr lang="en-US" dirty="0"/>
              <a:t>Acne Grading</a:t>
            </a:r>
          </a:p>
        </p:txBody>
      </p:sp>
      <p:sp>
        <p:nvSpPr>
          <p:cNvPr id="3" name="Content Placeholder 2">
            <a:extLst>
              <a:ext uri="{FF2B5EF4-FFF2-40B4-BE49-F238E27FC236}">
                <a16:creationId xmlns:a16="http://schemas.microsoft.com/office/drawing/2014/main" id="{08A115AA-5AEC-B4E1-01F3-2732859A4B97}"/>
              </a:ext>
            </a:extLst>
          </p:cNvPr>
          <p:cNvSpPr>
            <a:spLocks noGrp="1"/>
          </p:cNvSpPr>
          <p:nvPr>
            <p:ph idx="1"/>
          </p:nvPr>
        </p:nvSpPr>
        <p:spPr/>
        <p:txBody>
          <a:bodyPr>
            <a:normAutofit lnSpcReduction="10000"/>
          </a:bodyPr>
          <a:lstStyle/>
          <a:p>
            <a:r>
              <a:rPr lang="en-US" dirty="0"/>
              <a:t>No universally accepted system</a:t>
            </a:r>
          </a:p>
          <a:p>
            <a:r>
              <a:rPr lang="en-US" dirty="0"/>
              <a:t>Recommended to consistently use a single system to facilitate decision-making and treatment response</a:t>
            </a:r>
          </a:p>
          <a:p>
            <a:r>
              <a:rPr lang="en-US" dirty="0"/>
              <a:t>Investigator Global Assessment (IGA) is most used in the US</a:t>
            </a:r>
          </a:p>
          <a:p>
            <a:r>
              <a:rPr lang="en-US" dirty="0"/>
              <a:t>Others include the Leeds revised acne grading system, Global Acne Severity Scale and Comprehensive Acne Severity Scale</a:t>
            </a:r>
          </a:p>
          <a:p>
            <a:r>
              <a:rPr lang="en-US" dirty="0"/>
              <a:t>An ideal grading system should include types of acne lesions, number of lesions, region(s) of skin involvement and be simple, accurate, and reproducible.</a:t>
            </a:r>
          </a:p>
        </p:txBody>
      </p:sp>
    </p:spTree>
    <p:extLst>
      <p:ext uri="{BB962C8B-B14F-4D97-AF65-F5344CB8AC3E}">
        <p14:creationId xmlns:p14="http://schemas.microsoft.com/office/powerpoint/2010/main" val="402644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575CEB-D70A-EC76-C48E-37055A6A0AB4}"/>
              </a:ext>
            </a:extLst>
          </p:cNvPr>
          <p:cNvSpPr>
            <a:spLocks noGrp="1"/>
          </p:cNvSpPr>
          <p:nvPr>
            <p:ph type="title"/>
          </p:nvPr>
        </p:nvSpPr>
        <p:spPr>
          <a:xfrm>
            <a:off x="952500" y="389509"/>
            <a:ext cx="10287000" cy="1331865"/>
          </a:xfrm>
        </p:spPr>
        <p:txBody>
          <a:bodyPr/>
          <a:lstStyle/>
          <a:p>
            <a:r>
              <a:rPr lang="en-US" dirty="0"/>
              <a:t>Investigator Global Assessment (IGA)</a:t>
            </a:r>
          </a:p>
        </p:txBody>
      </p:sp>
      <p:pic>
        <p:nvPicPr>
          <p:cNvPr id="5" name="Content Placeholder 4" descr="A close up of a text&#10;&#10;AI-generated content may be incorrect.">
            <a:extLst>
              <a:ext uri="{FF2B5EF4-FFF2-40B4-BE49-F238E27FC236}">
                <a16:creationId xmlns:a16="http://schemas.microsoft.com/office/drawing/2014/main" id="{360BA5D6-7042-6F22-2263-CB4B80BC36C5}"/>
              </a:ext>
            </a:extLst>
          </p:cNvPr>
          <p:cNvPicPr>
            <a:picLocks noGrp="1" noChangeAspect="1"/>
          </p:cNvPicPr>
          <p:nvPr>
            <p:ph idx="1"/>
          </p:nvPr>
        </p:nvPicPr>
        <p:blipFill>
          <a:blip r:embed="rId3"/>
          <a:stretch>
            <a:fillRect/>
          </a:stretch>
        </p:blipFill>
        <p:spPr>
          <a:xfrm>
            <a:off x="606393" y="2675822"/>
            <a:ext cx="11184554" cy="2319689"/>
          </a:xfrm>
          <a:prstGeom prst="rect">
            <a:avLst/>
          </a:prstGeom>
          <a:noFill/>
        </p:spPr>
      </p:pic>
      <p:sp>
        <p:nvSpPr>
          <p:cNvPr id="4" name="TextBox 3">
            <a:extLst>
              <a:ext uri="{FF2B5EF4-FFF2-40B4-BE49-F238E27FC236}">
                <a16:creationId xmlns:a16="http://schemas.microsoft.com/office/drawing/2014/main" id="{78AF15DB-10DC-2D8E-9EE8-0A87EC87D497}"/>
              </a:ext>
            </a:extLst>
          </p:cNvPr>
          <p:cNvSpPr txBox="1"/>
          <p:nvPr/>
        </p:nvSpPr>
        <p:spPr>
          <a:xfrm>
            <a:off x="672262" y="2282637"/>
            <a:ext cx="6670416" cy="369332"/>
          </a:xfrm>
          <a:prstGeom prst="rect">
            <a:avLst/>
          </a:prstGeom>
          <a:noFill/>
        </p:spPr>
        <p:txBody>
          <a:bodyPr wrap="none" rtlCol="0">
            <a:spAutoFit/>
          </a:bodyPr>
          <a:lstStyle/>
          <a:p>
            <a:r>
              <a:rPr lang="en-US" b="1"/>
              <a:t>Table 4.</a:t>
            </a:r>
            <a:r>
              <a:rPr lang="en-US"/>
              <a:t> Investigator Global Assessment Scale (IGA) by US FDA</a:t>
            </a:r>
            <a:endParaRPr lang="en-US" dirty="0"/>
          </a:p>
        </p:txBody>
      </p:sp>
    </p:spTree>
    <p:extLst>
      <p:ext uri="{BB962C8B-B14F-4D97-AF65-F5344CB8AC3E}">
        <p14:creationId xmlns:p14="http://schemas.microsoft.com/office/powerpoint/2010/main" val="85173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medical information&#10;&#10;AI-generated content may be incorrect.">
            <a:extLst>
              <a:ext uri="{FF2B5EF4-FFF2-40B4-BE49-F238E27FC236}">
                <a16:creationId xmlns:a16="http://schemas.microsoft.com/office/drawing/2014/main" id="{EA1A758E-46D4-5440-A86A-85F4CBEF7E70}"/>
              </a:ext>
            </a:extLst>
          </p:cNvPr>
          <p:cNvPicPr>
            <a:picLocks noChangeAspect="1"/>
          </p:cNvPicPr>
          <p:nvPr/>
        </p:nvPicPr>
        <p:blipFill>
          <a:blip r:embed="rId3"/>
          <a:stretch>
            <a:fillRect/>
          </a:stretch>
        </p:blipFill>
        <p:spPr>
          <a:xfrm>
            <a:off x="2967992" y="0"/>
            <a:ext cx="6256015" cy="6858000"/>
          </a:xfrm>
          <a:prstGeom prst="rect">
            <a:avLst/>
          </a:prstGeom>
        </p:spPr>
      </p:pic>
    </p:spTree>
    <p:extLst>
      <p:ext uri="{BB962C8B-B14F-4D97-AF65-F5344CB8AC3E}">
        <p14:creationId xmlns:p14="http://schemas.microsoft.com/office/powerpoint/2010/main" val="2341468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292B3-4E87-F22E-CFA1-BE34381E4E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1D80C3-EC15-F8BE-2A69-EC605DC7FA7C}"/>
              </a:ext>
            </a:extLst>
          </p:cNvPr>
          <p:cNvSpPr>
            <a:spLocks noGrp="1"/>
          </p:cNvSpPr>
          <p:nvPr>
            <p:ph type="ctrTitle"/>
          </p:nvPr>
        </p:nvSpPr>
        <p:spPr/>
        <p:txBody>
          <a:bodyPr/>
          <a:lstStyle/>
          <a:p>
            <a:r>
              <a:rPr lang="en-US" dirty="0"/>
              <a:t>Treatment Recommendations</a:t>
            </a:r>
          </a:p>
        </p:txBody>
      </p:sp>
      <p:sp>
        <p:nvSpPr>
          <p:cNvPr id="3" name="Subtitle 2">
            <a:extLst>
              <a:ext uri="{FF2B5EF4-FFF2-40B4-BE49-F238E27FC236}">
                <a16:creationId xmlns:a16="http://schemas.microsoft.com/office/drawing/2014/main" id="{B33F0788-A816-66E2-C177-28CC6C2AFAA1}"/>
              </a:ext>
            </a:extLst>
          </p:cNvPr>
          <p:cNvSpPr>
            <a:spLocks noGrp="1"/>
          </p:cNvSpPr>
          <p:nvPr>
            <p:ph type="subTitle" idx="1"/>
          </p:nvPr>
        </p:nvSpPr>
        <p:spPr/>
        <p:txBody>
          <a:bodyPr>
            <a:normAutofit fontScale="25000" lnSpcReduction="20000"/>
          </a:bodyPr>
          <a:lstStyle/>
          <a:p>
            <a:r>
              <a:rPr lang="en-US" sz="8000" dirty="0"/>
              <a:t>Based on the American Academy of Dermatology (AAD) guidelines</a:t>
            </a:r>
          </a:p>
          <a:p>
            <a:r>
              <a:rPr lang="en-US" dirty="0"/>
              <a:t>  </a:t>
            </a:r>
          </a:p>
        </p:txBody>
      </p:sp>
    </p:spTree>
    <p:extLst>
      <p:ext uri="{BB962C8B-B14F-4D97-AF65-F5344CB8AC3E}">
        <p14:creationId xmlns:p14="http://schemas.microsoft.com/office/powerpoint/2010/main" val="2424775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9CBD-4010-3FA0-A347-A9F6264A7006}"/>
              </a:ext>
            </a:extLst>
          </p:cNvPr>
          <p:cNvSpPr>
            <a:spLocks noGrp="1"/>
          </p:cNvSpPr>
          <p:nvPr>
            <p:ph type="title"/>
          </p:nvPr>
        </p:nvSpPr>
        <p:spPr/>
        <p:txBody>
          <a:bodyPr>
            <a:normAutofit fontScale="90000"/>
          </a:bodyPr>
          <a:lstStyle/>
          <a:p>
            <a:r>
              <a:rPr lang="en-US" dirty="0"/>
              <a:t>What to dermatologists want primary care to do?</a:t>
            </a:r>
          </a:p>
        </p:txBody>
      </p:sp>
      <p:sp>
        <p:nvSpPr>
          <p:cNvPr id="3" name="Content Placeholder 2">
            <a:extLst>
              <a:ext uri="{FF2B5EF4-FFF2-40B4-BE49-F238E27FC236}">
                <a16:creationId xmlns:a16="http://schemas.microsoft.com/office/drawing/2014/main" id="{E4B3E2FC-19FB-429B-4F4D-590BF5F50C7D}"/>
              </a:ext>
            </a:extLst>
          </p:cNvPr>
          <p:cNvSpPr>
            <a:spLocks noGrp="1"/>
          </p:cNvSpPr>
          <p:nvPr>
            <p:ph idx="1"/>
          </p:nvPr>
        </p:nvSpPr>
        <p:spPr/>
        <p:txBody>
          <a:bodyPr/>
          <a:lstStyle/>
          <a:p>
            <a:r>
              <a:rPr lang="en-US" dirty="0"/>
              <a:t>Do something!! </a:t>
            </a:r>
          </a:p>
          <a:p>
            <a:r>
              <a:rPr lang="en-US" dirty="0"/>
              <a:t>Jump in and don’t be afraid to start treatment.</a:t>
            </a:r>
          </a:p>
          <a:p>
            <a:r>
              <a:rPr lang="en-US" dirty="0"/>
              <a:t>Follow the guidelines.</a:t>
            </a:r>
          </a:p>
          <a:p>
            <a:r>
              <a:rPr lang="en-US" dirty="0"/>
              <a:t>Remind patients it can take 8-12 weeks for any results – be patient!</a:t>
            </a:r>
          </a:p>
          <a:p>
            <a:r>
              <a:rPr lang="en-US" dirty="0"/>
              <a:t>Skin turnover takes about 1 month. It will take about 2 cycles for any inflammation to calm down.  </a:t>
            </a:r>
          </a:p>
        </p:txBody>
      </p:sp>
    </p:spTree>
    <p:extLst>
      <p:ext uri="{BB962C8B-B14F-4D97-AF65-F5344CB8AC3E}">
        <p14:creationId xmlns:p14="http://schemas.microsoft.com/office/powerpoint/2010/main" val="1633086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CBB2-F610-40B4-A124-363EF63EBDD4}"/>
              </a:ext>
            </a:extLst>
          </p:cNvPr>
          <p:cNvSpPr>
            <a:spLocks noGrp="1"/>
          </p:cNvSpPr>
          <p:nvPr>
            <p:ph type="title"/>
          </p:nvPr>
        </p:nvSpPr>
        <p:spPr/>
        <p:txBody>
          <a:bodyPr>
            <a:normAutofit fontScale="90000"/>
          </a:bodyPr>
          <a:lstStyle/>
          <a:p>
            <a:r>
              <a:rPr lang="en-US" dirty="0"/>
              <a:t>What options are available for acne treatment?</a:t>
            </a:r>
          </a:p>
        </p:txBody>
      </p:sp>
      <p:sp>
        <p:nvSpPr>
          <p:cNvPr id="3" name="Content Placeholder 2">
            <a:extLst>
              <a:ext uri="{FF2B5EF4-FFF2-40B4-BE49-F238E27FC236}">
                <a16:creationId xmlns:a16="http://schemas.microsoft.com/office/drawing/2014/main" id="{9113FCDE-F6D7-41FF-9845-D3893750EB08}"/>
              </a:ext>
            </a:extLst>
          </p:cNvPr>
          <p:cNvSpPr>
            <a:spLocks noGrp="1"/>
          </p:cNvSpPr>
          <p:nvPr>
            <p:ph idx="1"/>
          </p:nvPr>
        </p:nvSpPr>
        <p:spPr/>
        <p:txBody>
          <a:bodyPr/>
          <a:lstStyle/>
          <a:p>
            <a:r>
              <a:rPr lang="en-US" dirty="0"/>
              <a:t>Topical therapies – both OTC and prescription</a:t>
            </a:r>
          </a:p>
          <a:p>
            <a:r>
              <a:rPr lang="en-US" dirty="0"/>
              <a:t>Systemic antibiotics</a:t>
            </a:r>
          </a:p>
          <a:p>
            <a:r>
              <a:rPr lang="en-US" dirty="0"/>
              <a:t>Hormonal agents</a:t>
            </a:r>
          </a:p>
          <a:p>
            <a:r>
              <a:rPr lang="en-US" dirty="0"/>
              <a:t>Oral isotretinoin</a:t>
            </a:r>
          </a:p>
          <a:p>
            <a:r>
              <a:rPr lang="en-US" dirty="0"/>
              <a:t>Physical modalities</a:t>
            </a:r>
          </a:p>
          <a:p>
            <a:r>
              <a:rPr lang="en-US" dirty="0"/>
              <a:t>Complementary and alternative medicine</a:t>
            </a:r>
          </a:p>
          <a:p>
            <a:r>
              <a:rPr lang="en-US" dirty="0"/>
              <a:t>Dietary and environmental interventions</a:t>
            </a:r>
          </a:p>
        </p:txBody>
      </p:sp>
    </p:spTree>
    <p:extLst>
      <p:ext uri="{BB962C8B-B14F-4D97-AF65-F5344CB8AC3E}">
        <p14:creationId xmlns:p14="http://schemas.microsoft.com/office/powerpoint/2010/main" val="2147875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95786-FD35-E890-7D0D-03434934FBA3}"/>
              </a:ext>
            </a:extLst>
          </p:cNvPr>
          <p:cNvSpPr>
            <a:spLocks noGrp="1"/>
          </p:cNvSpPr>
          <p:nvPr>
            <p:ph type="title"/>
          </p:nvPr>
        </p:nvSpPr>
        <p:spPr>
          <a:xfrm>
            <a:off x="952499" y="526777"/>
            <a:ext cx="10287001" cy="869089"/>
          </a:xfrm>
        </p:spPr>
        <p:txBody>
          <a:bodyPr anchor="ctr">
            <a:normAutofit/>
          </a:bodyPr>
          <a:lstStyle/>
          <a:p>
            <a:r>
              <a:rPr lang="en-US" dirty="0"/>
              <a:t>5 Good Practice Statements</a:t>
            </a:r>
          </a:p>
        </p:txBody>
      </p:sp>
      <p:graphicFrame>
        <p:nvGraphicFramePr>
          <p:cNvPr id="5" name="Content Placeholder 2">
            <a:extLst>
              <a:ext uri="{FF2B5EF4-FFF2-40B4-BE49-F238E27FC236}">
                <a16:creationId xmlns:a16="http://schemas.microsoft.com/office/drawing/2014/main" id="{097D0F33-4144-C56C-9912-D08B1C08259C}"/>
              </a:ext>
            </a:extLst>
          </p:cNvPr>
          <p:cNvGraphicFramePr>
            <a:graphicFrameLocks noGrp="1"/>
          </p:cNvGraphicFramePr>
          <p:nvPr>
            <p:ph idx="1"/>
            <p:extLst>
              <p:ext uri="{D42A27DB-BD31-4B8C-83A1-F6EECF244321}">
                <p14:modId xmlns:p14="http://schemas.microsoft.com/office/powerpoint/2010/main" val="4146829589"/>
              </p:ext>
            </p:extLst>
          </p:nvPr>
        </p:nvGraphicFramePr>
        <p:xfrm>
          <a:off x="952499" y="1686757"/>
          <a:ext cx="10302446" cy="425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6006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DB8D1-4BE5-FC4F-212E-68DAB26B3C2C}"/>
            </a:ext>
          </a:extLst>
        </p:cNvPr>
        <p:cNvGrpSpPr/>
        <p:nvPr/>
      </p:nvGrpSpPr>
      <p:grpSpPr>
        <a:xfrm>
          <a:off x="0" y="0"/>
          <a:ext cx="0" cy="0"/>
          <a:chOff x="0" y="0"/>
          <a:chExt cx="0" cy="0"/>
        </a:xfrm>
      </p:grpSpPr>
      <p:pic>
        <p:nvPicPr>
          <p:cNvPr id="5" name="Picture 4" descr="A diagram of a medical treatment&#10;&#10;AI-generated content may be incorrect.">
            <a:extLst>
              <a:ext uri="{FF2B5EF4-FFF2-40B4-BE49-F238E27FC236}">
                <a16:creationId xmlns:a16="http://schemas.microsoft.com/office/drawing/2014/main" id="{B1C1E4D3-F4FB-A43D-252C-A77EDE7E077A}"/>
              </a:ext>
            </a:extLst>
          </p:cNvPr>
          <p:cNvPicPr>
            <a:picLocks noChangeAspect="1"/>
          </p:cNvPicPr>
          <p:nvPr/>
        </p:nvPicPr>
        <p:blipFill>
          <a:blip r:embed="rId3"/>
          <a:stretch>
            <a:fillRect/>
          </a:stretch>
        </p:blipFill>
        <p:spPr>
          <a:xfrm>
            <a:off x="3626069" y="70945"/>
            <a:ext cx="4989785" cy="6731875"/>
          </a:xfrm>
          <a:prstGeom prst="rect">
            <a:avLst/>
          </a:prstGeom>
        </p:spPr>
      </p:pic>
      <p:sp>
        <p:nvSpPr>
          <p:cNvPr id="6" name="TextBox 5">
            <a:extLst>
              <a:ext uri="{FF2B5EF4-FFF2-40B4-BE49-F238E27FC236}">
                <a16:creationId xmlns:a16="http://schemas.microsoft.com/office/drawing/2014/main" id="{CA2C7499-1D12-D57C-DAEA-732263A099DC}"/>
              </a:ext>
            </a:extLst>
          </p:cNvPr>
          <p:cNvSpPr txBox="1"/>
          <p:nvPr/>
        </p:nvSpPr>
        <p:spPr>
          <a:xfrm>
            <a:off x="327259" y="5852160"/>
            <a:ext cx="2367815" cy="461665"/>
          </a:xfrm>
          <a:prstGeom prst="rect">
            <a:avLst/>
          </a:prstGeom>
          <a:noFill/>
        </p:spPr>
        <p:txBody>
          <a:bodyPr wrap="square" rtlCol="0">
            <a:spAutoFit/>
          </a:bodyPr>
          <a:lstStyle/>
          <a:p>
            <a:r>
              <a:rPr lang="en-US" sz="1200" dirty="0"/>
              <a:t>J Am </a:t>
            </a:r>
            <a:r>
              <a:rPr lang="en-US" sz="1200" dirty="0" err="1"/>
              <a:t>Acad</a:t>
            </a:r>
            <a:r>
              <a:rPr lang="en-US" sz="1200" dirty="0"/>
              <a:t> Dermatol</a:t>
            </a:r>
          </a:p>
          <a:p>
            <a:r>
              <a:rPr lang="en-US" sz="1200" dirty="0"/>
              <a:t>Volume 90, Number 5</a:t>
            </a:r>
          </a:p>
        </p:txBody>
      </p:sp>
    </p:spTree>
    <p:extLst>
      <p:ext uri="{BB962C8B-B14F-4D97-AF65-F5344CB8AC3E}">
        <p14:creationId xmlns:p14="http://schemas.microsoft.com/office/powerpoint/2010/main" val="399889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6488A-C1A0-2129-1EDB-92FAC3FA1E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49CFF-2602-8BFB-3000-312E3C5AE172}"/>
              </a:ext>
            </a:extLst>
          </p:cNvPr>
          <p:cNvSpPr>
            <a:spLocks noGrp="1"/>
          </p:cNvSpPr>
          <p:nvPr>
            <p:ph type="title"/>
          </p:nvPr>
        </p:nvSpPr>
        <p:spPr>
          <a:xfrm>
            <a:off x="952500" y="389509"/>
            <a:ext cx="10287000" cy="1331865"/>
          </a:xfrm>
        </p:spPr>
        <p:txBody>
          <a:bodyPr anchor="ctr">
            <a:normAutofit/>
          </a:bodyPr>
          <a:lstStyle/>
          <a:p>
            <a:r>
              <a:rPr lang="en-US" dirty="0"/>
              <a:t>Disclosures</a:t>
            </a:r>
          </a:p>
        </p:txBody>
      </p:sp>
      <p:graphicFrame>
        <p:nvGraphicFramePr>
          <p:cNvPr id="5" name="Content Placeholder 2">
            <a:extLst>
              <a:ext uri="{FF2B5EF4-FFF2-40B4-BE49-F238E27FC236}">
                <a16:creationId xmlns:a16="http://schemas.microsoft.com/office/drawing/2014/main" id="{CFB5F9E8-D091-1333-3094-D2171A318B0F}"/>
              </a:ext>
            </a:extLst>
          </p:cNvPr>
          <p:cNvGraphicFramePr>
            <a:graphicFrameLocks noGrp="1"/>
          </p:cNvGraphicFramePr>
          <p:nvPr>
            <p:ph idx="1"/>
            <p:extLst>
              <p:ext uri="{D42A27DB-BD31-4B8C-83A1-F6EECF244321}">
                <p14:modId xmlns:p14="http://schemas.microsoft.com/office/powerpoint/2010/main" val="2488487035"/>
              </p:ext>
            </p:extLst>
          </p:nvPr>
        </p:nvGraphicFramePr>
        <p:xfrm>
          <a:off x="952500" y="2050741"/>
          <a:ext cx="10287000" cy="3892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5046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49A0-5535-5967-F380-0C91233D0DD3}"/>
              </a:ext>
            </a:extLst>
          </p:cNvPr>
          <p:cNvSpPr>
            <a:spLocks noGrp="1"/>
          </p:cNvSpPr>
          <p:nvPr>
            <p:ph type="title"/>
          </p:nvPr>
        </p:nvSpPr>
        <p:spPr/>
        <p:txBody>
          <a:bodyPr>
            <a:noAutofit/>
          </a:bodyPr>
          <a:lstStyle/>
          <a:p>
            <a:r>
              <a:rPr lang="en-US" sz="3200" dirty="0"/>
              <a:t>Topical Therapies - Retinoids- *Recommended</a:t>
            </a:r>
            <a:br>
              <a:rPr lang="en-US" sz="3200" dirty="0"/>
            </a:br>
            <a:endParaRPr lang="en-US" sz="3200" dirty="0"/>
          </a:p>
        </p:txBody>
      </p:sp>
      <p:sp>
        <p:nvSpPr>
          <p:cNvPr id="3" name="Content Placeholder 2">
            <a:extLst>
              <a:ext uri="{FF2B5EF4-FFF2-40B4-BE49-F238E27FC236}">
                <a16:creationId xmlns:a16="http://schemas.microsoft.com/office/drawing/2014/main" id="{B1DFDC19-38B1-EDB0-A374-A6C1040C0DD2}"/>
              </a:ext>
            </a:extLst>
          </p:cNvPr>
          <p:cNvSpPr>
            <a:spLocks noGrp="1"/>
          </p:cNvSpPr>
          <p:nvPr>
            <p:ph idx="1"/>
          </p:nvPr>
        </p:nvSpPr>
        <p:spPr/>
        <p:txBody>
          <a:bodyPr/>
          <a:lstStyle/>
          <a:p>
            <a:r>
              <a:rPr lang="en-US" dirty="0" err="1"/>
              <a:t>Vitmain</a:t>
            </a:r>
            <a:r>
              <a:rPr lang="en-US" dirty="0"/>
              <a:t> A </a:t>
            </a:r>
            <a:r>
              <a:rPr lang="en-US" dirty="0" err="1"/>
              <a:t>derivitives</a:t>
            </a:r>
            <a:r>
              <a:rPr lang="en-US" dirty="0"/>
              <a:t> are the “cornerstone of therapy since they are BOTH </a:t>
            </a:r>
            <a:r>
              <a:rPr lang="en-US" b="1" dirty="0"/>
              <a:t>comedolytic</a:t>
            </a:r>
            <a:r>
              <a:rPr lang="en-US" dirty="0"/>
              <a:t> and </a:t>
            </a:r>
            <a:r>
              <a:rPr lang="en-US" b="1" dirty="0"/>
              <a:t>anti-inflammatory</a:t>
            </a:r>
            <a:endParaRPr lang="en-US" dirty="0"/>
          </a:p>
          <a:p>
            <a:pPr lvl="1"/>
            <a:r>
              <a:rPr lang="en-US" dirty="0"/>
              <a:t>4 types: tretinoin, adapalene, tazarotene, and </a:t>
            </a:r>
            <a:r>
              <a:rPr lang="en-US" dirty="0" err="1"/>
              <a:t>trifarotene</a:t>
            </a:r>
            <a:r>
              <a:rPr lang="en-US" dirty="0"/>
              <a:t> </a:t>
            </a:r>
          </a:p>
          <a:p>
            <a:pPr lvl="1"/>
            <a:r>
              <a:rPr lang="en-US" dirty="0"/>
              <a:t>Side effects: burning, dryness, erythema, exfoliation, and pain – worse with higher concentrations</a:t>
            </a:r>
          </a:p>
          <a:p>
            <a:pPr lvl="1"/>
            <a:r>
              <a:rPr lang="en-US" dirty="0"/>
              <a:t>Start with pea-sized amount applied to face at bedtime every other night.</a:t>
            </a:r>
          </a:p>
          <a:p>
            <a:pPr lvl="1"/>
            <a:r>
              <a:rPr lang="en-US" dirty="0"/>
              <a:t>OK to use facial moisturizer prior to application</a:t>
            </a:r>
          </a:p>
          <a:p>
            <a:pPr lvl="1"/>
            <a:r>
              <a:rPr lang="en-US" dirty="0"/>
              <a:t>Creams and lotion formulations better for sensitive skin</a:t>
            </a:r>
          </a:p>
          <a:p>
            <a:pPr lvl="1"/>
            <a:r>
              <a:rPr lang="en-US" dirty="0"/>
              <a:t>Adapalene 0.1% gel available OTC (Differin)</a:t>
            </a:r>
          </a:p>
        </p:txBody>
      </p:sp>
    </p:spTree>
    <p:extLst>
      <p:ext uri="{BB962C8B-B14F-4D97-AF65-F5344CB8AC3E}">
        <p14:creationId xmlns:p14="http://schemas.microsoft.com/office/powerpoint/2010/main" val="3603739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1DA-C25C-BEC3-DC7E-46F9D998CD41}"/>
              </a:ext>
            </a:extLst>
          </p:cNvPr>
          <p:cNvSpPr>
            <a:spLocks noGrp="1"/>
          </p:cNvSpPr>
          <p:nvPr>
            <p:ph type="title"/>
          </p:nvPr>
        </p:nvSpPr>
        <p:spPr>
          <a:xfrm>
            <a:off x="952499" y="526777"/>
            <a:ext cx="10287001" cy="869089"/>
          </a:xfrm>
        </p:spPr>
        <p:txBody>
          <a:bodyPr anchor="ctr">
            <a:normAutofit fontScale="90000"/>
          </a:bodyPr>
          <a:lstStyle/>
          <a:p>
            <a:r>
              <a:rPr lang="en-US" sz="3600" dirty="0"/>
              <a:t>Topical Therapies – Benzoyl Peroxide- *Recommended</a:t>
            </a:r>
            <a:br>
              <a:rPr lang="en-US" dirty="0"/>
            </a:br>
            <a:endParaRPr lang="en-US" dirty="0"/>
          </a:p>
        </p:txBody>
      </p:sp>
      <p:sp>
        <p:nvSpPr>
          <p:cNvPr id="3" name="Content Placeholder 2">
            <a:extLst>
              <a:ext uri="{FF2B5EF4-FFF2-40B4-BE49-F238E27FC236}">
                <a16:creationId xmlns:a16="http://schemas.microsoft.com/office/drawing/2014/main" id="{07BCE20F-6858-49B4-4CA4-4C10D64E7D4B}"/>
              </a:ext>
            </a:extLst>
          </p:cNvPr>
          <p:cNvSpPr>
            <a:spLocks noGrp="1"/>
          </p:cNvSpPr>
          <p:nvPr>
            <p:ph idx="1"/>
          </p:nvPr>
        </p:nvSpPr>
        <p:spPr>
          <a:xfrm>
            <a:off x="952499" y="1686757"/>
            <a:ext cx="7078362" cy="4256843"/>
          </a:xfrm>
        </p:spPr>
        <p:txBody>
          <a:bodyPr>
            <a:normAutofit/>
          </a:bodyPr>
          <a:lstStyle/>
          <a:p>
            <a:r>
              <a:rPr lang="en-US" dirty="0"/>
              <a:t>Topical Antimicrobial agent Available OTC!</a:t>
            </a:r>
          </a:p>
          <a:p>
            <a:pPr lvl="1"/>
            <a:r>
              <a:rPr lang="en-US" dirty="0"/>
              <a:t>Mildly </a:t>
            </a:r>
            <a:r>
              <a:rPr lang="en-US" b="1" dirty="0"/>
              <a:t>comedolytic</a:t>
            </a:r>
          </a:p>
          <a:p>
            <a:pPr lvl="1"/>
            <a:r>
              <a:rPr lang="en-US" dirty="0"/>
              <a:t>Side effects: burning, stinging, dryness, erythema, peeling, pain, fabric staining</a:t>
            </a:r>
          </a:p>
          <a:p>
            <a:pPr lvl="1"/>
            <a:r>
              <a:rPr lang="en-US" dirty="0"/>
              <a:t>Water-based and wash-off formulations better tolerated</a:t>
            </a:r>
          </a:p>
          <a:p>
            <a:pPr lvl="1"/>
            <a:r>
              <a:rPr lang="en-US" dirty="0"/>
              <a:t>A good choice: Pan-</a:t>
            </a:r>
            <a:r>
              <a:rPr lang="en-US" dirty="0" err="1"/>
              <a:t>Oxyl</a:t>
            </a:r>
            <a:r>
              <a:rPr lang="en-US" dirty="0"/>
              <a:t> 4% creamy wash – cost $9.88</a:t>
            </a:r>
          </a:p>
          <a:p>
            <a:pPr lvl="1"/>
            <a:r>
              <a:rPr lang="en-US" dirty="0"/>
              <a:t>No C. acnes resistance has been reported</a:t>
            </a:r>
          </a:p>
          <a:p>
            <a:endParaRPr lang="en-US" dirty="0"/>
          </a:p>
          <a:p>
            <a:endParaRPr lang="en-US" dirty="0"/>
          </a:p>
        </p:txBody>
      </p:sp>
      <p:pic>
        <p:nvPicPr>
          <p:cNvPr id="5" name="Picture 4" descr="A tube of face wash&#10;&#10;AI-generated content may be incorrect.">
            <a:extLst>
              <a:ext uri="{FF2B5EF4-FFF2-40B4-BE49-F238E27FC236}">
                <a16:creationId xmlns:a16="http://schemas.microsoft.com/office/drawing/2014/main" id="{96058C93-C683-8869-26BA-41CE4AFB7E0D}"/>
              </a:ext>
            </a:extLst>
          </p:cNvPr>
          <p:cNvPicPr>
            <a:picLocks noChangeAspect="1"/>
          </p:cNvPicPr>
          <p:nvPr/>
        </p:nvPicPr>
        <p:blipFill>
          <a:blip r:embed="rId3"/>
          <a:srcRect l="7088" r="21648" b="-1"/>
          <a:stretch>
            <a:fillRect/>
          </a:stretch>
        </p:blipFill>
        <p:spPr>
          <a:xfrm>
            <a:off x="8529370" y="1686757"/>
            <a:ext cx="3033583" cy="4256843"/>
          </a:xfrm>
          <a:prstGeom prst="rect">
            <a:avLst/>
          </a:prstGeom>
          <a:noFill/>
        </p:spPr>
      </p:pic>
      <p:sp>
        <p:nvSpPr>
          <p:cNvPr id="6" name="TextBox 5">
            <a:extLst>
              <a:ext uri="{FF2B5EF4-FFF2-40B4-BE49-F238E27FC236}">
                <a16:creationId xmlns:a16="http://schemas.microsoft.com/office/drawing/2014/main" id="{BCF7F902-D669-8552-2AA5-2EBA932F9C23}"/>
              </a:ext>
            </a:extLst>
          </p:cNvPr>
          <p:cNvSpPr txBox="1"/>
          <p:nvPr/>
        </p:nvSpPr>
        <p:spPr>
          <a:xfrm>
            <a:off x="9269128" y="5938787"/>
            <a:ext cx="1832553" cy="261610"/>
          </a:xfrm>
          <a:prstGeom prst="rect">
            <a:avLst/>
          </a:prstGeom>
          <a:noFill/>
        </p:spPr>
        <p:txBody>
          <a:bodyPr wrap="none" rtlCol="0">
            <a:spAutoFit/>
          </a:bodyPr>
          <a:lstStyle/>
          <a:p>
            <a:r>
              <a:rPr lang="en-US" sz="1100" dirty="0"/>
              <a:t>Image from Wal-Mart.com</a:t>
            </a:r>
          </a:p>
        </p:txBody>
      </p:sp>
    </p:spTree>
    <p:extLst>
      <p:ext uri="{BB962C8B-B14F-4D97-AF65-F5344CB8AC3E}">
        <p14:creationId xmlns:p14="http://schemas.microsoft.com/office/powerpoint/2010/main" val="2118001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40BE-9068-52AB-9CF4-4A7226681931}"/>
              </a:ext>
            </a:extLst>
          </p:cNvPr>
          <p:cNvSpPr>
            <a:spLocks noGrp="1"/>
          </p:cNvSpPr>
          <p:nvPr>
            <p:ph type="title"/>
          </p:nvPr>
        </p:nvSpPr>
        <p:spPr/>
        <p:txBody>
          <a:bodyPr>
            <a:normAutofit fontScale="90000"/>
          </a:bodyPr>
          <a:lstStyle/>
          <a:p>
            <a:br>
              <a:rPr lang="en-US" sz="3600" dirty="0"/>
            </a:br>
            <a:r>
              <a:rPr lang="en-US" sz="3600" dirty="0"/>
              <a:t>Topical Therapies – Topical antibiotics- *Recommended</a:t>
            </a:r>
            <a:br>
              <a:rPr lang="en-US" dirty="0"/>
            </a:br>
            <a:endParaRPr lang="en-US" dirty="0"/>
          </a:p>
        </p:txBody>
      </p:sp>
      <p:sp>
        <p:nvSpPr>
          <p:cNvPr id="3" name="Content Placeholder 2">
            <a:extLst>
              <a:ext uri="{FF2B5EF4-FFF2-40B4-BE49-F238E27FC236}">
                <a16:creationId xmlns:a16="http://schemas.microsoft.com/office/drawing/2014/main" id="{BDB21E47-584D-F9A1-520A-42EB2CE221D9}"/>
              </a:ext>
            </a:extLst>
          </p:cNvPr>
          <p:cNvSpPr>
            <a:spLocks noGrp="1"/>
          </p:cNvSpPr>
          <p:nvPr>
            <p:ph idx="1"/>
          </p:nvPr>
        </p:nvSpPr>
        <p:spPr/>
        <p:txBody>
          <a:bodyPr/>
          <a:lstStyle/>
          <a:p>
            <a:r>
              <a:rPr lang="en-US" dirty="0"/>
              <a:t>Includes erythromycin, clindamycin, minocycline and dapsone</a:t>
            </a:r>
          </a:p>
          <a:p>
            <a:pPr lvl="1"/>
            <a:r>
              <a:rPr lang="en-US" dirty="0"/>
              <a:t>Both </a:t>
            </a:r>
            <a:r>
              <a:rPr lang="en-US" b="1" dirty="0"/>
              <a:t>antibacterial</a:t>
            </a:r>
            <a:r>
              <a:rPr lang="en-US" dirty="0"/>
              <a:t> and </a:t>
            </a:r>
            <a:r>
              <a:rPr lang="en-US" b="1" dirty="0"/>
              <a:t>anti-inflammatory</a:t>
            </a:r>
          </a:p>
          <a:p>
            <a:pPr lvl="1"/>
            <a:r>
              <a:rPr lang="en-US" dirty="0"/>
              <a:t>Avoid monotherapy!! Combine with benzoyl peroxide</a:t>
            </a:r>
          </a:p>
          <a:p>
            <a:pPr lvl="1"/>
            <a:r>
              <a:rPr lang="en-US" dirty="0"/>
              <a:t>Well tolerated</a:t>
            </a:r>
          </a:p>
          <a:p>
            <a:pPr lvl="1"/>
            <a:r>
              <a:rPr lang="en-US" dirty="0"/>
              <a:t>Lack of active comparator studies to say whether one agent is superior </a:t>
            </a:r>
          </a:p>
        </p:txBody>
      </p:sp>
    </p:spTree>
    <p:extLst>
      <p:ext uri="{BB962C8B-B14F-4D97-AF65-F5344CB8AC3E}">
        <p14:creationId xmlns:p14="http://schemas.microsoft.com/office/powerpoint/2010/main" val="3372339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56AC-C3D4-6FF9-287C-C89446C30E92}"/>
              </a:ext>
            </a:extLst>
          </p:cNvPr>
          <p:cNvSpPr>
            <a:spLocks noGrp="1"/>
          </p:cNvSpPr>
          <p:nvPr>
            <p:ph type="title"/>
          </p:nvPr>
        </p:nvSpPr>
        <p:spPr/>
        <p:txBody>
          <a:bodyPr>
            <a:normAutofit fontScale="90000"/>
          </a:bodyPr>
          <a:lstStyle/>
          <a:p>
            <a:br>
              <a:rPr lang="en-US" sz="3600" dirty="0"/>
            </a:br>
            <a:r>
              <a:rPr lang="en-US" sz="3600" dirty="0"/>
              <a:t>Topical Therapies – Fixed-dose combinations- *Recommended</a:t>
            </a:r>
            <a:br>
              <a:rPr lang="en-US" dirty="0"/>
            </a:br>
            <a:endParaRPr lang="en-US" dirty="0"/>
          </a:p>
        </p:txBody>
      </p:sp>
      <p:sp>
        <p:nvSpPr>
          <p:cNvPr id="3" name="Content Placeholder 2">
            <a:extLst>
              <a:ext uri="{FF2B5EF4-FFF2-40B4-BE49-F238E27FC236}">
                <a16:creationId xmlns:a16="http://schemas.microsoft.com/office/drawing/2014/main" id="{CF819D5D-4AB5-1101-45A4-1B08922EB514}"/>
              </a:ext>
            </a:extLst>
          </p:cNvPr>
          <p:cNvSpPr>
            <a:spLocks noGrp="1"/>
          </p:cNvSpPr>
          <p:nvPr>
            <p:ph idx="1"/>
          </p:nvPr>
        </p:nvSpPr>
        <p:spPr/>
        <p:txBody>
          <a:bodyPr/>
          <a:lstStyle/>
          <a:p>
            <a:r>
              <a:rPr lang="en-US" dirty="0"/>
              <a:t>Improve patient adherence!</a:t>
            </a:r>
          </a:p>
          <a:p>
            <a:pPr lvl="1"/>
            <a:r>
              <a:rPr lang="en-US" dirty="0"/>
              <a:t>Benzoyl peroxide and topical retinoid</a:t>
            </a:r>
          </a:p>
          <a:p>
            <a:pPr lvl="1"/>
            <a:r>
              <a:rPr lang="en-US" dirty="0"/>
              <a:t>Benzoyl peroxide and topical antibiotic</a:t>
            </a:r>
          </a:p>
          <a:p>
            <a:pPr lvl="1"/>
            <a:r>
              <a:rPr lang="en-US" dirty="0"/>
              <a:t>Topical retinoid and topical antibiotic (must also use benzoyl peroxide!)</a:t>
            </a:r>
          </a:p>
          <a:p>
            <a:pPr lvl="1"/>
            <a:r>
              <a:rPr lang="en-US" dirty="0"/>
              <a:t>May or may not be more affordable than individual agents</a:t>
            </a:r>
          </a:p>
          <a:p>
            <a:pPr lvl="1"/>
            <a:r>
              <a:rPr lang="en-US" dirty="0"/>
              <a:t>Insurance likely dictates what is covered.</a:t>
            </a:r>
          </a:p>
        </p:txBody>
      </p:sp>
    </p:spTree>
    <p:extLst>
      <p:ext uri="{BB962C8B-B14F-4D97-AF65-F5344CB8AC3E}">
        <p14:creationId xmlns:p14="http://schemas.microsoft.com/office/powerpoint/2010/main" val="505128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CFA56-A424-50CE-4306-95F24DFAB891}"/>
              </a:ext>
            </a:extLst>
          </p:cNvPr>
          <p:cNvSpPr>
            <a:spLocks noGrp="1"/>
          </p:cNvSpPr>
          <p:nvPr>
            <p:ph type="title"/>
          </p:nvPr>
        </p:nvSpPr>
        <p:spPr/>
        <p:txBody>
          <a:bodyPr>
            <a:noAutofit/>
          </a:bodyPr>
          <a:lstStyle/>
          <a:p>
            <a:r>
              <a:rPr lang="en-US" sz="3200" dirty="0"/>
              <a:t>Topical Therapies – Others – *Conditionally Recommended</a:t>
            </a:r>
          </a:p>
        </p:txBody>
      </p:sp>
      <p:sp>
        <p:nvSpPr>
          <p:cNvPr id="3" name="Content Placeholder 2">
            <a:extLst>
              <a:ext uri="{FF2B5EF4-FFF2-40B4-BE49-F238E27FC236}">
                <a16:creationId xmlns:a16="http://schemas.microsoft.com/office/drawing/2014/main" id="{918204AE-FF3F-0E11-0526-A4E4C5A305A1}"/>
              </a:ext>
            </a:extLst>
          </p:cNvPr>
          <p:cNvSpPr>
            <a:spLocks noGrp="1"/>
          </p:cNvSpPr>
          <p:nvPr>
            <p:ph idx="1"/>
          </p:nvPr>
        </p:nvSpPr>
        <p:spPr/>
        <p:txBody>
          <a:bodyPr>
            <a:normAutofit lnSpcReduction="10000"/>
          </a:bodyPr>
          <a:lstStyle/>
          <a:p>
            <a:r>
              <a:rPr lang="en-US" dirty="0" err="1"/>
              <a:t>Clascoterone</a:t>
            </a:r>
            <a:r>
              <a:rPr lang="en-US" dirty="0"/>
              <a:t>  </a:t>
            </a:r>
          </a:p>
          <a:p>
            <a:pPr lvl="1"/>
            <a:r>
              <a:rPr lang="en-US" dirty="0"/>
              <a:t>topical </a:t>
            </a:r>
            <a:r>
              <a:rPr lang="en-US" b="1" dirty="0"/>
              <a:t>antiandrogen</a:t>
            </a:r>
            <a:r>
              <a:rPr lang="en-US" dirty="0"/>
              <a:t> </a:t>
            </a:r>
          </a:p>
          <a:p>
            <a:pPr lvl="1"/>
            <a:r>
              <a:rPr lang="en-US" dirty="0"/>
              <a:t>beneficial but $$$</a:t>
            </a:r>
          </a:p>
          <a:p>
            <a:r>
              <a:rPr lang="en-US" dirty="0"/>
              <a:t>Salicylic acid </a:t>
            </a:r>
          </a:p>
          <a:p>
            <a:pPr lvl="1"/>
            <a:r>
              <a:rPr lang="en-US" dirty="0"/>
              <a:t>topical </a:t>
            </a:r>
            <a:r>
              <a:rPr lang="en-US" b="1" dirty="0"/>
              <a:t>comedolytic</a:t>
            </a:r>
            <a:r>
              <a:rPr lang="en-US" dirty="0"/>
              <a:t> </a:t>
            </a:r>
          </a:p>
          <a:p>
            <a:pPr lvl="1"/>
            <a:r>
              <a:rPr lang="en-US" dirty="0"/>
              <a:t>OTC </a:t>
            </a:r>
          </a:p>
          <a:p>
            <a:pPr lvl="1"/>
            <a:r>
              <a:rPr lang="en-US" dirty="0"/>
              <a:t>moderate evidence</a:t>
            </a:r>
          </a:p>
          <a:p>
            <a:r>
              <a:rPr lang="en-US" dirty="0"/>
              <a:t>Azelaic acid</a:t>
            </a:r>
          </a:p>
          <a:p>
            <a:pPr lvl="1"/>
            <a:r>
              <a:rPr lang="en-US" dirty="0"/>
              <a:t>Topical </a:t>
            </a:r>
            <a:r>
              <a:rPr lang="en-US" b="1" dirty="0"/>
              <a:t>comedolytic, antibacterial</a:t>
            </a:r>
            <a:r>
              <a:rPr lang="en-US" dirty="0"/>
              <a:t>, and </a:t>
            </a:r>
            <a:r>
              <a:rPr lang="en-US" b="1" dirty="0"/>
              <a:t>anti-inflammatory</a:t>
            </a:r>
          </a:p>
          <a:p>
            <a:pPr lvl="1"/>
            <a:r>
              <a:rPr lang="en-US" dirty="0"/>
              <a:t>May be better for sensitive or darker skin due to lightening effect</a:t>
            </a:r>
          </a:p>
        </p:txBody>
      </p:sp>
    </p:spTree>
    <p:extLst>
      <p:ext uri="{BB962C8B-B14F-4D97-AF65-F5344CB8AC3E}">
        <p14:creationId xmlns:p14="http://schemas.microsoft.com/office/powerpoint/2010/main" val="1025766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ECCB-50F2-E6FB-769E-2A1BF327AB96}"/>
              </a:ext>
            </a:extLst>
          </p:cNvPr>
          <p:cNvSpPr>
            <a:spLocks noGrp="1"/>
          </p:cNvSpPr>
          <p:nvPr>
            <p:ph type="title"/>
          </p:nvPr>
        </p:nvSpPr>
        <p:spPr/>
        <p:txBody>
          <a:bodyPr>
            <a:normAutofit/>
          </a:bodyPr>
          <a:lstStyle/>
          <a:p>
            <a:r>
              <a:rPr lang="en-US" sz="3200" dirty="0"/>
              <a:t>Systemic Antibiotics</a:t>
            </a:r>
          </a:p>
        </p:txBody>
      </p:sp>
      <p:sp>
        <p:nvSpPr>
          <p:cNvPr id="3" name="Content Placeholder 2">
            <a:extLst>
              <a:ext uri="{FF2B5EF4-FFF2-40B4-BE49-F238E27FC236}">
                <a16:creationId xmlns:a16="http://schemas.microsoft.com/office/drawing/2014/main" id="{A3381EE0-BFC4-682A-40E7-331F1E429112}"/>
              </a:ext>
            </a:extLst>
          </p:cNvPr>
          <p:cNvSpPr>
            <a:spLocks noGrp="1"/>
          </p:cNvSpPr>
          <p:nvPr>
            <p:ph idx="1"/>
          </p:nvPr>
        </p:nvSpPr>
        <p:spPr/>
        <p:txBody>
          <a:bodyPr>
            <a:normAutofit lnSpcReduction="10000"/>
          </a:bodyPr>
          <a:lstStyle/>
          <a:p>
            <a:r>
              <a:rPr lang="en-US" dirty="0"/>
              <a:t>Used to treat moderate to severe acne</a:t>
            </a:r>
          </a:p>
          <a:p>
            <a:r>
              <a:rPr lang="en-US" dirty="0"/>
              <a:t>Doxycycline *Recommended – 100 </a:t>
            </a:r>
            <a:r>
              <a:rPr lang="en-US"/>
              <a:t>mg </a:t>
            </a:r>
            <a:r>
              <a:rPr lang="en-US" dirty="0"/>
              <a:t>Q</a:t>
            </a:r>
            <a:r>
              <a:rPr lang="en-US"/>
              <a:t>D </a:t>
            </a:r>
            <a:r>
              <a:rPr lang="en-US" dirty="0"/>
              <a:t>or BID</a:t>
            </a:r>
          </a:p>
          <a:p>
            <a:pPr lvl="1"/>
            <a:r>
              <a:rPr lang="en-US" dirty="0"/>
              <a:t>minocycline (more side effects)and </a:t>
            </a:r>
            <a:r>
              <a:rPr lang="en-US" dirty="0" err="1"/>
              <a:t>sarecycline</a:t>
            </a:r>
            <a:r>
              <a:rPr lang="en-US" dirty="0"/>
              <a:t> (cost) *Conditionally recommended</a:t>
            </a:r>
          </a:p>
          <a:p>
            <a:r>
              <a:rPr lang="en-US" b="1" dirty="0"/>
              <a:t>Antibacterial</a:t>
            </a:r>
            <a:r>
              <a:rPr lang="en-US" dirty="0"/>
              <a:t> and </a:t>
            </a:r>
            <a:r>
              <a:rPr lang="en-US" b="1" dirty="0"/>
              <a:t>anti-inflammatory</a:t>
            </a:r>
          </a:p>
          <a:p>
            <a:r>
              <a:rPr lang="en-US" dirty="0"/>
              <a:t>Contraindicated in pregnancy, lactation and under age 9 years</a:t>
            </a:r>
          </a:p>
          <a:p>
            <a:r>
              <a:rPr lang="en-US" dirty="0"/>
              <a:t>Side effects: GI related, phototoxicity</a:t>
            </a:r>
          </a:p>
          <a:p>
            <a:r>
              <a:rPr lang="en-US" dirty="0"/>
              <a:t>Limit use! 3 months</a:t>
            </a:r>
          </a:p>
          <a:p>
            <a:r>
              <a:rPr lang="en-US" dirty="0"/>
              <a:t>Use with benzoyl peroxide and other topical therapies</a:t>
            </a:r>
          </a:p>
          <a:p>
            <a:pPr marL="0" indent="0">
              <a:buNone/>
            </a:pPr>
            <a:endParaRPr lang="en-US" dirty="0"/>
          </a:p>
          <a:p>
            <a:endParaRPr lang="en-US" dirty="0"/>
          </a:p>
        </p:txBody>
      </p:sp>
    </p:spTree>
    <p:extLst>
      <p:ext uri="{BB962C8B-B14F-4D97-AF65-F5344CB8AC3E}">
        <p14:creationId xmlns:p14="http://schemas.microsoft.com/office/powerpoint/2010/main" val="2054509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8774-25D9-87D3-9520-2F7C7E3C05C6}"/>
              </a:ext>
            </a:extLst>
          </p:cNvPr>
          <p:cNvSpPr>
            <a:spLocks noGrp="1"/>
          </p:cNvSpPr>
          <p:nvPr>
            <p:ph type="title"/>
          </p:nvPr>
        </p:nvSpPr>
        <p:spPr/>
        <p:txBody>
          <a:bodyPr>
            <a:normAutofit fontScale="90000"/>
          </a:bodyPr>
          <a:lstStyle/>
          <a:p>
            <a:br>
              <a:rPr lang="en-US" sz="3600" dirty="0"/>
            </a:br>
            <a:r>
              <a:rPr lang="en-US" sz="3600" dirty="0"/>
              <a:t>Hormonal Agents – Combined Oral Contraceptives (COCs) - *Conditionally Recommended</a:t>
            </a:r>
            <a:br>
              <a:rPr lang="en-US" dirty="0"/>
            </a:br>
            <a:r>
              <a:rPr lang="en-US" dirty="0"/>
              <a:t> </a:t>
            </a:r>
          </a:p>
        </p:txBody>
      </p:sp>
      <p:sp>
        <p:nvSpPr>
          <p:cNvPr id="3" name="Content Placeholder 2">
            <a:extLst>
              <a:ext uri="{FF2B5EF4-FFF2-40B4-BE49-F238E27FC236}">
                <a16:creationId xmlns:a16="http://schemas.microsoft.com/office/drawing/2014/main" id="{7E979F45-A445-FE88-4162-1545E2B95272}"/>
              </a:ext>
            </a:extLst>
          </p:cNvPr>
          <p:cNvSpPr>
            <a:spLocks noGrp="1"/>
          </p:cNvSpPr>
          <p:nvPr>
            <p:ph idx="1"/>
          </p:nvPr>
        </p:nvSpPr>
        <p:spPr/>
        <p:txBody>
          <a:bodyPr/>
          <a:lstStyle/>
          <a:p>
            <a:r>
              <a:rPr lang="en-US" b="1" dirty="0"/>
              <a:t>Anti-androgenic</a:t>
            </a:r>
            <a:r>
              <a:rPr lang="en-US" dirty="0"/>
              <a:t> – less androgen production, decreased free testosterone</a:t>
            </a:r>
          </a:p>
          <a:p>
            <a:r>
              <a:rPr lang="en-US" dirty="0"/>
              <a:t>4 COCs FDA approved for acne – no superior COC</a:t>
            </a:r>
            <a:r>
              <a:rPr lang="en-US" b="1" dirty="0"/>
              <a:t> </a:t>
            </a:r>
          </a:p>
          <a:p>
            <a:r>
              <a:rPr lang="en-US" dirty="0"/>
              <a:t>Improvement at 3-6 months</a:t>
            </a:r>
          </a:p>
          <a:p>
            <a:r>
              <a:rPr lang="en-US" dirty="0"/>
              <a:t>Can be combined with other oral/topical therapies</a:t>
            </a:r>
          </a:p>
        </p:txBody>
      </p:sp>
    </p:spTree>
    <p:extLst>
      <p:ext uri="{BB962C8B-B14F-4D97-AF65-F5344CB8AC3E}">
        <p14:creationId xmlns:p14="http://schemas.microsoft.com/office/powerpoint/2010/main" val="3285945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3E7B-9777-9244-7AD3-291501BF756B}"/>
              </a:ext>
            </a:extLst>
          </p:cNvPr>
          <p:cNvSpPr>
            <a:spLocks noGrp="1"/>
          </p:cNvSpPr>
          <p:nvPr>
            <p:ph type="title"/>
          </p:nvPr>
        </p:nvSpPr>
        <p:spPr/>
        <p:txBody>
          <a:bodyPr>
            <a:normAutofit fontScale="90000"/>
          </a:bodyPr>
          <a:lstStyle/>
          <a:p>
            <a:br>
              <a:rPr lang="en-US" dirty="0"/>
            </a:br>
            <a:br>
              <a:rPr lang="en-US" dirty="0"/>
            </a:br>
            <a:r>
              <a:rPr lang="en-US" sz="3600" dirty="0"/>
              <a:t>Hormonal agents -Spironolactone – *Conditionally Recommended</a:t>
            </a:r>
            <a:br>
              <a:rPr lang="en-US" sz="3600" dirty="0"/>
            </a:br>
            <a:br>
              <a:rPr lang="en-US" sz="3600" dirty="0"/>
            </a:br>
            <a:endParaRPr lang="en-US" sz="3600" dirty="0"/>
          </a:p>
        </p:txBody>
      </p:sp>
      <p:sp>
        <p:nvSpPr>
          <p:cNvPr id="3" name="Content Placeholder 2">
            <a:extLst>
              <a:ext uri="{FF2B5EF4-FFF2-40B4-BE49-F238E27FC236}">
                <a16:creationId xmlns:a16="http://schemas.microsoft.com/office/drawing/2014/main" id="{460DFD4F-D8AF-46A9-E5BD-10BFB4665B66}"/>
              </a:ext>
            </a:extLst>
          </p:cNvPr>
          <p:cNvSpPr>
            <a:spLocks noGrp="1"/>
          </p:cNvSpPr>
          <p:nvPr>
            <p:ph idx="1"/>
          </p:nvPr>
        </p:nvSpPr>
        <p:spPr/>
        <p:txBody>
          <a:bodyPr>
            <a:normAutofit lnSpcReduction="10000"/>
          </a:bodyPr>
          <a:lstStyle/>
          <a:p>
            <a:r>
              <a:rPr lang="en-US" b="1" dirty="0"/>
              <a:t>Anti-androgenic</a:t>
            </a:r>
            <a:r>
              <a:rPr lang="en-US" dirty="0"/>
              <a:t> – decreases testosterone production and inhibits binding to androgen receptors</a:t>
            </a:r>
          </a:p>
          <a:p>
            <a:r>
              <a:rPr lang="en-US" dirty="0"/>
              <a:t>Not FDA approved for acne</a:t>
            </a:r>
          </a:p>
          <a:p>
            <a:r>
              <a:rPr lang="en-US" dirty="0"/>
              <a:t>Side effects: menstrual irregularities, diuresis, breast tenderness/enlargement, gynecomastia, fatigue, headache, dizziness</a:t>
            </a:r>
          </a:p>
          <a:p>
            <a:r>
              <a:rPr lang="en-US" dirty="0"/>
              <a:t>Dose: 25 - 200 mg/day</a:t>
            </a:r>
          </a:p>
          <a:p>
            <a:r>
              <a:rPr lang="en-US" dirty="0"/>
              <a:t>Potassium monitoring of low usefulness without risk factors</a:t>
            </a:r>
          </a:p>
          <a:p>
            <a:r>
              <a:rPr lang="en-US" dirty="0"/>
              <a:t>Contraindicated in pregnancy</a:t>
            </a:r>
          </a:p>
        </p:txBody>
      </p:sp>
    </p:spTree>
    <p:extLst>
      <p:ext uri="{BB962C8B-B14F-4D97-AF65-F5344CB8AC3E}">
        <p14:creationId xmlns:p14="http://schemas.microsoft.com/office/powerpoint/2010/main" val="739206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5F26-F083-C47D-897E-6165039AD0F1}"/>
              </a:ext>
            </a:extLst>
          </p:cNvPr>
          <p:cNvSpPr>
            <a:spLocks noGrp="1"/>
          </p:cNvSpPr>
          <p:nvPr>
            <p:ph type="title"/>
          </p:nvPr>
        </p:nvSpPr>
        <p:spPr/>
        <p:txBody>
          <a:bodyPr>
            <a:normAutofit fontScale="90000"/>
          </a:bodyPr>
          <a:lstStyle/>
          <a:p>
            <a:r>
              <a:rPr lang="en-US" dirty="0"/>
              <a:t>Hormonal Agents – Intralesional Corticosteroid</a:t>
            </a:r>
          </a:p>
        </p:txBody>
      </p:sp>
      <p:sp>
        <p:nvSpPr>
          <p:cNvPr id="3" name="Content Placeholder 2">
            <a:extLst>
              <a:ext uri="{FF2B5EF4-FFF2-40B4-BE49-F238E27FC236}">
                <a16:creationId xmlns:a16="http://schemas.microsoft.com/office/drawing/2014/main" id="{4851E04A-0E3C-726C-2F34-959988AB9FD8}"/>
              </a:ext>
            </a:extLst>
          </p:cNvPr>
          <p:cNvSpPr>
            <a:spLocks noGrp="1"/>
          </p:cNvSpPr>
          <p:nvPr>
            <p:ph idx="1"/>
          </p:nvPr>
        </p:nvSpPr>
        <p:spPr/>
        <p:txBody>
          <a:bodyPr/>
          <a:lstStyle/>
          <a:p>
            <a:r>
              <a:rPr lang="en-US" dirty="0"/>
              <a:t>*Good Practice Statement</a:t>
            </a:r>
          </a:p>
          <a:p>
            <a:r>
              <a:rPr lang="en-US" dirty="0"/>
              <a:t>Adjuvant therapy for larger acne papules or nodules</a:t>
            </a:r>
          </a:p>
          <a:p>
            <a:r>
              <a:rPr lang="en-US" dirty="0"/>
              <a:t>Limited trial data</a:t>
            </a:r>
          </a:p>
          <a:p>
            <a:r>
              <a:rPr lang="en-US" dirty="0"/>
              <a:t>Side effects: skin atrophy, systemic absorption, adrenal suppression</a:t>
            </a:r>
          </a:p>
          <a:p>
            <a:r>
              <a:rPr lang="en-US" dirty="0"/>
              <a:t>Dose: 2.5-5 mg/ml of triamcinolone</a:t>
            </a:r>
          </a:p>
        </p:txBody>
      </p:sp>
    </p:spTree>
    <p:extLst>
      <p:ext uri="{BB962C8B-B14F-4D97-AF65-F5344CB8AC3E}">
        <p14:creationId xmlns:p14="http://schemas.microsoft.com/office/powerpoint/2010/main" val="851802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31B4-F9FE-2195-72D5-FB14A4C97DB0}"/>
              </a:ext>
            </a:extLst>
          </p:cNvPr>
          <p:cNvSpPr>
            <a:spLocks noGrp="1"/>
          </p:cNvSpPr>
          <p:nvPr>
            <p:ph type="title"/>
          </p:nvPr>
        </p:nvSpPr>
        <p:spPr/>
        <p:txBody>
          <a:bodyPr/>
          <a:lstStyle/>
          <a:p>
            <a:r>
              <a:rPr lang="en-US" dirty="0"/>
              <a:t>Oral Isotretinoin</a:t>
            </a:r>
          </a:p>
        </p:txBody>
      </p:sp>
      <p:sp>
        <p:nvSpPr>
          <p:cNvPr id="3" name="Content Placeholder 2">
            <a:extLst>
              <a:ext uri="{FF2B5EF4-FFF2-40B4-BE49-F238E27FC236}">
                <a16:creationId xmlns:a16="http://schemas.microsoft.com/office/drawing/2014/main" id="{71F7DD2C-FD12-B10D-41F2-B37AB64834C5}"/>
              </a:ext>
            </a:extLst>
          </p:cNvPr>
          <p:cNvSpPr>
            <a:spLocks noGrp="1"/>
          </p:cNvSpPr>
          <p:nvPr>
            <p:ph idx="1"/>
          </p:nvPr>
        </p:nvSpPr>
        <p:spPr/>
        <p:txBody>
          <a:bodyPr>
            <a:normAutofit lnSpcReduction="10000"/>
          </a:bodyPr>
          <a:lstStyle/>
          <a:p>
            <a:r>
              <a:rPr lang="en-US" dirty="0"/>
              <a:t>*Good Practice Statement</a:t>
            </a:r>
          </a:p>
          <a:p>
            <a:r>
              <a:rPr lang="en-US" dirty="0"/>
              <a:t>Approved for severe recalcitrant nodular acne vulgaris </a:t>
            </a:r>
          </a:p>
          <a:p>
            <a:pPr lvl="1"/>
            <a:r>
              <a:rPr lang="en-US" dirty="0"/>
              <a:t>Can also be used for moderate, recalcitrant acne (when other options are </a:t>
            </a:r>
            <a:r>
              <a:rPr lang="en-US"/>
              <a:t>not ideal)</a:t>
            </a:r>
            <a:endParaRPr lang="en-US" dirty="0"/>
          </a:p>
          <a:p>
            <a:r>
              <a:rPr lang="en-US" dirty="0"/>
              <a:t>Mechanism unknown</a:t>
            </a:r>
          </a:p>
          <a:p>
            <a:pPr lvl="1"/>
            <a:r>
              <a:rPr lang="en-US" dirty="0"/>
              <a:t>Reduces size and secretion of sebaceous glands which indirectly reduces C. acnes</a:t>
            </a:r>
          </a:p>
          <a:p>
            <a:pPr lvl="1"/>
            <a:r>
              <a:rPr lang="en-US" b="1" dirty="0"/>
              <a:t>Inhibits </a:t>
            </a:r>
            <a:r>
              <a:rPr lang="en-US" b="1" dirty="0" err="1"/>
              <a:t>comodogenesis</a:t>
            </a:r>
            <a:r>
              <a:rPr lang="en-US" b="1" dirty="0"/>
              <a:t> </a:t>
            </a:r>
            <a:r>
              <a:rPr lang="en-US" dirty="0"/>
              <a:t>by normalizing keratinocyte keratinization</a:t>
            </a:r>
          </a:p>
          <a:p>
            <a:pPr lvl="1" algn="just"/>
            <a:r>
              <a:rPr lang="en-US" b="1" dirty="0"/>
              <a:t>Anti-inflammatory</a:t>
            </a:r>
            <a:r>
              <a:rPr lang="en-US" dirty="0"/>
              <a:t> properties</a:t>
            </a:r>
          </a:p>
          <a:p>
            <a:pPr algn="just"/>
            <a:r>
              <a:rPr lang="en-US" dirty="0"/>
              <a:t>Limited trial data</a:t>
            </a:r>
          </a:p>
          <a:p>
            <a:pPr marL="0" indent="0">
              <a:buNone/>
            </a:pPr>
            <a:endParaRPr lang="en-US" dirty="0"/>
          </a:p>
          <a:p>
            <a:pPr lvl="1"/>
            <a:endParaRPr lang="en-US" dirty="0"/>
          </a:p>
        </p:txBody>
      </p:sp>
    </p:spTree>
    <p:extLst>
      <p:ext uri="{BB962C8B-B14F-4D97-AF65-F5344CB8AC3E}">
        <p14:creationId xmlns:p14="http://schemas.microsoft.com/office/powerpoint/2010/main" val="178093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BB8A-9CB2-C332-6B0B-84F2D2A74704}"/>
              </a:ext>
            </a:extLst>
          </p:cNvPr>
          <p:cNvSpPr>
            <a:spLocks noGrp="1"/>
          </p:cNvSpPr>
          <p:nvPr>
            <p:ph type="title"/>
          </p:nvPr>
        </p:nvSpPr>
        <p:spPr>
          <a:xfrm>
            <a:off x="952499" y="526777"/>
            <a:ext cx="10287001" cy="869089"/>
          </a:xfrm>
        </p:spPr>
        <p:txBody>
          <a:bodyPr anchor="ctr">
            <a:normAutofit/>
          </a:bodyPr>
          <a:lstStyle/>
          <a:p>
            <a:r>
              <a:rPr lang="en-US" dirty="0"/>
              <a:t>Objectives</a:t>
            </a:r>
          </a:p>
        </p:txBody>
      </p:sp>
      <p:graphicFrame>
        <p:nvGraphicFramePr>
          <p:cNvPr id="5" name="Content Placeholder 2">
            <a:extLst>
              <a:ext uri="{FF2B5EF4-FFF2-40B4-BE49-F238E27FC236}">
                <a16:creationId xmlns:a16="http://schemas.microsoft.com/office/drawing/2014/main" id="{46A925D7-E67C-91C3-B4EC-BD599F68C24E}"/>
              </a:ext>
            </a:extLst>
          </p:cNvPr>
          <p:cNvGraphicFramePr>
            <a:graphicFrameLocks noGrp="1"/>
          </p:cNvGraphicFramePr>
          <p:nvPr>
            <p:ph idx="1"/>
            <p:extLst>
              <p:ext uri="{D42A27DB-BD31-4B8C-83A1-F6EECF244321}">
                <p14:modId xmlns:p14="http://schemas.microsoft.com/office/powerpoint/2010/main" val="419260683"/>
              </p:ext>
            </p:extLst>
          </p:nvPr>
        </p:nvGraphicFramePr>
        <p:xfrm>
          <a:off x="952499" y="1686757"/>
          <a:ext cx="10302446" cy="4256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2227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22D1-00F8-7932-B690-D13DE21318AF}"/>
              </a:ext>
            </a:extLst>
          </p:cNvPr>
          <p:cNvSpPr>
            <a:spLocks noGrp="1"/>
          </p:cNvSpPr>
          <p:nvPr>
            <p:ph type="title"/>
          </p:nvPr>
        </p:nvSpPr>
        <p:spPr/>
        <p:txBody>
          <a:bodyPr/>
          <a:lstStyle/>
          <a:p>
            <a:r>
              <a:rPr lang="en-US" dirty="0"/>
              <a:t>Oral Isotretinoin</a:t>
            </a:r>
          </a:p>
        </p:txBody>
      </p:sp>
      <p:sp>
        <p:nvSpPr>
          <p:cNvPr id="3" name="Content Placeholder 2">
            <a:extLst>
              <a:ext uri="{FF2B5EF4-FFF2-40B4-BE49-F238E27FC236}">
                <a16:creationId xmlns:a16="http://schemas.microsoft.com/office/drawing/2014/main" id="{7492D7F5-B82E-EF7D-CDEF-01F3B77F2BE5}"/>
              </a:ext>
            </a:extLst>
          </p:cNvPr>
          <p:cNvSpPr>
            <a:spLocks noGrp="1"/>
          </p:cNvSpPr>
          <p:nvPr>
            <p:ph idx="1"/>
          </p:nvPr>
        </p:nvSpPr>
        <p:spPr/>
        <p:txBody>
          <a:bodyPr>
            <a:normAutofit lnSpcReduction="10000"/>
          </a:bodyPr>
          <a:lstStyle/>
          <a:p>
            <a:r>
              <a:rPr lang="en-US" dirty="0"/>
              <a:t>Side effects: dryness of skin/mucous membranes (lips), dry eyes/nose, hypertriglyceridemia, nausea, fatigue, musculoskeletal. Resolve when treatment is discontinued.</a:t>
            </a:r>
          </a:p>
          <a:p>
            <a:r>
              <a:rPr lang="en-US" dirty="0"/>
              <a:t>Lab monitoring: LFTs, lipid panel, pregnancy test</a:t>
            </a:r>
          </a:p>
          <a:p>
            <a:r>
              <a:rPr lang="en-US" b="1" dirty="0"/>
              <a:t>Pregnancy prevention is mandatory!</a:t>
            </a:r>
            <a:endParaRPr lang="en-US" dirty="0"/>
          </a:p>
          <a:p>
            <a:pPr lvl="1"/>
            <a:r>
              <a:rPr lang="en-US" b="1" dirty="0"/>
              <a:t>Teratogenic</a:t>
            </a:r>
          </a:p>
          <a:p>
            <a:pPr lvl="1"/>
            <a:r>
              <a:rPr lang="en-US" dirty="0"/>
              <a:t>Must enroll in </a:t>
            </a:r>
            <a:r>
              <a:rPr lang="en-US" dirty="0" err="1"/>
              <a:t>iPLEDGE</a:t>
            </a:r>
            <a:r>
              <a:rPr lang="en-US" dirty="0"/>
              <a:t> REMS</a:t>
            </a:r>
          </a:p>
          <a:p>
            <a:pPr lvl="1"/>
            <a:r>
              <a:rPr lang="en-US" dirty="0"/>
              <a:t>2 forms of contraception for those who can become pregnant – LARC preferred</a:t>
            </a:r>
          </a:p>
          <a:p>
            <a:pPr lvl="1"/>
            <a:r>
              <a:rPr lang="en-US" dirty="0"/>
              <a:t>1 month before, during, and 1 month after treatment</a:t>
            </a:r>
          </a:p>
        </p:txBody>
      </p:sp>
    </p:spTree>
    <p:extLst>
      <p:ext uri="{BB962C8B-B14F-4D97-AF65-F5344CB8AC3E}">
        <p14:creationId xmlns:p14="http://schemas.microsoft.com/office/powerpoint/2010/main" val="3011075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FDAC-F07D-4AD9-A731-2B80FB8CAFEC}"/>
              </a:ext>
            </a:extLst>
          </p:cNvPr>
          <p:cNvSpPr>
            <a:spLocks noGrp="1"/>
          </p:cNvSpPr>
          <p:nvPr>
            <p:ph type="title"/>
          </p:nvPr>
        </p:nvSpPr>
        <p:spPr/>
        <p:txBody>
          <a:bodyPr/>
          <a:lstStyle/>
          <a:p>
            <a:r>
              <a:rPr lang="en-US" dirty="0"/>
              <a:t>Oral Isotretinoin</a:t>
            </a:r>
          </a:p>
        </p:txBody>
      </p:sp>
      <p:sp>
        <p:nvSpPr>
          <p:cNvPr id="3" name="Content Placeholder 2">
            <a:extLst>
              <a:ext uri="{FF2B5EF4-FFF2-40B4-BE49-F238E27FC236}">
                <a16:creationId xmlns:a16="http://schemas.microsoft.com/office/drawing/2014/main" id="{3BE3776E-2A6D-6250-E5FD-89AB77321B21}"/>
              </a:ext>
            </a:extLst>
          </p:cNvPr>
          <p:cNvSpPr>
            <a:spLocks noGrp="1"/>
          </p:cNvSpPr>
          <p:nvPr>
            <p:ph idx="1"/>
          </p:nvPr>
        </p:nvSpPr>
        <p:spPr/>
        <p:txBody>
          <a:bodyPr/>
          <a:lstStyle/>
          <a:p>
            <a:r>
              <a:rPr lang="en-US" dirty="0"/>
              <a:t>Daily dosing over intermittent dosing is *Conditionally Recommended</a:t>
            </a:r>
          </a:p>
          <a:p>
            <a:r>
              <a:rPr lang="en-US" dirty="0"/>
              <a:t>Either standard isotretinoin or </a:t>
            </a:r>
            <a:r>
              <a:rPr lang="en-US" dirty="0" err="1"/>
              <a:t>lidose-isotrenitoin</a:t>
            </a:r>
            <a:r>
              <a:rPr lang="en-US" dirty="0"/>
              <a:t> is OK - *Conditionally Recommended.</a:t>
            </a:r>
          </a:p>
          <a:p>
            <a:r>
              <a:rPr lang="en-US" dirty="0"/>
              <a:t>Dose: standard 0.5-1.0 mg/kg/day or low dose &lt;0.5 mg/kg/day</a:t>
            </a:r>
          </a:p>
        </p:txBody>
      </p:sp>
    </p:spTree>
    <p:extLst>
      <p:ext uri="{BB962C8B-B14F-4D97-AF65-F5344CB8AC3E}">
        <p14:creationId xmlns:p14="http://schemas.microsoft.com/office/powerpoint/2010/main" val="1305613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658B-C16E-553A-5DFA-E64898541507}"/>
              </a:ext>
            </a:extLst>
          </p:cNvPr>
          <p:cNvSpPr>
            <a:spLocks noGrp="1"/>
          </p:cNvSpPr>
          <p:nvPr>
            <p:ph type="title"/>
          </p:nvPr>
        </p:nvSpPr>
        <p:spPr/>
        <p:txBody>
          <a:bodyPr/>
          <a:lstStyle/>
          <a:p>
            <a:r>
              <a:rPr lang="en-US" dirty="0"/>
              <a:t>Physical Modalities</a:t>
            </a:r>
          </a:p>
        </p:txBody>
      </p:sp>
      <p:sp>
        <p:nvSpPr>
          <p:cNvPr id="3" name="Content Placeholder 2">
            <a:extLst>
              <a:ext uri="{FF2B5EF4-FFF2-40B4-BE49-F238E27FC236}">
                <a16:creationId xmlns:a16="http://schemas.microsoft.com/office/drawing/2014/main" id="{4575821A-CD24-4B8E-824E-539BFFE33299}"/>
              </a:ext>
            </a:extLst>
          </p:cNvPr>
          <p:cNvSpPr>
            <a:spLocks noGrp="1"/>
          </p:cNvSpPr>
          <p:nvPr>
            <p:ph idx="1"/>
          </p:nvPr>
        </p:nvSpPr>
        <p:spPr/>
        <p:txBody>
          <a:bodyPr/>
          <a:lstStyle/>
          <a:p>
            <a:r>
              <a:rPr lang="en-US" dirty="0"/>
              <a:t>Includes: acne lesion extraction, chemical peels, laser and light-based devices, microneedle radiofrequency devices, and photodynamic therapy.</a:t>
            </a:r>
          </a:p>
          <a:p>
            <a:r>
              <a:rPr lang="en-US" dirty="0"/>
              <a:t>Evidence is insufficient to make a recommendation</a:t>
            </a:r>
          </a:p>
          <a:p>
            <a:r>
              <a:rPr lang="en-US" dirty="0"/>
              <a:t>*Recommendation AGAINST adding pneumatic broadband light to adapalene 0.3% gel based on low certainty evidence. Associated with </a:t>
            </a:r>
            <a:r>
              <a:rPr lang="en-US" dirty="0" err="1"/>
              <a:t>hypepigmentation</a:t>
            </a:r>
            <a:r>
              <a:rPr lang="en-US" dirty="0"/>
              <a:t> and purpura.</a:t>
            </a:r>
          </a:p>
        </p:txBody>
      </p:sp>
    </p:spTree>
    <p:extLst>
      <p:ext uri="{BB962C8B-B14F-4D97-AF65-F5344CB8AC3E}">
        <p14:creationId xmlns:p14="http://schemas.microsoft.com/office/powerpoint/2010/main" val="904864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7579-4E79-D8B6-84AD-F7C4D1B294BA}"/>
              </a:ext>
            </a:extLst>
          </p:cNvPr>
          <p:cNvSpPr>
            <a:spLocks noGrp="1"/>
          </p:cNvSpPr>
          <p:nvPr>
            <p:ph type="title"/>
          </p:nvPr>
        </p:nvSpPr>
        <p:spPr/>
        <p:txBody>
          <a:bodyPr/>
          <a:lstStyle/>
          <a:p>
            <a:r>
              <a:rPr lang="en-US" dirty="0"/>
              <a:t>Complimentary and Alternative Medicine</a:t>
            </a:r>
          </a:p>
        </p:txBody>
      </p:sp>
      <p:sp>
        <p:nvSpPr>
          <p:cNvPr id="3" name="Content Placeholder 2">
            <a:extLst>
              <a:ext uri="{FF2B5EF4-FFF2-40B4-BE49-F238E27FC236}">
                <a16:creationId xmlns:a16="http://schemas.microsoft.com/office/drawing/2014/main" id="{4E6DB2DA-BF67-A95C-6B5D-75F4A89B0F1B}"/>
              </a:ext>
            </a:extLst>
          </p:cNvPr>
          <p:cNvSpPr>
            <a:spLocks noGrp="1"/>
          </p:cNvSpPr>
          <p:nvPr>
            <p:ph idx="1"/>
          </p:nvPr>
        </p:nvSpPr>
        <p:spPr/>
        <p:txBody>
          <a:bodyPr/>
          <a:lstStyle/>
          <a:p>
            <a:r>
              <a:rPr lang="en-US" dirty="0"/>
              <a:t>Insufficient evidence to develop a recommendation</a:t>
            </a:r>
          </a:p>
          <a:p>
            <a:r>
              <a:rPr lang="en-US" dirty="0"/>
              <a:t>Looked at: topical tea tree oil, topical green tea, topical which hazel, oral pantothenic acid (Vitamin B5), oral or topical zinc, and oral or topical niacinamide (Vitamin B3).</a:t>
            </a:r>
          </a:p>
        </p:txBody>
      </p:sp>
    </p:spTree>
    <p:extLst>
      <p:ext uri="{BB962C8B-B14F-4D97-AF65-F5344CB8AC3E}">
        <p14:creationId xmlns:p14="http://schemas.microsoft.com/office/powerpoint/2010/main" val="2404328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0B07-42C8-3D81-D2AF-11C54B4E8D94}"/>
              </a:ext>
            </a:extLst>
          </p:cNvPr>
          <p:cNvSpPr>
            <a:spLocks noGrp="1"/>
          </p:cNvSpPr>
          <p:nvPr>
            <p:ph type="title"/>
          </p:nvPr>
        </p:nvSpPr>
        <p:spPr/>
        <p:txBody>
          <a:bodyPr/>
          <a:lstStyle/>
          <a:p>
            <a:r>
              <a:rPr lang="en-US" dirty="0"/>
              <a:t>Dietary and Environmental Interventions</a:t>
            </a:r>
          </a:p>
        </p:txBody>
      </p:sp>
      <p:sp>
        <p:nvSpPr>
          <p:cNvPr id="3" name="Content Placeholder 2">
            <a:extLst>
              <a:ext uri="{FF2B5EF4-FFF2-40B4-BE49-F238E27FC236}">
                <a16:creationId xmlns:a16="http://schemas.microsoft.com/office/drawing/2014/main" id="{371E2A89-A4F6-1DCB-3488-CA6993CFDE9C}"/>
              </a:ext>
            </a:extLst>
          </p:cNvPr>
          <p:cNvSpPr>
            <a:spLocks noGrp="1"/>
          </p:cNvSpPr>
          <p:nvPr>
            <p:ph idx="1"/>
          </p:nvPr>
        </p:nvSpPr>
        <p:spPr/>
        <p:txBody>
          <a:bodyPr/>
          <a:lstStyle/>
          <a:p>
            <a:r>
              <a:rPr lang="en-US" dirty="0"/>
              <a:t>Evidence is conflicting about a low-glycemic load diet</a:t>
            </a:r>
          </a:p>
          <a:p>
            <a:r>
              <a:rPr lang="en-US" dirty="0"/>
              <a:t>Evidence is insufficient for the use of low dairy diet, low whey diet, omega-3 fatty acids and chocolate.</a:t>
            </a:r>
          </a:p>
        </p:txBody>
      </p:sp>
    </p:spTree>
    <p:extLst>
      <p:ext uri="{BB962C8B-B14F-4D97-AF65-F5344CB8AC3E}">
        <p14:creationId xmlns:p14="http://schemas.microsoft.com/office/powerpoint/2010/main" val="1523709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medical treatment&#10;&#10;AI-generated content may be incorrect.">
            <a:extLst>
              <a:ext uri="{FF2B5EF4-FFF2-40B4-BE49-F238E27FC236}">
                <a16:creationId xmlns:a16="http://schemas.microsoft.com/office/drawing/2014/main" id="{52AF7233-4E0D-4B28-46A3-F4D8F4C98080}"/>
              </a:ext>
            </a:extLst>
          </p:cNvPr>
          <p:cNvPicPr>
            <a:picLocks noChangeAspect="1"/>
          </p:cNvPicPr>
          <p:nvPr/>
        </p:nvPicPr>
        <p:blipFill>
          <a:blip r:embed="rId3"/>
          <a:stretch>
            <a:fillRect/>
          </a:stretch>
        </p:blipFill>
        <p:spPr>
          <a:xfrm>
            <a:off x="3626069" y="70945"/>
            <a:ext cx="4989785" cy="6731875"/>
          </a:xfrm>
          <a:prstGeom prst="rect">
            <a:avLst/>
          </a:prstGeom>
        </p:spPr>
      </p:pic>
      <p:sp>
        <p:nvSpPr>
          <p:cNvPr id="6" name="TextBox 5">
            <a:extLst>
              <a:ext uri="{FF2B5EF4-FFF2-40B4-BE49-F238E27FC236}">
                <a16:creationId xmlns:a16="http://schemas.microsoft.com/office/drawing/2014/main" id="{7935ED49-E7BC-E6D2-30E6-16D09BAF7682}"/>
              </a:ext>
            </a:extLst>
          </p:cNvPr>
          <p:cNvSpPr txBox="1"/>
          <p:nvPr/>
        </p:nvSpPr>
        <p:spPr>
          <a:xfrm>
            <a:off x="327259" y="5852160"/>
            <a:ext cx="2367815" cy="461665"/>
          </a:xfrm>
          <a:prstGeom prst="rect">
            <a:avLst/>
          </a:prstGeom>
          <a:noFill/>
        </p:spPr>
        <p:txBody>
          <a:bodyPr wrap="square" rtlCol="0">
            <a:spAutoFit/>
          </a:bodyPr>
          <a:lstStyle/>
          <a:p>
            <a:r>
              <a:rPr lang="en-US" sz="1200" dirty="0"/>
              <a:t>J Am </a:t>
            </a:r>
            <a:r>
              <a:rPr lang="en-US" sz="1200" dirty="0" err="1"/>
              <a:t>Acad</a:t>
            </a:r>
            <a:r>
              <a:rPr lang="en-US" sz="1200" dirty="0"/>
              <a:t> Dermatol</a:t>
            </a:r>
          </a:p>
          <a:p>
            <a:r>
              <a:rPr lang="en-US" sz="1200" dirty="0"/>
              <a:t>Volume 90, Number 5</a:t>
            </a:r>
          </a:p>
        </p:txBody>
      </p:sp>
    </p:spTree>
    <p:extLst>
      <p:ext uri="{BB962C8B-B14F-4D97-AF65-F5344CB8AC3E}">
        <p14:creationId xmlns:p14="http://schemas.microsoft.com/office/powerpoint/2010/main" val="650035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8BB63-5976-D91F-9437-B563336F0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0770F-7EAE-B4D9-EC97-66E3779E0464}"/>
              </a:ext>
            </a:extLst>
          </p:cNvPr>
          <p:cNvSpPr>
            <a:spLocks noGrp="1"/>
          </p:cNvSpPr>
          <p:nvPr>
            <p:ph type="ctrTitle"/>
          </p:nvPr>
        </p:nvSpPr>
        <p:spPr/>
        <p:txBody>
          <a:bodyPr/>
          <a:lstStyle/>
          <a:p>
            <a:r>
              <a:rPr lang="en-US" dirty="0"/>
              <a:t>Dermatology Referral</a:t>
            </a:r>
          </a:p>
        </p:txBody>
      </p:sp>
      <p:sp>
        <p:nvSpPr>
          <p:cNvPr id="3" name="Subtitle 2">
            <a:extLst>
              <a:ext uri="{FF2B5EF4-FFF2-40B4-BE49-F238E27FC236}">
                <a16:creationId xmlns:a16="http://schemas.microsoft.com/office/drawing/2014/main" id="{500EE767-35B9-16CF-528D-97278DAAF7F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15401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82A5-E7FA-35EE-6D34-CF166C04BCD5}"/>
              </a:ext>
            </a:extLst>
          </p:cNvPr>
          <p:cNvSpPr>
            <a:spLocks noGrp="1"/>
          </p:cNvSpPr>
          <p:nvPr>
            <p:ph type="title"/>
          </p:nvPr>
        </p:nvSpPr>
        <p:spPr/>
        <p:txBody>
          <a:bodyPr/>
          <a:lstStyle/>
          <a:p>
            <a:r>
              <a:rPr lang="en-US" dirty="0"/>
              <a:t>When to refer to dermatology</a:t>
            </a:r>
          </a:p>
        </p:txBody>
      </p:sp>
      <p:sp>
        <p:nvSpPr>
          <p:cNvPr id="3" name="Content Placeholder 2">
            <a:extLst>
              <a:ext uri="{FF2B5EF4-FFF2-40B4-BE49-F238E27FC236}">
                <a16:creationId xmlns:a16="http://schemas.microsoft.com/office/drawing/2014/main" id="{45CA967C-3959-4458-0CEE-C16896279BCA}"/>
              </a:ext>
            </a:extLst>
          </p:cNvPr>
          <p:cNvSpPr>
            <a:spLocks noGrp="1"/>
          </p:cNvSpPr>
          <p:nvPr>
            <p:ph idx="1"/>
          </p:nvPr>
        </p:nvSpPr>
        <p:spPr/>
        <p:txBody>
          <a:bodyPr/>
          <a:lstStyle/>
          <a:p>
            <a:r>
              <a:rPr lang="en-US" dirty="0"/>
              <a:t>Refer if you are not getting the results you expected.</a:t>
            </a:r>
          </a:p>
          <a:p>
            <a:r>
              <a:rPr lang="en-US" dirty="0"/>
              <a:t>Refer if you have questions about treatment. (At UI Healthcare this can be an e-consult.)</a:t>
            </a:r>
          </a:p>
          <a:p>
            <a:r>
              <a:rPr lang="en-US" dirty="0"/>
              <a:t>Refer if you think the patient would benefit from oral isotretinoin</a:t>
            </a:r>
          </a:p>
        </p:txBody>
      </p:sp>
    </p:spTree>
    <p:extLst>
      <p:ext uri="{BB962C8B-B14F-4D97-AF65-F5344CB8AC3E}">
        <p14:creationId xmlns:p14="http://schemas.microsoft.com/office/powerpoint/2010/main" val="2116709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a person's face&#10;&#10;AI-generated content may be incorrect.">
            <a:extLst>
              <a:ext uri="{FF2B5EF4-FFF2-40B4-BE49-F238E27FC236}">
                <a16:creationId xmlns:a16="http://schemas.microsoft.com/office/drawing/2014/main" id="{073F27BF-73CA-F2BA-AD67-2E8BDC6C048A}"/>
              </a:ext>
            </a:extLst>
          </p:cNvPr>
          <p:cNvPicPr>
            <a:picLocks noChangeAspect="1"/>
          </p:cNvPicPr>
          <p:nvPr/>
        </p:nvPicPr>
        <p:blipFill>
          <a:blip r:embed="rId3"/>
          <a:srcRect l="4418" r="36548" b="-2"/>
          <a:stretch>
            <a:fillRect/>
          </a:stretch>
        </p:blipFill>
        <p:spPr>
          <a:xfrm>
            <a:off x="7171534" y="10"/>
            <a:ext cx="5029200" cy="6389501"/>
          </a:xfrm>
          <a:prstGeom prst="rect">
            <a:avLst/>
          </a:prstGeom>
          <a:noFill/>
        </p:spPr>
      </p:pic>
      <p:sp>
        <p:nvSpPr>
          <p:cNvPr id="2" name="Title 1">
            <a:extLst>
              <a:ext uri="{FF2B5EF4-FFF2-40B4-BE49-F238E27FC236}">
                <a16:creationId xmlns:a16="http://schemas.microsoft.com/office/drawing/2014/main" id="{A28A41E3-E871-2A2C-A704-F93982BC431E}"/>
              </a:ext>
            </a:extLst>
          </p:cNvPr>
          <p:cNvSpPr>
            <a:spLocks noGrp="1"/>
          </p:cNvSpPr>
          <p:nvPr>
            <p:ph type="title"/>
          </p:nvPr>
        </p:nvSpPr>
        <p:spPr>
          <a:xfrm>
            <a:off x="949325" y="498296"/>
            <a:ext cx="5260975" cy="896116"/>
          </a:xfrm>
        </p:spPr>
        <p:txBody>
          <a:bodyPr anchor="ctr">
            <a:normAutofit/>
          </a:bodyPr>
          <a:lstStyle/>
          <a:p>
            <a:r>
              <a:rPr lang="en-US" sz="3700"/>
              <a:t>Case continued – Emily </a:t>
            </a:r>
          </a:p>
        </p:txBody>
      </p:sp>
      <p:sp>
        <p:nvSpPr>
          <p:cNvPr id="3" name="Content Placeholder 2">
            <a:extLst>
              <a:ext uri="{FF2B5EF4-FFF2-40B4-BE49-F238E27FC236}">
                <a16:creationId xmlns:a16="http://schemas.microsoft.com/office/drawing/2014/main" id="{84ED4622-4A76-322C-FFA4-DB571BF3DEF1}"/>
              </a:ext>
            </a:extLst>
          </p:cNvPr>
          <p:cNvSpPr>
            <a:spLocks noGrp="1"/>
          </p:cNvSpPr>
          <p:nvPr>
            <p:ph idx="1"/>
          </p:nvPr>
        </p:nvSpPr>
        <p:spPr>
          <a:xfrm>
            <a:off x="952499" y="1686757"/>
            <a:ext cx="5257801" cy="4256843"/>
          </a:xfrm>
        </p:spPr>
        <p:txBody>
          <a:bodyPr>
            <a:normAutofit/>
          </a:bodyPr>
          <a:lstStyle/>
          <a:p>
            <a:r>
              <a:rPr lang="en-US" dirty="0"/>
              <a:t>PE: General - Healthy appearing</a:t>
            </a:r>
          </a:p>
          <a:p>
            <a:r>
              <a:rPr lang="en-US" dirty="0"/>
              <a:t>Skin – Multiple open and closed </a:t>
            </a:r>
            <a:r>
              <a:rPr lang="en-US" dirty="0" err="1"/>
              <a:t>comedones</a:t>
            </a:r>
            <a:r>
              <a:rPr lang="en-US" dirty="0"/>
              <a:t>. Inflammatory papules and pustules on cheeks and chin. No scarring. Sparse inflammatory papules on upper back. No </a:t>
            </a:r>
            <a:r>
              <a:rPr lang="en-US" dirty="0" err="1"/>
              <a:t>hirsuitism</a:t>
            </a:r>
            <a:r>
              <a:rPr lang="en-US" dirty="0"/>
              <a:t>.</a:t>
            </a:r>
          </a:p>
          <a:p>
            <a:endParaRPr lang="en-US" dirty="0"/>
          </a:p>
        </p:txBody>
      </p:sp>
      <p:sp>
        <p:nvSpPr>
          <p:cNvPr id="4" name="TextBox 3">
            <a:extLst>
              <a:ext uri="{FF2B5EF4-FFF2-40B4-BE49-F238E27FC236}">
                <a16:creationId xmlns:a16="http://schemas.microsoft.com/office/drawing/2014/main" id="{54B0F2DA-6833-69E2-08B0-C63BF8E4D1EB}"/>
              </a:ext>
            </a:extLst>
          </p:cNvPr>
          <p:cNvSpPr txBox="1"/>
          <p:nvPr/>
        </p:nvSpPr>
        <p:spPr>
          <a:xfrm>
            <a:off x="5278794" y="6095042"/>
            <a:ext cx="1863011" cy="261610"/>
          </a:xfrm>
          <a:prstGeom prst="rect">
            <a:avLst/>
          </a:prstGeom>
          <a:noFill/>
        </p:spPr>
        <p:txBody>
          <a:bodyPr wrap="none" rtlCol="0">
            <a:spAutoFit/>
          </a:bodyPr>
          <a:lstStyle/>
          <a:p>
            <a:r>
              <a:rPr lang="en-US" sz="1100" dirty="0"/>
              <a:t>Photo from Visual Dx 2013</a:t>
            </a:r>
          </a:p>
        </p:txBody>
      </p:sp>
    </p:spTree>
    <p:extLst>
      <p:ext uri="{BB962C8B-B14F-4D97-AF65-F5344CB8AC3E}">
        <p14:creationId xmlns:p14="http://schemas.microsoft.com/office/powerpoint/2010/main" val="3468852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CC68F3-F49A-624B-DF01-6C004F41B8DB}"/>
              </a:ext>
            </a:extLst>
          </p:cNvPr>
          <p:cNvSpPr>
            <a:spLocks noGrp="1"/>
          </p:cNvSpPr>
          <p:nvPr>
            <p:ph type="title"/>
          </p:nvPr>
        </p:nvSpPr>
        <p:spPr/>
        <p:txBody>
          <a:bodyPr/>
          <a:lstStyle/>
          <a:p>
            <a:r>
              <a:rPr lang="en-US" dirty="0"/>
              <a:t>Case continued - Emily</a:t>
            </a:r>
          </a:p>
        </p:txBody>
      </p:sp>
      <p:sp>
        <p:nvSpPr>
          <p:cNvPr id="6" name="Content Placeholder 5">
            <a:extLst>
              <a:ext uri="{FF2B5EF4-FFF2-40B4-BE49-F238E27FC236}">
                <a16:creationId xmlns:a16="http://schemas.microsoft.com/office/drawing/2014/main" id="{6321ED98-BDED-F946-8561-D911DEDB7359}"/>
              </a:ext>
            </a:extLst>
          </p:cNvPr>
          <p:cNvSpPr>
            <a:spLocks noGrp="1"/>
          </p:cNvSpPr>
          <p:nvPr>
            <p:ph idx="1"/>
          </p:nvPr>
        </p:nvSpPr>
        <p:spPr/>
        <p:txBody>
          <a:bodyPr>
            <a:normAutofit fontScale="40000" lnSpcReduction="20000"/>
          </a:bodyPr>
          <a:lstStyle/>
          <a:p>
            <a:r>
              <a:rPr lang="en-US" sz="4500" dirty="0"/>
              <a:t>Diagnosis:  Moderate inflammatory acne</a:t>
            </a:r>
          </a:p>
          <a:p>
            <a:r>
              <a:rPr lang="en-US" sz="4500" dirty="0"/>
              <a:t>Treatment: Topical – Benzoyl peroxide 4% wash: Apply AM when in the shower -&gt; </a:t>
            </a:r>
            <a:r>
              <a:rPr lang="en-US" sz="4500" i="1" dirty="0"/>
              <a:t>Antibacterial and comedolytic. </a:t>
            </a:r>
          </a:p>
          <a:p>
            <a:r>
              <a:rPr lang="en-US" sz="4500" dirty="0"/>
              <a:t>Topical - Adapalene 0.1% gel: apply nightly -&gt; </a:t>
            </a:r>
            <a:r>
              <a:rPr lang="en-US" sz="4500" i="1" dirty="0"/>
              <a:t>Prevents </a:t>
            </a:r>
            <a:r>
              <a:rPr lang="en-US" sz="4500" i="1" dirty="0" err="1"/>
              <a:t>comedone</a:t>
            </a:r>
            <a:r>
              <a:rPr lang="en-US" sz="4500" i="1" dirty="0"/>
              <a:t> formation and treats existing lesions</a:t>
            </a:r>
            <a:r>
              <a:rPr lang="en-US" sz="4500" dirty="0"/>
              <a:t>.</a:t>
            </a:r>
          </a:p>
          <a:p>
            <a:r>
              <a:rPr lang="en-US" sz="4500" dirty="0"/>
              <a:t>Topical Antibiotic: Clindamycin 1% gel (may be combined with benzoyl peroxide</a:t>
            </a:r>
            <a:r>
              <a:rPr lang="en-US" sz="4500" i="1" dirty="0"/>
              <a:t>) -&gt; reduces inflammation and bacterial load -&gt; Must be used with benzoyl peroxide to prevent resistance</a:t>
            </a:r>
            <a:endParaRPr lang="en-US" sz="4500" dirty="0"/>
          </a:p>
          <a:p>
            <a:r>
              <a:rPr lang="en-US" sz="4500" dirty="0"/>
              <a:t>Oral – </a:t>
            </a:r>
            <a:r>
              <a:rPr lang="en-US" sz="4500" dirty="0" err="1"/>
              <a:t>Doxycyline</a:t>
            </a:r>
            <a:r>
              <a:rPr lang="en-US" sz="4500" dirty="0"/>
              <a:t> 100 mg daily for 3 </a:t>
            </a:r>
            <a:r>
              <a:rPr lang="en-US" sz="4500" i="1" dirty="0"/>
              <a:t>months -&gt; reduces inflammation and bacterial load. -&gt; Must be used with benzoyl peroxide to prevent resistance</a:t>
            </a:r>
          </a:p>
          <a:p>
            <a:r>
              <a:rPr lang="en-US" sz="4500" dirty="0"/>
              <a:t>Lifestyle and Skincare – Use non-comedogenic skincare products. Cleanse face 2 times/day with gentle cleanser. Discuss that dairy and high glycemic foods may contribute (evidence variable). Stress management. Offer emotional support/reassurance.</a:t>
            </a:r>
          </a:p>
          <a:p>
            <a:r>
              <a:rPr lang="en-US" sz="4500" dirty="0"/>
              <a:t>Follow-up: Reassess in 8-12 weeks.</a:t>
            </a:r>
          </a:p>
          <a:p>
            <a:endParaRPr lang="en-US" i="1" dirty="0"/>
          </a:p>
          <a:p>
            <a:pPr marL="0" indent="0">
              <a:buNone/>
            </a:pPr>
            <a:endParaRPr lang="en-US" dirty="0"/>
          </a:p>
        </p:txBody>
      </p:sp>
    </p:spTree>
    <p:extLst>
      <p:ext uri="{BB962C8B-B14F-4D97-AF65-F5344CB8AC3E}">
        <p14:creationId xmlns:p14="http://schemas.microsoft.com/office/powerpoint/2010/main" val="373853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0A29A-EC97-3784-7ABF-AD84DE09CA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891663-899D-B912-04A7-C30C31239B0D}"/>
              </a:ext>
            </a:extLst>
          </p:cNvPr>
          <p:cNvSpPr>
            <a:spLocks noGrp="1"/>
          </p:cNvSpPr>
          <p:nvPr>
            <p:ph type="title"/>
          </p:nvPr>
        </p:nvSpPr>
        <p:spPr/>
        <p:txBody>
          <a:bodyPr/>
          <a:lstStyle/>
          <a:p>
            <a:r>
              <a:rPr lang="en-US" dirty="0"/>
              <a:t>Why do we care about acne?</a:t>
            </a:r>
          </a:p>
        </p:txBody>
      </p:sp>
      <p:sp>
        <p:nvSpPr>
          <p:cNvPr id="3" name="Content Placeholder 2">
            <a:extLst>
              <a:ext uri="{FF2B5EF4-FFF2-40B4-BE49-F238E27FC236}">
                <a16:creationId xmlns:a16="http://schemas.microsoft.com/office/drawing/2014/main" id="{5606D294-BA71-91FC-2623-A6AC589ABEDA}"/>
              </a:ext>
            </a:extLst>
          </p:cNvPr>
          <p:cNvSpPr>
            <a:spLocks noGrp="1"/>
          </p:cNvSpPr>
          <p:nvPr>
            <p:ph idx="1"/>
          </p:nvPr>
        </p:nvSpPr>
        <p:spPr/>
        <p:txBody>
          <a:bodyPr/>
          <a:lstStyle/>
          <a:p>
            <a:r>
              <a:rPr lang="en-US" dirty="0"/>
              <a:t>Affects nearly 50 million people in the US</a:t>
            </a:r>
          </a:p>
          <a:p>
            <a:r>
              <a:rPr lang="en-US" dirty="0"/>
              <a:t>About 85% of teenagers have acne and it can persist into adulthood</a:t>
            </a:r>
          </a:p>
          <a:p>
            <a:r>
              <a:rPr lang="en-US" dirty="0"/>
              <a:t>Causes scarring, dyspigmentation</a:t>
            </a:r>
          </a:p>
          <a:p>
            <a:r>
              <a:rPr lang="en-US" dirty="0"/>
              <a:t>Can lead to depression, anxiety, low self-esteem</a:t>
            </a:r>
          </a:p>
          <a:p>
            <a:r>
              <a:rPr lang="en-US" dirty="0"/>
              <a:t>Cost of $3 billion/year</a:t>
            </a:r>
          </a:p>
        </p:txBody>
      </p:sp>
    </p:spTree>
    <p:extLst>
      <p:ext uri="{BB962C8B-B14F-4D97-AF65-F5344CB8AC3E}">
        <p14:creationId xmlns:p14="http://schemas.microsoft.com/office/powerpoint/2010/main" val="331028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6DBD1-6030-DA9B-A16D-3BAE21F49E96}"/>
            </a:ext>
          </a:extLst>
        </p:cNvPr>
        <p:cNvGrpSpPr/>
        <p:nvPr/>
      </p:nvGrpSpPr>
      <p:grpSpPr>
        <a:xfrm>
          <a:off x="0" y="0"/>
          <a:ext cx="0" cy="0"/>
          <a:chOff x="0" y="0"/>
          <a:chExt cx="0" cy="0"/>
        </a:xfrm>
      </p:grpSpPr>
      <p:sp>
        <p:nvSpPr>
          <p:cNvPr id="63" name="Text Placeholder 62">
            <a:extLst>
              <a:ext uri="{FF2B5EF4-FFF2-40B4-BE49-F238E27FC236}">
                <a16:creationId xmlns:a16="http://schemas.microsoft.com/office/drawing/2014/main" id="{3017EBE1-39F9-9DF8-8FE6-1F28A2A62C58}"/>
              </a:ext>
            </a:extLst>
          </p:cNvPr>
          <p:cNvSpPr>
            <a:spLocks noGrp="1"/>
          </p:cNvSpPr>
          <p:nvPr>
            <p:ph type="body" sz="quarter" idx="10"/>
          </p:nvPr>
        </p:nvSpPr>
        <p:spPr>
          <a:xfrm>
            <a:off x="1268233" y="5019085"/>
            <a:ext cx="1039067" cy="369332"/>
          </a:xfrm>
        </p:spPr>
        <p:txBody>
          <a:bodyPr/>
          <a:lstStyle/>
          <a:p>
            <a:r>
              <a:rPr lang="en-US" dirty="0"/>
              <a:t>uihc.org</a:t>
            </a:r>
          </a:p>
        </p:txBody>
      </p:sp>
      <p:sp>
        <p:nvSpPr>
          <p:cNvPr id="3" name="Title 2">
            <a:extLst>
              <a:ext uri="{FF2B5EF4-FFF2-40B4-BE49-F238E27FC236}">
                <a16:creationId xmlns:a16="http://schemas.microsoft.com/office/drawing/2014/main" id="{E3EA9F3C-C52C-3D85-15A4-EA2F504E31FE}"/>
              </a:ext>
            </a:extLst>
          </p:cNvPr>
          <p:cNvSpPr>
            <a:spLocks noGrp="1"/>
          </p:cNvSpPr>
          <p:nvPr>
            <p:ph type="ctrTitle"/>
          </p:nvPr>
        </p:nvSpPr>
        <p:spPr/>
        <p:txBody>
          <a:bodyPr/>
          <a:lstStyle/>
          <a:p>
            <a:r>
              <a:rPr lang="en-US" dirty="0"/>
              <a:t>Questions?</a:t>
            </a:r>
          </a:p>
        </p:txBody>
      </p:sp>
      <p:sp>
        <p:nvSpPr>
          <p:cNvPr id="5" name="Text Placeholder 4">
            <a:extLst>
              <a:ext uri="{FF2B5EF4-FFF2-40B4-BE49-F238E27FC236}">
                <a16:creationId xmlns:a16="http://schemas.microsoft.com/office/drawing/2014/main" id="{B5D019AD-2B87-6C52-AF37-DB713A6219D0}"/>
              </a:ext>
            </a:extLst>
          </p:cNvPr>
          <p:cNvSpPr>
            <a:spLocks noGrp="1"/>
          </p:cNvSpPr>
          <p:nvPr>
            <p:ph type="body" sz="quarter" idx="12"/>
          </p:nvPr>
        </p:nvSpPr>
        <p:spPr/>
        <p:txBody>
          <a:bodyPr/>
          <a:lstStyle/>
          <a:p>
            <a:r>
              <a:rPr lang="en-US" b="1" dirty="0"/>
              <a:t>Leslie Veit, MPAS, PA-C</a:t>
            </a:r>
          </a:p>
          <a:p>
            <a:r>
              <a:rPr lang="en-US" dirty="0"/>
              <a:t>Clinical Associate Professor</a:t>
            </a:r>
          </a:p>
          <a:p>
            <a:r>
              <a:rPr lang="en-US" dirty="0"/>
              <a:t>Family and Community Medicine</a:t>
            </a:r>
          </a:p>
          <a:p>
            <a:endParaRPr lang="en-US" dirty="0"/>
          </a:p>
          <a:p>
            <a:endParaRPr lang="en-US" dirty="0"/>
          </a:p>
          <a:p>
            <a:r>
              <a:rPr lang="en-US" dirty="0"/>
              <a:t>leslie-veit@uiowa.edu</a:t>
            </a:r>
          </a:p>
        </p:txBody>
      </p:sp>
      <p:grpSp>
        <p:nvGrpSpPr>
          <p:cNvPr id="64" name="Group 63">
            <a:extLst>
              <a:ext uri="{FF2B5EF4-FFF2-40B4-BE49-F238E27FC236}">
                <a16:creationId xmlns:a16="http://schemas.microsoft.com/office/drawing/2014/main" id="{12BE056B-2F6B-CF80-FEF8-0B2B143F735B}"/>
              </a:ext>
            </a:extLst>
          </p:cNvPr>
          <p:cNvGrpSpPr/>
          <p:nvPr/>
        </p:nvGrpSpPr>
        <p:grpSpPr>
          <a:xfrm>
            <a:off x="956094" y="5607408"/>
            <a:ext cx="2054285" cy="371275"/>
            <a:chOff x="956094" y="5607408"/>
            <a:chExt cx="2054285" cy="371275"/>
          </a:xfrm>
        </p:grpSpPr>
        <p:sp>
          <p:nvSpPr>
            <p:cNvPr id="65" name="Oval 64">
              <a:extLst>
                <a:ext uri="{FF2B5EF4-FFF2-40B4-BE49-F238E27FC236}">
                  <a16:creationId xmlns:a16="http://schemas.microsoft.com/office/drawing/2014/main" id="{A41DB47A-9FEF-A0E0-A81C-DE2303FB5CA4}"/>
                </a:ext>
              </a:extLst>
            </p:cNvPr>
            <p:cNvSpPr/>
            <p:nvPr/>
          </p:nvSpPr>
          <p:spPr>
            <a:xfrm>
              <a:off x="956094" y="5607408"/>
              <a:ext cx="360057" cy="360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6" name="Oval 65">
              <a:extLst>
                <a:ext uri="{FF2B5EF4-FFF2-40B4-BE49-F238E27FC236}">
                  <a16:creationId xmlns:a16="http://schemas.microsoft.com/office/drawing/2014/main" id="{C3139491-797C-4741-CE08-C8999F700A56}"/>
                </a:ext>
              </a:extLst>
            </p:cNvPr>
            <p:cNvSpPr/>
            <p:nvPr/>
          </p:nvSpPr>
          <p:spPr>
            <a:xfrm>
              <a:off x="1379651" y="5618626"/>
              <a:ext cx="360057" cy="360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7" name="Oval 66">
              <a:extLst>
                <a:ext uri="{FF2B5EF4-FFF2-40B4-BE49-F238E27FC236}">
                  <a16:creationId xmlns:a16="http://schemas.microsoft.com/office/drawing/2014/main" id="{ECAE0062-4F5C-D155-BAF3-8E3E3BB2DEA3}"/>
                </a:ext>
              </a:extLst>
            </p:cNvPr>
            <p:cNvSpPr/>
            <p:nvPr/>
          </p:nvSpPr>
          <p:spPr>
            <a:xfrm>
              <a:off x="1803208" y="5615361"/>
              <a:ext cx="360057" cy="360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8" name="Oval 67">
              <a:extLst>
                <a:ext uri="{FF2B5EF4-FFF2-40B4-BE49-F238E27FC236}">
                  <a16:creationId xmlns:a16="http://schemas.microsoft.com/office/drawing/2014/main" id="{A2D8967D-F660-DD34-3979-7A63B9EE8025}"/>
                </a:ext>
              </a:extLst>
            </p:cNvPr>
            <p:cNvSpPr/>
            <p:nvPr/>
          </p:nvSpPr>
          <p:spPr>
            <a:xfrm>
              <a:off x="2226765" y="5618626"/>
              <a:ext cx="360057" cy="360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69" name="Oval 68">
              <a:extLst>
                <a:ext uri="{FF2B5EF4-FFF2-40B4-BE49-F238E27FC236}">
                  <a16:creationId xmlns:a16="http://schemas.microsoft.com/office/drawing/2014/main" id="{61495B56-1298-C42D-A655-93145E3E9554}"/>
                </a:ext>
              </a:extLst>
            </p:cNvPr>
            <p:cNvSpPr/>
            <p:nvPr/>
          </p:nvSpPr>
          <p:spPr>
            <a:xfrm>
              <a:off x="2650322" y="5618626"/>
              <a:ext cx="360057" cy="360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grpSp>
          <p:nvGrpSpPr>
            <p:cNvPr id="70" name="Graphic 8">
              <a:extLst>
                <a:ext uri="{FF2B5EF4-FFF2-40B4-BE49-F238E27FC236}">
                  <a16:creationId xmlns:a16="http://schemas.microsoft.com/office/drawing/2014/main" id="{3A8402D7-6F57-B600-8C70-3837BEEE93AD}"/>
                </a:ext>
              </a:extLst>
            </p:cNvPr>
            <p:cNvGrpSpPr/>
            <p:nvPr/>
          </p:nvGrpSpPr>
          <p:grpSpPr>
            <a:xfrm>
              <a:off x="1029471" y="5681695"/>
              <a:ext cx="214904" cy="214867"/>
              <a:chOff x="1120124" y="377562"/>
              <a:chExt cx="1007969" cy="1007798"/>
            </a:xfrm>
          </p:grpSpPr>
          <p:sp>
            <p:nvSpPr>
              <p:cNvPr id="84" name="Freeform 83">
                <a:extLst>
                  <a:ext uri="{FF2B5EF4-FFF2-40B4-BE49-F238E27FC236}">
                    <a16:creationId xmlns:a16="http://schemas.microsoft.com/office/drawing/2014/main" id="{F13C3AA9-0971-485C-AD3F-008A378CB2B6}"/>
                  </a:ext>
                </a:extLst>
              </p:cNvPr>
              <p:cNvSpPr/>
              <p:nvPr/>
            </p:nvSpPr>
            <p:spPr>
              <a:xfrm>
                <a:off x="1120124" y="377562"/>
                <a:ext cx="1007969" cy="1001676"/>
              </a:xfrm>
              <a:custGeom>
                <a:avLst/>
                <a:gdLst>
                  <a:gd name="connsiteX0" fmla="*/ 1007970 w 1007969"/>
                  <a:gd name="connsiteY0" fmla="*/ 503899 h 1001676"/>
                  <a:gd name="connsiteX1" fmla="*/ 503985 w 1007969"/>
                  <a:gd name="connsiteY1" fmla="*/ 0 h 1001676"/>
                  <a:gd name="connsiteX2" fmla="*/ 0 w 1007969"/>
                  <a:gd name="connsiteY2" fmla="*/ 503899 h 1001676"/>
                  <a:gd name="connsiteX3" fmla="*/ 425238 w 1007969"/>
                  <a:gd name="connsiteY3" fmla="*/ 1001677 h 1001676"/>
                  <a:gd name="connsiteX4" fmla="*/ 425238 w 1007969"/>
                  <a:gd name="connsiteY4" fmla="*/ 649558 h 1001676"/>
                  <a:gd name="connsiteX5" fmla="*/ 297273 w 1007969"/>
                  <a:gd name="connsiteY5" fmla="*/ 649558 h 1001676"/>
                  <a:gd name="connsiteX6" fmla="*/ 297273 w 1007969"/>
                  <a:gd name="connsiteY6" fmla="*/ 503899 h 1001676"/>
                  <a:gd name="connsiteX7" fmla="*/ 425238 w 1007969"/>
                  <a:gd name="connsiteY7" fmla="*/ 503899 h 1001676"/>
                  <a:gd name="connsiteX8" fmla="*/ 425238 w 1007969"/>
                  <a:gd name="connsiteY8" fmla="*/ 392883 h 1001676"/>
                  <a:gd name="connsiteX9" fmla="*/ 615600 w 1007969"/>
                  <a:gd name="connsiteY9" fmla="*/ 196836 h 1001676"/>
                  <a:gd name="connsiteX10" fmla="*/ 728415 w 1007969"/>
                  <a:gd name="connsiteY10" fmla="*/ 206678 h 1001676"/>
                  <a:gd name="connsiteX11" fmla="*/ 728415 w 1007969"/>
                  <a:gd name="connsiteY11" fmla="*/ 330684 h 1001676"/>
                  <a:gd name="connsiteX12" fmla="*/ 664866 w 1007969"/>
                  <a:gd name="connsiteY12" fmla="*/ 330684 h 1001676"/>
                  <a:gd name="connsiteX13" fmla="*/ 582732 w 1007969"/>
                  <a:gd name="connsiteY13" fmla="*/ 409376 h 1001676"/>
                  <a:gd name="connsiteX14" fmla="*/ 582732 w 1007969"/>
                  <a:gd name="connsiteY14" fmla="*/ 503899 h 1001676"/>
                  <a:gd name="connsiteX15" fmla="*/ 722509 w 1007969"/>
                  <a:gd name="connsiteY15" fmla="*/ 503899 h 1001676"/>
                  <a:gd name="connsiteX16" fmla="*/ 700165 w 1007969"/>
                  <a:gd name="connsiteY16" fmla="*/ 649558 h 1001676"/>
                  <a:gd name="connsiteX17" fmla="*/ 582732 w 1007969"/>
                  <a:gd name="connsiteY17" fmla="*/ 649558 h 1001676"/>
                  <a:gd name="connsiteX18" fmla="*/ 582732 w 1007969"/>
                  <a:gd name="connsiteY18" fmla="*/ 1001677 h 1001676"/>
                  <a:gd name="connsiteX19" fmla="*/ 1007970 w 1007969"/>
                  <a:gd name="connsiteY19" fmla="*/ 503899 h 100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969" h="1001676">
                    <a:moveTo>
                      <a:pt x="1007970" y="503899"/>
                    </a:moveTo>
                    <a:cubicBezTo>
                      <a:pt x="1007970" y="225604"/>
                      <a:pt x="782328" y="0"/>
                      <a:pt x="503985" y="0"/>
                    </a:cubicBezTo>
                    <a:cubicBezTo>
                      <a:pt x="225643" y="0"/>
                      <a:pt x="0" y="225604"/>
                      <a:pt x="0" y="503899"/>
                    </a:cubicBezTo>
                    <a:cubicBezTo>
                      <a:pt x="0" y="755406"/>
                      <a:pt x="184300" y="963875"/>
                      <a:pt x="425238" y="1001677"/>
                    </a:cubicBezTo>
                    <a:lnTo>
                      <a:pt x="425238" y="649558"/>
                    </a:lnTo>
                    <a:lnTo>
                      <a:pt x="297273" y="649558"/>
                    </a:lnTo>
                    <a:lnTo>
                      <a:pt x="297273" y="503899"/>
                    </a:lnTo>
                    <a:lnTo>
                      <a:pt x="425238" y="503899"/>
                    </a:lnTo>
                    <a:lnTo>
                      <a:pt x="425238" y="392883"/>
                    </a:lnTo>
                    <a:cubicBezTo>
                      <a:pt x="425238" y="266594"/>
                      <a:pt x="500480" y="196836"/>
                      <a:pt x="615600" y="196836"/>
                    </a:cubicBezTo>
                    <a:cubicBezTo>
                      <a:pt x="670743" y="196836"/>
                      <a:pt x="728415" y="206678"/>
                      <a:pt x="728415" y="206678"/>
                    </a:cubicBezTo>
                    <a:lnTo>
                      <a:pt x="728415" y="330684"/>
                    </a:lnTo>
                    <a:lnTo>
                      <a:pt x="664866" y="330684"/>
                    </a:lnTo>
                    <a:cubicBezTo>
                      <a:pt x="602262" y="330684"/>
                      <a:pt x="582732" y="369526"/>
                      <a:pt x="582732" y="409376"/>
                    </a:cubicBezTo>
                    <a:lnTo>
                      <a:pt x="582732" y="503899"/>
                    </a:lnTo>
                    <a:lnTo>
                      <a:pt x="722509" y="503899"/>
                    </a:lnTo>
                    <a:lnTo>
                      <a:pt x="700165" y="649558"/>
                    </a:lnTo>
                    <a:lnTo>
                      <a:pt x="582732" y="649558"/>
                    </a:lnTo>
                    <a:lnTo>
                      <a:pt x="582732" y="1001677"/>
                    </a:lnTo>
                    <a:cubicBezTo>
                      <a:pt x="823671" y="963875"/>
                      <a:pt x="1007970" y="755406"/>
                      <a:pt x="1007970" y="503899"/>
                    </a:cubicBezTo>
                    <a:close/>
                  </a:path>
                </a:pathLst>
              </a:custGeom>
              <a:solidFill>
                <a:srgbClr val="000000"/>
              </a:solidFill>
              <a:ln w="9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BF95D76-EAD3-DC92-9683-FE3678AAD792}"/>
                  </a:ext>
                </a:extLst>
              </p:cNvPr>
              <p:cNvSpPr/>
              <p:nvPr/>
            </p:nvSpPr>
            <p:spPr>
              <a:xfrm>
                <a:off x="1417397" y="574398"/>
                <a:ext cx="431142" cy="810962"/>
              </a:xfrm>
              <a:custGeom>
                <a:avLst/>
                <a:gdLst>
                  <a:gd name="connsiteX0" fmla="*/ 402892 w 431142"/>
                  <a:gd name="connsiteY0" fmla="*/ 452722 h 810962"/>
                  <a:gd name="connsiteX1" fmla="*/ 425237 w 431142"/>
                  <a:gd name="connsiteY1" fmla="*/ 307063 h 810962"/>
                  <a:gd name="connsiteX2" fmla="*/ 285460 w 431142"/>
                  <a:gd name="connsiteY2" fmla="*/ 307063 h 810962"/>
                  <a:gd name="connsiteX3" fmla="*/ 285460 w 431142"/>
                  <a:gd name="connsiteY3" fmla="*/ 212540 h 810962"/>
                  <a:gd name="connsiteX4" fmla="*/ 367593 w 431142"/>
                  <a:gd name="connsiteY4" fmla="*/ 133848 h 810962"/>
                  <a:gd name="connsiteX5" fmla="*/ 431143 w 431142"/>
                  <a:gd name="connsiteY5" fmla="*/ 133848 h 810962"/>
                  <a:gd name="connsiteX6" fmla="*/ 431143 w 431142"/>
                  <a:gd name="connsiteY6" fmla="*/ 9842 h 810962"/>
                  <a:gd name="connsiteX7" fmla="*/ 318327 w 431142"/>
                  <a:gd name="connsiteY7" fmla="*/ 0 h 810962"/>
                  <a:gd name="connsiteX8" fmla="*/ 127965 w 431142"/>
                  <a:gd name="connsiteY8" fmla="*/ 196047 h 810962"/>
                  <a:gd name="connsiteX9" fmla="*/ 127965 w 431142"/>
                  <a:gd name="connsiteY9" fmla="*/ 307063 h 810962"/>
                  <a:gd name="connsiteX10" fmla="*/ 0 w 431142"/>
                  <a:gd name="connsiteY10" fmla="*/ 307063 h 810962"/>
                  <a:gd name="connsiteX11" fmla="*/ 0 w 431142"/>
                  <a:gd name="connsiteY11" fmla="*/ 452722 h 810962"/>
                  <a:gd name="connsiteX12" fmla="*/ 127965 w 431142"/>
                  <a:gd name="connsiteY12" fmla="*/ 452722 h 810962"/>
                  <a:gd name="connsiteX13" fmla="*/ 127965 w 431142"/>
                  <a:gd name="connsiteY13" fmla="*/ 804840 h 810962"/>
                  <a:gd name="connsiteX14" fmla="*/ 206713 w 431142"/>
                  <a:gd name="connsiteY14" fmla="*/ 810962 h 810962"/>
                  <a:gd name="connsiteX15" fmla="*/ 285460 w 431142"/>
                  <a:gd name="connsiteY15" fmla="*/ 804840 h 810962"/>
                  <a:gd name="connsiteX16" fmla="*/ 285460 w 431142"/>
                  <a:gd name="connsiteY16" fmla="*/ 452722 h 810962"/>
                  <a:gd name="connsiteX17" fmla="*/ 402892 w 431142"/>
                  <a:gd name="connsiteY17" fmla="*/ 452722 h 8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1142" h="810962">
                    <a:moveTo>
                      <a:pt x="402892" y="452722"/>
                    </a:moveTo>
                    <a:lnTo>
                      <a:pt x="425237" y="307063"/>
                    </a:lnTo>
                    <a:lnTo>
                      <a:pt x="285460" y="307063"/>
                    </a:lnTo>
                    <a:lnTo>
                      <a:pt x="285460" y="212540"/>
                    </a:lnTo>
                    <a:cubicBezTo>
                      <a:pt x="285460" y="172689"/>
                      <a:pt x="304989" y="133848"/>
                      <a:pt x="367593" y="133848"/>
                    </a:cubicBezTo>
                    <a:lnTo>
                      <a:pt x="431143" y="133848"/>
                    </a:lnTo>
                    <a:lnTo>
                      <a:pt x="431143" y="9842"/>
                    </a:lnTo>
                    <a:cubicBezTo>
                      <a:pt x="431143" y="9842"/>
                      <a:pt x="373470" y="0"/>
                      <a:pt x="318327" y="0"/>
                    </a:cubicBezTo>
                    <a:cubicBezTo>
                      <a:pt x="203208" y="0"/>
                      <a:pt x="127965" y="69757"/>
                      <a:pt x="127965" y="196047"/>
                    </a:cubicBezTo>
                    <a:lnTo>
                      <a:pt x="127965" y="307063"/>
                    </a:lnTo>
                    <a:lnTo>
                      <a:pt x="0" y="307063"/>
                    </a:lnTo>
                    <a:lnTo>
                      <a:pt x="0" y="452722"/>
                    </a:lnTo>
                    <a:lnTo>
                      <a:pt x="127965" y="452722"/>
                    </a:lnTo>
                    <a:lnTo>
                      <a:pt x="127965" y="804840"/>
                    </a:lnTo>
                    <a:cubicBezTo>
                      <a:pt x="153625" y="808866"/>
                      <a:pt x="179924" y="810962"/>
                      <a:pt x="206713" y="810962"/>
                    </a:cubicBezTo>
                    <a:cubicBezTo>
                      <a:pt x="233506" y="810962"/>
                      <a:pt x="259798" y="808866"/>
                      <a:pt x="285460" y="804840"/>
                    </a:cubicBezTo>
                    <a:lnTo>
                      <a:pt x="285460" y="452722"/>
                    </a:lnTo>
                    <a:lnTo>
                      <a:pt x="402892" y="452722"/>
                    </a:lnTo>
                    <a:close/>
                  </a:path>
                </a:pathLst>
              </a:custGeom>
              <a:solidFill>
                <a:srgbClr val="FFFFFF"/>
              </a:solidFill>
              <a:ln w="984" cap="flat">
                <a:noFill/>
                <a:prstDash val="solid"/>
                <a:miter/>
              </a:ln>
            </p:spPr>
            <p:txBody>
              <a:bodyPr rtlCol="0" anchor="ctr"/>
              <a:lstStyle/>
              <a:p>
                <a:endParaRPr lang="en-US"/>
              </a:p>
            </p:txBody>
          </p:sp>
        </p:grpSp>
        <p:grpSp>
          <p:nvGrpSpPr>
            <p:cNvPr id="71" name="Graphic 8">
              <a:extLst>
                <a:ext uri="{FF2B5EF4-FFF2-40B4-BE49-F238E27FC236}">
                  <a16:creationId xmlns:a16="http://schemas.microsoft.com/office/drawing/2014/main" id="{341E9023-F6D5-FAED-2366-6B3A4F68C0D0}"/>
                </a:ext>
              </a:extLst>
            </p:cNvPr>
            <p:cNvGrpSpPr/>
            <p:nvPr/>
          </p:nvGrpSpPr>
          <p:grpSpPr>
            <a:xfrm>
              <a:off x="1460298" y="5697406"/>
              <a:ext cx="202662" cy="202627"/>
              <a:chOff x="2603366" y="406579"/>
              <a:chExt cx="950553" cy="950387"/>
            </a:xfrm>
            <a:solidFill>
              <a:srgbClr val="000000"/>
            </a:solidFill>
          </p:grpSpPr>
          <p:sp>
            <p:nvSpPr>
              <p:cNvPr id="81" name="Freeform 80">
                <a:extLst>
                  <a:ext uri="{FF2B5EF4-FFF2-40B4-BE49-F238E27FC236}">
                    <a16:creationId xmlns:a16="http://schemas.microsoft.com/office/drawing/2014/main" id="{480A7E48-3404-A001-0B9A-B443D6FAB044}"/>
                  </a:ext>
                </a:extLst>
              </p:cNvPr>
              <p:cNvSpPr/>
              <p:nvPr/>
            </p:nvSpPr>
            <p:spPr>
              <a:xfrm>
                <a:off x="2603366" y="406579"/>
                <a:ext cx="950553" cy="950387"/>
              </a:xfrm>
              <a:custGeom>
                <a:avLst/>
                <a:gdLst>
                  <a:gd name="connsiteX0" fmla="*/ 475282 w 950553"/>
                  <a:gd name="connsiteY0" fmla="*/ 85620 h 950387"/>
                  <a:gd name="connsiteX1" fmla="*/ 667328 w 950553"/>
                  <a:gd name="connsiteY1" fmla="*/ 88391 h 950387"/>
                  <a:gd name="connsiteX2" fmla="*/ 755585 w 950553"/>
                  <a:gd name="connsiteY2" fmla="*/ 104753 h 950387"/>
                  <a:gd name="connsiteX3" fmla="*/ 810235 w 950553"/>
                  <a:gd name="connsiteY3" fmla="*/ 140298 h 950387"/>
                  <a:gd name="connsiteX4" fmla="*/ 845780 w 950553"/>
                  <a:gd name="connsiteY4" fmla="*/ 194938 h 950387"/>
                  <a:gd name="connsiteX5" fmla="*/ 862150 w 950553"/>
                  <a:gd name="connsiteY5" fmla="*/ 283174 h 950387"/>
                  <a:gd name="connsiteX6" fmla="*/ 864916 w 950553"/>
                  <a:gd name="connsiteY6" fmla="*/ 475193 h 950387"/>
                  <a:gd name="connsiteX7" fmla="*/ 862150 w 950553"/>
                  <a:gd name="connsiteY7" fmla="*/ 667210 h 950387"/>
                  <a:gd name="connsiteX8" fmla="*/ 845780 w 950553"/>
                  <a:gd name="connsiteY8" fmla="*/ 755452 h 950387"/>
                  <a:gd name="connsiteX9" fmla="*/ 810235 w 950553"/>
                  <a:gd name="connsiteY9" fmla="*/ 810083 h 950387"/>
                  <a:gd name="connsiteX10" fmla="*/ 755585 w 950553"/>
                  <a:gd name="connsiteY10" fmla="*/ 845632 h 950387"/>
                  <a:gd name="connsiteX11" fmla="*/ 667328 w 950553"/>
                  <a:gd name="connsiteY11" fmla="*/ 861999 h 950387"/>
                  <a:gd name="connsiteX12" fmla="*/ 475282 w 950553"/>
                  <a:gd name="connsiteY12" fmla="*/ 864764 h 950387"/>
                  <a:gd name="connsiteX13" fmla="*/ 283226 w 950553"/>
                  <a:gd name="connsiteY13" fmla="*/ 861999 h 950387"/>
                  <a:gd name="connsiteX14" fmla="*/ 194979 w 950553"/>
                  <a:gd name="connsiteY14" fmla="*/ 845632 h 950387"/>
                  <a:gd name="connsiteX15" fmla="*/ 140329 w 950553"/>
                  <a:gd name="connsiteY15" fmla="*/ 810083 h 950387"/>
                  <a:gd name="connsiteX16" fmla="*/ 104774 w 950553"/>
                  <a:gd name="connsiteY16" fmla="*/ 755452 h 950387"/>
                  <a:gd name="connsiteX17" fmla="*/ 88414 w 950553"/>
                  <a:gd name="connsiteY17" fmla="*/ 667210 h 950387"/>
                  <a:gd name="connsiteX18" fmla="*/ 85638 w 950553"/>
                  <a:gd name="connsiteY18" fmla="*/ 475193 h 950387"/>
                  <a:gd name="connsiteX19" fmla="*/ 88414 w 950553"/>
                  <a:gd name="connsiteY19" fmla="*/ 283174 h 950387"/>
                  <a:gd name="connsiteX20" fmla="*/ 104774 w 950553"/>
                  <a:gd name="connsiteY20" fmla="*/ 194938 h 950387"/>
                  <a:gd name="connsiteX21" fmla="*/ 140329 w 950553"/>
                  <a:gd name="connsiteY21" fmla="*/ 140299 h 950387"/>
                  <a:gd name="connsiteX22" fmla="*/ 194979 w 950553"/>
                  <a:gd name="connsiteY22" fmla="*/ 104753 h 950387"/>
                  <a:gd name="connsiteX23" fmla="*/ 283226 w 950553"/>
                  <a:gd name="connsiteY23" fmla="*/ 88390 h 950387"/>
                  <a:gd name="connsiteX24" fmla="*/ 475282 w 950553"/>
                  <a:gd name="connsiteY24" fmla="*/ 85620 h 950387"/>
                  <a:gd name="connsiteX25" fmla="*/ 475282 w 950553"/>
                  <a:gd name="connsiteY25" fmla="*/ 0 h 950387"/>
                  <a:gd name="connsiteX26" fmla="*/ 279328 w 950553"/>
                  <a:gd name="connsiteY26" fmla="*/ 2859 h 950387"/>
                  <a:gd name="connsiteX27" fmla="*/ 163953 w 950553"/>
                  <a:gd name="connsiteY27" fmla="*/ 24947 h 950387"/>
                  <a:gd name="connsiteX28" fmla="*/ 79771 w 950553"/>
                  <a:gd name="connsiteY28" fmla="*/ 79757 h 950387"/>
                  <a:gd name="connsiteX29" fmla="*/ 24953 w 950553"/>
                  <a:gd name="connsiteY29" fmla="*/ 163923 h 950387"/>
                  <a:gd name="connsiteX30" fmla="*/ 2864 w 950553"/>
                  <a:gd name="connsiteY30" fmla="*/ 279272 h 950387"/>
                  <a:gd name="connsiteX31" fmla="*/ 0 w 950553"/>
                  <a:gd name="connsiteY31" fmla="*/ 475193 h 950387"/>
                  <a:gd name="connsiteX32" fmla="*/ 2864 w 950553"/>
                  <a:gd name="connsiteY32" fmla="*/ 671118 h 950387"/>
                  <a:gd name="connsiteX33" fmla="*/ 24953 w 950553"/>
                  <a:gd name="connsiteY33" fmla="*/ 786463 h 950387"/>
                  <a:gd name="connsiteX34" fmla="*/ 79771 w 950553"/>
                  <a:gd name="connsiteY34" fmla="*/ 870630 h 950387"/>
                  <a:gd name="connsiteX35" fmla="*/ 163953 w 950553"/>
                  <a:gd name="connsiteY35" fmla="*/ 925439 h 950387"/>
                  <a:gd name="connsiteX36" fmla="*/ 279328 w 950553"/>
                  <a:gd name="connsiteY36" fmla="*/ 947523 h 950387"/>
                  <a:gd name="connsiteX37" fmla="*/ 475282 w 950553"/>
                  <a:gd name="connsiteY37" fmla="*/ 950387 h 950387"/>
                  <a:gd name="connsiteX38" fmla="*/ 671236 w 950553"/>
                  <a:gd name="connsiteY38" fmla="*/ 947523 h 950387"/>
                  <a:gd name="connsiteX39" fmla="*/ 786601 w 950553"/>
                  <a:gd name="connsiteY39" fmla="*/ 925439 h 950387"/>
                  <a:gd name="connsiteX40" fmla="*/ 870783 w 950553"/>
                  <a:gd name="connsiteY40" fmla="*/ 870630 h 950387"/>
                  <a:gd name="connsiteX41" fmla="*/ 925601 w 950553"/>
                  <a:gd name="connsiteY41" fmla="*/ 786463 h 950387"/>
                  <a:gd name="connsiteX42" fmla="*/ 947699 w 950553"/>
                  <a:gd name="connsiteY42" fmla="*/ 671118 h 950387"/>
                  <a:gd name="connsiteX43" fmla="*/ 950554 w 950553"/>
                  <a:gd name="connsiteY43" fmla="*/ 475193 h 950387"/>
                  <a:gd name="connsiteX44" fmla="*/ 947699 w 950553"/>
                  <a:gd name="connsiteY44" fmla="*/ 279272 h 950387"/>
                  <a:gd name="connsiteX45" fmla="*/ 925601 w 950553"/>
                  <a:gd name="connsiteY45" fmla="*/ 163923 h 950387"/>
                  <a:gd name="connsiteX46" fmla="*/ 870783 w 950553"/>
                  <a:gd name="connsiteY46" fmla="*/ 79757 h 950387"/>
                  <a:gd name="connsiteX47" fmla="*/ 786601 w 950553"/>
                  <a:gd name="connsiteY47" fmla="*/ 24947 h 950387"/>
                  <a:gd name="connsiteX48" fmla="*/ 671236 w 950553"/>
                  <a:gd name="connsiteY48" fmla="*/ 2859 h 950387"/>
                  <a:gd name="connsiteX49" fmla="*/ 475282 w 950553"/>
                  <a:gd name="connsiteY49" fmla="*/ 0 h 950387"/>
                  <a:gd name="connsiteX50" fmla="*/ 475282 w 950553"/>
                  <a:gd name="connsiteY50" fmla="*/ 0 h 95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50553" h="950387">
                    <a:moveTo>
                      <a:pt x="475282" y="85620"/>
                    </a:moveTo>
                    <a:cubicBezTo>
                      <a:pt x="602184" y="85620"/>
                      <a:pt x="617215" y="86105"/>
                      <a:pt x="667328" y="88391"/>
                    </a:cubicBezTo>
                    <a:cubicBezTo>
                      <a:pt x="713671" y="90505"/>
                      <a:pt x="738841" y="98245"/>
                      <a:pt x="755585" y="104753"/>
                    </a:cubicBezTo>
                    <a:cubicBezTo>
                      <a:pt x="777772" y="113372"/>
                      <a:pt x="793600" y="123671"/>
                      <a:pt x="810235" y="140298"/>
                    </a:cubicBezTo>
                    <a:cubicBezTo>
                      <a:pt x="826861" y="156927"/>
                      <a:pt x="837167" y="172757"/>
                      <a:pt x="845780" y="194938"/>
                    </a:cubicBezTo>
                    <a:cubicBezTo>
                      <a:pt x="852297" y="211683"/>
                      <a:pt x="860033" y="236844"/>
                      <a:pt x="862150" y="283174"/>
                    </a:cubicBezTo>
                    <a:cubicBezTo>
                      <a:pt x="864433" y="333281"/>
                      <a:pt x="864916" y="348311"/>
                      <a:pt x="864916" y="475193"/>
                    </a:cubicBezTo>
                    <a:cubicBezTo>
                      <a:pt x="864916" y="602078"/>
                      <a:pt x="864433" y="617106"/>
                      <a:pt x="862150" y="667210"/>
                    </a:cubicBezTo>
                    <a:cubicBezTo>
                      <a:pt x="860033" y="713545"/>
                      <a:pt x="852297" y="738701"/>
                      <a:pt x="845780" y="755452"/>
                    </a:cubicBezTo>
                    <a:cubicBezTo>
                      <a:pt x="837167" y="777625"/>
                      <a:pt x="826861" y="793461"/>
                      <a:pt x="810235" y="810083"/>
                    </a:cubicBezTo>
                    <a:cubicBezTo>
                      <a:pt x="793600" y="826716"/>
                      <a:pt x="777772" y="837010"/>
                      <a:pt x="755585" y="845632"/>
                    </a:cubicBezTo>
                    <a:cubicBezTo>
                      <a:pt x="738841" y="852137"/>
                      <a:pt x="713671" y="859883"/>
                      <a:pt x="667328" y="861999"/>
                    </a:cubicBezTo>
                    <a:cubicBezTo>
                      <a:pt x="617225" y="864282"/>
                      <a:pt x="602194" y="864764"/>
                      <a:pt x="475282" y="864764"/>
                    </a:cubicBezTo>
                    <a:cubicBezTo>
                      <a:pt x="348370" y="864764"/>
                      <a:pt x="333339" y="864282"/>
                      <a:pt x="283226" y="861999"/>
                    </a:cubicBezTo>
                    <a:cubicBezTo>
                      <a:pt x="236893" y="859883"/>
                      <a:pt x="211723" y="852137"/>
                      <a:pt x="194979" y="845632"/>
                    </a:cubicBezTo>
                    <a:cubicBezTo>
                      <a:pt x="172792" y="837010"/>
                      <a:pt x="156964" y="826716"/>
                      <a:pt x="140329" y="810083"/>
                    </a:cubicBezTo>
                    <a:cubicBezTo>
                      <a:pt x="123693" y="793461"/>
                      <a:pt x="113397" y="777625"/>
                      <a:pt x="104774" y="755452"/>
                    </a:cubicBezTo>
                    <a:cubicBezTo>
                      <a:pt x="98267" y="738701"/>
                      <a:pt x="90520" y="713545"/>
                      <a:pt x="88414" y="667210"/>
                    </a:cubicBezTo>
                    <a:cubicBezTo>
                      <a:pt x="86120" y="617106"/>
                      <a:pt x="85638" y="602078"/>
                      <a:pt x="85638" y="475193"/>
                    </a:cubicBezTo>
                    <a:cubicBezTo>
                      <a:pt x="85638" y="348311"/>
                      <a:pt x="86120" y="333281"/>
                      <a:pt x="88414" y="283174"/>
                    </a:cubicBezTo>
                    <a:cubicBezTo>
                      <a:pt x="90520" y="236844"/>
                      <a:pt x="98267" y="211682"/>
                      <a:pt x="104774" y="194938"/>
                    </a:cubicBezTo>
                    <a:cubicBezTo>
                      <a:pt x="113397" y="172757"/>
                      <a:pt x="123693" y="156927"/>
                      <a:pt x="140329" y="140299"/>
                    </a:cubicBezTo>
                    <a:cubicBezTo>
                      <a:pt x="156964" y="123671"/>
                      <a:pt x="172792" y="113372"/>
                      <a:pt x="194979" y="104753"/>
                    </a:cubicBezTo>
                    <a:cubicBezTo>
                      <a:pt x="211723" y="98245"/>
                      <a:pt x="236893" y="90504"/>
                      <a:pt x="283226" y="88390"/>
                    </a:cubicBezTo>
                    <a:cubicBezTo>
                      <a:pt x="333349" y="86105"/>
                      <a:pt x="348380" y="85620"/>
                      <a:pt x="475282" y="85620"/>
                    </a:cubicBezTo>
                    <a:moveTo>
                      <a:pt x="475282" y="0"/>
                    </a:moveTo>
                    <a:cubicBezTo>
                      <a:pt x="346204" y="0"/>
                      <a:pt x="330022" y="546"/>
                      <a:pt x="279328" y="2859"/>
                    </a:cubicBezTo>
                    <a:cubicBezTo>
                      <a:pt x="228733" y="5167"/>
                      <a:pt x="194192" y="13200"/>
                      <a:pt x="163953" y="24947"/>
                    </a:cubicBezTo>
                    <a:cubicBezTo>
                      <a:pt x="132700" y="37091"/>
                      <a:pt x="106201" y="53338"/>
                      <a:pt x="79771" y="79757"/>
                    </a:cubicBezTo>
                    <a:cubicBezTo>
                      <a:pt x="53352" y="106174"/>
                      <a:pt x="37100" y="132675"/>
                      <a:pt x="24953" y="163923"/>
                    </a:cubicBezTo>
                    <a:cubicBezTo>
                      <a:pt x="13210" y="194149"/>
                      <a:pt x="5168" y="228692"/>
                      <a:pt x="2864" y="279272"/>
                    </a:cubicBezTo>
                    <a:cubicBezTo>
                      <a:pt x="551" y="329956"/>
                      <a:pt x="0" y="346138"/>
                      <a:pt x="0" y="475193"/>
                    </a:cubicBezTo>
                    <a:cubicBezTo>
                      <a:pt x="0" y="604253"/>
                      <a:pt x="551" y="620432"/>
                      <a:pt x="2864" y="671118"/>
                    </a:cubicBezTo>
                    <a:cubicBezTo>
                      <a:pt x="5168" y="721694"/>
                      <a:pt x="13210" y="756239"/>
                      <a:pt x="24953" y="786463"/>
                    </a:cubicBezTo>
                    <a:cubicBezTo>
                      <a:pt x="37100" y="817711"/>
                      <a:pt x="53352" y="844214"/>
                      <a:pt x="79771" y="870630"/>
                    </a:cubicBezTo>
                    <a:cubicBezTo>
                      <a:pt x="106201" y="897045"/>
                      <a:pt x="132700" y="913294"/>
                      <a:pt x="163953" y="925439"/>
                    </a:cubicBezTo>
                    <a:cubicBezTo>
                      <a:pt x="194192" y="937190"/>
                      <a:pt x="228733" y="945220"/>
                      <a:pt x="279328" y="947523"/>
                    </a:cubicBezTo>
                    <a:cubicBezTo>
                      <a:pt x="330022" y="949836"/>
                      <a:pt x="346204" y="950387"/>
                      <a:pt x="475282" y="950387"/>
                    </a:cubicBezTo>
                    <a:cubicBezTo>
                      <a:pt x="604359" y="950387"/>
                      <a:pt x="620542" y="949836"/>
                      <a:pt x="671236" y="947523"/>
                    </a:cubicBezTo>
                    <a:cubicBezTo>
                      <a:pt x="721821" y="945220"/>
                      <a:pt x="756372" y="937190"/>
                      <a:pt x="786601" y="925439"/>
                    </a:cubicBezTo>
                    <a:cubicBezTo>
                      <a:pt x="817854" y="913294"/>
                      <a:pt x="844363" y="897045"/>
                      <a:pt x="870783" y="870630"/>
                    </a:cubicBezTo>
                    <a:cubicBezTo>
                      <a:pt x="897202" y="844214"/>
                      <a:pt x="913454" y="817711"/>
                      <a:pt x="925601" y="786463"/>
                    </a:cubicBezTo>
                    <a:cubicBezTo>
                      <a:pt x="937354" y="756239"/>
                      <a:pt x="945386" y="721694"/>
                      <a:pt x="947699" y="671118"/>
                    </a:cubicBezTo>
                    <a:cubicBezTo>
                      <a:pt x="950013" y="620432"/>
                      <a:pt x="950554" y="604253"/>
                      <a:pt x="950554" y="475193"/>
                    </a:cubicBezTo>
                    <a:cubicBezTo>
                      <a:pt x="950554" y="346138"/>
                      <a:pt x="950013" y="329956"/>
                      <a:pt x="947699" y="279272"/>
                    </a:cubicBezTo>
                    <a:cubicBezTo>
                      <a:pt x="945386" y="228692"/>
                      <a:pt x="937354" y="194149"/>
                      <a:pt x="925601" y="163923"/>
                    </a:cubicBezTo>
                    <a:cubicBezTo>
                      <a:pt x="913454" y="132675"/>
                      <a:pt x="897202" y="106174"/>
                      <a:pt x="870783" y="79757"/>
                    </a:cubicBezTo>
                    <a:cubicBezTo>
                      <a:pt x="844363" y="53338"/>
                      <a:pt x="817854" y="37091"/>
                      <a:pt x="786601" y="24947"/>
                    </a:cubicBezTo>
                    <a:cubicBezTo>
                      <a:pt x="756372" y="13200"/>
                      <a:pt x="721821" y="5167"/>
                      <a:pt x="671236" y="2859"/>
                    </a:cubicBezTo>
                    <a:cubicBezTo>
                      <a:pt x="620542" y="546"/>
                      <a:pt x="604359" y="0"/>
                      <a:pt x="475282" y="0"/>
                    </a:cubicBezTo>
                    <a:lnTo>
                      <a:pt x="475282" y="0"/>
                    </a:lnTo>
                    <a:close/>
                  </a:path>
                </a:pathLst>
              </a:custGeom>
              <a:solidFill>
                <a:srgbClr val="000000"/>
              </a:solidFill>
              <a:ln w="9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2134F3A4-79D0-040F-3867-DC5AFD721B47}"/>
                  </a:ext>
                </a:extLst>
              </p:cNvPr>
              <p:cNvSpPr/>
              <p:nvPr/>
            </p:nvSpPr>
            <p:spPr>
              <a:xfrm>
                <a:off x="2834589" y="637754"/>
                <a:ext cx="488117" cy="488039"/>
              </a:xfrm>
              <a:custGeom>
                <a:avLst/>
                <a:gdLst>
                  <a:gd name="connsiteX0" fmla="*/ 244059 w 488117"/>
                  <a:gd name="connsiteY0" fmla="*/ 0 h 488039"/>
                  <a:gd name="connsiteX1" fmla="*/ 0 w 488117"/>
                  <a:gd name="connsiteY1" fmla="*/ 244018 h 488039"/>
                  <a:gd name="connsiteX2" fmla="*/ 244059 w 488117"/>
                  <a:gd name="connsiteY2" fmla="*/ 488039 h 488039"/>
                  <a:gd name="connsiteX3" fmla="*/ 488118 w 488117"/>
                  <a:gd name="connsiteY3" fmla="*/ 244018 h 488039"/>
                  <a:gd name="connsiteX4" fmla="*/ 244059 w 488117"/>
                  <a:gd name="connsiteY4" fmla="*/ 0 h 488039"/>
                  <a:gd name="connsiteX5" fmla="*/ 244059 w 488117"/>
                  <a:gd name="connsiteY5" fmla="*/ 402416 h 488039"/>
                  <a:gd name="connsiteX6" fmla="*/ 85629 w 488117"/>
                  <a:gd name="connsiteY6" fmla="*/ 244018 h 488039"/>
                  <a:gd name="connsiteX7" fmla="*/ 244059 w 488117"/>
                  <a:gd name="connsiteY7" fmla="*/ 85620 h 488039"/>
                  <a:gd name="connsiteX8" fmla="*/ 402480 w 488117"/>
                  <a:gd name="connsiteY8" fmla="*/ 244018 h 488039"/>
                  <a:gd name="connsiteX9" fmla="*/ 244059 w 488117"/>
                  <a:gd name="connsiteY9" fmla="*/ 402416 h 48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117" h="488039">
                    <a:moveTo>
                      <a:pt x="244059" y="0"/>
                    </a:moveTo>
                    <a:cubicBezTo>
                      <a:pt x="109262" y="0"/>
                      <a:pt x="0" y="109250"/>
                      <a:pt x="0" y="244018"/>
                    </a:cubicBezTo>
                    <a:cubicBezTo>
                      <a:pt x="0" y="378786"/>
                      <a:pt x="109262" y="488039"/>
                      <a:pt x="244059" y="488039"/>
                    </a:cubicBezTo>
                    <a:cubicBezTo>
                      <a:pt x="378846" y="488039"/>
                      <a:pt x="488118" y="378786"/>
                      <a:pt x="488118" y="244018"/>
                    </a:cubicBezTo>
                    <a:cubicBezTo>
                      <a:pt x="488118" y="109250"/>
                      <a:pt x="378846" y="0"/>
                      <a:pt x="244059" y="0"/>
                    </a:cubicBezTo>
                    <a:close/>
                    <a:moveTo>
                      <a:pt x="244059" y="402416"/>
                    </a:moveTo>
                    <a:cubicBezTo>
                      <a:pt x="156560" y="402416"/>
                      <a:pt x="85629" y="331496"/>
                      <a:pt x="85629" y="244018"/>
                    </a:cubicBezTo>
                    <a:cubicBezTo>
                      <a:pt x="85629" y="156537"/>
                      <a:pt x="156560" y="85620"/>
                      <a:pt x="244059" y="85620"/>
                    </a:cubicBezTo>
                    <a:cubicBezTo>
                      <a:pt x="331548" y="85620"/>
                      <a:pt x="402480" y="156537"/>
                      <a:pt x="402480" y="244018"/>
                    </a:cubicBezTo>
                    <a:cubicBezTo>
                      <a:pt x="402480" y="331496"/>
                      <a:pt x="331548" y="402416"/>
                      <a:pt x="244059" y="402416"/>
                    </a:cubicBezTo>
                    <a:close/>
                  </a:path>
                </a:pathLst>
              </a:custGeom>
              <a:solidFill>
                <a:srgbClr val="000000"/>
              </a:solidFill>
              <a:ln w="9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73E0DB41-CC8F-5842-9421-64C581C7BEBA}"/>
                  </a:ext>
                </a:extLst>
              </p:cNvPr>
              <p:cNvSpPr/>
              <p:nvPr/>
            </p:nvSpPr>
            <p:spPr>
              <a:xfrm>
                <a:off x="3275321" y="571090"/>
                <a:ext cx="114066" cy="114046"/>
              </a:xfrm>
              <a:custGeom>
                <a:avLst/>
                <a:gdLst>
                  <a:gd name="connsiteX0" fmla="*/ 114066 w 114066"/>
                  <a:gd name="connsiteY0" fmla="*/ 57023 h 114046"/>
                  <a:gd name="connsiteX1" fmla="*/ 57033 w 114066"/>
                  <a:gd name="connsiteY1" fmla="*/ 114046 h 114046"/>
                  <a:gd name="connsiteX2" fmla="*/ 0 w 114066"/>
                  <a:gd name="connsiteY2" fmla="*/ 57023 h 114046"/>
                  <a:gd name="connsiteX3" fmla="*/ 57033 w 114066"/>
                  <a:gd name="connsiteY3" fmla="*/ 0 h 114046"/>
                  <a:gd name="connsiteX4" fmla="*/ 114066 w 114066"/>
                  <a:gd name="connsiteY4" fmla="*/ 57023 h 11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66" h="114046">
                    <a:moveTo>
                      <a:pt x="114066" y="57023"/>
                    </a:moveTo>
                    <a:cubicBezTo>
                      <a:pt x="114066" y="88516"/>
                      <a:pt x="88531" y="114046"/>
                      <a:pt x="57033" y="114046"/>
                    </a:cubicBezTo>
                    <a:cubicBezTo>
                      <a:pt x="25535" y="114046"/>
                      <a:pt x="0" y="88516"/>
                      <a:pt x="0" y="57023"/>
                    </a:cubicBezTo>
                    <a:cubicBezTo>
                      <a:pt x="0" y="25530"/>
                      <a:pt x="25535" y="0"/>
                      <a:pt x="57033" y="0"/>
                    </a:cubicBezTo>
                    <a:cubicBezTo>
                      <a:pt x="88531" y="0"/>
                      <a:pt x="114066" y="25530"/>
                      <a:pt x="114066" y="57023"/>
                    </a:cubicBezTo>
                    <a:close/>
                  </a:path>
                </a:pathLst>
              </a:custGeom>
              <a:solidFill>
                <a:srgbClr val="000000"/>
              </a:solidFill>
              <a:ln w="984" cap="flat">
                <a:noFill/>
                <a:prstDash val="solid"/>
                <a:miter/>
              </a:ln>
            </p:spPr>
            <p:txBody>
              <a:bodyPr rtlCol="0" anchor="ctr"/>
              <a:lstStyle/>
              <a:p>
                <a:endParaRPr lang="en-US"/>
              </a:p>
            </p:txBody>
          </p:sp>
        </p:grpSp>
        <p:grpSp>
          <p:nvGrpSpPr>
            <p:cNvPr id="72" name="Group 71">
              <a:extLst>
                <a:ext uri="{FF2B5EF4-FFF2-40B4-BE49-F238E27FC236}">
                  <a16:creationId xmlns:a16="http://schemas.microsoft.com/office/drawing/2014/main" id="{A5E2B3AF-D535-23FC-043C-E41FF085E776}"/>
                </a:ext>
              </a:extLst>
            </p:cNvPr>
            <p:cNvGrpSpPr/>
            <p:nvPr/>
          </p:nvGrpSpPr>
          <p:grpSpPr>
            <a:xfrm>
              <a:off x="2293659" y="5719154"/>
              <a:ext cx="225901" cy="159129"/>
              <a:chOff x="5337034" y="508586"/>
              <a:chExt cx="1059550" cy="746370"/>
            </a:xfrm>
          </p:grpSpPr>
          <p:sp>
            <p:nvSpPr>
              <p:cNvPr id="79" name="Freeform 78">
                <a:extLst>
                  <a:ext uri="{FF2B5EF4-FFF2-40B4-BE49-F238E27FC236}">
                    <a16:creationId xmlns:a16="http://schemas.microsoft.com/office/drawing/2014/main" id="{159A00F7-CE61-A28F-87CE-DB9A51C9A88D}"/>
                  </a:ext>
                </a:extLst>
              </p:cNvPr>
              <p:cNvSpPr/>
              <p:nvPr/>
            </p:nvSpPr>
            <p:spPr>
              <a:xfrm>
                <a:off x="5337034" y="508586"/>
                <a:ext cx="1059550" cy="746370"/>
              </a:xfrm>
              <a:custGeom>
                <a:avLst/>
                <a:gdLst>
                  <a:gd name="connsiteX0" fmla="*/ 1037403 w 1059550"/>
                  <a:gd name="connsiteY0" fmla="*/ 116547 h 746370"/>
                  <a:gd name="connsiteX1" fmla="*/ 943732 w 1059550"/>
                  <a:gd name="connsiteY1" fmla="*/ 22280 h 746370"/>
                  <a:gd name="connsiteX2" fmla="*/ 529775 w 1059550"/>
                  <a:gd name="connsiteY2" fmla="*/ 0 h 746370"/>
                  <a:gd name="connsiteX3" fmla="*/ 115808 w 1059550"/>
                  <a:gd name="connsiteY3" fmla="*/ 22280 h 746370"/>
                  <a:gd name="connsiteX4" fmla="*/ 22138 w 1059550"/>
                  <a:gd name="connsiteY4" fmla="*/ 116547 h 746370"/>
                  <a:gd name="connsiteX5" fmla="*/ 0 w 1059550"/>
                  <a:gd name="connsiteY5" fmla="*/ 373186 h 746370"/>
                  <a:gd name="connsiteX6" fmla="*/ 22138 w 1059550"/>
                  <a:gd name="connsiteY6" fmla="*/ 629824 h 746370"/>
                  <a:gd name="connsiteX7" fmla="*/ 115808 w 1059550"/>
                  <a:gd name="connsiteY7" fmla="*/ 724089 h 746370"/>
                  <a:gd name="connsiteX8" fmla="*/ 529775 w 1059550"/>
                  <a:gd name="connsiteY8" fmla="*/ 746371 h 746370"/>
                  <a:gd name="connsiteX9" fmla="*/ 943732 w 1059550"/>
                  <a:gd name="connsiteY9" fmla="*/ 724089 h 746370"/>
                  <a:gd name="connsiteX10" fmla="*/ 1037403 w 1059550"/>
                  <a:gd name="connsiteY10" fmla="*/ 629824 h 746370"/>
                  <a:gd name="connsiteX11" fmla="*/ 1059551 w 1059550"/>
                  <a:gd name="connsiteY11" fmla="*/ 373186 h 746370"/>
                  <a:gd name="connsiteX12" fmla="*/ 1037403 w 1059550"/>
                  <a:gd name="connsiteY12" fmla="*/ 116547 h 746370"/>
                  <a:gd name="connsiteX13" fmla="*/ 421408 w 1059550"/>
                  <a:gd name="connsiteY13" fmla="*/ 530698 h 746370"/>
                  <a:gd name="connsiteX14" fmla="*/ 421408 w 1059550"/>
                  <a:gd name="connsiteY14" fmla="*/ 215672 h 746370"/>
                  <a:gd name="connsiteX15" fmla="*/ 698335 w 1059550"/>
                  <a:gd name="connsiteY15" fmla="*/ 373191 h 746370"/>
                  <a:gd name="connsiteX16" fmla="*/ 421408 w 1059550"/>
                  <a:gd name="connsiteY16" fmla="*/ 530698 h 74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9550" h="746370">
                    <a:moveTo>
                      <a:pt x="1037403" y="116547"/>
                    </a:moveTo>
                    <a:cubicBezTo>
                      <a:pt x="1025226" y="70672"/>
                      <a:pt x="989317" y="34543"/>
                      <a:pt x="943732" y="22280"/>
                    </a:cubicBezTo>
                    <a:cubicBezTo>
                      <a:pt x="861106" y="0"/>
                      <a:pt x="529775" y="0"/>
                      <a:pt x="529775" y="0"/>
                    </a:cubicBezTo>
                    <a:cubicBezTo>
                      <a:pt x="529775" y="0"/>
                      <a:pt x="198444" y="0"/>
                      <a:pt x="115808" y="22280"/>
                    </a:cubicBezTo>
                    <a:cubicBezTo>
                      <a:pt x="70223" y="34543"/>
                      <a:pt x="34324" y="70672"/>
                      <a:pt x="22138" y="116547"/>
                    </a:cubicBezTo>
                    <a:cubicBezTo>
                      <a:pt x="0" y="199698"/>
                      <a:pt x="0" y="373186"/>
                      <a:pt x="0" y="373186"/>
                    </a:cubicBezTo>
                    <a:cubicBezTo>
                      <a:pt x="0" y="373186"/>
                      <a:pt x="0" y="546671"/>
                      <a:pt x="22138" y="629824"/>
                    </a:cubicBezTo>
                    <a:cubicBezTo>
                      <a:pt x="34324" y="675697"/>
                      <a:pt x="70223" y="711826"/>
                      <a:pt x="115808" y="724089"/>
                    </a:cubicBezTo>
                    <a:cubicBezTo>
                      <a:pt x="198444" y="746371"/>
                      <a:pt x="529775" y="746371"/>
                      <a:pt x="529775" y="746371"/>
                    </a:cubicBezTo>
                    <a:cubicBezTo>
                      <a:pt x="529775" y="746371"/>
                      <a:pt x="861106" y="746371"/>
                      <a:pt x="943732" y="724089"/>
                    </a:cubicBezTo>
                    <a:cubicBezTo>
                      <a:pt x="989317" y="711826"/>
                      <a:pt x="1025226" y="675697"/>
                      <a:pt x="1037403" y="629824"/>
                    </a:cubicBezTo>
                    <a:cubicBezTo>
                      <a:pt x="1059551" y="546671"/>
                      <a:pt x="1059551" y="373186"/>
                      <a:pt x="1059551" y="373186"/>
                    </a:cubicBezTo>
                    <a:cubicBezTo>
                      <a:pt x="1059551" y="373186"/>
                      <a:pt x="1059551" y="199698"/>
                      <a:pt x="1037403" y="116547"/>
                    </a:cubicBezTo>
                    <a:close/>
                    <a:moveTo>
                      <a:pt x="421408" y="530698"/>
                    </a:moveTo>
                    <a:lnTo>
                      <a:pt x="421408" y="215672"/>
                    </a:lnTo>
                    <a:lnTo>
                      <a:pt x="698335" y="373191"/>
                    </a:lnTo>
                    <a:lnTo>
                      <a:pt x="421408" y="530698"/>
                    </a:lnTo>
                    <a:close/>
                  </a:path>
                </a:pathLst>
              </a:custGeom>
              <a:solidFill>
                <a:srgbClr val="000000"/>
              </a:solidFill>
              <a:ln w="9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330BBA0-9C8B-BBD9-B263-DC1E5D55E5BF}"/>
                  </a:ext>
                </a:extLst>
              </p:cNvPr>
              <p:cNvSpPr/>
              <p:nvPr/>
            </p:nvSpPr>
            <p:spPr>
              <a:xfrm>
                <a:off x="5758443" y="724259"/>
                <a:ext cx="276926" cy="315025"/>
              </a:xfrm>
              <a:custGeom>
                <a:avLst/>
                <a:gdLst>
                  <a:gd name="connsiteX0" fmla="*/ 0 w 276926"/>
                  <a:gd name="connsiteY0" fmla="*/ 315026 h 315025"/>
                  <a:gd name="connsiteX1" fmla="*/ 0 w 276926"/>
                  <a:gd name="connsiteY1" fmla="*/ 0 h 315025"/>
                  <a:gd name="connsiteX2" fmla="*/ 276926 w 276926"/>
                  <a:gd name="connsiteY2" fmla="*/ 157518 h 315025"/>
                </a:gdLst>
                <a:ahLst/>
                <a:cxnLst>
                  <a:cxn ang="0">
                    <a:pos x="connsiteX0" y="connsiteY0"/>
                  </a:cxn>
                  <a:cxn ang="0">
                    <a:pos x="connsiteX1" y="connsiteY1"/>
                  </a:cxn>
                  <a:cxn ang="0">
                    <a:pos x="connsiteX2" y="connsiteY2"/>
                  </a:cxn>
                </a:cxnLst>
                <a:rect l="l" t="t" r="r" b="b"/>
                <a:pathLst>
                  <a:path w="276926" h="315025">
                    <a:moveTo>
                      <a:pt x="0" y="315026"/>
                    </a:moveTo>
                    <a:lnTo>
                      <a:pt x="0" y="0"/>
                    </a:lnTo>
                    <a:lnTo>
                      <a:pt x="276926" y="157518"/>
                    </a:lnTo>
                    <a:close/>
                  </a:path>
                </a:pathLst>
              </a:custGeom>
              <a:solidFill>
                <a:srgbClr val="FFFFFF"/>
              </a:solidFill>
              <a:ln w="984" cap="flat">
                <a:noFill/>
                <a:prstDash val="solid"/>
                <a:miter/>
              </a:ln>
            </p:spPr>
            <p:txBody>
              <a:bodyPr rtlCol="0" anchor="ctr"/>
              <a:lstStyle/>
              <a:p>
                <a:endParaRPr lang="en-US"/>
              </a:p>
            </p:txBody>
          </p:sp>
        </p:grpSp>
        <p:sp>
          <p:nvSpPr>
            <p:cNvPr id="73" name="Freeform 72">
              <a:extLst>
                <a:ext uri="{FF2B5EF4-FFF2-40B4-BE49-F238E27FC236}">
                  <a16:creationId xmlns:a16="http://schemas.microsoft.com/office/drawing/2014/main" id="{448FF89C-45AD-BCEA-62D6-951C7E9F2AD2}"/>
                </a:ext>
              </a:extLst>
            </p:cNvPr>
            <p:cNvSpPr/>
            <p:nvPr/>
          </p:nvSpPr>
          <p:spPr>
            <a:xfrm>
              <a:off x="1888524" y="5701223"/>
              <a:ext cx="183592" cy="187593"/>
            </a:xfrm>
            <a:custGeom>
              <a:avLst/>
              <a:gdLst>
                <a:gd name="connsiteX0" fmla="*/ 512480 w 861106"/>
                <a:gd name="connsiteY0" fmla="*/ 372568 h 879875"/>
                <a:gd name="connsiteX1" fmla="*/ 833043 w 861106"/>
                <a:gd name="connsiteY1" fmla="*/ 0 h 879875"/>
                <a:gd name="connsiteX2" fmla="*/ 757081 w 861106"/>
                <a:gd name="connsiteY2" fmla="*/ 0 h 879875"/>
                <a:gd name="connsiteX3" fmla="*/ 478737 w 861106"/>
                <a:gd name="connsiteY3" fmla="*/ 323496 h 879875"/>
                <a:gd name="connsiteX4" fmla="*/ 256422 w 861106"/>
                <a:gd name="connsiteY4" fmla="*/ 0 h 879875"/>
                <a:gd name="connsiteX5" fmla="*/ 0 w 861106"/>
                <a:gd name="connsiteY5" fmla="*/ 0 h 879875"/>
                <a:gd name="connsiteX6" fmla="*/ 336184 w 861106"/>
                <a:gd name="connsiteY6" fmla="*/ 489187 h 879875"/>
                <a:gd name="connsiteX7" fmla="*/ 0 w 861106"/>
                <a:gd name="connsiteY7" fmla="*/ 879875 h 879875"/>
                <a:gd name="connsiteX8" fmla="*/ 75972 w 861106"/>
                <a:gd name="connsiteY8" fmla="*/ 879875 h 879875"/>
                <a:gd name="connsiteX9" fmla="*/ 369917 w 861106"/>
                <a:gd name="connsiteY9" fmla="*/ 538258 h 879875"/>
                <a:gd name="connsiteX10" fmla="*/ 604694 w 861106"/>
                <a:gd name="connsiteY10" fmla="*/ 879875 h 879875"/>
                <a:gd name="connsiteX11" fmla="*/ 861106 w 861106"/>
                <a:gd name="connsiteY11" fmla="*/ 879875 h 879875"/>
                <a:gd name="connsiteX12" fmla="*/ 512461 w 861106"/>
                <a:gd name="connsiteY12" fmla="*/ 372568 h 879875"/>
                <a:gd name="connsiteX13" fmla="*/ 512480 w 861106"/>
                <a:gd name="connsiteY13" fmla="*/ 372568 h 879875"/>
                <a:gd name="connsiteX14" fmla="*/ 408435 w 861106"/>
                <a:gd name="connsiteY14" fmla="*/ 493488 h 879875"/>
                <a:gd name="connsiteX15" fmla="*/ 374367 w 861106"/>
                <a:gd name="connsiteY15" fmla="*/ 444781 h 879875"/>
                <a:gd name="connsiteX16" fmla="*/ 103347 w 861106"/>
                <a:gd name="connsiteY16" fmla="*/ 57178 h 879875"/>
                <a:gd name="connsiteX17" fmla="*/ 220031 w 861106"/>
                <a:gd name="connsiteY17" fmla="*/ 57178 h 879875"/>
                <a:gd name="connsiteX18" fmla="*/ 438743 w 861106"/>
                <a:gd name="connsiteY18" fmla="*/ 369985 h 879875"/>
                <a:gd name="connsiteX19" fmla="*/ 472811 w 861106"/>
                <a:gd name="connsiteY19" fmla="*/ 418697 h 879875"/>
                <a:gd name="connsiteX20" fmla="*/ 757120 w 861106"/>
                <a:gd name="connsiteY20" fmla="*/ 825303 h 879875"/>
                <a:gd name="connsiteX21" fmla="*/ 640436 w 861106"/>
                <a:gd name="connsiteY21" fmla="*/ 825303 h 879875"/>
                <a:gd name="connsiteX22" fmla="*/ 408435 w 861106"/>
                <a:gd name="connsiteY22" fmla="*/ 493507 h 879875"/>
                <a:gd name="connsiteX23" fmla="*/ 408435 w 861106"/>
                <a:gd name="connsiteY23" fmla="*/ 493488 h 87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106" h="879875">
                  <a:moveTo>
                    <a:pt x="512480" y="372568"/>
                  </a:moveTo>
                  <a:lnTo>
                    <a:pt x="833043" y="0"/>
                  </a:lnTo>
                  <a:lnTo>
                    <a:pt x="757081" y="0"/>
                  </a:lnTo>
                  <a:lnTo>
                    <a:pt x="478737" y="323496"/>
                  </a:lnTo>
                  <a:lnTo>
                    <a:pt x="256422" y="0"/>
                  </a:lnTo>
                  <a:lnTo>
                    <a:pt x="0" y="0"/>
                  </a:lnTo>
                  <a:lnTo>
                    <a:pt x="336184" y="489187"/>
                  </a:lnTo>
                  <a:lnTo>
                    <a:pt x="0" y="879875"/>
                  </a:lnTo>
                  <a:lnTo>
                    <a:pt x="75972" y="879875"/>
                  </a:lnTo>
                  <a:lnTo>
                    <a:pt x="369917" y="538258"/>
                  </a:lnTo>
                  <a:lnTo>
                    <a:pt x="604694" y="879875"/>
                  </a:lnTo>
                  <a:lnTo>
                    <a:pt x="861106" y="879875"/>
                  </a:lnTo>
                  <a:lnTo>
                    <a:pt x="512461" y="372568"/>
                  </a:lnTo>
                  <a:lnTo>
                    <a:pt x="512480" y="372568"/>
                  </a:lnTo>
                  <a:close/>
                  <a:moveTo>
                    <a:pt x="408435" y="493488"/>
                  </a:moveTo>
                  <a:lnTo>
                    <a:pt x="374367" y="444781"/>
                  </a:lnTo>
                  <a:lnTo>
                    <a:pt x="103347" y="57178"/>
                  </a:lnTo>
                  <a:lnTo>
                    <a:pt x="220031" y="57178"/>
                  </a:lnTo>
                  <a:lnTo>
                    <a:pt x="438743" y="369985"/>
                  </a:lnTo>
                  <a:lnTo>
                    <a:pt x="472811" y="418697"/>
                  </a:lnTo>
                  <a:lnTo>
                    <a:pt x="757120" y="825303"/>
                  </a:lnTo>
                  <a:lnTo>
                    <a:pt x="640436" y="825303"/>
                  </a:lnTo>
                  <a:lnTo>
                    <a:pt x="408435" y="493507"/>
                  </a:lnTo>
                  <a:lnTo>
                    <a:pt x="408435" y="493488"/>
                  </a:lnTo>
                  <a:close/>
                </a:path>
              </a:pathLst>
            </a:custGeom>
            <a:solidFill>
              <a:srgbClr val="000000"/>
            </a:solidFill>
            <a:ln w="984"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113A93A4-B27D-4462-96BE-744984ACD165}"/>
                </a:ext>
              </a:extLst>
            </p:cNvPr>
            <p:cNvGrpSpPr/>
            <p:nvPr/>
          </p:nvGrpSpPr>
          <p:grpSpPr>
            <a:xfrm>
              <a:off x="2734420" y="5699843"/>
              <a:ext cx="233393" cy="198562"/>
              <a:chOff x="6887607" y="418014"/>
              <a:chExt cx="1094690" cy="931325"/>
            </a:xfrm>
          </p:grpSpPr>
          <p:sp>
            <p:nvSpPr>
              <p:cNvPr id="75" name="Freeform 74">
                <a:extLst>
                  <a:ext uri="{FF2B5EF4-FFF2-40B4-BE49-F238E27FC236}">
                    <a16:creationId xmlns:a16="http://schemas.microsoft.com/office/drawing/2014/main" id="{F76541B2-9320-CB8A-1151-B3C2CFB40BC7}"/>
                  </a:ext>
                </a:extLst>
              </p:cNvPr>
              <p:cNvSpPr/>
              <p:nvPr/>
            </p:nvSpPr>
            <p:spPr>
              <a:xfrm>
                <a:off x="6887607" y="418014"/>
                <a:ext cx="924586" cy="922398"/>
              </a:xfrm>
              <a:custGeom>
                <a:avLst/>
                <a:gdLst>
                  <a:gd name="connsiteX0" fmla="*/ 854176 w 924586"/>
                  <a:gd name="connsiteY0" fmla="*/ 0 h 922398"/>
                  <a:gd name="connsiteX1" fmla="*/ 70410 w 924586"/>
                  <a:gd name="connsiteY1" fmla="*/ 0 h 922398"/>
                  <a:gd name="connsiteX2" fmla="*/ 0 w 924586"/>
                  <a:gd name="connsiteY2" fmla="*/ 70398 h 922398"/>
                  <a:gd name="connsiteX3" fmla="*/ 0 w 924586"/>
                  <a:gd name="connsiteY3" fmla="*/ 852000 h 922398"/>
                  <a:gd name="connsiteX4" fmla="*/ 70410 w 924586"/>
                  <a:gd name="connsiteY4" fmla="*/ 922398 h 922398"/>
                  <a:gd name="connsiteX5" fmla="*/ 854176 w 924586"/>
                  <a:gd name="connsiteY5" fmla="*/ 922398 h 922398"/>
                  <a:gd name="connsiteX6" fmla="*/ 924587 w 924586"/>
                  <a:gd name="connsiteY6" fmla="*/ 852000 h 922398"/>
                  <a:gd name="connsiteX7" fmla="*/ 924587 w 924586"/>
                  <a:gd name="connsiteY7" fmla="*/ 70398 h 922398"/>
                  <a:gd name="connsiteX8" fmla="*/ 854176 w 924586"/>
                  <a:gd name="connsiteY8" fmla="*/ 0 h 922398"/>
                  <a:gd name="connsiteX9" fmla="*/ 275233 w 924586"/>
                  <a:gd name="connsiteY9" fmla="*/ 786720 h 922398"/>
                  <a:gd name="connsiteX10" fmla="*/ 138694 w 924586"/>
                  <a:gd name="connsiteY10" fmla="*/ 786720 h 922398"/>
                  <a:gd name="connsiteX11" fmla="*/ 138694 w 924586"/>
                  <a:gd name="connsiteY11" fmla="*/ 346600 h 922398"/>
                  <a:gd name="connsiteX12" fmla="*/ 275233 w 924586"/>
                  <a:gd name="connsiteY12" fmla="*/ 346600 h 922398"/>
                  <a:gd name="connsiteX13" fmla="*/ 275233 w 924586"/>
                  <a:gd name="connsiteY13" fmla="*/ 786720 h 922398"/>
                  <a:gd name="connsiteX14" fmla="*/ 206968 w 924586"/>
                  <a:gd name="connsiteY14" fmla="*/ 286141 h 922398"/>
                  <a:gd name="connsiteX15" fmla="*/ 127640 w 924586"/>
                  <a:gd name="connsiteY15" fmla="*/ 206829 h 922398"/>
                  <a:gd name="connsiteX16" fmla="*/ 206968 w 924586"/>
                  <a:gd name="connsiteY16" fmla="*/ 127518 h 922398"/>
                  <a:gd name="connsiteX17" fmla="*/ 286287 w 924586"/>
                  <a:gd name="connsiteY17" fmla="*/ 206829 h 922398"/>
                  <a:gd name="connsiteX18" fmla="*/ 206968 w 924586"/>
                  <a:gd name="connsiteY18" fmla="*/ 286141 h 922398"/>
                  <a:gd name="connsiteX19" fmla="*/ 788255 w 924586"/>
                  <a:gd name="connsiteY19" fmla="*/ 786720 h 922398"/>
                  <a:gd name="connsiteX20" fmla="*/ 651706 w 924586"/>
                  <a:gd name="connsiteY20" fmla="*/ 786720 h 922398"/>
                  <a:gd name="connsiteX21" fmla="*/ 651706 w 924586"/>
                  <a:gd name="connsiteY21" fmla="*/ 566658 h 922398"/>
                  <a:gd name="connsiteX22" fmla="*/ 578884 w 924586"/>
                  <a:gd name="connsiteY22" fmla="*/ 455816 h 922398"/>
                  <a:gd name="connsiteX23" fmla="*/ 497607 w 924586"/>
                  <a:gd name="connsiteY23" fmla="*/ 566658 h 922398"/>
                  <a:gd name="connsiteX24" fmla="*/ 497607 w 924586"/>
                  <a:gd name="connsiteY24" fmla="*/ 786720 h 922398"/>
                  <a:gd name="connsiteX25" fmla="*/ 361068 w 924586"/>
                  <a:gd name="connsiteY25" fmla="*/ 786720 h 922398"/>
                  <a:gd name="connsiteX26" fmla="*/ 361068 w 924586"/>
                  <a:gd name="connsiteY26" fmla="*/ 346600 h 922398"/>
                  <a:gd name="connsiteX27" fmla="*/ 492409 w 924586"/>
                  <a:gd name="connsiteY27" fmla="*/ 346600 h 922398"/>
                  <a:gd name="connsiteX28" fmla="*/ 492409 w 924586"/>
                  <a:gd name="connsiteY28" fmla="*/ 408034 h 922398"/>
                  <a:gd name="connsiteX29" fmla="*/ 494358 w 924586"/>
                  <a:gd name="connsiteY29" fmla="*/ 408034 h 922398"/>
                  <a:gd name="connsiteX30" fmla="*/ 626350 w 924586"/>
                  <a:gd name="connsiteY30" fmla="*/ 335223 h 922398"/>
                  <a:gd name="connsiteX31" fmla="*/ 788255 w 924586"/>
                  <a:gd name="connsiteY31" fmla="*/ 536424 h 922398"/>
                  <a:gd name="connsiteX32" fmla="*/ 788255 w 924586"/>
                  <a:gd name="connsiteY32" fmla="*/ 786720 h 92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24586" h="922398">
                    <a:moveTo>
                      <a:pt x="854176" y="0"/>
                    </a:moveTo>
                    <a:lnTo>
                      <a:pt x="70410" y="0"/>
                    </a:lnTo>
                    <a:cubicBezTo>
                      <a:pt x="31528" y="0"/>
                      <a:pt x="0" y="31518"/>
                      <a:pt x="0" y="70398"/>
                    </a:cubicBezTo>
                    <a:lnTo>
                      <a:pt x="0" y="852000"/>
                    </a:lnTo>
                    <a:cubicBezTo>
                      <a:pt x="0" y="890875"/>
                      <a:pt x="31528" y="922398"/>
                      <a:pt x="70410" y="922398"/>
                    </a:cubicBezTo>
                    <a:lnTo>
                      <a:pt x="854176" y="922398"/>
                    </a:lnTo>
                    <a:cubicBezTo>
                      <a:pt x="893068" y="922398"/>
                      <a:pt x="924587" y="890875"/>
                      <a:pt x="924587" y="852000"/>
                    </a:cubicBezTo>
                    <a:lnTo>
                      <a:pt x="924587" y="70398"/>
                    </a:lnTo>
                    <a:cubicBezTo>
                      <a:pt x="924587" y="31518"/>
                      <a:pt x="893068" y="0"/>
                      <a:pt x="854176" y="0"/>
                    </a:cubicBezTo>
                    <a:close/>
                    <a:moveTo>
                      <a:pt x="275233" y="786720"/>
                    </a:moveTo>
                    <a:lnTo>
                      <a:pt x="138694" y="786720"/>
                    </a:lnTo>
                    <a:lnTo>
                      <a:pt x="138694" y="346600"/>
                    </a:lnTo>
                    <a:lnTo>
                      <a:pt x="275233" y="346600"/>
                    </a:lnTo>
                    <a:lnTo>
                      <a:pt x="275233" y="786720"/>
                    </a:lnTo>
                    <a:close/>
                    <a:moveTo>
                      <a:pt x="206968" y="286141"/>
                    </a:moveTo>
                    <a:cubicBezTo>
                      <a:pt x="163155" y="286141"/>
                      <a:pt x="127640" y="250632"/>
                      <a:pt x="127640" y="206829"/>
                    </a:cubicBezTo>
                    <a:cubicBezTo>
                      <a:pt x="127640" y="163027"/>
                      <a:pt x="163155" y="127518"/>
                      <a:pt x="206968" y="127518"/>
                    </a:cubicBezTo>
                    <a:cubicBezTo>
                      <a:pt x="250772" y="127518"/>
                      <a:pt x="286287" y="163027"/>
                      <a:pt x="286287" y="206829"/>
                    </a:cubicBezTo>
                    <a:cubicBezTo>
                      <a:pt x="286287" y="250632"/>
                      <a:pt x="250772" y="286141"/>
                      <a:pt x="206968" y="286141"/>
                    </a:cubicBezTo>
                    <a:close/>
                    <a:moveTo>
                      <a:pt x="788255" y="786720"/>
                    </a:moveTo>
                    <a:lnTo>
                      <a:pt x="651706" y="786720"/>
                    </a:lnTo>
                    <a:lnTo>
                      <a:pt x="651706" y="566658"/>
                    </a:lnTo>
                    <a:cubicBezTo>
                      <a:pt x="651706" y="485720"/>
                      <a:pt x="628948" y="455816"/>
                      <a:pt x="578884" y="455816"/>
                    </a:cubicBezTo>
                    <a:cubicBezTo>
                      <a:pt x="510285" y="455816"/>
                      <a:pt x="497607" y="511721"/>
                      <a:pt x="497607" y="566658"/>
                    </a:cubicBezTo>
                    <a:lnTo>
                      <a:pt x="497607" y="786720"/>
                    </a:lnTo>
                    <a:lnTo>
                      <a:pt x="361068" y="786720"/>
                    </a:lnTo>
                    <a:lnTo>
                      <a:pt x="361068" y="346600"/>
                    </a:lnTo>
                    <a:lnTo>
                      <a:pt x="492409" y="346600"/>
                    </a:lnTo>
                    <a:lnTo>
                      <a:pt x="492409" y="408034"/>
                    </a:lnTo>
                    <a:lnTo>
                      <a:pt x="494358" y="408034"/>
                    </a:lnTo>
                    <a:cubicBezTo>
                      <a:pt x="512894" y="373579"/>
                      <a:pt x="553528" y="335223"/>
                      <a:pt x="626350" y="335223"/>
                    </a:cubicBezTo>
                    <a:cubicBezTo>
                      <a:pt x="727786" y="335223"/>
                      <a:pt x="788255" y="386580"/>
                      <a:pt x="788255" y="536424"/>
                    </a:cubicBezTo>
                    <a:lnTo>
                      <a:pt x="788255" y="786720"/>
                    </a:lnTo>
                    <a:close/>
                  </a:path>
                </a:pathLst>
              </a:custGeom>
              <a:solidFill>
                <a:srgbClr val="000000"/>
              </a:solidFill>
              <a:ln w="984" cap="flat">
                <a:noFill/>
                <a:prstDash val="solid"/>
                <a:miter/>
              </a:ln>
            </p:spPr>
            <p:txBody>
              <a:bodyPr rtlCol="0" anchor="ctr"/>
              <a:lstStyle/>
              <a:p>
                <a:endParaRPr lang="en-US"/>
              </a:p>
            </p:txBody>
          </p:sp>
          <p:grpSp>
            <p:nvGrpSpPr>
              <p:cNvPr id="76" name="Graphic 8">
                <a:extLst>
                  <a:ext uri="{FF2B5EF4-FFF2-40B4-BE49-F238E27FC236}">
                    <a16:creationId xmlns:a16="http://schemas.microsoft.com/office/drawing/2014/main" id="{2D33E609-8F01-B83A-2762-B4E37B74B6D7}"/>
                  </a:ext>
                </a:extLst>
              </p:cNvPr>
              <p:cNvGrpSpPr/>
              <p:nvPr/>
            </p:nvGrpSpPr>
            <p:grpSpPr>
              <a:xfrm>
                <a:off x="7853821" y="1220885"/>
                <a:ext cx="128476" cy="128454"/>
                <a:chOff x="7853821" y="1220885"/>
                <a:chExt cx="128476" cy="128454"/>
              </a:xfrm>
              <a:solidFill>
                <a:srgbClr val="000000"/>
              </a:solidFill>
            </p:grpSpPr>
            <p:sp>
              <p:nvSpPr>
                <p:cNvPr id="77" name="Freeform 76">
                  <a:extLst>
                    <a:ext uri="{FF2B5EF4-FFF2-40B4-BE49-F238E27FC236}">
                      <a16:creationId xmlns:a16="http://schemas.microsoft.com/office/drawing/2014/main" id="{5C2CE28A-BBAB-4460-9EF2-1E5251BEDB94}"/>
                    </a:ext>
                  </a:extLst>
                </p:cNvPr>
                <p:cNvSpPr/>
                <p:nvPr/>
              </p:nvSpPr>
              <p:spPr>
                <a:xfrm>
                  <a:off x="7853821" y="1220885"/>
                  <a:ext cx="128476" cy="128454"/>
                </a:xfrm>
                <a:custGeom>
                  <a:avLst/>
                  <a:gdLst>
                    <a:gd name="connsiteX0" fmla="*/ 64238 w 128476"/>
                    <a:gd name="connsiteY0" fmla="*/ 128455 h 128454"/>
                    <a:gd name="connsiteX1" fmla="*/ 0 w 128476"/>
                    <a:gd name="connsiteY1" fmla="*/ 64227 h 128454"/>
                    <a:gd name="connsiteX2" fmla="*/ 64238 w 128476"/>
                    <a:gd name="connsiteY2" fmla="*/ 0 h 128454"/>
                    <a:gd name="connsiteX3" fmla="*/ 128477 w 128476"/>
                    <a:gd name="connsiteY3" fmla="*/ 64227 h 128454"/>
                    <a:gd name="connsiteX4" fmla="*/ 64238 w 128476"/>
                    <a:gd name="connsiteY4" fmla="*/ 128455 h 128454"/>
                    <a:gd name="connsiteX5" fmla="*/ 64238 w 128476"/>
                    <a:gd name="connsiteY5" fmla="*/ 8858 h 128454"/>
                    <a:gd name="connsiteX6" fmla="*/ 8859 w 128476"/>
                    <a:gd name="connsiteY6" fmla="*/ 64227 h 128454"/>
                    <a:gd name="connsiteX7" fmla="*/ 64238 w 128476"/>
                    <a:gd name="connsiteY7" fmla="*/ 119597 h 128454"/>
                    <a:gd name="connsiteX8" fmla="*/ 119618 w 128476"/>
                    <a:gd name="connsiteY8" fmla="*/ 64227 h 128454"/>
                    <a:gd name="connsiteX9" fmla="*/ 64238 w 128476"/>
                    <a:gd name="connsiteY9" fmla="*/ 8858 h 12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6" h="128454">
                      <a:moveTo>
                        <a:pt x="64238" y="128455"/>
                      </a:moveTo>
                      <a:cubicBezTo>
                        <a:pt x="28821" y="128455"/>
                        <a:pt x="0" y="99648"/>
                        <a:pt x="0" y="64227"/>
                      </a:cubicBezTo>
                      <a:cubicBezTo>
                        <a:pt x="0" y="28817"/>
                        <a:pt x="28821" y="0"/>
                        <a:pt x="64238" y="0"/>
                      </a:cubicBezTo>
                      <a:cubicBezTo>
                        <a:pt x="99665" y="0"/>
                        <a:pt x="128477" y="28817"/>
                        <a:pt x="128477" y="64227"/>
                      </a:cubicBezTo>
                      <a:cubicBezTo>
                        <a:pt x="128477" y="99648"/>
                        <a:pt x="99665" y="128455"/>
                        <a:pt x="64238" y="128455"/>
                      </a:cubicBezTo>
                      <a:close/>
                      <a:moveTo>
                        <a:pt x="64238" y="8858"/>
                      </a:moveTo>
                      <a:cubicBezTo>
                        <a:pt x="33704" y="8858"/>
                        <a:pt x="8859" y="33698"/>
                        <a:pt x="8859" y="64227"/>
                      </a:cubicBezTo>
                      <a:cubicBezTo>
                        <a:pt x="8859" y="94756"/>
                        <a:pt x="33704" y="119597"/>
                        <a:pt x="64238" y="119597"/>
                      </a:cubicBezTo>
                      <a:cubicBezTo>
                        <a:pt x="94783" y="119597"/>
                        <a:pt x="119618" y="94756"/>
                        <a:pt x="119618" y="64227"/>
                      </a:cubicBezTo>
                      <a:cubicBezTo>
                        <a:pt x="119618" y="33698"/>
                        <a:pt x="94783" y="8858"/>
                        <a:pt x="64238" y="8858"/>
                      </a:cubicBezTo>
                      <a:close/>
                    </a:path>
                  </a:pathLst>
                </a:custGeom>
                <a:solidFill>
                  <a:srgbClr val="000000"/>
                </a:solidFill>
                <a:ln w="9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4B6DEE0D-C25B-C683-95D9-FDB41A351C93}"/>
                    </a:ext>
                  </a:extLst>
                </p:cNvPr>
                <p:cNvSpPr/>
                <p:nvPr/>
              </p:nvSpPr>
              <p:spPr>
                <a:xfrm>
                  <a:off x="7895587" y="1250445"/>
                  <a:ext cx="50861" cy="67892"/>
                </a:xfrm>
                <a:custGeom>
                  <a:avLst/>
                  <a:gdLst>
                    <a:gd name="connsiteX0" fmla="*/ 39128 w 50861"/>
                    <a:gd name="connsiteY0" fmla="*/ 67893 h 67892"/>
                    <a:gd name="connsiteX1" fmla="*/ 50861 w 50861"/>
                    <a:gd name="connsiteY1" fmla="*/ 67893 h 67892"/>
                    <a:gd name="connsiteX2" fmla="*/ 32326 w 50861"/>
                    <a:gd name="connsiteY2" fmla="*/ 39273 h 67892"/>
                    <a:gd name="connsiteX3" fmla="*/ 33340 w 50861"/>
                    <a:gd name="connsiteY3" fmla="*/ 39076 h 67892"/>
                    <a:gd name="connsiteX4" fmla="*/ 48578 w 50861"/>
                    <a:gd name="connsiteY4" fmla="*/ 14599 h 67892"/>
                    <a:gd name="connsiteX5" fmla="*/ 29619 w 50861"/>
                    <a:gd name="connsiteY5" fmla="*/ 4 h 67892"/>
                    <a:gd name="connsiteX6" fmla="*/ 0 w 50861"/>
                    <a:gd name="connsiteY6" fmla="*/ 4 h 67892"/>
                    <a:gd name="connsiteX7" fmla="*/ 0 w 50861"/>
                    <a:gd name="connsiteY7" fmla="*/ 4669 h 67892"/>
                    <a:gd name="connsiteX8" fmla="*/ 0 w 50861"/>
                    <a:gd name="connsiteY8" fmla="*/ 7710 h 67892"/>
                    <a:gd name="connsiteX9" fmla="*/ 0 w 50861"/>
                    <a:gd name="connsiteY9" fmla="*/ 67893 h 67892"/>
                    <a:gd name="connsiteX10" fmla="*/ 9351 w 50861"/>
                    <a:gd name="connsiteY10" fmla="*/ 67893 h 67892"/>
                    <a:gd name="connsiteX11" fmla="*/ 9351 w 50861"/>
                    <a:gd name="connsiteY11" fmla="*/ 39470 h 67892"/>
                    <a:gd name="connsiteX12" fmla="*/ 20721 w 50861"/>
                    <a:gd name="connsiteY12" fmla="*/ 39470 h 67892"/>
                    <a:gd name="connsiteX13" fmla="*/ 39128 w 50861"/>
                    <a:gd name="connsiteY13" fmla="*/ 67893 h 67892"/>
                    <a:gd name="connsiteX14" fmla="*/ 9351 w 50861"/>
                    <a:gd name="connsiteY14" fmla="*/ 9403 h 67892"/>
                    <a:gd name="connsiteX15" fmla="*/ 29914 w 50861"/>
                    <a:gd name="connsiteY15" fmla="*/ 9403 h 67892"/>
                    <a:gd name="connsiteX16" fmla="*/ 37720 w 50861"/>
                    <a:gd name="connsiteY16" fmla="*/ 25101 h 67892"/>
                    <a:gd name="connsiteX17" fmla="*/ 28517 w 50861"/>
                    <a:gd name="connsiteY17" fmla="*/ 30376 h 67892"/>
                    <a:gd name="connsiteX18" fmla="*/ 9351 w 50861"/>
                    <a:gd name="connsiteY18" fmla="*/ 30376 h 67892"/>
                    <a:gd name="connsiteX19" fmla="*/ 9351 w 50861"/>
                    <a:gd name="connsiteY19" fmla="*/ 9403 h 6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861" h="67892">
                      <a:moveTo>
                        <a:pt x="39128" y="67893"/>
                      </a:moveTo>
                      <a:lnTo>
                        <a:pt x="50861" y="67893"/>
                      </a:lnTo>
                      <a:lnTo>
                        <a:pt x="32326" y="39273"/>
                      </a:lnTo>
                      <a:cubicBezTo>
                        <a:pt x="32661" y="39214"/>
                        <a:pt x="32995" y="39125"/>
                        <a:pt x="33340" y="39076"/>
                      </a:cubicBezTo>
                      <a:cubicBezTo>
                        <a:pt x="45615" y="37226"/>
                        <a:pt x="51658" y="25170"/>
                        <a:pt x="48578" y="14599"/>
                      </a:cubicBezTo>
                      <a:cubicBezTo>
                        <a:pt x="46393" y="6096"/>
                        <a:pt x="38380" y="-183"/>
                        <a:pt x="29619" y="4"/>
                      </a:cubicBezTo>
                      <a:lnTo>
                        <a:pt x="0" y="4"/>
                      </a:lnTo>
                      <a:lnTo>
                        <a:pt x="0" y="4669"/>
                      </a:lnTo>
                      <a:lnTo>
                        <a:pt x="0" y="7710"/>
                      </a:lnTo>
                      <a:lnTo>
                        <a:pt x="0" y="67893"/>
                      </a:lnTo>
                      <a:lnTo>
                        <a:pt x="9351" y="67893"/>
                      </a:lnTo>
                      <a:lnTo>
                        <a:pt x="9351" y="39470"/>
                      </a:lnTo>
                      <a:lnTo>
                        <a:pt x="20721" y="39470"/>
                      </a:lnTo>
                      <a:lnTo>
                        <a:pt x="39128" y="67893"/>
                      </a:lnTo>
                      <a:close/>
                      <a:moveTo>
                        <a:pt x="9351" y="9403"/>
                      </a:moveTo>
                      <a:lnTo>
                        <a:pt x="29914" y="9403"/>
                      </a:lnTo>
                      <a:cubicBezTo>
                        <a:pt x="37277" y="10131"/>
                        <a:pt x="41579" y="18822"/>
                        <a:pt x="37720" y="25101"/>
                      </a:cubicBezTo>
                      <a:cubicBezTo>
                        <a:pt x="35870" y="28329"/>
                        <a:pt x="32237" y="30356"/>
                        <a:pt x="28517" y="30376"/>
                      </a:cubicBezTo>
                      <a:lnTo>
                        <a:pt x="9351" y="30376"/>
                      </a:lnTo>
                      <a:lnTo>
                        <a:pt x="9351" y="9403"/>
                      </a:lnTo>
                      <a:close/>
                    </a:path>
                  </a:pathLst>
                </a:custGeom>
                <a:solidFill>
                  <a:srgbClr val="000000"/>
                </a:solidFill>
                <a:ln w="984"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943103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74A8D-439D-A656-CFB6-B452A18F2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ABBDF-DD68-B134-0070-372D1B60F6D9}"/>
              </a:ext>
            </a:extLst>
          </p:cNvPr>
          <p:cNvSpPr>
            <a:spLocks noGrp="1"/>
          </p:cNvSpPr>
          <p:nvPr>
            <p:ph type="ctrTitle"/>
          </p:nvPr>
        </p:nvSpPr>
        <p:spPr/>
        <p:txBody>
          <a:bodyPr>
            <a:normAutofit fontScale="90000"/>
          </a:bodyPr>
          <a:lstStyle/>
          <a:p>
            <a:r>
              <a:rPr lang="en-US" dirty="0"/>
              <a:t>Special Thanks to Michael Elliott, MPAS, PA-C</a:t>
            </a:r>
          </a:p>
        </p:txBody>
      </p:sp>
      <p:sp>
        <p:nvSpPr>
          <p:cNvPr id="3" name="Subtitle 2">
            <a:extLst>
              <a:ext uri="{FF2B5EF4-FFF2-40B4-BE49-F238E27FC236}">
                <a16:creationId xmlns:a16="http://schemas.microsoft.com/office/drawing/2014/main" id="{849D9251-C734-9D2E-6F14-46116FBC5A9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20179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16781-A572-4FF6-763A-602323BFD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DB5DF-51C1-571B-575A-B614F71E3FA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E50DE8D-B1C2-52D1-EC8A-9668AC4EA70A}"/>
              </a:ext>
            </a:extLst>
          </p:cNvPr>
          <p:cNvSpPr>
            <a:spLocks noGrp="1"/>
          </p:cNvSpPr>
          <p:nvPr>
            <p:ph idx="1"/>
          </p:nvPr>
        </p:nvSpPr>
        <p:spPr/>
        <p:txBody>
          <a:bodyPr>
            <a:normAutofit/>
          </a:bodyPr>
          <a:lstStyle/>
          <a:p>
            <a:r>
              <a:rPr lang="en-US" dirty="0"/>
              <a:t>Reynolds RV, Yeung H, Cheng CE, et al. </a:t>
            </a:r>
            <a:r>
              <a:rPr lang="en-US" b="1" dirty="0"/>
              <a:t>Guidelines of care for the management of acne vulgaris. </a:t>
            </a:r>
            <a:r>
              <a:rPr lang="en-US" i="1" dirty="0"/>
              <a:t>J Am </a:t>
            </a:r>
            <a:r>
              <a:rPr lang="en-US" i="1" dirty="0" err="1"/>
              <a:t>Acad</a:t>
            </a:r>
            <a:r>
              <a:rPr lang="en-US" i="1" dirty="0"/>
              <a:t> Dermatol</a:t>
            </a:r>
            <a:r>
              <a:rPr lang="en-US" dirty="0"/>
              <a:t>. 2024;90(5):1006.e1-1006.e30. doi:10.1016/j.jaad.2023.12.017</a:t>
            </a:r>
          </a:p>
          <a:p>
            <a:r>
              <a:rPr lang="en-US" dirty="0"/>
              <a:t>Bae IH, Kwak JH, Na CH, Kim MS, Shin BS, Choi H. </a:t>
            </a:r>
            <a:r>
              <a:rPr lang="en-US" b="1" dirty="0"/>
              <a:t>A Comprehensive Review of the Acne Grading Scale in 2023</a:t>
            </a:r>
            <a:r>
              <a:rPr lang="en-US" dirty="0"/>
              <a:t>. </a:t>
            </a:r>
            <a:r>
              <a:rPr lang="en-US" i="1" dirty="0"/>
              <a:t>Ann Dermatol</a:t>
            </a:r>
            <a:r>
              <a:rPr lang="en-US" dirty="0"/>
              <a:t>. 2024;36(2):65-73. doi:10.5021/ad.23.094</a:t>
            </a:r>
          </a:p>
          <a:p>
            <a:r>
              <a:rPr lang="en-US" dirty="0"/>
              <a:t>Oge' LK, Broussard A, Marshall MD. </a:t>
            </a:r>
            <a:r>
              <a:rPr lang="en-US" b="1" dirty="0"/>
              <a:t>Acne Vulgaris: Diagnosis and Treatment</a:t>
            </a:r>
            <a:r>
              <a:rPr lang="en-US" dirty="0"/>
              <a:t>. </a:t>
            </a:r>
            <a:r>
              <a:rPr lang="en-US" i="1" dirty="0"/>
              <a:t>Am Fam Physician</a:t>
            </a:r>
            <a:r>
              <a:rPr lang="en-US" dirty="0"/>
              <a:t>. 2019;100(8):475-484.</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37637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26708A-2BEF-4E77-BD87-2AAB61F6EA7A}"/>
              </a:ext>
            </a:extLst>
          </p:cNvPr>
          <p:cNvSpPr>
            <a:spLocks noGrp="1"/>
          </p:cNvSpPr>
          <p:nvPr>
            <p:ph type="body" sz="quarter" idx="10"/>
          </p:nvPr>
        </p:nvSpPr>
        <p:spPr>
          <a:xfrm>
            <a:off x="1268234" y="5019085"/>
            <a:ext cx="1052691" cy="369332"/>
          </a:xfrm>
        </p:spPr>
        <p:txBody>
          <a:bodyPr wrap="square">
            <a:spAutoFit/>
          </a:bodyPr>
          <a:lstStyle/>
          <a:p>
            <a:r>
              <a:rPr lang="en-US" b="1" dirty="0">
                <a:latin typeface="Roboto" panose="02000000000000000000" pitchFamily="2" charset="0"/>
                <a:ea typeface="Roboto" panose="02000000000000000000" pitchFamily="2" charset="0"/>
              </a:rPr>
              <a:t>uihc.org</a:t>
            </a:r>
          </a:p>
        </p:txBody>
      </p:sp>
      <p:sp>
        <p:nvSpPr>
          <p:cNvPr id="8" name="Title 7">
            <a:extLst>
              <a:ext uri="{FF2B5EF4-FFF2-40B4-BE49-F238E27FC236}">
                <a16:creationId xmlns:a16="http://schemas.microsoft.com/office/drawing/2014/main" id="{8A848C61-C124-4C49-97C4-0B76F6D2E36A}"/>
              </a:ext>
            </a:extLst>
          </p:cNvPr>
          <p:cNvSpPr>
            <a:spLocks noGrp="1"/>
          </p:cNvSpPr>
          <p:nvPr>
            <p:ph type="ctrTitle"/>
          </p:nvPr>
        </p:nvSpPr>
        <p:spPr/>
        <p:txBody>
          <a:bodyPr>
            <a:normAutofit/>
          </a:bodyPr>
          <a:lstStyle/>
          <a:p>
            <a:r>
              <a:rPr lang="en-US" dirty="0">
                <a:solidFill>
                  <a:schemeClr val="tx1"/>
                </a:solidFill>
              </a:rPr>
              <a:t>Thank you</a:t>
            </a:r>
          </a:p>
        </p:txBody>
      </p:sp>
      <p:sp>
        <p:nvSpPr>
          <p:cNvPr id="10" name="Text Placeholder 9">
            <a:extLst>
              <a:ext uri="{FF2B5EF4-FFF2-40B4-BE49-F238E27FC236}">
                <a16:creationId xmlns:a16="http://schemas.microsoft.com/office/drawing/2014/main" id="{0169725C-B55D-4E33-942D-F573641FD183}"/>
              </a:ext>
            </a:extLst>
          </p:cNvPr>
          <p:cNvSpPr>
            <a:spLocks noGrp="1"/>
          </p:cNvSpPr>
          <p:nvPr>
            <p:ph type="body" sz="quarter" idx="12"/>
          </p:nvPr>
        </p:nvSpPr>
        <p:spPr/>
        <p:txBody>
          <a:bodyPr/>
          <a:lstStyle/>
          <a:p>
            <a:r>
              <a:rPr lang="en-US" b="1" dirty="0"/>
              <a:t>Leslie Veit, MPAS, PA-C</a:t>
            </a:r>
          </a:p>
          <a:p>
            <a:r>
              <a:rPr lang="en-US" dirty="0"/>
              <a:t>Clinical Associate Professor</a:t>
            </a:r>
          </a:p>
          <a:p>
            <a:r>
              <a:rPr lang="en-US" dirty="0"/>
              <a:t>Family and Community Medicine</a:t>
            </a:r>
          </a:p>
          <a:p>
            <a:endParaRPr lang="en-US" dirty="0"/>
          </a:p>
          <a:p>
            <a:endParaRPr lang="en-US" dirty="0"/>
          </a:p>
          <a:p>
            <a:r>
              <a:rPr lang="en-US" dirty="0"/>
              <a:t>leslie-veit@uiwoa.edu</a:t>
            </a:r>
          </a:p>
        </p:txBody>
      </p:sp>
      <p:grpSp>
        <p:nvGrpSpPr>
          <p:cNvPr id="53" name="Group 52">
            <a:extLst>
              <a:ext uri="{FF2B5EF4-FFF2-40B4-BE49-F238E27FC236}">
                <a16:creationId xmlns:a16="http://schemas.microsoft.com/office/drawing/2014/main" id="{5A275D64-53D9-7397-E7BA-2686E4CA3D7B}"/>
              </a:ext>
            </a:extLst>
          </p:cNvPr>
          <p:cNvGrpSpPr/>
          <p:nvPr/>
        </p:nvGrpSpPr>
        <p:grpSpPr>
          <a:xfrm>
            <a:off x="956094" y="5607408"/>
            <a:ext cx="2054285" cy="371275"/>
            <a:chOff x="956094" y="5607408"/>
            <a:chExt cx="2054285" cy="371275"/>
          </a:xfrm>
        </p:grpSpPr>
        <p:sp>
          <p:nvSpPr>
            <p:cNvPr id="36" name="Oval 35">
              <a:extLst>
                <a:ext uri="{FF2B5EF4-FFF2-40B4-BE49-F238E27FC236}">
                  <a16:creationId xmlns:a16="http://schemas.microsoft.com/office/drawing/2014/main" id="{35DBA3F4-AD04-4FF3-8AF3-E0C634560945}"/>
                </a:ext>
              </a:extLst>
            </p:cNvPr>
            <p:cNvSpPr/>
            <p:nvPr/>
          </p:nvSpPr>
          <p:spPr>
            <a:xfrm>
              <a:off x="956094" y="5607408"/>
              <a:ext cx="360057" cy="360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37" name="Oval 36">
              <a:extLst>
                <a:ext uri="{FF2B5EF4-FFF2-40B4-BE49-F238E27FC236}">
                  <a16:creationId xmlns:a16="http://schemas.microsoft.com/office/drawing/2014/main" id="{983A986E-216E-4713-ABE2-242F65435AF2}"/>
                </a:ext>
              </a:extLst>
            </p:cNvPr>
            <p:cNvSpPr/>
            <p:nvPr/>
          </p:nvSpPr>
          <p:spPr>
            <a:xfrm>
              <a:off x="1379651" y="5618626"/>
              <a:ext cx="360057" cy="360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39" name="Oval 38">
              <a:extLst>
                <a:ext uri="{FF2B5EF4-FFF2-40B4-BE49-F238E27FC236}">
                  <a16:creationId xmlns:a16="http://schemas.microsoft.com/office/drawing/2014/main" id="{B1C1E962-E75E-42B3-97BA-044191209FF9}"/>
                </a:ext>
              </a:extLst>
            </p:cNvPr>
            <p:cNvSpPr/>
            <p:nvPr/>
          </p:nvSpPr>
          <p:spPr>
            <a:xfrm>
              <a:off x="1803208" y="5615361"/>
              <a:ext cx="360057" cy="360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41" name="Oval 40">
              <a:extLst>
                <a:ext uri="{FF2B5EF4-FFF2-40B4-BE49-F238E27FC236}">
                  <a16:creationId xmlns:a16="http://schemas.microsoft.com/office/drawing/2014/main" id="{96B4FC49-8C41-4F30-8F37-22B1FE1AF1CC}"/>
                </a:ext>
              </a:extLst>
            </p:cNvPr>
            <p:cNvSpPr/>
            <p:nvPr/>
          </p:nvSpPr>
          <p:spPr>
            <a:xfrm>
              <a:off x="2226765" y="5618626"/>
              <a:ext cx="360057" cy="360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30" name="Oval 29">
              <a:extLst>
                <a:ext uri="{FF2B5EF4-FFF2-40B4-BE49-F238E27FC236}">
                  <a16:creationId xmlns:a16="http://schemas.microsoft.com/office/drawing/2014/main" id="{59267297-5228-5072-0E70-0DB6AF2DF750}"/>
                </a:ext>
              </a:extLst>
            </p:cNvPr>
            <p:cNvSpPr/>
            <p:nvPr/>
          </p:nvSpPr>
          <p:spPr>
            <a:xfrm>
              <a:off x="2650322" y="5618626"/>
              <a:ext cx="360057" cy="360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grpSp>
          <p:nvGrpSpPr>
            <p:cNvPr id="33" name="Graphic 8">
              <a:extLst>
                <a:ext uri="{FF2B5EF4-FFF2-40B4-BE49-F238E27FC236}">
                  <a16:creationId xmlns:a16="http://schemas.microsoft.com/office/drawing/2014/main" id="{C4F163D7-A677-C1BA-0484-A0E32CB0630D}"/>
                </a:ext>
              </a:extLst>
            </p:cNvPr>
            <p:cNvGrpSpPr/>
            <p:nvPr/>
          </p:nvGrpSpPr>
          <p:grpSpPr>
            <a:xfrm>
              <a:off x="1029471" y="5681695"/>
              <a:ext cx="214904" cy="214867"/>
              <a:chOff x="1120124" y="377562"/>
              <a:chExt cx="1007969" cy="1007798"/>
            </a:xfrm>
          </p:grpSpPr>
          <p:sp>
            <p:nvSpPr>
              <p:cNvPr id="51" name="Freeform 50">
                <a:extLst>
                  <a:ext uri="{FF2B5EF4-FFF2-40B4-BE49-F238E27FC236}">
                    <a16:creationId xmlns:a16="http://schemas.microsoft.com/office/drawing/2014/main" id="{10619E19-75B0-D101-3FC9-95A324740464}"/>
                  </a:ext>
                </a:extLst>
              </p:cNvPr>
              <p:cNvSpPr/>
              <p:nvPr/>
            </p:nvSpPr>
            <p:spPr>
              <a:xfrm>
                <a:off x="1120124" y="377562"/>
                <a:ext cx="1007969" cy="1001676"/>
              </a:xfrm>
              <a:custGeom>
                <a:avLst/>
                <a:gdLst>
                  <a:gd name="connsiteX0" fmla="*/ 1007970 w 1007969"/>
                  <a:gd name="connsiteY0" fmla="*/ 503899 h 1001676"/>
                  <a:gd name="connsiteX1" fmla="*/ 503985 w 1007969"/>
                  <a:gd name="connsiteY1" fmla="*/ 0 h 1001676"/>
                  <a:gd name="connsiteX2" fmla="*/ 0 w 1007969"/>
                  <a:gd name="connsiteY2" fmla="*/ 503899 h 1001676"/>
                  <a:gd name="connsiteX3" fmla="*/ 425238 w 1007969"/>
                  <a:gd name="connsiteY3" fmla="*/ 1001677 h 1001676"/>
                  <a:gd name="connsiteX4" fmla="*/ 425238 w 1007969"/>
                  <a:gd name="connsiteY4" fmla="*/ 649558 h 1001676"/>
                  <a:gd name="connsiteX5" fmla="*/ 297273 w 1007969"/>
                  <a:gd name="connsiteY5" fmla="*/ 649558 h 1001676"/>
                  <a:gd name="connsiteX6" fmla="*/ 297273 w 1007969"/>
                  <a:gd name="connsiteY6" fmla="*/ 503899 h 1001676"/>
                  <a:gd name="connsiteX7" fmla="*/ 425238 w 1007969"/>
                  <a:gd name="connsiteY7" fmla="*/ 503899 h 1001676"/>
                  <a:gd name="connsiteX8" fmla="*/ 425238 w 1007969"/>
                  <a:gd name="connsiteY8" fmla="*/ 392883 h 1001676"/>
                  <a:gd name="connsiteX9" fmla="*/ 615600 w 1007969"/>
                  <a:gd name="connsiteY9" fmla="*/ 196836 h 1001676"/>
                  <a:gd name="connsiteX10" fmla="*/ 728415 w 1007969"/>
                  <a:gd name="connsiteY10" fmla="*/ 206678 h 1001676"/>
                  <a:gd name="connsiteX11" fmla="*/ 728415 w 1007969"/>
                  <a:gd name="connsiteY11" fmla="*/ 330684 h 1001676"/>
                  <a:gd name="connsiteX12" fmla="*/ 664866 w 1007969"/>
                  <a:gd name="connsiteY12" fmla="*/ 330684 h 1001676"/>
                  <a:gd name="connsiteX13" fmla="*/ 582732 w 1007969"/>
                  <a:gd name="connsiteY13" fmla="*/ 409376 h 1001676"/>
                  <a:gd name="connsiteX14" fmla="*/ 582732 w 1007969"/>
                  <a:gd name="connsiteY14" fmla="*/ 503899 h 1001676"/>
                  <a:gd name="connsiteX15" fmla="*/ 722509 w 1007969"/>
                  <a:gd name="connsiteY15" fmla="*/ 503899 h 1001676"/>
                  <a:gd name="connsiteX16" fmla="*/ 700165 w 1007969"/>
                  <a:gd name="connsiteY16" fmla="*/ 649558 h 1001676"/>
                  <a:gd name="connsiteX17" fmla="*/ 582732 w 1007969"/>
                  <a:gd name="connsiteY17" fmla="*/ 649558 h 1001676"/>
                  <a:gd name="connsiteX18" fmla="*/ 582732 w 1007969"/>
                  <a:gd name="connsiteY18" fmla="*/ 1001677 h 1001676"/>
                  <a:gd name="connsiteX19" fmla="*/ 1007970 w 1007969"/>
                  <a:gd name="connsiteY19" fmla="*/ 503899 h 1001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969" h="1001676">
                    <a:moveTo>
                      <a:pt x="1007970" y="503899"/>
                    </a:moveTo>
                    <a:cubicBezTo>
                      <a:pt x="1007970" y="225604"/>
                      <a:pt x="782328" y="0"/>
                      <a:pt x="503985" y="0"/>
                    </a:cubicBezTo>
                    <a:cubicBezTo>
                      <a:pt x="225643" y="0"/>
                      <a:pt x="0" y="225604"/>
                      <a:pt x="0" y="503899"/>
                    </a:cubicBezTo>
                    <a:cubicBezTo>
                      <a:pt x="0" y="755406"/>
                      <a:pt x="184300" y="963875"/>
                      <a:pt x="425238" y="1001677"/>
                    </a:cubicBezTo>
                    <a:lnTo>
                      <a:pt x="425238" y="649558"/>
                    </a:lnTo>
                    <a:lnTo>
                      <a:pt x="297273" y="649558"/>
                    </a:lnTo>
                    <a:lnTo>
                      <a:pt x="297273" y="503899"/>
                    </a:lnTo>
                    <a:lnTo>
                      <a:pt x="425238" y="503899"/>
                    </a:lnTo>
                    <a:lnTo>
                      <a:pt x="425238" y="392883"/>
                    </a:lnTo>
                    <a:cubicBezTo>
                      <a:pt x="425238" y="266594"/>
                      <a:pt x="500480" y="196836"/>
                      <a:pt x="615600" y="196836"/>
                    </a:cubicBezTo>
                    <a:cubicBezTo>
                      <a:pt x="670743" y="196836"/>
                      <a:pt x="728415" y="206678"/>
                      <a:pt x="728415" y="206678"/>
                    </a:cubicBezTo>
                    <a:lnTo>
                      <a:pt x="728415" y="330684"/>
                    </a:lnTo>
                    <a:lnTo>
                      <a:pt x="664866" y="330684"/>
                    </a:lnTo>
                    <a:cubicBezTo>
                      <a:pt x="602262" y="330684"/>
                      <a:pt x="582732" y="369526"/>
                      <a:pt x="582732" y="409376"/>
                    </a:cubicBezTo>
                    <a:lnTo>
                      <a:pt x="582732" y="503899"/>
                    </a:lnTo>
                    <a:lnTo>
                      <a:pt x="722509" y="503899"/>
                    </a:lnTo>
                    <a:lnTo>
                      <a:pt x="700165" y="649558"/>
                    </a:lnTo>
                    <a:lnTo>
                      <a:pt x="582732" y="649558"/>
                    </a:lnTo>
                    <a:lnTo>
                      <a:pt x="582732" y="1001677"/>
                    </a:lnTo>
                    <a:cubicBezTo>
                      <a:pt x="823671" y="963875"/>
                      <a:pt x="1007970" y="755406"/>
                      <a:pt x="1007970" y="503899"/>
                    </a:cubicBezTo>
                    <a:close/>
                  </a:path>
                </a:pathLst>
              </a:custGeom>
              <a:solidFill>
                <a:srgbClr val="000000"/>
              </a:solidFill>
              <a:ln w="98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FA49E7BD-7A53-0F13-B15C-1746EC3B0D82}"/>
                  </a:ext>
                </a:extLst>
              </p:cNvPr>
              <p:cNvSpPr/>
              <p:nvPr/>
            </p:nvSpPr>
            <p:spPr>
              <a:xfrm>
                <a:off x="1417397" y="574398"/>
                <a:ext cx="431142" cy="810962"/>
              </a:xfrm>
              <a:custGeom>
                <a:avLst/>
                <a:gdLst>
                  <a:gd name="connsiteX0" fmla="*/ 402892 w 431142"/>
                  <a:gd name="connsiteY0" fmla="*/ 452722 h 810962"/>
                  <a:gd name="connsiteX1" fmla="*/ 425237 w 431142"/>
                  <a:gd name="connsiteY1" fmla="*/ 307063 h 810962"/>
                  <a:gd name="connsiteX2" fmla="*/ 285460 w 431142"/>
                  <a:gd name="connsiteY2" fmla="*/ 307063 h 810962"/>
                  <a:gd name="connsiteX3" fmla="*/ 285460 w 431142"/>
                  <a:gd name="connsiteY3" fmla="*/ 212540 h 810962"/>
                  <a:gd name="connsiteX4" fmla="*/ 367593 w 431142"/>
                  <a:gd name="connsiteY4" fmla="*/ 133848 h 810962"/>
                  <a:gd name="connsiteX5" fmla="*/ 431143 w 431142"/>
                  <a:gd name="connsiteY5" fmla="*/ 133848 h 810962"/>
                  <a:gd name="connsiteX6" fmla="*/ 431143 w 431142"/>
                  <a:gd name="connsiteY6" fmla="*/ 9842 h 810962"/>
                  <a:gd name="connsiteX7" fmla="*/ 318327 w 431142"/>
                  <a:gd name="connsiteY7" fmla="*/ 0 h 810962"/>
                  <a:gd name="connsiteX8" fmla="*/ 127965 w 431142"/>
                  <a:gd name="connsiteY8" fmla="*/ 196047 h 810962"/>
                  <a:gd name="connsiteX9" fmla="*/ 127965 w 431142"/>
                  <a:gd name="connsiteY9" fmla="*/ 307063 h 810962"/>
                  <a:gd name="connsiteX10" fmla="*/ 0 w 431142"/>
                  <a:gd name="connsiteY10" fmla="*/ 307063 h 810962"/>
                  <a:gd name="connsiteX11" fmla="*/ 0 w 431142"/>
                  <a:gd name="connsiteY11" fmla="*/ 452722 h 810962"/>
                  <a:gd name="connsiteX12" fmla="*/ 127965 w 431142"/>
                  <a:gd name="connsiteY12" fmla="*/ 452722 h 810962"/>
                  <a:gd name="connsiteX13" fmla="*/ 127965 w 431142"/>
                  <a:gd name="connsiteY13" fmla="*/ 804840 h 810962"/>
                  <a:gd name="connsiteX14" fmla="*/ 206713 w 431142"/>
                  <a:gd name="connsiteY14" fmla="*/ 810962 h 810962"/>
                  <a:gd name="connsiteX15" fmla="*/ 285460 w 431142"/>
                  <a:gd name="connsiteY15" fmla="*/ 804840 h 810962"/>
                  <a:gd name="connsiteX16" fmla="*/ 285460 w 431142"/>
                  <a:gd name="connsiteY16" fmla="*/ 452722 h 810962"/>
                  <a:gd name="connsiteX17" fmla="*/ 402892 w 431142"/>
                  <a:gd name="connsiteY17" fmla="*/ 452722 h 8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1142" h="810962">
                    <a:moveTo>
                      <a:pt x="402892" y="452722"/>
                    </a:moveTo>
                    <a:lnTo>
                      <a:pt x="425237" y="307063"/>
                    </a:lnTo>
                    <a:lnTo>
                      <a:pt x="285460" y="307063"/>
                    </a:lnTo>
                    <a:lnTo>
                      <a:pt x="285460" y="212540"/>
                    </a:lnTo>
                    <a:cubicBezTo>
                      <a:pt x="285460" y="172689"/>
                      <a:pt x="304989" y="133848"/>
                      <a:pt x="367593" y="133848"/>
                    </a:cubicBezTo>
                    <a:lnTo>
                      <a:pt x="431143" y="133848"/>
                    </a:lnTo>
                    <a:lnTo>
                      <a:pt x="431143" y="9842"/>
                    </a:lnTo>
                    <a:cubicBezTo>
                      <a:pt x="431143" y="9842"/>
                      <a:pt x="373470" y="0"/>
                      <a:pt x="318327" y="0"/>
                    </a:cubicBezTo>
                    <a:cubicBezTo>
                      <a:pt x="203208" y="0"/>
                      <a:pt x="127965" y="69757"/>
                      <a:pt x="127965" y="196047"/>
                    </a:cubicBezTo>
                    <a:lnTo>
                      <a:pt x="127965" y="307063"/>
                    </a:lnTo>
                    <a:lnTo>
                      <a:pt x="0" y="307063"/>
                    </a:lnTo>
                    <a:lnTo>
                      <a:pt x="0" y="452722"/>
                    </a:lnTo>
                    <a:lnTo>
                      <a:pt x="127965" y="452722"/>
                    </a:lnTo>
                    <a:lnTo>
                      <a:pt x="127965" y="804840"/>
                    </a:lnTo>
                    <a:cubicBezTo>
                      <a:pt x="153625" y="808866"/>
                      <a:pt x="179924" y="810962"/>
                      <a:pt x="206713" y="810962"/>
                    </a:cubicBezTo>
                    <a:cubicBezTo>
                      <a:pt x="233506" y="810962"/>
                      <a:pt x="259798" y="808866"/>
                      <a:pt x="285460" y="804840"/>
                    </a:cubicBezTo>
                    <a:lnTo>
                      <a:pt x="285460" y="452722"/>
                    </a:lnTo>
                    <a:lnTo>
                      <a:pt x="402892" y="452722"/>
                    </a:lnTo>
                    <a:close/>
                  </a:path>
                </a:pathLst>
              </a:custGeom>
              <a:solidFill>
                <a:srgbClr val="FFFFFF"/>
              </a:solidFill>
              <a:ln w="984" cap="flat">
                <a:noFill/>
                <a:prstDash val="solid"/>
                <a:miter/>
              </a:ln>
            </p:spPr>
            <p:txBody>
              <a:bodyPr rtlCol="0" anchor="ctr"/>
              <a:lstStyle/>
              <a:p>
                <a:endParaRPr lang="en-US"/>
              </a:p>
            </p:txBody>
          </p:sp>
        </p:grpSp>
        <p:grpSp>
          <p:nvGrpSpPr>
            <p:cNvPr id="34" name="Graphic 8">
              <a:extLst>
                <a:ext uri="{FF2B5EF4-FFF2-40B4-BE49-F238E27FC236}">
                  <a16:creationId xmlns:a16="http://schemas.microsoft.com/office/drawing/2014/main" id="{6ACF29BD-504D-A7C7-CE2A-8CD498318A16}"/>
                </a:ext>
              </a:extLst>
            </p:cNvPr>
            <p:cNvGrpSpPr/>
            <p:nvPr/>
          </p:nvGrpSpPr>
          <p:grpSpPr>
            <a:xfrm>
              <a:off x="1460298" y="5697406"/>
              <a:ext cx="202662" cy="202627"/>
              <a:chOff x="2603366" y="406579"/>
              <a:chExt cx="950553" cy="950387"/>
            </a:xfrm>
            <a:solidFill>
              <a:srgbClr val="000000"/>
            </a:solidFill>
          </p:grpSpPr>
          <p:sp>
            <p:nvSpPr>
              <p:cNvPr id="48" name="Freeform 47">
                <a:extLst>
                  <a:ext uri="{FF2B5EF4-FFF2-40B4-BE49-F238E27FC236}">
                    <a16:creationId xmlns:a16="http://schemas.microsoft.com/office/drawing/2014/main" id="{5F07F711-7BCD-D8F4-F2AE-D108B6DF664E}"/>
                  </a:ext>
                </a:extLst>
              </p:cNvPr>
              <p:cNvSpPr/>
              <p:nvPr/>
            </p:nvSpPr>
            <p:spPr>
              <a:xfrm>
                <a:off x="2603366" y="406579"/>
                <a:ext cx="950553" cy="950387"/>
              </a:xfrm>
              <a:custGeom>
                <a:avLst/>
                <a:gdLst>
                  <a:gd name="connsiteX0" fmla="*/ 475282 w 950553"/>
                  <a:gd name="connsiteY0" fmla="*/ 85620 h 950387"/>
                  <a:gd name="connsiteX1" fmla="*/ 667328 w 950553"/>
                  <a:gd name="connsiteY1" fmla="*/ 88391 h 950387"/>
                  <a:gd name="connsiteX2" fmla="*/ 755585 w 950553"/>
                  <a:gd name="connsiteY2" fmla="*/ 104753 h 950387"/>
                  <a:gd name="connsiteX3" fmla="*/ 810235 w 950553"/>
                  <a:gd name="connsiteY3" fmla="*/ 140298 h 950387"/>
                  <a:gd name="connsiteX4" fmla="*/ 845780 w 950553"/>
                  <a:gd name="connsiteY4" fmla="*/ 194938 h 950387"/>
                  <a:gd name="connsiteX5" fmla="*/ 862150 w 950553"/>
                  <a:gd name="connsiteY5" fmla="*/ 283174 h 950387"/>
                  <a:gd name="connsiteX6" fmla="*/ 864916 w 950553"/>
                  <a:gd name="connsiteY6" fmla="*/ 475193 h 950387"/>
                  <a:gd name="connsiteX7" fmla="*/ 862150 w 950553"/>
                  <a:gd name="connsiteY7" fmla="*/ 667210 h 950387"/>
                  <a:gd name="connsiteX8" fmla="*/ 845780 w 950553"/>
                  <a:gd name="connsiteY8" fmla="*/ 755452 h 950387"/>
                  <a:gd name="connsiteX9" fmla="*/ 810235 w 950553"/>
                  <a:gd name="connsiteY9" fmla="*/ 810083 h 950387"/>
                  <a:gd name="connsiteX10" fmla="*/ 755585 w 950553"/>
                  <a:gd name="connsiteY10" fmla="*/ 845632 h 950387"/>
                  <a:gd name="connsiteX11" fmla="*/ 667328 w 950553"/>
                  <a:gd name="connsiteY11" fmla="*/ 861999 h 950387"/>
                  <a:gd name="connsiteX12" fmla="*/ 475282 w 950553"/>
                  <a:gd name="connsiteY12" fmla="*/ 864764 h 950387"/>
                  <a:gd name="connsiteX13" fmla="*/ 283226 w 950553"/>
                  <a:gd name="connsiteY13" fmla="*/ 861999 h 950387"/>
                  <a:gd name="connsiteX14" fmla="*/ 194979 w 950553"/>
                  <a:gd name="connsiteY14" fmla="*/ 845632 h 950387"/>
                  <a:gd name="connsiteX15" fmla="*/ 140329 w 950553"/>
                  <a:gd name="connsiteY15" fmla="*/ 810083 h 950387"/>
                  <a:gd name="connsiteX16" fmla="*/ 104774 w 950553"/>
                  <a:gd name="connsiteY16" fmla="*/ 755452 h 950387"/>
                  <a:gd name="connsiteX17" fmla="*/ 88414 w 950553"/>
                  <a:gd name="connsiteY17" fmla="*/ 667210 h 950387"/>
                  <a:gd name="connsiteX18" fmla="*/ 85638 w 950553"/>
                  <a:gd name="connsiteY18" fmla="*/ 475193 h 950387"/>
                  <a:gd name="connsiteX19" fmla="*/ 88414 w 950553"/>
                  <a:gd name="connsiteY19" fmla="*/ 283174 h 950387"/>
                  <a:gd name="connsiteX20" fmla="*/ 104774 w 950553"/>
                  <a:gd name="connsiteY20" fmla="*/ 194938 h 950387"/>
                  <a:gd name="connsiteX21" fmla="*/ 140329 w 950553"/>
                  <a:gd name="connsiteY21" fmla="*/ 140299 h 950387"/>
                  <a:gd name="connsiteX22" fmla="*/ 194979 w 950553"/>
                  <a:gd name="connsiteY22" fmla="*/ 104753 h 950387"/>
                  <a:gd name="connsiteX23" fmla="*/ 283226 w 950553"/>
                  <a:gd name="connsiteY23" fmla="*/ 88390 h 950387"/>
                  <a:gd name="connsiteX24" fmla="*/ 475282 w 950553"/>
                  <a:gd name="connsiteY24" fmla="*/ 85620 h 950387"/>
                  <a:gd name="connsiteX25" fmla="*/ 475282 w 950553"/>
                  <a:gd name="connsiteY25" fmla="*/ 0 h 950387"/>
                  <a:gd name="connsiteX26" fmla="*/ 279328 w 950553"/>
                  <a:gd name="connsiteY26" fmla="*/ 2859 h 950387"/>
                  <a:gd name="connsiteX27" fmla="*/ 163953 w 950553"/>
                  <a:gd name="connsiteY27" fmla="*/ 24947 h 950387"/>
                  <a:gd name="connsiteX28" fmla="*/ 79771 w 950553"/>
                  <a:gd name="connsiteY28" fmla="*/ 79757 h 950387"/>
                  <a:gd name="connsiteX29" fmla="*/ 24953 w 950553"/>
                  <a:gd name="connsiteY29" fmla="*/ 163923 h 950387"/>
                  <a:gd name="connsiteX30" fmla="*/ 2864 w 950553"/>
                  <a:gd name="connsiteY30" fmla="*/ 279272 h 950387"/>
                  <a:gd name="connsiteX31" fmla="*/ 0 w 950553"/>
                  <a:gd name="connsiteY31" fmla="*/ 475193 h 950387"/>
                  <a:gd name="connsiteX32" fmla="*/ 2864 w 950553"/>
                  <a:gd name="connsiteY32" fmla="*/ 671118 h 950387"/>
                  <a:gd name="connsiteX33" fmla="*/ 24953 w 950553"/>
                  <a:gd name="connsiteY33" fmla="*/ 786463 h 950387"/>
                  <a:gd name="connsiteX34" fmla="*/ 79771 w 950553"/>
                  <a:gd name="connsiteY34" fmla="*/ 870630 h 950387"/>
                  <a:gd name="connsiteX35" fmla="*/ 163953 w 950553"/>
                  <a:gd name="connsiteY35" fmla="*/ 925439 h 950387"/>
                  <a:gd name="connsiteX36" fmla="*/ 279328 w 950553"/>
                  <a:gd name="connsiteY36" fmla="*/ 947523 h 950387"/>
                  <a:gd name="connsiteX37" fmla="*/ 475282 w 950553"/>
                  <a:gd name="connsiteY37" fmla="*/ 950387 h 950387"/>
                  <a:gd name="connsiteX38" fmla="*/ 671236 w 950553"/>
                  <a:gd name="connsiteY38" fmla="*/ 947523 h 950387"/>
                  <a:gd name="connsiteX39" fmla="*/ 786601 w 950553"/>
                  <a:gd name="connsiteY39" fmla="*/ 925439 h 950387"/>
                  <a:gd name="connsiteX40" fmla="*/ 870783 w 950553"/>
                  <a:gd name="connsiteY40" fmla="*/ 870630 h 950387"/>
                  <a:gd name="connsiteX41" fmla="*/ 925601 w 950553"/>
                  <a:gd name="connsiteY41" fmla="*/ 786463 h 950387"/>
                  <a:gd name="connsiteX42" fmla="*/ 947699 w 950553"/>
                  <a:gd name="connsiteY42" fmla="*/ 671118 h 950387"/>
                  <a:gd name="connsiteX43" fmla="*/ 950554 w 950553"/>
                  <a:gd name="connsiteY43" fmla="*/ 475193 h 950387"/>
                  <a:gd name="connsiteX44" fmla="*/ 947699 w 950553"/>
                  <a:gd name="connsiteY44" fmla="*/ 279272 h 950387"/>
                  <a:gd name="connsiteX45" fmla="*/ 925601 w 950553"/>
                  <a:gd name="connsiteY45" fmla="*/ 163923 h 950387"/>
                  <a:gd name="connsiteX46" fmla="*/ 870783 w 950553"/>
                  <a:gd name="connsiteY46" fmla="*/ 79757 h 950387"/>
                  <a:gd name="connsiteX47" fmla="*/ 786601 w 950553"/>
                  <a:gd name="connsiteY47" fmla="*/ 24947 h 950387"/>
                  <a:gd name="connsiteX48" fmla="*/ 671236 w 950553"/>
                  <a:gd name="connsiteY48" fmla="*/ 2859 h 950387"/>
                  <a:gd name="connsiteX49" fmla="*/ 475282 w 950553"/>
                  <a:gd name="connsiteY49" fmla="*/ 0 h 950387"/>
                  <a:gd name="connsiteX50" fmla="*/ 475282 w 950553"/>
                  <a:gd name="connsiteY50" fmla="*/ 0 h 950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50553" h="950387">
                    <a:moveTo>
                      <a:pt x="475282" y="85620"/>
                    </a:moveTo>
                    <a:cubicBezTo>
                      <a:pt x="602184" y="85620"/>
                      <a:pt x="617215" y="86105"/>
                      <a:pt x="667328" y="88391"/>
                    </a:cubicBezTo>
                    <a:cubicBezTo>
                      <a:pt x="713671" y="90505"/>
                      <a:pt x="738841" y="98245"/>
                      <a:pt x="755585" y="104753"/>
                    </a:cubicBezTo>
                    <a:cubicBezTo>
                      <a:pt x="777772" y="113372"/>
                      <a:pt x="793600" y="123671"/>
                      <a:pt x="810235" y="140298"/>
                    </a:cubicBezTo>
                    <a:cubicBezTo>
                      <a:pt x="826861" y="156927"/>
                      <a:pt x="837167" y="172757"/>
                      <a:pt x="845780" y="194938"/>
                    </a:cubicBezTo>
                    <a:cubicBezTo>
                      <a:pt x="852297" y="211683"/>
                      <a:pt x="860033" y="236844"/>
                      <a:pt x="862150" y="283174"/>
                    </a:cubicBezTo>
                    <a:cubicBezTo>
                      <a:pt x="864433" y="333281"/>
                      <a:pt x="864916" y="348311"/>
                      <a:pt x="864916" y="475193"/>
                    </a:cubicBezTo>
                    <a:cubicBezTo>
                      <a:pt x="864916" y="602078"/>
                      <a:pt x="864433" y="617106"/>
                      <a:pt x="862150" y="667210"/>
                    </a:cubicBezTo>
                    <a:cubicBezTo>
                      <a:pt x="860033" y="713545"/>
                      <a:pt x="852297" y="738701"/>
                      <a:pt x="845780" y="755452"/>
                    </a:cubicBezTo>
                    <a:cubicBezTo>
                      <a:pt x="837167" y="777625"/>
                      <a:pt x="826861" y="793461"/>
                      <a:pt x="810235" y="810083"/>
                    </a:cubicBezTo>
                    <a:cubicBezTo>
                      <a:pt x="793600" y="826716"/>
                      <a:pt x="777772" y="837010"/>
                      <a:pt x="755585" y="845632"/>
                    </a:cubicBezTo>
                    <a:cubicBezTo>
                      <a:pt x="738841" y="852137"/>
                      <a:pt x="713671" y="859883"/>
                      <a:pt x="667328" y="861999"/>
                    </a:cubicBezTo>
                    <a:cubicBezTo>
                      <a:pt x="617225" y="864282"/>
                      <a:pt x="602194" y="864764"/>
                      <a:pt x="475282" y="864764"/>
                    </a:cubicBezTo>
                    <a:cubicBezTo>
                      <a:pt x="348370" y="864764"/>
                      <a:pt x="333339" y="864282"/>
                      <a:pt x="283226" y="861999"/>
                    </a:cubicBezTo>
                    <a:cubicBezTo>
                      <a:pt x="236893" y="859883"/>
                      <a:pt x="211723" y="852137"/>
                      <a:pt x="194979" y="845632"/>
                    </a:cubicBezTo>
                    <a:cubicBezTo>
                      <a:pt x="172792" y="837010"/>
                      <a:pt x="156964" y="826716"/>
                      <a:pt x="140329" y="810083"/>
                    </a:cubicBezTo>
                    <a:cubicBezTo>
                      <a:pt x="123693" y="793461"/>
                      <a:pt x="113397" y="777625"/>
                      <a:pt x="104774" y="755452"/>
                    </a:cubicBezTo>
                    <a:cubicBezTo>
                      <a:pt x="98267" y="738701"/>
                      <a:pt x="90520" y="713545"/>
                      <a:pt x="88414" y="667210"/>
                    </a:cubicBezTo>
                    <a:cubicBezTo>
                      <a:pt x="86120" y="617106"/>
                      <a:pt x="85638" y="602078"/>
                      <a:pt x="85638" y="475193"/>
                    </a:cubicBezTo>
                    <a:cubicBezTo>
                      <a:pt x="85638" y="348311"/>
                      <a:pt x="86120" y="333281"/>
                      <a:pt x="88414" y="283174"/>
                    </a:cubicBezTo>
                    <a:cubicBezTo>
                      <a:pt x="90520" y="236844"/>
                      <a:pt x="98267" y="211682"/>
                      <a:pt x="104774" y="194938"/>
                    </a:cubicBezTo>
                    <a:cubicBezTo>
                      <a:pt x="113397" y="172757"/>
                      <a:pt x="123693" y="156927"/>
                      <a:pt x="140329" y="140299"/>
                    </a:cubicBezTo>
                    <a:cubicBezTo>
                      <a:pt x="156964" y="123671"/>
                      <a:pt x="172792" y="113372"/>
                      <a:pt x="194979" y="104753"/>
                    </a:cubicBezTo>
                    <a:cubicBezTo>
                      <a:pt x="211723" y="98245"/>
                      <a:pt x="236893" y="90504"/>
                      <a:pt x="283226" y="88390"/>
                    </a:cubicBezTo>
                    <a:cubicBezTo>
                      <a:pt x="333349" y="86105"/>
                      <a:pt x="348380" y="85620"/>
                      <a:pt x="475282" y="85620"/>
                    </a:cubicBezTo>
                    <a:moveTo>
                      <a:pt x="475282" y="0"/>
                    </a:moveTo>
                    <a:cubicBezTo>
                      <a:pt x="346204" y="0"/>
                      <a:pt x="330022" y="546"/>
                      <a:pt x="279328" y="2859"/>
                    </a:cubicBezTo>
                    <a:cubicBezTo>
                      <a:pt x="228733" y="5167"/>
                      <a:pt x="194192" y="13200"/>
                      <a:pt x="163953" y="24947"/>
                    </a:cubicBezTo>
                    <a:cubicBezTo>
                      <a:pt x="132700" y="37091"/>
                      <a:pt x="106201" y="53338"/>
                      <a:pt x="79771" y="79757"/>
                    </a:cubicBezTo>
                    <a:cubicBezTo>
                      <a:pt x="53352" y="106174"/>
                      <a:pt x="37100" y="132675"/>
                      <a:pt x="24953" y="163923"/>
                    </a:cubicBezTo>
                    <a:cubicBezTo>
                      <a:pt x="13210" y="194149"/>
                      <a:pt x="5168" y="228692"/>
                      <a:pt x="2864" y="279272"/>
                    </a:cubicBezTo>
                    <a:cubicBezTo>
                      <a:pt x="551" y="329956"/>
                      <a:pt x="0" y="346138"/>
                      <a:pt x="0" y="475193"/>
                    </a:cubicBezTo>
                    <a:cubicBezTo>
                      <a:pt x="0" y="604253"/>
                      <a:pt x="551" y="620432"/>
                      <a:pt x="2864" y="671118"/>
                    </a:cubicBezTo>
                    <a:cubicBezTo>
                      <a:pt x="5168" y="721694"/>
                      <a:pt x="13210" y="756239"/>
                      <a:pt x="24953" y="786463"/>
                    </a:cubicBezTo>
                    <a:cubicBezTo>
                      <a:pt x="37100" y="817711"/>
                      <a:pt x="53352" y="844214"/>
                      <a:pt x="79771" y="870630"/>
                    </a:cubicBezTo>
                    <a:cubicBezTo>
                      <a:pt x="106201" y="897045"/>
                      <a:pt x="132700" y="913294"/>
                      <a:pt x="163953" y="925439"/>
                    </a:cubicBezTo>
                    <a:cubicBezTo>
                      <a:pt x="194192" y="937190"/>
                      <a:pt x="228733" y="945220"/>
                      <a:pt x="279328" y="947523"/>
                    </a:cubicBezTo>
                    <a:cubicBezTo>
                      <a:pt x="330022" y="949836"/>
                      <a:pt x="346204" y="950387"/>
                      <a:pt x="475282" y="950387"/>
                    </a:cubicBezTo>
                    <a:cubicBezTo>
                      <a:pt x="604359" y="950387"/>
                      <a:pt x="620542" y="949836"/>
                      <a:pt x="671236" y="947523"/>
                    </a:cubicBezTo>
                    <a:cubicBezTo>
                      <a:pt x="721821" y="945220"/>
                      <a:pt x="756372" y="937190"/>
                      <a:pt x="786601" y="925439"/>
                    </a:cubicBezTo>
                    <a:cubicBezTo>
                      <a:pt x="817854" y="913294"/>
                      <a:pt x="844363" y="897045"/>
                      <a:pt x="870783" y="870630"/>
                    </a:cubicBezTo>
                    <a:cubicBezTo>
                      <a:pt x="897202" y="844214"/>
                      <a:pt x="913454" y="817711"/>
                      <a:pt x="925601" y="786463"/>
                    </a:cubicBezTo>
                    <a:cubicBezTo>
                      <a:pt x="937354" y="756239"/>
                      <a:pt x="945386" y="721694"/>
                      <a:pt x="947699" y="671118"/>
                    </a:cubicBezTo>
                    <a:cubicBezTo>
                      <a:pt x="950013" y="620432"/>
                      <a:pt x="950554" y="604253"/>
                      <a:pt x="950554" y="475193"/>
                    </a:cubicBezTo>
                    <a:cubicBezTo>
                      <a:pt x="950554" y="346138"/>
                      <a:pt x="950013" y="329956"/>
                      <a:pt x="947699" y="279272"/>
                    </a:cubicBezTo>
                    <a:cubicBezTo>
                      <a:pt x="945386" y="228692"/>
                      <a:pt x="937354" y="194149"/>
                      <a:pt x="925601" y="163923"/>
                    </a:cubicBezTo>
                    <a:cubicBezTo>
                      <a:pt x="913454" y="132675"/>
                      <a:pt x="897202" y="106174"/>
                      <a:pt x="870783" y="79757"/>
                    </a:cubicBezTo>
                    <a:cubicBezTo>
                      <a:pt x="844363" y="53338"/>
                      <a:pt x="817854" y="37091"/>
                      <a:pt x="786601" y="24947"/>
                    </a:cubicBezTo>
                    <a:cubicBezTo>
                      <a:pt x="756372" y="13200"/>
                      <a:pt x="721821" y="5167"/>
                      <a:pt x="671236" y="2859"/>
                    </a:cubicBezTo>
                    <a:cubicBezTo>
                      <a:pt x="620542" y="546"/>
                      <a:pt x="604359" y="0"/>
                      <a:pt x="475282" y="0"/>
                    </a:cubicBezTo>
                    <a:lnTo>
                      <a:pt x="475282" y="0"/>
                    </a:lnTo>
                    <a:close/>
                  </a:path>
                </a:pathLst>
              </a:custGeom>
              <a:solidFill>
                <a:srgbClr val="000000"/>
              </a:solidFill>
              <a:ln w="9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A62D334-30DF-A4B8-6021-18940D9B091E}"/>
                  </a:ext>
                </a:extLst>
              </p:cNvPr>
              <p:cNvSpPr/>
              <p:nvPr/>
            </p:nvSpPr>
            <p:spPr>
              <a:xfrm>
                <a:off x="2834589" y="637754"/>
                <a:ext cx="488117" cy="488039"/>
              </a:xfrm>
              <a:custGeom>
                <a:avLst/>
                <a:gdLst>
                  <a:gd name="connsiteX0" fmla="*/ 244059 w 488117"/>
                  <a:gd name="connsiteY0" fmla="*/ 0 h 488039"/>
                  <a:gd name="connsiteX1" fmla="*/ 0 w 488117"/>
                  <a:gd name="connsiteY1" fmla="*/ 244018 h 488039"/>
                  <a:gd name="connsiteX2" fmla="*/ 244059 w 488117"/>
                  <a:gd name="connsiteY2" fmla="*/ 488039 h 488039"/>
                  <a:gd name="connsiteX3" fmla="*/ 488118 w 488117"/>
                  <a:gd name="connsiteY3" fmla="*/ 244018 h 488039"/>
                  <a:gd name="connsiteX4" fmla="*/ 244059 w 488117"/>
                  <a:gd name="connsiteY4" fmla="*/ 0 h 488039"/>
                  <a:gd name="connsiteX5" fmla="*/ 244059 w 488117"/>
                  <a:gd name="connsiteY5" fmla="*/ 402416 h 488039"/>
                  <a:gd name="connsiteX6" fmla="*/ 85629 w 488117"/>
                  <a:gd name="connsiteY6" fmla="*/ 244018 h 488039"/>
                  <a:gd name="connsiteX7" fmla="*/ 244059 w 488117"/>
                  <a:gd name="connsiteY7" fmla="*/ 85620 h 488039"/>
                  <a:gd name="connsiteX8" fmla="*/ 402480 w 488117"/>
                  <a:gd name="connsiteY8" fmla="*/ 244018 h 488039"/>
                  <a:gd name="connsiteX9" fmla="*/ 244059 w 488117"/>
                  <a:gd name="connsiteY9" fmla="*/ 402416 h 48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117" h="488039">
                    <a:moveTo>
                      <a:pt x="244059" y="0"/>
                    </a:moveTo>
                    <a:cubicBezTo>
                      <a:pt x="109262" y="0"/>
                      <a:pt x="0" y="109250"/>
                      <a:pt x="0" y="244018"/>
                    </a:cubicBezTo>
                    <a:cubicBezTo>
                      <a:pt x="0" y="378786"/>
                      <a:pt x="109262" y="488039"/>
                      <a:pt x="244059" y="488039"/>
                    </a:cubicBezTo>
                    <a:cubicBezTo>
                      <a:pt x="378846" y="488039"/>
                      <a:pt x="488118" y="378786"/>
                      <a:pt x="488118" y="244018"/>
                    </a:cubicBezTo>
                    <a:cubicBezTo>
                      <a:pt x="488118" y="109250"/>
                      <a:pt x="378846" y="0"/>
                      <a:pt x="244059" y="0"/>
                    </a:cubicBezTo>
                    <a:close/>
                    <a:moveTo>
                      <a:pt x="244059" y="402416"/>
                    </a:moveTo>
                    <a:cubicBezTo>
                      <a:pt x="156560" y="402416"/>
                      <a:pt x="85629" y="331496"/>
                      <a:pt x="85629" y="244018"/>
                    </a:cubicBezTo>
                    <a:cubicBezTo>
                      <a:pt x="85629" y="156537"/>
                      <a:pt x="156560" y="85620"/>
                      <a:pt x="244059" y="85620"/>
                    </a:cubicBezTo>
                    <a:cubicBezTo>
                      <a:pt x="331548" y="85620"/>
                      <a:pt x="402480" y="156537"/>
                      <a:pt x="402480" y="244018"/>
                    </a:cubicBezTo>
                    <a:cubicBezTo>
                      <a:pt x="402480" y="331496"/>
                      <a:pt x="331548" y="402416"/>
                      <a:pt x="244059" y="402416"/>
                    </a:cubicBezTo>
                    <a:close/>
                  </a:path>
                </a:pathLst>
              </a:custGeom>
              <a:solidFill>
                <a:srgbClr val="000000"/>
              </a:solidFill>
              <a:ln w="98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1159682C-1D13-0730-14C2-6C0CB4D09CDF}"/>
                  </a:ext>
                </a:extLst>
              </p:cNvPr>
              <p:cNvSpPr/>
              <p:nvPr/>
            </p:nvSpPr>
            <p:spPr>
              <a:xfrm>
                <a:off x="3275321" y="571090"/>
                <a:ext cx="114066" cy="114046"/>
              </a:xfrm>
              <a:custGeom>
                <a:avLst/>
                <a:gdLst>
                  <a:gd name="connsiteX0" fmla="*/ 114066 w 114066"/>
                  <a:gd name="connsiteY0" fmla="*/ 57023 h 114046"/>
                  <a:gd name="connsiteX1" fmla="*/ 57033 w 114066"/>
                  <a:gd name="connsiteY1" fmla="*/ 114046 h 114046"/>
                  <a:gd name="connsiteX2" fmla="*/ 0 w 114066"/>
                  <a:gd name="connsiteY2" fmla="*/ 57023 h 114046"/>
                  <a:gd name="connsiteX3" fmla="*/ 57033 w 114066"/>
                  <a:gd name="connsiteY3" fmla="*/ 0 h 114046"/>
                  <a:gd name="connsiteX4" fmla="*/ 114066 w 114066"/>
                  <a:gd name="connsiteY4" fmla="*/ 57023 h 11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66" h="114046">
                    <a:moveTo>
                      <a:pt x="114066" y="57023"/>
                    </a:moveTo>
                    <a:cubicBezTo>
                      <a:pt x="114066" y="88516"/>
                      <a:pt x="88531" y="114046"/>
                      <a:pt x="57033" y="114046"/>
                    </a:cubicBezTo>
                    <a:cubicBezTo>
                      <a:pt x="25535" y="114046"/>
                      <a:pt x="0" y="88516"/>
                      <a:pt x="0" y="57023"/>
                    </a:cubicBezTo>
                    <a:cubicBezTo>
                      <a:pt x="0" y="25530"/>
                      <a:pt x="25535" y="0"/>
                      <a:pt x="57033" y="0"/>
                    </a:cubicBezTo>
                    <a:cubicBezTo>
                      <a:pt x="88531" y="0"/>
                      <a:pt x="114066" y="25530"/>
                      <a:pt x="114066" y="57023"/>
                    </a:cubicBezTo>
                    <a:close/>
                  </a:path>
                </a:pathLst>
              </a:custGeom>
              <a:solidFill>
                <a:srgbClr val="000000"/>
              </a:solidFill>
              <a:ln w="984"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F66B5D2F-EE2D-C202-581F-395BDEFDC9A4}"/>
                </a:ext>
              </a:extLst>
            </p:cNvPr>
            <p:cNvGrpSpPr/>
            <p:nvPr/>
          </p:nvGrpSpPr>
          <p:grpSpPr>
            <a:xfrm>
              <a:off x="2293659" y="5719154"/>
              <a:ext cx="225901" cy="159129"/>
              <a:chOff x="5337034" y="508586"/>
              <a:chExt cx="1059550" cy="746370"/>
            </a:xfrm>
          </p:grpSpPr>
          <p:sp>
            <p:nvSpPr>
              <p:cNvPr id="46" name="Freeform 45">
                <a:extLst>
                  <a:ext uri="{FF2B5EF4-FFF2-40B4-BE49-F238E27FC236}">
                    <a16:creationId xmlns:a16="http://schemas.microsoft.com/office/drawing/2014/main" id="{F176F298-88AF-B978-2286-C3366560D0EA}"/>
                  </a:ext>
                </a:extLst>
              </p:cNvPr>
              <p:cNvSpPr/>
              <p:nvPr/>
            </p:nvSpPr>
            <p:spPr>
              <a:xfrm>
                <a:off x="5337034" y="508586"/>
                <a:ext cx="1059550" cy="746370"/>
              </a:xfrm>
              <a:custGeom>
                <a:avLst/>
                <a:gdLst>
                  <a:gd name="connsiteX0" fmla="*/ 1037403 w 1059550"/>
                  <a:gd name="connsiteY0" fmla="*/ 116547 h 746370"/>
                  <a:gd name="connsiteX1" fmla="*/ 943732 w 1059550"/>
                  <a:gd name="connsiteY1" fmla="*/ 22280 h 746370"/>
                  <a:gd name="connsiteX2" fmla="*/ 529775 w 1059550"/>
                  <a:gd name="connsiteY2" fmla="*/ 0 h 746370"/>
                  <a:gd name="connsiteX3" fmla="*/ 115808 w 1059550"/>
                  <a:gd name="connsiteY3" fmla="*/ 22280 h 746370"/>
                  <a:gd name="connsiteX4" fmla="*/ 22138 w 1059550"/>
                  <a:gd name="connsiteY4" fmla="*/ 116547 h 746370"/>
                  <a:gd name="connsiteX5" fmla="*/ 0 w 1059550"/>
                  <a:gd name="connsiteY5" fmla="*/ 373186 h 746370"/>
                  <a:gd name="connsiteX6" fmla="*/ 22138 w 1059550"/>
                  <a:gd name="connsiteY6" fmla="*/ 629824 h 746370"/>
                  <a:gd name="connsiteX7" fmla="*/ 115808 w 1059550"/>
                  <a:gd name="connsiteY7" fmla="*/ 724089 h 746370"/>
                  <a:gd name="connsiteX8" fmla="*/ 529775 w 1059550"/>
                  <a:gd name="connsiteY8" fmla="*/ 746371 h 746370"/>
                  <a:gd name="connsiteX9" fmla="*/ 943732 w 1059550"/>
                  <a:gd name="connsiteY9" fmla="*/ 724089 h 746370"/>
                  <a:gd name="connsiteX10" fmla="*/ 1037403 w 1059550"/>
                  <a:gd name="connsiteY10" fmla="*/ 629824 h 746370"/>
                  <a:gd name="connsiteX11" fmla="*/ 1059551 w 1059550"/>
                  <a:gd name="connsiteY11" fmla="*/ 373186 h 746370"/>
                  <a:gd name="connsiteX12" fmla="*/ 1037403 w 1059550"/>
                  <a:gd name="connsiteY12" fmla="*/ 116547 h 746370"/>
                  <a:gd name="connsiteX13" fmla="*/ 421408 w 1059550"/>
                  <a:gd name="connsiteY13" fmla="*/ 530698 h 746370"/>
                  <a:gd name="connsiteX14" fmla="*/ 421408 w 1059550"/>
                  <a:gd name="connsiteY14" fmla="*/ 215672 h 746370"/>
                  <a:gd name="connsiteX15" fmla="*/ 698335 w 1059550"/>
                  <a:gd name="connsiteY15" fmla="*/ 373191 h 746370"/>
                  <a:gd name="connsiteX16" fmla="*/ 421408 w 1059550"/>
                  <a:gd name="connsiteY16" fmla="*/ 530698 h 74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9550" h="746370">
                    <a:moveTo>
                      <a:pt x="1037403" y="116547"/>
                    </a:moveTo>
                    <a:cubicBezTo>
                      <a:pt x="1025226" y="70672"/>
                      <a:pt x="989317" y="34543"/>
                      <a:pt x="943732" y="22280"/>
                    </a:cubicBezTo>
                    <a:cubicBezTo>
                      <a:pt x="861106" y="0"/>
                      <a:pt x="529775" y="0"/>
                      <a:pt x="529775" y="0"/>
                    </a:cubicBezTo>
                    <a:cubicBezTo>
                      <a:pt x="529775" y="0"/>
                      <a:pt x="198444" y="0"/>
                      <a:pt x="115808" y="22280"/>
                    </a:cubicBezTo>
                    <a:cubicBezTo>
                      <a:pt x="70223" y="34543"/>
                      <a:pt x="34324" y="70672"/>
                      <a:pt x="22138" y="116547"/>
                    </a:cubicBezTo>
                    <a:cubicBezTo>
                      <a:pt x="0" y="199698"/>
                      <a:pt x="0" y="373186"/>
                      <a:pt x="0" y="373186"/>
                    </a:cubicBezTo>
                    <a:cubicBezTo>
                      <a:pt x="0" y="373186"/>
                      <a:pt x="0" y="546671"/>
                      <a:pt x="22138" y="629824"/>
                    </a:cubicBezTo>
                    <a:cubicBezTo>
                      <a:pt x="34324" y="675697"/>
                      <a:pt x="70223" y="711826"/>
                      <a:pt x="115808" y="724089"/>
                    </a:cubicBezTo>
                    <a:cubicBezTo>
                      <a:pt x="198444" y="746371"/>
                      <a:pt x="529775" y="746371"/>
                      <a:pt x="529775" y="746371"/>
                    </a:cubicBezTo>
                    <a:cubicBezTo>
                      <a:pt x="529775" y="746371"/>
                      <a:pt x="861106" y="746371"/>
                      <a:pt x="943732" y="724089"/>
                    </a:cubicBezTo>
                    <a:cubicBezTo>
                      <a:pt x="989317" y="711826"/>
                      <a:pt x="1025226" y="675697"/>
                      <a:pt x="1037403" y="629824"/>
                    </a:cubicBezTo>
                    <a:cubicBezTo>
                      <a:pt x="1059551" y="546671"/>
                      <a:pt x="1059551" y="373186"/>
                      <a:pt x="1059551" y="373186"/>
                    </a:cubicBezTo>
                    <a:cubicBezTo>
                      <a:pt x="1059551" y="373186"/>
                      <a:pt x="1059551" y="199698"/>
                      <a:pt x="1037403" y="116547"/>
                    </a:cubicBezTo>
                    <a:close/>
                    <a:moveTo>
                      <a:pt x="421408" y="530698"/>
                    </a:moveTo>
                    <a:lnTo>
                      <a:pt x="421408" y="215672"/>
                    </a:lnTo>
                    <a:lnTo>
                      <a:pt x="698335" y="373191"/>
                    </a:lnTo>
                    <a:lnTo>
                      <a:pt x="421408" y="530698"/>
                    </a:lnTo>
                    <a:close/>
                  </a:path>
                </a:pathLst>
              </a:custGeom>
              <a:solidFill>
                <a:srgbClr val="000000"/>
              </a:solidFill>
              <a:ln w="9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70517A0-E145-8516-89E4-E6EF27962C88}"/>
                  </a:ext>
                </a:extLst>
              </p:cNvPr>
              <p:cNvSpPr/>
              <p:nvPr/>
            </p:nvSpPr>
            <p:spPr>
              <a:xfrm>
                <a:off x="5758443" y="724259"/>
                <a:ext cx="276926" cy="315025"/>
              </a:xfrm>
              <a:custGeom>
                <a:avLst/>
                <a:gdLst>
                  <a:gd name="connsiteX0" fmla="*/ 0 w 276926"/>
                  <a:gd name="connsiteY0" fmla="*/ 315026 h 315025"/>
                  <a:gd name="connsiteX1" fmla="*/ 0 w 276926"/>
                  <a:gd name="connsiteY1" fmla="*/ 0 h 315025"/>
                  <a:gd name="connsiteX2" fmla="*/ 276926 w 276926"/>
                  <a:gd name="connsiteY2" fmla="*/ 157518 h 315025"/>
                </a:gdLst>
                <a:ahLst/>
                <a:cxnLst>
                  <a:cxn ang="0">
                    <a:pos x="connsiteX0" y="connsiteY0"/>
                  </a:cxn>
                  <a:cxn ang="0">
                    <a:pos x="connsiteX1" y="connsiteY1"/>
                  </a:cxn>
                  <a:cxn ang="0">
                    <a:pos x="connsiteX2" y="connsiteY2"/>
                  </a:cxn>
                </a:cxnLst>
                <a:rect l="l" t="t" r="r" b="b"/>
                <a:pathLst>
                  <a:path w="276926" h="315025">
                    <a:moveTo>
                      <a:pt x="0" y="315026"/>
                    </a:moveTo>
                    <a:lnTo>
                      <a:pt x="0" y="0"/>
                    </a:lnTo>
                    <a:lnTo>
                      <a:pt x="276926" y="157518"/>
                    </a:lnTo>
                    <a:close/>
                  </a:path>
                </a:pathLst>
              </a:custGeom>
              <a:solidFill>
                <a:srgbClr val="FFFFFF"/>
              </a:solidFill>
              <a:ln w="984" cap="flat">
                <a:noFill/>
                <a:prstDash val="solid"/>
                <a:miter/>
              </a:ln>
            </p:spPr>
            <p:txBody>
              <a:bodyPr rtlCol="0" anchor="ctr"/>
              <a:lstStyle/>
              <a:p>
                <a:endParaRPr lang="en-US"/>
              </a:p>
            </p:txBody>
          </p:sp>
        </p:grpSp>
        <p:sp>
          <p:nvSpPr>
            <p:cNvPr id="38" name="Freeform 37">
              <a:extLst>
                <a:ext uri="{FF2B5EF4-FFF2-40B4-BE49-F238E27FC236}">
                  <a16:creationId xmlns:a16="http://schemas.microsoft.com/office/drawing/2014/main" id="{738EB938-00F0-0D52-0838-32A3A6D07BB1}"/>
                </a:ext>
              </a:extLst>
            </p:cNvPr>
            <p:cNvSpPr/>
            <p:nvPr/>
          </p:nvSpPr>
          <p:spPr>
            <a:xfrm>
              <a:off x="1888524" y="5701223"/>
              <a:ext cx="183592" cy="187593"/>
            </a:xfrm>
            <a:custGeom>
              <a:avLst/>
              <a:gdLst>
                <a:gd name="connsiteX0" fmla="*/ 512480 w 861106"/>
                <a:gd name="connsiteY0" fmla="*/ 372568 h 879875"/>
                <a:gd name="connsiteX1" fmla="*/ 833043 w 861106"/>
                <a:gd name="connsiteY1" fmla="*/ 0 h 879875"/>
                <a:gd name="connsiteX2" fmla="*/ 757081 w 861106"/>
                <a:gd name="connsiteY2" fmla="*/ 0 h 879875"/>
                <a:gd name="connsiteX3" fmla="*/ 478737 w 861106"/>
                <a:gd name="connsiteY3" fmla="*/ 323496 h 879875"/>
                <a:gd name="connsiteX4" fmla="*/ 256422 w 861106"/>
                <a:gd name="connsiteY4" fmla="*/ 0 h 879875"/>
                <a:gd name="connsiteX5" fmla="*/ 0 w 861106"/>
                <a:gd name="connsiteY5" fmla="*/ 0 h 879875"/>
                <a:gd name="connsiteX6" fmla="*/ 336184 w 861106"/>
                <a:gd name="connsiteY6" fmla="*/ 489187 h 879875"/>
                <a:gd name="connsiteX7" fmla="*/ 0 w 861106"/>
                <a:gd name="connsiteY7" fmla="*/ 879875 h 879875"/>
                <a:gd name="connsiteX8" fmla="*/ 75972 w 861106"/>
                <a:gd name="connsiteY8" fmla="*/ 879875 h 879875"/>
                <a:gd name="connsiteX9" fmla="*/ 369917 w 861106"/>
                <a:gd name="connsiteY9" fmla="*/ 538258 h 879875"/>
                <a:gd name="connsiteX10" fmla="*/ 604694 w 861106"/>
                <a:gd name="connsiteY10" fmla="*/ 879875 h 879875"/>
                <a:gd name="connsiteX11" fmla="*/ 861106 w 861106"/>
                <a:gd name="connsiteY11" fmla="*/ 879875 h 879875"/>
                <a:gd name="connsiteX12" fmla="*/ 512461 w 861106"/>
                <a:gd name="connsiteY12" fmla="*/ 372568 h 879875"/>
                <a:gd name="connsiteX13" fmla="*/ 512480 w 861106"/>
                <a:gd name="connsiteY13" fmla="*/ 372568 h 879875"/>
                <a:gd name="connsiteX14" fmla="*/ 408435 w 861106"/>
                <a:gd name="connsiteY14" fmla="*/ 493488 h 879875"/>
                <a:gd name="connsiteX15" fmla="*/ 374367 w 861106"/>
                <a:gd name="connsiteY15" fmla="*/ 444781 h 879875"/>
                <a:gd name="connsiteX16" fmla="*/ 103347 w 861106"/>
                <a:gd name="connsiteY16" fmla="*/ 57178 h 879875"/>
                <a:gd name="connsiteX17" fmla="*/ 220031 w 861106"/>
                <a:gd name="connsiteY17" fmla="*/ 57178 h 879875"/>
                <a:gd name="connsiteX18" fmla="*/ 438743 w 861106"/>
                <a:gd name="connsiteY18" fmla="*/ 369985 h 879875"/>
                <a:gd name="connsiteX19" fmla="*/ 472811 w 861106"/>
                <a:gd name="connsiteY19" fmla="*/ 418697 h 879875"/>
                <a:gd name="connsiteX20" fmla="*/ 757120 w 861106"/>
                <a:gd name="connsiteY20" fmla="*/ 825303 h 879875"/>
                <a:gd name="connsiteX21" fmla="*/ 640436 w 861106"/>
                <a:gd name="connsiteY21" fmla="*/ 825303 h 879875"/>
                <a:gd name="connsiteX22" fmla="*/ 408435 w 861106"/>
                <a:gd name="connsiteY22" fmla="*/ 493507 h 879875"/>
                <a:gd name="connsiteX23" fmla="*/ 408435 w 861106"/>
                <a:gd name="connsiteY23" fmla="*/ 493488 h 87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106" h="879875">
                  <a:moveTo>
                    <a:pt x="512480" y="372568"/>
                  </a:moveTo>
                  <a:lnTo>
                    <a:pt x="833043" y="0"/>
                  </a:lnTo>
                  <a:lnTo>
                    <a:pt x="757081" y="0"/>
                  </a:lnTo>
                  <a:lnTo>
                    <a:pt x="478737" y="323496"/>
                  </a:lnTo>
                  <a:lnTo>
                    <a:pt x="256422" y="0"/>
                  </a:lnTo>
                  <a:lnTo>
                    <a:pt x="0" y="0"/>
                  </a:lnTo>
                  <a:lnTo>
                    <a:pt x="336184" y="489187"/>
                  </a:lnTo>
                  <a:lnTo>
                    <a:pt x="0" y="879875"/>
                  </a:lnTo>
                  <a:lnTo>
                    <a:pt x="75972" y="879875"/>
                  </a:lnTo>
                  <a:lnTo>
                    <a:pt x="369917" y="538258"/>
                  </a:lnTo>
                  <a:lnTo>
                    <a:pt x="604694" y="879875"/>
                  </a:lnTo>
                  <a:lnTo>
                    <a:pt x="861106" y="879875"/>
                  </a:lnTo>
                  <a:lnTo>
                    <a:pt x="512461" y="372568"/>
                  </a:lnTo>
                  <a:lnTo>
                    <a:pt x="512480" y="372568"/>
                  </a:lnTo>
                  <a:close/>
                  <a:moveTo>
                    <a:pt x="408435" y="493488"/>
                  </a:moveTo>
                  <a:lnTo>
                    <a:pt x="374367" y="444781"/>
                  </a:lnTo>
                  <a:lnTo>
                    <a:pt x="103347" y="57178"/>
                  </a:lnTo>
                  <a:lnTo>
                    <a:pt x="220031" y="57178"/>
                  </a:lnTo>
                  <a:lnTo>
                    <a:pt x="438743" y="369985"/>
                  </a:lnTo>
                  <a:lnTo>
                    <a:pt x="472811" y="418697"/>
                  </a:lnTo>
                  <a:lnTo>
                    <a:pt x="757120" y="825303"/>
                  </a:lnTo>
                  <a:lnTo>
                    <a:pt x="640436" y="825303"/>
                  </a:lnTo>
                  <a:lnTo>
                    <a:pt x="408435" y="493507"/>
                  </a:lnTo>
                  <a:lnTo>
                    <a:pt x="408435" y="493488"/>
                  </a:lnTo>
                  <a:close/>
                </a:path>
              </a:pathLst>
            </a:custGeom>
            <a:solidFill>
              <a:srgbClr val="000000"/>
            </a:solidFill>
            <a:ln w="984"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id="{8BF2F6B5-E1AB-2946-411A-7FA70972B817}"/>
                </a:ext>
              </a:extLst>
            </p:cNvPr>
            <p:cNvGrpSpPr/>
            <p:nvPr/>
          </p:nvGrpSpPr>
          <p:grpSpPr>
            <a:xfrm>
              <a:off x="2734420" y="5699843"/>
              <a:ext cx="233393" cy="198562"/>
              <a:chOff x="6887607" y="418014"/>
              <a:chExt cx="1094690" cy="931325"/>
            </a:xfrm>
          </p:grpSpPr>
          <p:sp>
            <p:nvSpPr>
              <p:cNvPr id="42" name="Freeform 41">
                <a:extLst>
                  <a:ext uri="{FF2B5EF4-FFF2-40B4-BE49-F238E27FC236}">
                    <a16:creationId xmlns:a16="http://schemas.microsoft.com/office/drawing/2014/main" id="{D72D6F7E-7A81-D3A7-A56B-CD1556EDF1D1}"/>
                  </a:ext>
                </a:extLst>
              </p:cNvPr>
              <p:cNvSpPr/>
              <p:nvPr/>
            </p:nvSpPr>
            <p:spPr>
              <a:xfrm>
                <a:off x="6887607" y="418014"/>
                <a:ext cx="924586" cy="922398"/>
              </a:xfrm>
              <a:custGeom>
                <a:avLst/>
                <a:gdLst>
                  <a:gd name="connsiteX0" fmla="*/ 854176 w 924586"/>
                  <a:gd name="connsiteY0" fmla="*/ 0 h 922398"/>
                  <a:gd name="connsiteX1" fmla="*/ 70410 w 924586"/>
                  <a:gd name="connsiteY1" fmla="*/ 0 h 922398"/>
                  <a:gd name="connsiteX2" fmla="*/ 0 w 924586"/>
                  <a:gd name="connsiteY2" fmla="*/ 70398 h 922398"/>
                  <a:gd name="connsiteX3" fmla="*/ 0 w 924586"/>
                  <a:gd name="connsiteY3" fmla="*/ 852000 h 922398"/>
                  <a:gd name="connsiteX4" fmla="*/ 70410 w 924586"/>
                  <a:gd name="connsiteY4" fmla="*/ 922398 h 922398"/>
                  <a:gd name="connsiteX5" fmla="*/ 854176 w 924586"/>
                  <a:gd name="connsiteY5" fmla="*/ 922398 h 922398"/>
                  <a:gd name="connsiteX6" fmla="*/ 924587 w 924586"/>
                  <a:gd name="connsiteY6" fmla="*/ 852000 h 922398"/>
                  <a:gd name="connsiteX7" fmla="*/ 924587 w 924586"/>
                  <a:gd name="connsiteY7" fmla="*/ 70398 h 922398"/>
                  <a:gd name="connsiteX8" fmla="*/ 854176 w 924586"/>
                  <a:gd name="connsiteY8" fmla="*/ 0 h 922398"/>
                  <a:gd name="connsiteX9" fmla="*/ 275233 w 924586"/>
                  <a:gd name="connsiteY9" fmla="*/ 786720 h 922398"/>
                  <a:gd name="connsiteX10" fmla="*/ 138694 w 924586"/>
                  <a:gd name="connsiteY10" fmla="*/ 786720 h 922398"/>
                  <a:gd name="connsiteX11" fmla="*/ 138694 w 924586"/>
                  <a:gd name="connsiteY11" fmla="*/ 346600 h 922398"/>
                  <a:gd name="connsiteX12" fmla="*/ 275233 w 924586"/>
                  <a:gd name="connsiteY12" fmla="*/ 346600 h 922398"/>
                  <a:gd name="connsiteX13" fmla="*/ 275233 w 924586"/>
                  <a:gd name="connsiteY13" fmla="*/ 786720 h 922398"/>
                  <a:gd name="connsiteX14" fmla="*/ 206968 w 924586"/>
                  <a:gd name="connsiteY14" fmla="*/ 286141 h 922398"/>
                  <a:gd name="connsiteX15" fmla="*/ 127640 w 924586"/>
                  <a:gd name="connsiteY15" fmla="*/ 206829 h 922398"/>
                  <a:gd name="connsiteX16" fmla="*/ 206968 w 924586"/>
                  <a:gd name="connsiteY16" fmla="*/ 127518 h 922398"/>
                  <a:gd name="connsiteX17" fmla="*/ 286287 w 924586"/>
                  <a:gd name="connsiteY17" fmla="*/ 206829 h 922398"/>
                  <a:gd name="connsiteX18" fmla="*/ 206968 w 924586"/>
                  <a:gd name="connsiteY18" fmla="*/ 286141 h 922398"/>
                  <a:gd name="connsiteX19" fmla="*/ 788255 w 924586"/>
                  <a:gd name="connsiteY19" fmla="*/ 786720 h 922398"/>
                  <a:gd name="connsiteX20" fmla="*/ 651706 w 924586"/>
                  <a:gd name="connsiteY20" fmla="*/ 786720 h 922398"/>
                  <a:gd name="connsiteX21" fmla="*/ 651706 w 924586"/>
                  <a:gd name="connsiteY21" fmla="*/ 566658 h 922398"/>
                  <a:gd name="connsiteX22" fmla="*/ 578884 w 924586"/>
                  <a:gd name="connsiteY22" fmla="*/ 455816 h 922398"/>
                  <a:gd name="connsiteX23" fmla="*/ 497607 w 924586"/>
                  <a:gd name="connsiteY23" fmla="*/ 566658 h 922398"/>
                  <a:gd name="connsiteX24" fmla="*/ 497607 w 924586"/>
                  <a:gd name="connsiteY24" fmla="*/ 786720 h 922398"/>
                  <a:gd name="connsiteX25" fmla="*/ 361068 w 924586"/>
                  <a:gd name="connsiteY25" fmla="*/ 786720 h 922398"/>
                  <a:gd name="connsiteX26" fmla="*/ 361068 w 924586"/>
                  <a:gd name="connsiteY26" fmla="*/ 346600 h 922398"/>
                  <a:gd name="connsiteX27" fmla="*/ 492409 w 924586"/>
                  <a:gd name="connsiteY27" fmla="*/ 346600 h 922398"/>
                  <a:gd name="connsiteX28" fmla="*/ 492409 w 924586"/>
                  <a:gd name="connsiteY28" fmla="*/ 408034 h 922398"/>
                  <a:gd name="connsiteX29" fmla="*/ 494358 w 924586"/>
                  <a:gd name="connsiteY29" fmla="*/ 408034 h 922398"/>
                  <a:gd name="connsiteX30" fmla="*/ 626350 w 924586"/>
                  <a:gd name="connsiteY30" fmla="*/ 335223 h 922398"/>
                  <a:gd name="connsiteX31" fmla="*/ 788255 w 924586"/>
                  <a:gd name="connsiteY31" fmla="*/ 536424 h 922398"/>
                  <a:gd name="connsiteX32" fmla="*/ 788255 w 924586"/>
                  <a:gd name="connsiteY32" fmla="*/ 786720 h 92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24586" h="922398">
                    <a:moveTo>
                      <a:pt x="854176" y="0"/>
                    </a:moveTo>
                    <a:lnTo>
                      <a:pt x="70410" y="0"/>
                    </a:lnTo>
                    <a:cubicBezTo>
                      <a:pt x="31528" y="0"/>
                      <a:pt x="0" y="31518"/>
                      <a:pt x="0" y="70398"/>
                    </a:cubicBezTo>
                    <a:lnTo>
                      <a:pt x="0" y="852000"/>
                    </a:lnTo>
                    <a:cubicBezTo>
                      <a:pt x="0" y="890875"/>
                      <a:pt x="31528" y="922398"/>
                      <a:pt x="70410" y="922398"/>
                    </a:cubicBezTo>
                    <a:lnTo>
                      <a:pt x="854176" y="922398"/>
                    </a:lnTo>
                    <a:cubicBezTo>
                      <a:pt x="893068" y="922398"/>
                      <a:pt x="924587" y="890875"/>
                      <a:pt x="924587" y="852000"/>
                    </a:cubicBezTo>
                    <a:lnTo>
                      <a:pt x="924587" y="70398"/>
                    </a:lnTo>
                    <a:cubicBezTo>
                      <a:pt x="924587" y="31518"/>
                      <a:pt x="893068" y="0"/>
                      <a:pt x="854176" y="0"/>
                    </a:cubicBezTo>
                    <a:close/>
                    <a:moveTo>
                      <a:pt x="275233" y="786720"/>
                    </a:moveTo>
                    <a:lnTo>
                      <a:pt x="138694" y="786720"/>
                    </a:lnTo>
                    <a:lnTo>
                      <a:pt x="138694" y="346600"/>
                    </a:lnTo>
                    <a:lnTo>
                      <a:pt x="275233" y="346600"/>
                    </a:lnTo>
                    <a:lnTo>
                      <a:pt x="275233" y="786720"/>
                    </a:lnTo>
                    <a:close/>
                    <a:moveTo>
                      <a:pt x="206968" y="286141"/>
                    </a:moveTo>
                    <a:cubicBezTo>
                      <a:pt x="163155" y="286141"/>
                      <a:pt x="127640" y="250632"/>
                      <a:pt x="127640" y="206829"/>
                    </a:cubicBezTo>
                    <a:cubicBezTo>
                      <a:pt x="127640" y="163027"/>
                      <a:pt x="163155" y="127518"/>
                      <a:pt x="206968" y="127518"/>
                    </a:cubicBezTo>
                    <a:cubicBezTo>
                      <a:pt x="250772" y="127518"/>
                      <a:pt x="286287" y="163027"/>
                      <a:pt x="286287" y="206829"/>
                    </a:cubicBezTo>
                    <a:cubicBezTo>
                      <a:pt x="286287" y="250632"/>
                      <a:pt x="250772" y="286141"/>
                      <a:pt x="206968" y="286141"/>
                    </a:cubicBezTo>
                    <a:close/>
                    <a:moveTo>
                      <a:pt x="788255" y="786720"/>
                    </a:moveTo>
                    <a:lnTo>
                      <a:pt x="651706" y="786720"/>
                    </a:lnTo>
                    <a:lnTo>
                      <a:pt x="651706" y="566658"/>
                    </a:lnTo>
                    <a:cubicBezTo>
                      <a:pt x="651706" y="485720"/>
                      <a:pt x="628948" y="455816"/>
                      <a:pt x="578884" y="455816"/>
                    </a:cubicBezTo>
                    <a:cubicBezTo>
                      <a:pt x="510285" y="455816"/>
                      <a:pt x="497607" y="511721"/>
                      <a:pt x="497607" y="566658"/>
                    </a:cubicBezTo>
                    <a:lnTo>
                      <a:pt x="497607" y="786720"/>
                    </a:lnTo>
                    <a:lnTo>
                      <a:pt x="361068" y="786720"/>
                    </a:lnTo>
                    <a:lnTo>
                      <a:pt x="361068" y="346600"/>
                    </a:lnTo>
                    <a:lnTo>
                      <a:pt x="492409" y="346600"/>
                    </a:lnTo>
                    <a:lnTo>
                      <a:pt x="492409" y="408034"/>
                    </a:lnTo>
                    <a:lnTo>
                      <a:pt x="494358" y="408034"/>
                    </a:lnTo>
                    <a:cubicBezTo>
                      <a:pt x="512894" y="373579"/>
                      <a:pt x="553528" y="335223"/>
                      <a:pt x="626350" y="335223"/>
                    </a:cubicBezTo>
                    <a:cubicBezTo>
                      <a:pt x="727786" y="335223"/>
                      <a:pt x="788255" y="386580"/>
                      <a:pt x="788255" y="536424"/>
                    </a:cubicBezTo>
                    <a:lnTo>
                      <a:pt x="788255" y="786720"/>
                    </a:lnTo>
                    <a:close/>
                  </a:path>
                </a:pathLst>
              </a:custGeom>
              <a:solidFill>
                <a:srgbClr val="000000"/>
              </a:solidFill>
              <a:ln w="984" cap="flat">
                <a:noFill/>
                <a:prstDash val="solid"/>
                <a:miter/>
              </a:ln>
            </p:spPr>
            <p:txBody>
              <a:bodyPr rtlCol="0" anchor="ctr"/>
              <a:lstStyle/>
              <a:p>
                <a:endParaRPr lang="en-US"/>
              </a:p>
            </p:txBody>
          </p:sp>
          <p:grpSp>
            <p:nvGrpSpPr>
              <p:cNvPr id="43" name="Graphic 8">
                <a:extLst>
                  <a:ext uri="{FF2B5EF4-FFF2-40B4-BE49-F238E27FC236}">
                    <a16:creationId xmlns:a16="http://schemas.microsoft.com/office/drawing/2014/main" id="{B9885AC8-57E0-DBF8-88A6-EB17C26C0100}"/>
                  </a:ext>
                </a:extLst>
              </p:cNvPr>
              <p:cNvGrpSpPr/>
              <p:nvPr/>
            </p:nvGrpSpPr>
            <p:grpSpPr>
              <a:xfrm>
                <a:off x="7853821" y="1220885"/>
                <a:ext cx="128476" cy="128454"/>
                <a:chOff x="7853821" y="1220885"/>
                <a:chExt cx="128476" cy="128454"/>
              </a:xfrm>
              <a:solidFill>
                <a:srgbClr val="000000"/>
              </a:solidFill>
            </p:grpSpPr>
            <p:sp>
              <p:nvSpPr>
                <p:cNvPr id="44" name="Freeform 43">
                  <a:extLst>
                    <a:ext uri="{FF2B5EF4-FFF2-40B4-BE49-F238E27FC236}">
                      <a16:creationId xmlns:a16="http://schemas.microsoft.com/office/drawing/2014/main" id="{5118E966-BFE2-372C-D5DD-0D78CBB2D2E7}"/>
                    </a:ext>
                  </a:extLst>
                </p:cNvPr>
                <p:cNvSpPr/>
                <p:nvPr/>
              </p:nvSpPr>
              <p:spPr>
                <a:xfrm>
                  <a:off x="7853821" y="1220885"/>
                  <a:ext cx="128476" cy="128454"/>
                </a:xfrm>
                <a:custGeom>
                  <a:avLst/>
                  <a:gdLst>
                    <a:gd name="connsiteX0" fmla="*/ 64238 w 128476"/>
                    <a:gd name="connsiteY0" fmla="*/ 128455 h 128454"/>
                    <a:gd name="connsiteX1" fmla="*/ 0 w 128476"/>
                    <a:gd name="connsiteY1" fmla="*/ 64227 h 128454"/>
                    <a:gd name="connsiteX2" fmla="*/ 64238 w 128476"/>
                    <a:gd name="connsiteY2" fmla="*/ 0 h 128454"/>
                    <a:gd name="connsiteX3" fmla="*/ 128477 w 128476"/>
                    <a:gd name="connsiteY3" fmla="*/ 64227 h 128454"/>
                    <a:gd name="connsiteX4" fmla="*/ 64238 w 128476"/>
                    <a:gd name="connsiteY4" fmla="*/ 128455 h 128454"/>
                    <a:gd name="connsiteX5" fmla="*/ 64238 w 128476"/>
                    <a:gd name="connsiteY5" fmla="*/ 8858 h 128454"/>
                    <a:gd name="connsiteX6" fmla="*/ 8859 w 128476"/>
                    <a:gd name="connsiteY6" fmla="*/ 64227 h 128454"/>
                    <a:gd name="connsiteX7" fmla="*/ 64238 w 128476"/>
                    <a:gd name="connsiteY7" fmla="*/ 119597 h 128454"/>
                    <a:gd name="connsiteX8" fmla="*/ 119618 w 128476"/>
                    <a:gd name="connsiteY8" fmla="*/ 64227 h 128454"/>
                    <a:gd name="connsiteX9" fmla="*/ 64238 w 128476"/>
                    <a:gd name="connsiteY9" fmla="*/ 8858 h 12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6" h="128454">
                      <a:moveTo>
                        <a:pt x="64238" y="128455"/>
                      </a:moveTo>
                      <a:cubicBezTo>
                        <a:pt x="28821" y="128455"/>
                        <a:pt x="0" y="99648"/>
                        <a:pt x="0" y="64227"/>
                      </a:cubicBezTo>
                      <a:cubicBezTo>
                        <a:pt x="0" y="28817"/>
                        <a:pt x="28821" y="0"/>
                        <a:pt x="64238" y="0"/>
                      </a:cubicBezTo>
                      <a:cubicBezTo>
                        <a:pt x="99665" y="0"/>
                        <a:pt x="128477" y="28817"/>
                        <a:pt x="128477" y="64227"/>
                      </a:cubicBezTo>
                      <a:cubicBezTo>
                        <a:pt x="128477" y="99648"/>
                        <a:pt x="99665" y="128455"/>
                        <a:pt x="64238" y="128455"/>
                      </a:cubicBezTo>
                      <a:close/>
                      <a:moveTo>
                        <a:pt x="64238" y="8858"/>
                      </a:moveTo>
                      <a:cubicBezTo>
                        <a:pt x="33704" y="8858"/>
                        <a:pt x="8859" y="33698"/>
                        <a:pt x="8859" y="64227"/>
                      </a:cubicBezTo>
                      <a:cubicBezTo>
                        <a:pt x="8859" y="94756"/>
                        <a:pt x="33704" y="119597"/>
                        <a:pt x="64238" y="119597"/>
                      </a:cubicBezTo>
                      <a:cubicBezTo>
                        <a:pt x="94783" y="119597"/>
                        <a:pt x="119618" y="94756"/>
                        <a:pt x="119618" y="64227"/>
                      </a:cubicBezTo>
                      <a:cubicBezTo>
                        <a:pt x="119618" y="33698"/>
                        <a:pt x="94783" y="8858"/>
                        <a:pt x="64238" y="8858"/>
                      </a:cubicBezTo>
                      <a:close/>
                    </a:path>
                  </a:pathLst>
                </a:custGeom>
                <a:solidFill>
                  <a:srgbClr val="000000"/>
                </a:solidFill>
                <a:ln w="9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E6D3701-F335-873F-1A30-BB8E0A67CA41}"/>
                    </a:ext>
                  </a:extLst>
                </p:cNvPr>
                <p:cNvSpPr/>
                <p:nvPr/>
              </p:nvSpPr>
              <p:spPr>
                <a:xfrm>
                  <a:off x="7895587" y="1250445"/>
                  <a:ext cx="50861" cy="67892"/>
                </a:xfrm>
                <a:custGeom>
                  <a:avLst/>
                  <a:gdLst>
                    <a:gd name="connsiteX0" fmla="*/ 39128 w 50861"/>
                    <a:gd name="connsiteY0" fmla="*/ 67893 h 67892"/>
                    <a:gd name="connsiteX1" fmla="*/ 50861 w 50861"/>
                    <a:gd name="connsiteY1" fmla="*/ 67893 h 67892"/>
                    <a:gd name="connsiteX2" fmla="*/ 32326 w 50861"/>
                    <a:gd name="connsiteY2" fmla="*/ 39273 h 67892"/>
                    <a:gd name="connsiteX3" fmla="*/ 33340 w 50861"/>
                    <a:gd name="connsiteY3" fmla="*/ 39076 h 67892"/>
                    <a:gd name="connsiteX4" fmla="*/ 48578 w 50861"/>
                    <a:gd name="connsiteY4" fmla="*/ 14599 h 67892"/>
                    <a:gd name="connsiteX5" fmla="*/ 29619 w 50861"/>
                    <a:gd name="connsiteY5" fmla="*/ 4 h 67892"/>
                    <a:gd name="connsiteX6" fmla="*/ 0 w 50861"/>
                    <a:gd name="connsiteY6" fmla="*/ 4 h 67892"/>
                    <a:gd name="connsiteX7" fmla="*/ 0 w 50861"/>
                    <a:gd name="connsiteY7" fmla="*/ 4669 h 67892"/>
                    <a:gd name="connsiteX8" fmla="*/ 0 w 50861"/>
                    <a:gd name="connsiteY8" fmla="*/ 7710 h 67892"/>
                    <a:gd name="connsiteX9" fmla="*/ 0 w 50861"/>
                    <a:gd name="connsiteY9" fmla="*/ 67893 h 67892"/>
                    <a:gd name="connsiteX10" fmla="*/ 9351 w 50861"/>
                    <a:gd name="connsiteY10" fmla="*/ 67893 h 67892"/>
                    <a:gd name="connsiteX11" fmla="*/ 9351 w 50861"/>
                    <a:gd name="connsiteY11" fmla="*/ 39470 h 67892"/>
                    <a:gd name="connsiteX12" fmla="*/ 20721 w 50861"/>
                    <a:gd name="connsiteY12" fmla="*/ 39470 h 67892"/>
                    <a:gd name="connsiteX13" fmla="*/ 39128 w 50861"/>
                    <a:gd name="connsiteY13" fmla="*/ 67893 h 67892"/>
                    <a:gd name="connsiteX14" fmla="*/ 9351 w 50861"/>
                    <a:gd name="connsiteY14" fmla="*/ 9403 h 67892"/>
                    <a:gd name="connsiteX15" fmla="*/ 29914 w 50861"/>
                    <a:gd name="connsiteY15" fmla="*/ 9403 h 67892"/>
                    <a:gd name="connsiteX16" fmla="*/ 37720 w 50861"/>
                    <a:gd name="connsiteY16" fmla="*/ 25101 h 67892"/>
                    <a:gd name="connsiteX17" fmla="*/ 28517 w 50861"/>
                    <a:gd name="connsiteY17" fmla="*/ 30376 h 67892"/>
                    <a:gd name="connsiteX18" fmla="*/ 9351 w 50861"/>
                    <a:gd name="connsiteY18" fmla="*/ 30376 h 67892"/>
                    <a:gd name="connsiteX19" fmla="*/ 9351 w 50861"/>
                    <a:gd name="connsiteY19" fmla="*/ 9403 h 6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861" h="67892">
                      <a:moveTo>
                        <a:pt x="39128" y="67893"/>
                      </a:moveTo>
                      <a:lnTo>
                        <a:pt x="50861" y="67893"/>
                      </a:lnTo>
                      <a:lnTo>
                        <a:pt x="32326" y="39273"/>
                      </a:lnTo>
                      <a:cubicBezTo>
                        <a:pt x="32661" y="39214"/>
                        <a:pt x="32995" y="39125"/>
                        <a:pt x="33340" y="39076"/>
                      </a:cubicBezTo>
                      <a:cubicBezTo>
                        <a:pt x="45615" y="37226"/>
                        <a:pt x="51658" y="25170"/>
                        <a:pt x="48578" y="14599"/>
                      </a:cubicBezTo>
                      <a:cubicBezTo>
                        <a:pt x="46393" y="6096"/>
                        <a:pt x="38380" y="-183"/>
                        <a:pt x="29619" y="4"/>
                      </a:cubicBezTo>
                      <a:lnTo>
                        <a:pt x="0" y="4"/>
                      </a:lnTo>
                      <a:lnTo>
                        <a:pt x="0" y="4669"/>
                      </a:lnTo>
                      <a:lnTo>
                        <a:pt x="0" y="7710"/>
                      </a:lnTo>
                      <a:lnTo>
                        <a:pt x="0" y="67893"/>
                      </a:lnTo>
                      <a:lnTo>
                        <a:pt x="9351" y="67893"/>
                      </a:lnTo>
                      <a:lnTo>
                        <a:pt x="9351" y="39470"/>
                      </a:lnTo>
                      <a:lnTo>
                        <a:pt x="20721" y="39470"/>
                      </a:lnTo>
                      <a:lnTo>
                        <a:pt x="39128" y="67893"/>
                      </a:lnTo>
                      <a:close/>
                      <a:moveTo>
                        <a:pt x="9351" y="9403"/>
                      </a:moveTo>
                      <a:lnTo>
                        <a:pt x="29914" y="9403"/>
                      </a:lnTo>
                      <a:cubicBezTo>
                        <a:pt x="37277" y="10131"/>
                        <a:pt x="41579" y="18822"/>
                        <a:pt x="37720" y="25101"/>
                      </a:cubicBezTo>
                      <a:cubicBezTo>
                        <a:pt x="35870" y="28329"/>
                        <a:pt x="32237" y="30356"/>
                        <a:pt x="28517" y="30376"/>
                      </a:cubicBezTo>
                      <a:lnTo>
                        <a:pt x="9351" y="30376"/>
                      </a:lnTo>
                      <a:lnTo>
                        <a:pt x="9351" y="9403"/>
                      </a:lnTo>
                      <a:close/>
                    </a:path>
                  </a:pathLst>
                </a:custGeom>
                <a:solidFill>
                  <a:srgbClr val="000000"/>
                </a:solidFill>
                <a:ln w="984"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987231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7D666-C124-B8C9-DC2D-BC3821EC0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95725-58E4-A29D-7A49-F444D1D70731}"/>
              </a:ext>
            </a:extLst>
          </p:cNvPr>
          <p:cNvSpPr>
            <a:spLocks noGrp="1"/>
          </p:cNvSpPr>
          <p:nvPr>
            <p:ph type="title"/>
          </p:nvPr>
        </p:nvSpPr>
        <p:spPr/>
        <p:txBody>
          <a:bodyPr>
            <a:normAutofit fontScale="90000"/>
          </a:bodyPr>
          <a:lstStyle/>
          <a:p>
            <a:r>
              <a:rPr lang="en-US" dirty="0"/>
              <a:t>What do primary care providers struggle with:</a:t>
            </a:r>
          </a:p>
        </p:txBody>
      </p:sp>
      <p:sp>
        <p:nvSpPr>
          <p:cNvPr id="3" name="Content Placeholder 2">
            <a:extLst>
              <a:ext uri="{FF2B5EF4-FFF2-40B4-BE49-F238E27FC236}">
                <a16:creationId xmlns:a16="http://schemas.microsoft.com/office/drawing/2014/main" id="{73B54A94-75BB-8563-00A5-2CA229A2DFCC}"/>
              </a:ext>
            </a:extLst>
          </p:cNvPr>
          <p:cNvSpPr>
            <a:spLocks noGrp="1"/>
          </p:cNvSpPr>
          <p:nvPr>
            <p:ph idx="1"/>
          </p:nvPr>
        </p:nvSpPr>
        <p:spPr/>
        <p:txBody>
          <a:bodyPr>
            <a:normAutofit fontScale="92500"/>
          </a:bodyPr>
          <a:lstStyle/>
          <a:p>
            <a:r>
              <a:rPr lang="en-US" dirty="0"/>
              <a:t>“How do you define severity of acne? I need a refresher on the grading system.”</a:t>
            </a:r>
          </a:p>
          <a:p>
            <a:r>
              <a:rPr lang="en-US" dirty="0"/>
              <a:t>“What is the best way to describe acne lesions in my clinical note?”</a:t>
            </a:r>
          </a:p>
          <a:p>
            <a:r>
              <a:rPr lang="en-US" dirty="0"/>
              <a:t>“What are the best OTC products for acne?”</a:t>
            </a:r>
          </a:p>
          <a:p>
            <a:r>
              <a:rPr lang="en-US" dirty="0"/>
              <a:t>“What is the best initial treatment for acne?”</a:t>
            </a:r>
          </a:p>
          <a:p>
            <a:r>
              <a:rPr lang="en-US" dirty="0"/>
              <a:t>“When is it appropriate to use oral antibiotics and for how long?”</a:t>
            </a:r>
          </a:p>
          <a:p>
            <a:r>
              <a:rPr lang="en-US" dirty="0"/>
              <a:t>“When do you add spironolactone? Does it need to be monitored?</a:t>
            </a:r>
          </a:p>
        </p:txBody>
      </p:sp>
    </p:spTree>
    <p:extLst>
      <p:ext uri="{BB962C8B-B14F-4D97-AF65-F5344CB8AC3E}">
        <p14:creationId xmlns:p14="http://schemas.microsoft.com/office/powerpoint/2010/main" val="3078077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55857-B9DA-7AB6-718E-B595DA0CF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9964C-42AA-1558-28CF-0366EFB859EE}"/>
              </a:ext>
            </a:extLst>
          </p:cNvPr>
          <p:cNvSpPr>
            <a:spLocks noGrp="1"/>
          </p:cNvSpPr>
          <p:nvPr>
            <p:ph type="title"/>
          </p:nvPr>
        </p:nvSpPr>
        <p:spPr>
          <a:xfrm>
            <a:off x="838200" y="365126"/>
            <a:ext cx="10515600" cy="896116"/>
          </a:xfrm>
        </p:spPr>
        <p:txBody>
          <a:bodyPr anchor="ctr">
            <a:normAutofit/>
          </a:bodyPr>
          <a:lstStyle/>
          <a:p>
            <a:r>
              <a:rPr lang="en-US" dirty="0"/>
              <a:t>Pathogenesis</a:t>
            </a:r>
          </a:p>
        </p:txBody>
      </p:sp>
      <p:sp>
        <p:nvSpPr>
          <p:cNvPr id="5" name="Content Placeholder 4">
            <a:extLst>
              <a:ext uri="{FF2B5EF4-FFF2-40B4-BE49-F238E27FC236}">
                <a16:creationId xmlns:a16="http://schemas.microsoft.com/office/drawing/2014/main" id="{E50B16DC-8286-73EE-38F6-F356749B68F4}"/>
              </a:ext>
            </a:extLst>
          </p:cNvPr>
          <p:cNvSpPr>
            <a:spLocks noGrp="1"/>
          </p:cNvSpPr>
          <p:nvPr>
            <p:ph idx="1"/>
          </p:nvPr>
        </p:nvSpPr>
        <p:spPr>
          <a:xfrm>
            <a:off x="952500" y="2050741"/>
            <a:ext cx="5048250" cy="3892859"/>
          </a:xfrm>
        </p:spPr>
        <p:txBody>
          <a:bodyPr>
            <a:normAutofit/>
          </a:bodyPr>
          <a:lstStyle/>
          <a:p>
            <a:r>
              <a:rPr lang="en-US" dirty="0"/>
              <a:t>Sebum overproduction</a:t>
            </a:r>
          </a:p>
          <a:p>
            <a:r>
              <a:rPr lang="en-US" dirty="0"/>
              <a:t>Abnormal shedding of follicular epithelium</a:t>
            </a:r>
          </a:p>
          <a:p>
            <a:r>
              <a:rPr lang="en-US" dirty="0"/>
              <a:t>Follicular colonization by Cutibacterium acnes</a:t>
            </a:r>
          </a:p>
          <a:p>
            <a:r>
              <a:rPr lang="en-US" dirty="0"/>
              <a:t>Inflammation</a:t>
            </a:r>
          </a:p>
          <a:p>
            <a:endParaRPr lang="en-US" dirty="0"/>
          </a:p>
        </p:txBody>
      </p:sp>
      <p:sp>
        <p:nvSpPr>
          <p:cNvPr id="8" name="TextBox 7">
            <a:extLst>
              <a:ext uri="{FF2B5EF4-FFF2-40B4-BE49-F238E27FC236}">
                <a16:creationId xmlns:a16="http://schemas.microsoft.com/office/drawing/2014/main" id="{4FE8E054-F00B-24E8-EA17-473288CD95B7}"/>
              </a:ext>
            </a:extLst>
          </p:cNvPr>
          <p:cNvSpPr txBox="1"/>
          <p:nvPr/>
        </p:nvSpPr>
        <p:spPr>
          <a:xfrm>
            <a:off x="7457090" y="5335553"/>
            <a:ext cx="4430110" cy="369332"/>
          </a:xfrm>
          <a:prstGeom prst="rect">
            <a:avLst/>
          </a:prstGeom>
          <a:noFill/>
        </p:spPr>
        <p:txBody>
          <a:bodyPr wrap="square">
            <a:spAutoFit/>
          </a:bodyPr>
          <a:lstStyle/>
          <a:p>
            <a:r>
              <a:rPr lang="en-US" sz="900" dirty="0"/>
              <a:t>By National Institutes of Health - This image has been extracted from another file, Public Domain, https://commons.wikimedia.org/w/index.php?curid=6910143</a:t>
            </a:r>
          </a:p>
        </p:txBody>
      </p:sp>
      <p:pic>
        <p:nvPicPr>
          <p:cNvPr id="10" name="Graphic 9">
            <a:extLst>
              <a:ext uri="{FF2B5EF4-FFF2-40B4-BE49-F238E27FC236}">
                <a16:creationId xmlns:a16="http://schemas.microsoft.com/office/drawing/2014/main" id="{985ABBBB-1BA0-CF27-6959-F7E3832A15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01859" y="1048407"/>
            <a:ext cx="4424519" cy="4106917"/>
          </a:xfrm>
          <a:prstGeom prst="rect">
            <a:avLst/>
          </a:prstGeom>
        </p:spPr>
      </p:pic>
    </p:spTree>
    <p:extLst>
      <p:ext uri="{BB962C8B-B14F-4D97-AF65-F5344CB8AC3E}">
        <p14:creationId xmlns:p14="http://schemas.microsoft.com/office/powerpoint/2010/main" val="208065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18B8-6176-1F0E-211C-2F84C0097683}"/>
              </a:ext>
            </a:extLst>
          </p:cNvPr>
          <p:cNvSpPr>
            <a:spLocks noGrp="1"/>
          </p:cNvSpPr>
          <p:nvPr>
            <p:ph type="title"/>
          </p:nvPr>
        </p:nvSpPr>
        <p:spPr/>
        <p:txBody>
          <a:bodyPr/>
          <a:lstStyle/>
          <a:p>
            <a:r>
              <a:rPr lang="en-US" dirty="0"/>
              <a:t>Case - Emily</a:t>
            </a:r>
          </a:p>
        </p:txBody>
      </p:sp>
      <p:sp>
        <p:nvSpPr>
          <p:cNvPr id="3" name="Content Placeholder 2">
            <a:extLst>
              <a:ext uri="{FF2B5EF4-FFF2-40B4-BE49-F238E27FC236}">
                <a16:creationId xmlns:a16="http://schemas.microsoft.com/office/drawing/2014/main" id="{D19C3E66-6758-46F8-69C1-505FA088CFAA}"/>
              </a:ext>
            </a:extLst>
          </p:cNvPr>
          <p:cNvSpPr>
            <a:spLocks noGrp="1"/>
          </p:cNvSpPr>
          <p:nvPr>
            <p:ph idx="1"/>
          </p:nvPr>
        </p:nvSpPr>
        <p:spPr/>
        <p:txBody>
          <a:bodyPr>
            <a:normAutofit fontScale="77500" lnSpcReduction="20000"/>
          </a:bodyPr>
          <a:lstStyle/>
          <a:p>
            <a:r>
              <a:rPr lang="en-US" dirty="0"/>
              <a:t>Emily is a 16-year-old 10</a:t>
            </a:r>
            <a:r>
              <a:rPr lang="en-US" baseline="30000" dirty="0"/>
              <a:t>th</a:t>
            </a:r>
            <a:r>
              <a:rPr lang="en-US" dirty="0"/>
              <a:t> grader involved in volleyball who presents with a concern of “persistent acne on my face and back for the past 8 months”.</a:t>
            </a:r>
          </a:p>
          <a:p>
            <a:r>
              <a:rPr lang="en-US" dirty="0"/>
              <a:t>HPI: Acne has gradually worsened and primarily affects her face (cheeks, forehead, chin) and upper back. She has had blackheads and whiteheads and has noted inflamed red bumps and occasional painful nodules. She has tried OTC benzoyl peroxide wash and salicylic acid pads with minimal improvement. Acne is worse during menses. She has become more self-conscious about her appearance.</a:t>
            </a:r>
          </a:p>
          <a:p>
            <a:r>
              <a:rPr lang="en-US" dirty="0"/>
              <a:t>PMH: Healthy, no other medications other than the topical acne treatments. No known allergies. </a:t>
            </a:r>
          </a:p>
          <a:p>
            <a:r>
              <a:rPr lang="en-US" dirty="0"/>
              <a:t>FH: Mom had acne as a teenager. No fam </a:t>
            </a:r>
            <a:r>
              <a:rPr lang="en-US" dirty="0" err="1"/>
              <a:t>hx</a:t>
            </a:r>
            <a:r>
              <a:rPr lang="en-US" dirty="0"/>
              <a:t> of PCOS.</a:t>
            </a:r>
          </a:p>
          <a:p>
            <a:r>
              <a:rPr lang="en-US" dirty="0"/>
              <a:t>SH: Non-smoker, “mostly” balanced diet but high in dairy and processed carbs</a:t>
            </a:r>
          </a:p>
        </p:txBody>
      </p:sp>
    </p:spTree>
    <p:extLst>
      <p:ext uri="{BB962C8B-B14F-4D97-AF65-F5344CB8AC3E}">
        <p14:creationId xmlns:p14="http://schemas.microsoft.com/office/powerpoint/2010/main" val="2604900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9F9F-1DF2-481E-8B5B-DEAC6661E806}"/>
              </a:ext>
            </a:extLst>
          </p:cNvPr>
          <p:cNvSpPr>
            <a:spLocks noGrp="1"/>
          </p:cNvSpPr>
          <p:nvPr>
            <p:ph type="ctrTitle"/>
          </p:nvPr>
        </p:nvSpPr>
        <p:spPr/>
        <p:txBody>
          <a:bodyPr/>
          <a:lstStyle/>
          <a:p>
            <a:r>
              <a:rPr lang="en-US" dirty="0"/>
              <a:t>Acne Lesions</a:t>
            </a:r>
          </a:p>
        </p:txBody>
      </p:sp>
      <p:sp>
        <p:nvSpPr>
          <p:cNvPr id="3" name="Subtitle 2">
            <a:extLst>
              <a:ext uri="{FF2B5EF4-FFF2-40B4-BE49-F238E27FC236}">
                <a16:creationId xmlns:a16="http://schemas.microsoft.com/office/drawing/2014/main" id="{17141A94-9121-462D-B5D0-AC29C1E77F0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5419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D4DAE-AF32-C6EA-FDF7-95FE99C98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4781D-D31F-8659-3F68-2B8502218830}"/>
              </a:ext>
            </a:extLst>
          </p:cNvPr>
          <p:cNvSpPr>
            <a:spLocks noGrp="1"/>
          </p:cNvSpPr>
          <p:nvPr>
            <p:ph type="title"/>
          </p:nvPr>
        </p:nvSpPr>
        <p:spPr/>
        <p:txBody>
          <a:bodyPr/>
          <a:lstStyle/>
          <a:p>
            <a:r>
              <a:rPr lang="en-US" dirty="0"/>
              <a:t>Closed </a:t>
            </a:r>
            <a:r>
              <a:rPr lang="en-US" dirty="0" err="1"/>
              <a:t>Comedones</a:t>
            </a:r>
            <a:endParaRPr lang="en-US" dirty="0"/>
          </a:p>
        </p:txBody>
      </p:sp>
      <p:sp>
        <p:nvSpPr>
          <p:cNvPr id="5" name="Content Placeholder 4">
            <a:extLst>
              <a:ext uri="{FF2B5EF4-FFF2-40B4-BE49-F238E27FC236}">
                <a16:creationId xmlns:a16="http://schemas.microsoft.com/office/drawing/2014/main" id="{25EA26E9-1F7C-60EB-4CE4-E1D8607FB844}"/>
              </a:ext>
            </a:extLst>
          </p:cNvPr>
          <p:cNvSpPr>
            <a:spLocks noGrp="1"/>
          </p:cNvSpPr>
          <p:nvPr>
            <p:ph idx="1"/>
          </p:nvPr>
        </p:nvSpPr>
        <p:spPr/>
        <p:txBody>
          <a:bodyPr/>
          <a:lstStyle/>
          <a:p>
            <a:r>
              <a:rPr lang="en-US" dirty="0"/>
              <a:t>Papules formed by the accumulation of sebum and keratin in the hair follicle</a:t>
            </a:r>
          </a:p>
          <a:p>
            <a:r>
              <a:rPr lang="en-US" dirty="0"/>
              <a:t>“Whiteheads”</a:t>
            </a:r>
          </a:p>
          <a:p>
            <a:pPr marL="457200" lvl="1" indent="0">
              <a:buNone/>
            </a:pPr>
            <a:endParaRPr lang="en-US" dirty="0"/>
          </a:p>
          <a:p>
            <a:endParaRPr lang="en-US" dirty="0"/>
          </a:p>
          <a:p>
            <a:endParaRPr lang="en-US" dirty="0"/>
          </a:p>
        </p:txBody>
      </p:sp>
      <p:sp>
        <p:nvSpPr>
          <p:cNvPr id="7" name="TextBox 6">
            <a:extLst>
              <a:ext uri="{FF2B5EF4-FFF2-40B4-BE49-F238E27FC236}">
                <a16:creationId xmlns:a16="http://schemas.microsoft.com/office/drawing/2014/main" id="{BAADFE09-02D8-E695-A495-C4E905C4E18E}"/>
              </a:ext>
            </a:extLst>
          </p:cNvPr>
          <p:cNvSpPr txBox="1"/>
          <p:nvPr/>
        </p:nvSpPr>
        <p:spPr>
          <a:xfrm>
            <a:off x="8125892" y="6083167"/>
            <a:ext cx="2194560" cy="246221"/>
          </a:xfrm>
          <a:prstGeom prst="rect">
            <a:avLst/>
          </a:prstGeom>
          <a:noFill/>
        </p:spPr>
        <p:txBody>
          <a:bodyPr wrap="square" rtlCol="0">
            <a:spAutoFit/>
          </a:bodyPr>
          <a:lstStyle/>
          <a:p>
            <a:r>
              <a:rPr lang="en-US" sz="1000" dirty="0"/>
              <a:t>Photo from Visual Dx 2010</a:t>
            </a:r>
          </a:p>
        </p:txBody>
      </p:sp>
      <p:pic>
        <p:nvPicPr>
          <p:cNvPr id="11" name="Picture Placeholder 10" descr="Close-up of a person's forehead&#10;&#10;AI-generated content may be incorrect.">
            <a:extLst>
              <a:ext uri="{FF2B5EF4-FFF2-40B4-BE49-F238E27FC236}">
                <a16:creationId xmlns:a16="http://schemas.microsoft.com/office/drawing/2014/main" id="{E196F4B9-71B3-B570-1B53-73D4B746A6C6}"/>
              </a:ext>
            </a:extLst>
          </p:cNvPr>
          <p:cNvPicPr>
            <a:picLocks noGrp="1" noChangeAspect="1"/>
          </p:cNvPicPr>
          <p:nvPr>
            <p:ph type="pic" sz="quarter" idx="11"/>
          </p:nvPr>
        </p:nvPicPr>
        <p:blipFill>
          <a:blip r:embed="rId2"/>
          <a:srcRect l="20484" r="20484"/>
          <a:stretch>
            <a:fillRect/>
          </a:stretch>
        </p:blipFill>
        <p:spPr>
          <a:xfrm>
            <a:off x="7171534" y="558751"/>
            <a:ext cx="4067967" cy="5168281"/>
          </a:xfrm>
        </p:spPr>
      </p:pic>
    </p:spTree>
    <p:extLst>
      <p:ext uri="{BB962C8B-B14F-4D97-AF65-F5344CB8AC3E}">
        <p14:creationId xmlns:p14="http://schemas.microsoft.com/office/powerpoint/2010/main" val="3759381072"/>
      </p:ext>
    </p:extLst>
  </p:cSld>
  <p:clrMapOvr>
    <a:masterClrMapping/>
  </p:clrMapOvr>
</p:sld>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11CE6656-5A64-4A61-9E19-7252F133C89F}" vid="{9B58E63D-A3FC-4261-BE88-C9DBDA88F6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UIHC_PowerpointPresentation_F</Template>
  <TotalTime>863</TotalTime>
  <Words>3197</Words>
  <Application>Microsoft Office PowerPoint</Application>
  <PresentationFormat>Widescreen</PresentationFormat>
  <Paragraphs>321</Paragraphs>
  <Slides>43</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Antonio</vt:lpstr>
      <vt:lpstr>Arial</vt:lpstr>
      <vt:lpstr>Calibri</vt:lpstr>
      <vt:lpstr>Roboto</vt:lpstr>
      <vt:lpstr>Office Theme</vt:lpstr>
      <vt:lpstr>Acne Management in Primary Care</vt:lpstr>
      <vt:lpstr>Disclosures</vt:lpstr>
      <vt:lpstr>Objectives</vt:lpstr>
      <vt:lpstr>Why do we care about acne?</vt:lpstr>
      <vt:lpstr>What do primary care providers struggle with:</vt:lpstr>
      <vt:lpstr>Pathogenesis</vt:lpstr>
      <vt:lpstr>Case - Emily</vt:lpstr>
      <vt:lpstr>Acne Lesions</vt:lpstr>
      <vt:lpstr>Closed Comedones</vt:lpstr>
      <vt:lpstr>Open Comedones</vt:lpstr>
      <vt:lpstr>Inflammatory Lesions</vt:lpstr>
      <vt:lpstr>Acne Grading</vt:lpstr>
      <vt:lpstr>Investigator Global Assessment (IGA)</vt:lpstr>
      <vt:lpstr>PowerPoint Presentation</vt:lpstr>
      <vt:lpstr>Treatment Recommendations</vt:lpstr>
      <vt:lpstr>What to dermatologists want primary care to do?</vt:lpstr>
      <vt:lpstr>What options are available for acne treatment?</vt:lpstr>
      <vt:lpstr>5 Good Practice Statements</vt:lpstr>
      <vt:lpstr>PowerPoint Presentation</vt:lpstr>
      <vt:lpstr>Topical Therapies - Retinoids- *Recommended </vt:lpstr>
      <vt:lpstr>Topical Therapies – Benzoyl Peroxide- *Recommended </vt:lpstr>
      <vt:lpstr> Topical Therapies – Topical antibiotics- *Recommended </vt:lpstr>
      <vt:lpstr> Topical Therapies – Fixed-dose combinations- *Recommended </vt:lpstr>
      <vt:lpstr>Topical Therapies – Others – *Conditionally Recommended</vt:lpstr>
      <vt:lpstr>Systemic Antibiotics</vt:lpstr>
      <vt:lpstr> Hormonal Agents – Combined Oral Contraceptives (COCs) - *Conditionally Recommended  </vt:lpstr>
      <vt:lpstr>  Hormonal agents -Spironolactone – *Conditionally Recommended  </vt:lpstr>
      <vt:lpstr>Hormonal Agents – Intralesional Corticosteroid</vt:lpstr>
      <vt:lpstr>Oral Isotretinoin</vt:lpstr>
      <vt:lpstr>Oral Isotretinoin</vt:lpstr>
      <vt:lpstr>Oral Isotretinoin</vt:lpstr>
      <vt:lpstr>Physical Modalities</vt:lpstr>
      <vt:lpstr>Complimentary and Alternative Medicine</vt:lpstr>
      <vt:lpstr>Dietary and Environmental Interventions</vt:lpstr>
      <vt:lpstr>PowerPoint Presentation</vt:lpstr>
      <vt:lpstr>Dermatology Referral</vt:lpstr>
      <vt:lpstr>When to refer to dermatology</vt:lpstr>
      <vt:lpstr>Case continued – Emily </vt:lpstr>
      <vt:lpstr>Case continued - Emily</vt:lpstr>
      <vt:lpstr>Questions?</vt:lpstr>
      <vt:lpstr>Special Thanks to Michael Elliott, MPAS, PA-C</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Veit, Leslie C</dc:creator>
  <cp:lastModifiedBy>Veit, Leslie C</cp:lastModifiedBy>
  <cp:revision>15</cp:revision>
  <dcterms:created xsi:type="dcterms:W3CDTF">2025-09-30T17:19:29Z</dcterms:created>
  <dcterms:modified xsi:type="dcterms:W3CDTF">2025-10-13T17:08:50Z</dcterms:modified>
</cp:coreProperties>
</file>