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Lst>
  <p:notesMasterIdLst>
    <p:notesMasterId r:id="rId83"/>
  </p:notesMasterIdLst>
  <p:sldIdLst>
    <p:sldId id="258" r:id="rId3"/>
    <p:sldId id="1349" r:id="rId4"/>
    <p:sldId id="1348" r:id="rId5"/>
    <p:sldId id="1355" r:id="rId6"/>
    <p:sldId id="419" r:id="rId7"/>
    <p:sldId id="872" r:id="rId8"/>
    <p:sldId id="873" r:id="rId9"/>
    <p:sldId id="874" r:id="rId10"/>
    <p:sldId id="903" r:id="rId11"/>
    <p:sldId id="875" r:id="rId12"/>
    <p:sldId id="886" r:id="rId13"/>
    <p:sldId id="1361" r:id="rId14"/>
    <p:sldId id="890" r:id="rId15"/>
    <p:sldId id="417" r:id="rId16"/>
    <p:sldId id="1357" r:id="rId17"/>
    <p:sldId id="453" r:id="rId18"/>
    <p:sldId id="420" r:id="rId19"/>
    <p:sldId id="455" r:id="rId20"/>
    <p:sldId id="454" r:id="rId21"/>
    <p:sldId id="276" r:id="rId22"/>
    <p:sldId id="442" r:id="rId23"/>
    <p:sldId id="446" r:id="rId24"/>
    <p:sldId id="1370" r:id="rId25"/>
    <p:sldId id="1369" r:id="rId26"/>
    <p:sldId id="1371" r:id="rId27"/>
    <p:sldId id="1338" r:id="rId28"/>
    <p:sldId id="860" r:id="rId29"/>
    <p:sldId id="864" r:id="rId30"/>
    <p:sldId id="861" r:id="rId31"/>
    <p:sldId id="431" r:id="rId32"/>
    <p:sldId id="882" r:id="rId33"/>
    <p:sldId id="1377" r:id="rId34"/>
    <p:sldId id="1372" r:id="rId35"/>
    <p:sldId id="1339" r:id="rId36"/>
    <p:sldId id="1340" r:id="rId37"/>
    <p:sldId id="907" r:id="rId38"/>
    <p:sldId id="410" r:id="rId39"/>
    <p:sldId id="1269" r:id="rId40"/>
    <p:sldId id="1255" r:id="rId41"/>
    <p:sldId id="1365" r:id="rId42"/>
    <p:sldId id="1366" r:id="rId43"/>
    <p:sldId id="904" r:id="rId44"/>
    <p:sldId id="905" r:id="rId45"/>
    <p:sldId id="1330" r:id="rId46"/>
    <p:sldId id="1347" r:id="rId47"/>
    <p:sldId id="1367" r:id="rId48"/>
    <p:sldId id="1273" r:id="rId49"/>
    <p:sldId id="1302" r:id="rId50"/>
    <p:sldId id="1276" r:id="rId51"/>
    <p:sldId id="1333" r:id="rId52"/>
    <p:sldId id="1295" r:id="rId53"/>
    <p:sldId id="1374" r:id="rId54"/>
    <p:sldId id="1368" r:id="rId55"/>
    <p:sldId id="1378" r:id="rId56"/>
    <p:sldId id="1375" r:id="rId57"/>
    <p:sldId id="1376" r:id="rId58"/>
    <p:sldId id="267" r:id="rId59"/>
    <p:sldId id="269" r:id="rId60"/>
    <p:sldId id="1352" r:id="rId61"/>
    <p:sldId id="1353" r:id="rId62"/>
    <p:sldId id="1358" r:id="rId63"/>
    <p:sldId id="1359" r:id="rId64"/>
    <p:sldId id="1360" r:id="rId65"/>
    <p:sldId id="1362" r:id="rId66"/>
    <p:sldId id="1346" r:id="rId67"/>
    <p:sldId id="397" r:id="rId68"/>
    <p:sldId id="906" r:id="rId69"/>
    <p:sldId id="852" r:id="rId70"/>
    <p:sldId id="1356" r:id="rId71"/>
    <p:sldId id="343" r:id="rId72"/>
    <p:sldId id="374" r:id="rId73"/>
    <p:sldId id="1334" r:id="rId74"/>
    <p:sldId id="1337" r:id="rId75"/>
    <p:sldId id="1336" r:id="rId76"/>
    <p:sldId id="1342" r:id="rId77"/>
    <p:sldId id="256" r:id="rId78"/>
    <p:sldId id="257" r:id="rId79"/>
    <p:sldId id="1343" r:id="rId80"/>
    <p:sldId id="1345" r:id="rId81"/>
    <p:sldId id="287"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s" id="{BC1D52A3-47B5-4D4C-9DDC-B7CC9B6C628A}">
          <p14:sldIdLst>
            <p14:sldId id="258"/>
            <p14:sldId id="1349"/>
            <p14:sldId id="1348"/>
            <p14:sldId id="1355"/>
            <p14:sldId id="419"/>
            <p14:sldId id="872"/>
            <p14:sldId id="873"/>
            <p14:sldId id="874"/>
            <p14:sldId id="903"/>
            <p14:sldId id="875"/>
            <p14:sldId id="886"/>
            <p14:sldId id="1361"/>
            <p14:sldId id="890"/>
            <p14:sldId id="417"/>
            <p14:sldId id="1357"/>
            <p14:sldId id="453"/>
            <p14:sldId id="420"/>
            <p14:sldId id="455"/>
            <p14:sldId id="454"/>
            <p14:sldId id="276"/>
            <p14:sldId id="442"/>
            <p14:sldId id="446"/>
            <p14:sldId id="1370"/>
            <p14:sldId id="1369"/>
            <p14:sldId id="1371"/>
            <p14:sldId id="1338"/>
            <p14:sldId id="860"/>
            <p14:sldId id="864"/>
            <p14:sldId id="861"/>
            <p14:sldId id="431"/>
            <p14:sldId id="882"/>
            <p14:sldId id="1377"/>
            <p14:sldId id="1372"/>
            <p14:sldId id="1339"/>
            <p14:sldId id="1340"/>
          </p14:sldIdLst>
        </p14:section>
        <p14:section name="Nabla and Evidently Discussion/Demo" id="{7356A2A9-F834-E64A-A1F4-5BBB9230CCD5}">
          <p14:sldIdLst>
            <p14:sldId id="907"/>
            <p14:sldId id="410"/>
            <p14:sldId id="1269"/>
            <p14:sldId id="1255"/>
            <p14:sldId id="1365"/>
            <p14:sldId id="1366"/>
            <p14:sldId id="904"/>
            <p14:sldId id="905"/>
            <p14:sldId id="1330"/>
            <p14:sldId id="1347"/>
            <p14:sldId id="1367"/>
            <p14:sldId id="1273"/>
            <p14:sldId id="1302"/>
            <p14:sldId id="1276"/>
            <p14:sldId id="1333"/>
            <p14:sldId id="1295"/>
            <p14:sldId id="1374"/>
            <p14:sldId id="1368"/>
            <p14:sldId id="1378"/>
            <p14:sldId id="1375"/>
            <p14:sldId id="1376"/>
            <p14:sldId id="267"/>
            <p14:sldId id="269"/>
            <p14:sldId id="1352"/>
            <p14:sldId id="1353"/>
            <p14:sldId id="1358"/>
            <p14:sldId id="1359"/>
            <p14:sldId id="1360"/>
            <p14:sldId id="1362"/>
          </p14:sldIdLst>
        </p14:section>
        <p14:section name="Informatics Training Opportunities" id="{E1677039-61B5-3C4B-981C-C1DF28D3E9F7}">
          <p14:sldIdLst>
            <p14:sldId id="1346"/>
            <p14:sldId id="397"/>
            <p14:sldId id="906"/>
            <p14:sldId id="852"/>
            <p14:sldId id="1356"/>
            <p14:sldId id="343"/>
            <p14:sldId id="374"/>
            <p14:sldId id="1334"/>
            <p14:sldId id="1337"/>
            <p14:sldId id="1336"/>
            <p14:sldId id="1342"/>
            <p14:sldId id="256"/>
            <p14:sldId id="257"/>
            <p14:sldId id="1343"/>
            <p14:sldId id="1345"/>
            <p14:sldId id="2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37"/>
    <p:restoredTop sz="84247"/>
  </p:normalViewPr>
  <p:slideViewPr>
    <p:cSldViewPr snapToGrid="0">
      <p:cViewPr varScale="1">
        <p:scale>
          <a:sx n="50" d="100"/>
          <a:sy n="50" d="100"/>
        </p:scale>
        <p:origin x="157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all balancing many roles/hats and I love learning from others and everyone one. I encourage people to use the chat to share what they use AI or ChatGPT for in their daily lives!</a:t>
            </a:r>
          </a:p>
          <a:p>
            <a:r>
              <a:rPr lang="en-US" dirty="0"/>
              <a:t>In this day and age where we are asked and expected to do more and more, I’m hoping we can break through that expectation of the only way to do it all is to work 100 hours a week. Expectations should continue to shift and change that we can be there for our kids and families and still have an exciting and fulfilling career. </a:t>
            </a:r>
          </a:p>
        </p:txBody>
      </p:sp>
      <p:sp>
        <p:nvSpPr>
          <p:cNvPr id="4" name="Slide Number Placeholder 3"/>
          <p:cNvSpPr>
            <a:spLocks noGrp="1"/>
          </p:cNvSpPr>
          <p:nvPr>
            <p:ph type="sldNum" sz="quarter" idx="5"/>
          </p:nvPr>
        </p:nvSpPr>
        <p:spPr/>
        <p:txBody>
          <a:bodyPr/>
          <a:lstStyle/>
          <a:p>
            <a:fld id="{769943EA-69D9-7E49-97CD-A49926F617C9}" type="slidenum">
              <a:rPr lang="en-US" smtClean="0"/>
              <a:t>4</a:t>
            </a:fld>
            <a:endParaRPr lang="en-US"/>
          </a:p>
        </p:txBody>
      </p:sp>
    </p:spTree>
    <p:extLst>
      <p:ext uri="{BB962C8B-B14F-4D97-AF65-F5344CB8AC3E}">
        <p14:creationId xmlns:p14="http://schemas.microsoft.com/office/powerpoint/2010/main" val="3112599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asked open evidence about most recent data the papers were still 2010 Cochrane reviews. Meaning likely all the old RCTs are old with no new data. </a:t>
            </a:r>
          </a:p>
        </p:txBody>
      </p:sp>
      <p:sp>
        <p:nvSpPr>
          <p:cNvPr id="4" name="Slide Number Placeholder 3"/>
          <p:cNvSpPr>
            <a:spLocks noGrp="1"/>
          </p:cNvSpPr>
          <p:nvPr>
            <p:ph type="sldNum" sz="quarter" idx="5"/>
          </p:nvPr>
        </p:nvSpPr>
        <p:spPr/>
        <p:txBody>
          <a:bodyPr/>
          <a:lstStyle/>
          <a:p>
            <a:fld id="{769943EA-69D9-7E49-97CD-A49926F617C9}" type="slidenum">
              <a:rPr lang="en-US" smtClean="0"/>
              <a:t>22</a:t>
            </a:fld>
            <a:endParaRPr lang="en-US"/>
          </a:p>
        </p:txBody>
      </p:sp>
    </p:spTree>
    <p:extLst>
      <p:ext uri="{BB962C8B-B14F-4D97-AF65-F5344CB8AC3E}">
        <p14:creationId xmlns:p14="http://schemas.microsoft.com/office/powerpoint/2010/main" val="1711660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90 commercial platforms as of 2025</a:t>
            </a:r>
          </a:p>
        </p:txBody>
      </p:sp>
      <p:sp>
        <p:nvSpPr>
          <p:cNvPr id="4" name="Slide Number Placeholder 3"/>
          <p:cNvSpPr>
            <a:spLocks noGrp="1"/>
          </p:cNvSpPr>
          <p:nvPr>
            <p:ph type="sldNum" sz="quarter" idx="5"/>
          </p:nvPr>
        </p:nvSpPr>
        <p:spPr/>
        <p:txBody>
          <a:bodyPr/>
          <a:lstStyle/>
          <a:p>
            <a:fld id="{769943EA-69D9-7E49-97CD-A49926F617C9}" type="slidenum">
              <a:rPr lang="en-US" smtClean="0"/>
              <a:t>24</a:t>
            </a:fld>
            <a:endParaRPr lang="en-US"/>
          </a:p>
        </p:txBody>
      </p:sp>
    </p:spTree>
    <p:extLst>
      <p:ext uri="{BB962C8B-B14F-4D97-AF65-F5344CB8AC3E}">
        <p14:creationId xmlns:p14="http://schemas.microsoft.com/office/powerpoint/2010/main" val="2289341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after 30 days of </a:t>
            </a:r>
            <a:r>
              <a:rPr lang="en-US" dirty="0" err="1"/>
              <a:t>abient</a:t>
            </a:r>
            <a:r>
              <a:rPr lang="en-US" dirty="0"/>
              <a:t> scribe use</a:t>
            </a:r>
          </a:p>
          <a:p>
            <a:r>
              <a:rPr lang="en-US" dirty="0"/>
              <a:t>10 </a:t>
            </a:r>
          </a:p>
        </p:txBody>
      </p:sp>
      <p:sp>
        <p:nvSpPr>
          <p:cNvPr id="4" name="Slide Number Placeholder 3"/>
          <p:cNvSpPr>
            <a:spLocks noGrp="1"/>
          </p:cNvSpPr>
          <p:nvPr>
            <p:ph type="sldNum" sz="quarter" idx="5"/>
          </p:nvPr>
        </p:nvSpPr>
        <p:spPr/>
        <p:txBody>
          <a:bodyPr/>
          <a:lstStyle/>
          <a:p>
            <a:fld id="{769943EA-69D9-7E49-97CD-A49926F617C9}" type="slidenum">
              <a:rPr lang="en-US" smtClean="0"/>
              <a:t>25</a:t>
            </a:fld>
            <a:endParaRPr lang="en-US"/>
          </a:p>
        </p:txBody>
      </p:sp>
    </p:spTree>
    <p:extLst>
      <p:ext uri="{BB962C8B-B14F-4D97-AF65-F5344CB8AC3E}">
        <p14:creationId xmlns:p14="http://schemas.microsoft.com/office/powerpoint/2010/main" val="3152487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many pediatric models and version 2.0 of sepsis</a:t>
            </a:r>
          </a:p>
        </p:txBody>
      </p:sp>
      <p:sp>
        <p:nvSpPr>
          <p:cNvPr id="4" name="Slide Number Placeholder 3"/>
          <p:cNvSpPr>
            <a:spLocks noGrp="1"/>
          </p:cNvSpPr>
          <p:nvPr>
            <p:ph type="sldNum" sz="quarter" idx="5"/>
          </p:nvPr>
        </p:nvSpPr>
        <p:spPr/>
        <p:txBody>
          <a:bodyPr/>
          <a:lstStyle/>
          <a:p>
            <a:fld id="{769943EA-69D9-7E49-97CD-A49926F617C9}" type="slidenum">
              <a:rPr lang="en-US" smtClean="0"/>
              <a:t>30</a:t>
            </a:fld>
            <a:endParaRPr lang="en-US"/>
          </a:p>
        </p:txBody>
      </p:sp>
    </p:spTree>
    <p:extLst>
      <p:ext uri="{BB962C8B-B14F-4D97-AF65-F5344CB8AC3E}">
        <p14:creationId xmlns:p14="http://schemas.microsoft.com/office/powerpoint/2010/main" val="455978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 quality improvement study at NYU Langone Health found that GenAI-drafted responses to patient messages were rated higher for communication style and empathy than those written by clinicians, with usable GenAI responses more likely to be described as empathetic and using more subjective and positive language.</a:t>
            </a:r>
            <a:r>
              <a:rPr lang="en-US" sz="1200" b="1" i="0" u="none" strike="noStrike" kern="1200" baseline="30000" dirty="0">
                <a:solidFill>
                  <a:schemeClr val="tx1"/>
                </a:solidFill>
                <a:effectLst/>
                <a:latin typeface="+mn-lt"/>
                <a:ea typeface="+mn-ea"/>
                <a:cs typeface="+mn-cs"/>
              </a:rPr>
              <a:t>[19]</a:t>
            </a:r>
            <a:r>
              <a:rPr lang="en-US" sz="1200" b="0" i="0" u="none" strike="noStrike" kern="1200" dirty="0">
                <a:solidFill>
                  <a:schemeClr val="tx1"/>
                </a:solidFill>
                <a:effectLst/>
                <a:latin typeface="+mn-lt"/>
                <a:ea typeface="+mn-ea"/>
                <a:cs typeface="+mn-cs"/>
              </a:rPr>
              <a:t> However, GenAI responses were also more complex and less readable, which may hinder effective communication for patients with low health or English literacy.</a:t>
            </a:r>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32</a:t>
            </a:fld>
            <a:endParaRPr lang="en-US"/>
          </a:p>
        </p:txBody>
      </p:sp>
    </p:spTree>
    <p:extLst>
      <p:ext uri="{BB962C8B-B14F-4D97-AF65-F5344CB8AC3E}">
        <p14:creationId xmlns:p14="http://schemas.microsoft.com/office/powerpoint/2010/main" val="2074479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2800" b="0" i="0" u="none" strike="noStrike" dirty="0">
                <a:solidFill>
                  <a:srgbClr val="212121"/>
                </a:solidFill>
                <a:effectLst/>
                <a:latin typeface="Poppins" panose="020B0604020202020204" pitchFamily="34" charset="0"/>
              </a:rPr>
              <a:t>Advanced Research Projects Agency for Health (ARPA-H) is a research funding agency that supports transformative biomedical and health breakthroughs – ranging from the molecular to the societal – to provide health solutions for all.</a:t>
            </a:r>
            <a:endParaRPr lang="en-US" sz="2800" b="0" i="0" u="none" strike="noStrike" dirty="0">
              <a:solidFill>
                <a:srgbClr val="212121"/>
              </a:solidFill>
              <a:effectLst/>
              <a:latin typeface="Arial" panose="020B0604020202020204" pitchFamily="34" charset="0"/>
            </a:endParaRPr>
          </a:p>
          <a:p>
            <a:pPr algn="l" rtl="0" fontAlgn="base">
              <a:spcBef>
                <a:spcPts val="1000"/>
              </a:spcBef>
              <a:buFont typeface="Arial" panose="020B0604020202020204" pitchFamily="34" charset="0"/>
              <a:buChar char="•"/>
            </a:pPr>
            <a:r>
              <a:rPr lang="en-US" sz="2800" b="0" i="0" u="none" strike="noStrike" dirty="0">
                <a:solidFill>
                  <a:srgbClr val="212121"/>
                </a:solidFill>
                <a:effectLst/>
                <a:latin typeface="Poppins" panose="020B0604020202020204" pitchFamily="34" charset="0"/>
              </a:rPr>
              <a:t>New Federal agency hosted in HHS and NIH authorized in Fiscal Year 2023</a:t>
            </a:r>
            <a:endParaRPr lang="en-US" sz="2800" b="0" i="0" u="none" strike="noStrike" dirty="0">
              <a:solidFill>
                <a:srgbClr val="212121"/>
              </a:solidFill>
              <a:effectLst/>
              <a:latin typeface="Arial" panose="020B0604020202020204" pitchFamily="34" charset="0"/>
            </a:endParaRPr>
          </a:p>
          <a:p>
            <a:pPr algn="l" rtl="0" fontAlgn="base">
              <a:spcBef>
                <a:spcPts val="1000"/>
              </a:spcBef>
              <a:buFont typeface="Arial" panose="020B0604020202020204" pitchFamily="34" charset="0"/>
              <a:buChar char="•"/>
            </a:pPr>
            <a:r>
              <a:rPr lang="en-US" sz="2800" b="0" i="0" u="none" strike="noStrike" dirty="0">
                <a:solidFill>
                  <a:srgbClr val="212121"/>
                </a:solidFill>
                <a:effectLst/>
                <a:latin typeface="Poppins" panose="020B0604020202020204" pitchFamily="34" charset="0"/>
              </a:rPr>
              <a:t>Follow on the model of DARPA, ARPA-E, and BARDA,</a:t>
            </a:r>
            <a:endParaRPr lang="en-US" sz="2800" b="0" i="0" u="none" strike="noStrike" dirty="0">
              <a:solidFill>
                <a:srgbClr val="212121"/>
              </a:solidFill>
              <a:effectLst/>
              <a:latin typeface="Arial" panose="020B0604020202020204" pitchFamily="34" charset="0"/>
            </a:endParaRPr>
          </a:p>
          <a:p>
            <a:pPr algn="l" rtl="0" fontAlgn="base">
              <a:spcBef>
                <a:spcPts val="1000"/>
              </a:spcBef>
              <a:buFont typeface="Arial" panose="020B0604020202020204" pitchFamily="34" charset="0"/>
              <a:buChar char="•"/>
            </a:pPr>
            <a:r>
              <a:rPr lang="en-US" sz="2800" b="0" i="0" u="none" strike="noStrike" dirty="0">
                <a:solidFill>
                  <a:srgbClr val="212121"/>
                </a:solidFill>
                <a:effectLst/>
                <a:latin typeface="Poppins" panose="020B0604020202020204" pitchFamily="34" charset="0"/>
              </a:rPr>
              <a:t>High risk, High reward research</a:t>
            </a:r>
            <a:endParaRPr lang="en-US" sz="2800" b="0" i="0" u="none" strike="noStrike" dirty="0">
              <a:solidFill>
                <a:srgbClr val="212121"/>
              </a:solidFill>
              <a:effectLst/>
              <a:latin typeface="Arial" panose="020B0604020202020204" pitchFamily="34" charset="0"/>
            </a:endParaRPr>
          </a:p>
          <a:p>
            <a:pPr marL="742950" lvl="1" indent="-285750" algn="l" rtl="0" fontAlgn="base">
              <a:spcBef>
                <a:spcPts val="500"/>
              </a:spcBef>
              <a:buFont typeface="Arial" panose="020B0604020202020204" pitchFamily="34" charset="0"/>
              <a:buChar char="•"/>
            </a:pPr>
            <a:r>
              <a:rPr lang="en-US" sz="2400" b="0" i="0" u="none" strike="noStrike" dirty="0">
                <a:solidFill>
                  <a:srgbClr val="212121"/>
                </a:solidFill>
                <a:effectLst/>
                <a:latin typeface="Poppins" panose="020B0604020202020204" pitchFamily="34" charset="0"/>
              </a:rPr>
              <a:t>DARPA example, connecting two computers to talk, first push for self driving cars in competition. </a:t>
            </a:r>
            <a:endParaRPr lang="en-US" sz="2400" b="0" i="0" u="none" strike="noStrike" dirty="0">
              <a:solidFill>
                <a:srgbClr val="212121"/>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35</a:t>
            </a:fld>
            <a:endParaRPr lang="en-US"/>
          </a:p>
        </p:txBody>
      </p:sp>
    </p:spTree>
    <p:extLst>
      <p:ext uri="{BB962C8B-B14F-4D97-AF65-F5344CB8AC3E}">
        <p14:creationId xmlns:p14="http://schemas.microsoft.com/office/powerpoint/2010/main" val="3402114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Real-time transcription of encounter </a:t>
            </a:r>
          </a:p>
          <a:p>
            <a:pPr lvl="1"/>
            <a:r>
              <a:rPr lang="en-US" dirty="0"/>
              <a:t>No recording of the conversation is created or stored</a:t>
            </a:r>
          </a:p>
          <a:p>
            <a:pPr lvl="1"/>
            <a:r>
              <a:rPr lang="en-US" dirty="0"/>
              <a:t>Note generated within 60 seconds of completing visit</a:t>
            </a:r>
          </a:p>
          <a:p>
            <a:r>
              <a:rPr lang="en-US" dirty="0"/>
              <a:t>Available on mobile device (iOS and Android) or desktop</a:t>
            </a:r>
          </a:p>
          <a:p>
            <a:r>
              <a:rPr lang="en-US" dirty="0"/>
              <a:t>Epic integration allows export of </a:t>
            </a:r>
            <a:r>
              <a:rPr lang="en-US" dirty="0" err="1"/>
              <a:t>Nabla</a:t>
            </a:r>
            <a:r>
              <a:rPr lang="en-US" dirty="0"/>
              <a:t> text to </a:t>
            </a:r>
            <a:r>
              <a:rPr lang="en-US" dirty="0" err="1"/>
              <a:t>SmartPhrase</a:t>
            </a:r>
            <a:r>
              <a:rPr lang="en-US" dirty="0"/>
              <a:t> (.NABLAHPI, for example)</a:t>
            </a:r>
          </a:p>
          <a:p>
            <a:r>
              <a:rPr lang="en-US" dirty="0"/>
              <a:t>Multiple note templates allow tailoring of notes</a:t>
            </a:r>
          </a:p>
          <a:p>
            <a:r>
              <a:rPr lang="en-US" dirty="0"/>
              <a:t>“Magic edit” allows notes to be regenerated with instructions </a:t>
            </a:r>
          </a:p>
          <a:p>
            <a:r>
              <a:rPr lang="en-US" dirty="0"/>
              <a:t>Patient permission (not consent) before each visit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943EA-69D9-7E49-97CD-A49926F61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283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question I asked the family is what are you concerned about. </a:t>
            </a:r>
          </a:p>
          <a:p>
            <a:r>
              <a:rPr lang="en-US" dirty="0"/>
              <a:t>-summarized the thoughts at the end about not wanting her to be on long term medications</a:t>
            </a:r>
          </a:p>
        </p:txBody>
      </p:sp>
      <p:sp>
        <p:nvSpPr>
          <p:cNvPr id="4" name="Slide Number Placeholder 3"/>
          <p:cNvSpPr>
            <a:spLocks noGrp="1"/>
          </p:cNvSpPr>
          <p:nvPr>
            <p:ph type="sldNum" sz="quarter" idx="5"/>
          </p:nvPr>
        </p:nvSpPr>
        <p:spPr/>
        <p:txBody>
          <a:bodyPr/>
          <a:lstStyle/>
          <a:p>
            <a:fld id="{769943EA-69D9-7E49-97CD-A49926F617C9}" type="slidenum">
              <a:rPr lang="en-US" smtClean="0"/>
              <a:t>45</a:t>
            </a:fld>
            <a:endParaRPr lang="en-US"/>
          </a:p>
        </p:txBody>
      </p:sp>
    </p:spTree>
    <p:extLst>
      <p:ext uri="{BB962C8B-B14F-4D97-AF65-F5344CB8AC3E}">
        <p14:creationId xmlns:p14="http://schemas.microsoft.com/office/powerpoint/2010/main" val="2427725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Cognitive AI platform</a:t>
            </a:r>
          </a:p>
          <a:p>
            <a:pPr lvl="1"/>
            <a:r>
              <a:rPr lang="en-US" dirty="0"/>
              <a:t>Concept identification and tagging throughout EHR </a:t>
            </a:r>
          </a:p>
          <a:p>
            <a:r>
              <a:rPr lang="en-US" dirty="0"/>
              <a:t>Generates cohesive Epic-embedded view of patient data from:</a:t>
            </a:r>
          </a:p>
          <a:p>
            <a:pPr lvl="1"/>
            <a:r>
              <a:rPr lang="en-US" dirty="0"/>
              <a:t>UIHC</a:t>
            </a:r>
          </a:p>
          <a:p>
            <a:pPr lvl="1"/>
            <a:r>
              <a:rPr lang="en-US" dirty="0" err="1"/>
              <a:t>CareEverywhere</a:t>
            </a:r>
            <a:endParaRPr lang="en-US" dirty="0"/>
          </a:p>
          <a:p>
            <a:pPr lvl="1"/>
            <a:r>
              <a:rPr lang="en-US" dirty="0"/>
              <a:t>Media tab</a:t>
            </a:r>
          </a:p>
          <a:p>
            <a:r>
              <a:rPr lang="en-US" dirty="0"/>
              <a:t>Creates customizable problem-oriented views </a:t>
            </a:r>
          </a:p>
          <a:p>
            <a:r>
              <a:rPr lang="en-US" dirty="0"/>
              <a:t>Creates AI overview of patient for rapid chart review</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48</a:t>
            </a:fld>
            <a:endParaRPr lang="en-US"/>
          </a:p>
        </p:txBody>
      </p:sp>
    </p:spTree>
    <p:extLst>
      <p:ext uri="{BB962C8B-B14F-4D97-AF65-F5344CB8AC3E}">
        <p14:creationId xmlns:p14="http://schemas.microsoft.com/office/powerpoint/2010/main" val="2598117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53</a:t>
            </a:fld>
            <a:endParaRPr lang="en-US"/>
          </a:p>
        </p:txBody>
      </p:sp>
    </p:spTree>
    <p:extLst>
      <p:ext uri="{BB962C8B-B14F-4D97-AF65-F5344CB8AC3E}">
        <p14:creationId xmlns:p14="http://schemas.microsoft.com/office/powerpoint/2010/main" val="3163119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E8B0C-3954-AB36-3F8B-A960C185C6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428BCF-779B-E954-C964-7E342E3452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3EC89B-80F8-CFED-9FB5-65E713AF6976}"/>
              </a:ext>
            </a:extLst>
          </p:cNvPr>
          <p:cNvSpPr>
            <a:spLocks noGrp="1"/>
          </p:cNvSpPr>
          <p:nvPr>
            <p:ph type="body" idx="1"/>
          </p:nvPr>
        </p:nvSpPr>
        <p:spPr/>
        <p:txBody>
          <a:bodyPr/>
          <a:lstStyle/>
          <a:p>
            <a:r>
              <a:rPr lang="en-US" dirty="0"/>
              <a:t>Friedman “ A person working in partnership with an information resource is better than that same person unassisted”</a:t>
            </a:r>
          </a:p>
        </p:txBody>
      </p:sp>
      <p:sp>
        <p:nvSpPr>
          <p:cNvPr id="4" name="Slide Number Placeholder 3">
            <a:extLst>
              <a:ext uri="{FF2B5EF4-FFF2-40B4-BE49-F238E27FC236}">
                <a16:creationId xmlns:a16="http://schemas.microsoft.com/office/drawing/2014/main" id="{F3EFE066-44BE-00B9-88A3-E7DE12E0A14E}"/>
              </a:ext>
            </a:extLst>
          </p:cNvPr>
          <p:cNvSpPr>
            <a:spLocks noGrp="1"/>
          </p:cNvSpPr>
          <p:nvPr>
            <p:ph type="sldNum" sz="quarter" idx="5"/>
          </p:nvPr>
        </p:nvSpPr>
        <p:spPr/>
        <p:txBody>
          <a:bodyPr/>
          <a:lstStyle/>
          <a:p>
            <a:fld id="{769943EA-69D9-7E49-97CD-A49926F617C9}" type="slidenum">
              <a:rPr lang="en-US" smtClean="0"/>
              <a:t>6</a:t>
            </a:fld>
            <a:endParaRPr lang="en-US" dirty="0"/>
          </a:p>
        </p:txBody>
      </p:sp>
    </p:spTree>
    <p:extLst>
      <p:ext uri="{BB962C8B-B14F-4D97-AF65-F5344CB8AC3E}">
        <p14:creationId xmlns:p14="http://schemas.microsoft.com/office/powerpoint/2010/main" val="1699168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Microsoft co-pilot meeting summarization!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Emails and letter writing assistance!</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60</a:t>
            </a:fld>
            <a:endParaRPr lang="en-US"/>
          </a:p>
        </p:txBody>
      </p:sp>
    </p:spTree>
    <p:extLst>
      <p:ext uri="{BB962C8B-B14F-4D97-AF65-F5344CB8AC3E}">
        <p14:creationId xmlns:p14="http://schemas.microsoft.com/office/powerpoint/2010/main" val="3932217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61</a:t>
            </a:fld>
            <a:endParaRPr lang="en-US"/>
          </a:p>
        </p:txBody>
      </p:sp>
    </p:spTree>
    <p:extLst>
      <p:ext uri="{BB962C8B-B14F-4D97-AF65-F5344CB8AC3E}">
        <p14:creationId xmlns:p14="http://schemas.microsoft.com/office/powerpoint/2010/main" val="581010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NeoMIND</a:t>
            </a:r>
            <a:r>
              <a:rPr lang="en-US" dirty="0"/>
              <a:t>-AI pre-conference session</a:t>
            </a:r>
          </a:p>
        </p:txBody>
      </p:sp>
      <p:sp>
        <p:nvSpPr>
          <p:cNvPr id="4" name="Slide Number Placeholder 3"/>
          <p:cNvSpPr>
            <a:spLocks noGrp="1"/>
          </p:cNvSpPr>
          <p:nvPr>
            <p:ph type="sldNum" sz="quarter" idx="5"/>
          </p:nvPr>
        </p:nvSpPr>
        <p:spPr/>
        <p:txBody>
          <a:bodyPr/>
          <a:lstStyle/>
          <a:p>
            <a:fld id="{769943EA-69D9-7E49-97CD-A49926F617C9}" type="slidenum">
              <a:rPr lang="en-US" smtClean="0"/>
              <a:t>68</a:t>
            </a:fld>
            <a:endParaRPr lang="en-US"/>
          </a:p>
        </p:txBody>
      </p:sp>
    </p:spTree>
    <p:extLst>
      <p:ext uri="{BB962C8B-B14F-4D97-AF65-F5344CB8AC3E}">
        <p14:creationId xmlns:p14="http://schemas.microsoft.com/office/powerpoint/2010/main" val="1583404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A3321-084C-75A3-0787-81FC77911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6B50A-2BE1-C7ED-8090-92F6DB472F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A11D1F-C93F-DCD5-C0EB-87552A80F1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B13F6F-EFCA-8A50-6CEE-F59CF8F2D5CD}"/>
              </a:ext>
            </a:extLst>
          </p:cNvPr>
          <p:cNvSpPr>
            <a:spLocks noGrp="1"/>
          </p:cNvSpPr>
          <p:nvPr>
            <p:ph type="sldNum" sz="quarter" idx="5"/>
          </p:nvPr>
        </p:nvSpPr>
        <p:spPr/>
        <p:txBody>
          <a:bodyPr/>
          <a:lstStyle/>
          <a:p>
            <a:fld id="{769943EA-69D9-7E49-97CD-A49926F617C9}" type="slidenum">
              <a:rPr lang="en-US" smtClean="0"/>
              <a:t>69</a:t>
            </a:fld>
            <a:endParaRPr lang="en-US"/>
          </a:p>
        </p:txBody>
      </p:sp>
    </p:spTree>
    <p:extLst>
      <p:ext uri="{BB962C8B-B14F-4D97-AF65-F5344CB8AC3E}">
        <p14:creationId xmlns:p14="http://schemas.microsoft.com/office/powerpoint/2010/main" val="2558567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C3EA8427-4AE4-DF46-B658-56F02542FB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D2FCD13F-269F-5544-A195-D31E81423B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First example was “proof of concept open loop control”</a:t>
            </a:r>
          </a:p>
          <a:p>
            <a:r>
              <a:rPr lang="en-US" altLang="en-US">
                <a:ea typeface="ＭＳ Ｐゴシック" panose="020B0600070205080204" pitchFamily="34" charset="-128"/>
              </a:rPr>
              <a:t>Short-term feasibility studies have been done with closed-loop control of inspired oxygen</a:t>
            </a:r>
          </a:p>
          <a:p>
            <a:r>
              <a:rPr lang="en-US" altLang="en-US">
                <a:ea typeface="ＭＳ Ｐゴシック" panose="020B0600070205080204" pitchFamily="34" charset="-128"/>
              </a:rPr>
              <a:t>More effective at keeping the FiO2 within target range</a:t>
            </a:r>
          </a:p>
          <a:p>
            <a:endParaRPr lang="en-US" altLang="en-US">
              <a:ea typeface="ＭＳ Ｐゴシック" panose="020B0600070205080204" pitchFamily="34" charset="-128"/>
            </a:endParaRPr>
          </a:p>
          <a:p>
            <a:r>
              <a:rPr lang="en-US" altLang="en-US">
                <a:ea typeface="ＭＳ Ｐゴシック" panose="020B0600070205080204" pitchFamily="34" charset="-128"/>
              </a:rPr>
              <a:t>This technology is already available in the Netherlands and is being tested using two different controllers (important for ROP and hyperoxia)</a:t>
            </a:r>
          </a:p>
          <a:p>
            <a:r>
              <a:rPr lang="en-US" altLang="en-US">
                <a:ea typeface="ＭＳ Ｐゴシック" panose="020B0600070205080204" pitchFamily="34" charset="-128"/>
              </a:rPr>
              <a:t>	Clio algorithm SpO2 target </a:t>
            </a:r>
            <a:r>
              <a:rPr lang="en-US" altLang="en-US" err="1">
                <a:ea typeface="ＭＳ Ｐゴシック" panose="020B0600070205080204" pitchFamily="34" charset="-128"/>
              </a:rPr>
              <a:t>rangne</a:t>
            </a:r>
            <a:r>
              <a:rPr lang="en-US" altLang="en-US">
                <a:ea typeface="ＭＳ Ｐゴシック" panose="020B0600070205080204" pitchFamily="34" charset="-128"/>
              </a:rPr>
              <a:t> 90 -95% </a:t>
            </a:r>
            <a:r>
              <a:rPr lang="en-US" altLang="en-US" err="1">
                <a:ea typeface="ＭＳ Ｐゴシック" panose="020B0600070205080204" pitchFamily="34" charset="-128"/>
              </a:rPr>
              <a:t>Oxygenie</a:t>
            </a:r>
            <a:r>
              <a:rPr lang="en-US" altLang="en-US">
                <a:ea typeface="ＭＳ Ｐゴシック" panose="020B0600070205080204" pitchFamily="34" charset="-128"/>
              </a:rPr>
              <a:t> narrower range 91-95% (slightly different algorithm design)</a:t>
            </a:r>
          </a:p>
          <a:p>
            <a:r>
              <a:rPr lang="en-US" altLang="en-US">
                <a:ea typeface="ＭＳ Ｐゴシック" panose="020B0600070205080204" pitchFamily="34" charset="-128"/>
              </a:rPr>
              <a:t>	- </a:t>
            </a:r>
            <a:r>
              <a:rPr lang="en-US" altLang="en-US" err="1">
                <a:ea typeface="ＭＳ Ｐゴシック" panose="020B0600070205080204" pitchFamily="34" charset="-128"/>
              </a:rPr>
              <a:t>Oxygenie</a:t>
            </a:r>
            <a:r>
              <a:rPr lang="en-US" altLang="en-US">
                <a:ea typeface="ＭＳ Ｐゴシック" panose="020B0600070205080204" pitchFamily="34" charset="-128"/>
              </a:rPr>
              <a:t> had less </a:t>
            </a:r>
            <a:r>
              <a:rPr lang="en-US" altLang="en-US" err="1">
                <a:ea typeface="ＭＳ Ｐゴシック" panose="020B0600070205080204" pitchFamily="34" charset="-128"/>
              </a:rPr>
              <a:t>lazer</a:t>
            </a:r>
            <a:r>
              <a:rPr lang="en-US" altLang="en-US">
                <a:ea typeface="ＭＳ Ｐゴシック" panose="020B0600070205080204" pitchFamily="34" charset="-128"/>
              </a:rPr>
              <a:t> treatment for ROP, shorter durations of therapy (fewer days requiring </a:t>
            </a:r>
            <a:r>
              <a:rPr lang="en-US" altLang="en-US" err="1">
                <a:ea typeface="ＭＳ Ｐゴシック" panose="020B0600070205080204" pitchFamily="34" charset="-128"/>
              </a:rPr>
              <a:t>cpap</a:t>
            </a:r>
            <a:r>
              <a:rPr lang="en-US" altLang="en-US">
                <a:ea typeface="ＭＳ Ｐゴシック" panose="020B0600070205080204" pitchFamily="34" charset="-128"/>
              </a:rPr>
              <a:t> or MV support also0</a:t>
            </a:r>
          </a:p>
          <a:p>
            <a:endParaRPr lang="en-US" altLang="en-US">
              <a:ea typeface="ＭＳ Ｐゴシック" panose="020B0600070205080204" pitchFamily="34" charset="-128"/>
            </a:endParaRPr>
          </a:p>
          <a:p>
            <a:r>
              <a:rPr lang="en-US" altLang="en-US">
                <a:ea typeface="ＭＳ Ｐゴシック" panose="020B0600070205080204" pitchFamily="34" charset="-128"/>
              </a:rPr>
              <a:t>-another field of nursing informatics to try to help make nursing charting and practices better</a:t>
            </a:r>
          </a:p>
        </p:txBody>
      </p:sp>
      <p:sp>
        <p:nvSpPr>
          <p:cNvPr id="39939" name="Slide Number Placeholder 3">
            <a:extLst>
              <a:ext uri="{FF2B5EF4-FFF2-40B4-BE49-F238E27FC236}">
                <a16:creationId xmlns:a16="http://schemas.microsoft.com/office/drawing/2014/main" id="{711A3A31-E922-9447-97F9-2038CBCD57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8F0878A-C713-5D44-8A03-C9EAC41CB078}" type="slidenum">
              <a:rPr lang="en-US" altLang="en-US"/>
              <a:pPr/>
              <a:t>70</a:t>
            </a:fld>
            <a:endParaRPr lang="en-US" altLang="en-US"/>
          </a:p>
        </p:txBody>
      </p:sp>
    </p:spTree>
    <p:extLst>
      <p:ext uri="{BB962C8B-B14F-4D97-AF65-F5344CB8AC3E}">
        <p14:creationId xmlns:p14="http://schemas.microsoft.com/office/powerpoint/2010/main" val="1957339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This looks scary: OMG engineering diagram!</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Control circuit for an adaptive pressure targeting scheme (</a:t>
            </a:r>
            <a:r>
              <a:rPr lang="en-US" sz="1200" b="0" i="0" u="none" strike="noStrike" kern="1200" err="1">
                <a:solidFill>
                  <a:schemeClr val="tx1"/>
                </a:solidFill>
                <a:effectLst/>
                <a:latin typeface="+mn-lt"/>
                <a:ea typeface="+mn-ea"/>
                <a:cs typeface="+mn-cs"/>
              </a:rPr>
              <a:t>eg</a:t>
            </a:r>
            <a:r>
              <a:rPr lang="en-US" sz="1200" b="0" i="0" u="none" strike="noStrike" kern="1200">
                <a:solidFill>
                  <a:schemeClr val="tx1"/>
                </a:solidFill>
                <a:effectLst/>
                <a:latin typeface="+mn-lt"/>
                <a:ea typeface="+mn-ea"/>
                <a:cs typeface="+mn-cs"/>
              </a:rPr>
              <a:t>, Pressure Regulated Volume Control). The controller is designed so that inspiratory pressure relative to PEEP (IP) is adjusted to meet the target tidal volume, given changes in resistance (R), compliance (C), and volume (</a:t>
            </a:r>
            <a:r>
              <a:rPr lang="en-US" sz="1200" b="0" i="0" u="none" strike="noStrike" kern="1200" err="1">
                <a:solidFill>
                  <a:schemeClr val="tx1"/>
                </a:solidFill>
                <a:effectLst/>
                <a:latin typeface="+mn-lt"/>
                <a:ea typeface="+mn-ea"/>
                <a:cs typeface="+mn-cs"/>
              </a:rPr>
              <a:t>V</a:t>
            </a:r>
            <a:r>
              <a:rPr lang="en-US" sz="1200" b="0" i="0" u="none" strike="noStrike" kern="1200" baseline="-25000" err="1">
                <a:solidFill>
                  <a:schemeClr val="tx1"/>
                </a:solidFill>
                <a:effectLst/>
                <a:latin typeface="+mn-lt"/>
                <a:ea typeface="+mn-ea"/>
                <a:cs typeface="+mn-cs"/>
              </a:rPr>
              <a:t>mus</a:t>
            </a:r>
            <a:r>
              <a:rPr lang="en-US" sz="1200" b="0" i="0" u="none" strike="noStrike" kern="1200">
                <a:solidFill>
                  <a:schemeClr val="tx1"/>
                </a:solidFill>
                <a:effectLst/>
                <a:latin typeface="+mn-lt"/>
                <a:ea typeface="+mn-ea"/>
                <a:cs typeface="+mn-cs"/>
              </a:rPr>
              <a:t>) generated by patient effort (</a:t>
            </a:r>
            <a:r>
              <a:rPr lang="en-US" sz="1200" b="0" i="0" u="none" strike="noStrike" kern="1200" err="1">
                <a:solidFill>
                  <a:schemeClr val="tx1"/>
                </a:solidFill>
                <a:effectLst/>
                <a:latin typeface="+mn-lt"/>
                <a:ea typeface="+mn-ea"/>
                <a:cs typeface="+mn-cs"/>
              </a:rPr>
              <a:t>P</a:t>
            </a:r>
            <a:r>
              <a:rPr lang="en-US" sz="1200" b="0" i="0" u="none" strike="noStrike" kern="1200" baseline="-25000" err="1">
                <a:solidFill>
                  <a:schemeClr val="tx1"/>
                </a:solidFill>
                <a:effectLst/>
                <a:latin typeface="+mn-lt"/>
                <a:ea typeface="+mn-ea"/>
                <a:cs typeface="+mn-cs"/>
              </a:rPr>
              <a:t>mus</a:t>
            </a:r>
            <a:r>
              <a:rPr lang="en-US" sz="1200" b="0" i="0" u="none" strike="noStrike" kern="1200">
                <a:solidFill>
                  <a:schemeClr val="tx1"/>
                </a:solidFill>
                <a:effectLst/>
                <a:latin typeface="+mn-lt"/>
                <a:ea typeface="+mn-ea"/>
                <a:cs typeface="+mn-cs"/>
              </a:rPr>
              <a:t>). IP will increase if R increases or C decreases. IP will decrease if </a:t>
            </a:r>
            <a:r>
              <a:rPr lang="en-US" sz="1200" b="0" i="0" u="none" strike="noStrike" kern="1200" err="1">
                <a:solidFill>
                  <a:schemeClr val="tx1"/>
                </a:solidFill>
                <a:effectLst/>
                <a:latin typeface="+mn-lt"/>
                <a:ea typeface="+mn-ea"/>
                <a:cs typeface="+mn-cs"/>
              </a:rPr>
              <a:t>V</a:t>
            </a:r>
            <a:r>
              <a:rPr lang="en-US" sz="1200" b="0" i="0" u="none" strike="noStrike" kern="1200" baseline="-25000" err="1">
                <a:solidFill>
                  <a:schemeClr val="tx1"/>
                </a:solidFill>
                <a:effectLst/>
                <a:latin typeface="+mn-lt"/>
                <a:ea typeface="+mn-ea"/>
                <a:cs typeface="+mn-cs"/>
              </a:rPr>
              <a:t>mus</a:t>
            </a:r>
            <a:r>
              <a:rPr lang="en-US" sz="1200" b="0" i="0" u="none" strike="noStrike" kern="1200">
                <a:solidFill>
                  <a:schemeClr val="tx1"/>
                </a:solidFill>
                <a:effectLst/>
                <a:latin typeface="+mn-lt"/>
                <a:ea typeface="+mn-ea"/>
                <a:cs typeface="+mn-cs"/>
              </a:rPr>
              <a:t> increases. T</a:t>
            </a:r>
            <a:r>
              <a:rPr lang="en-US" sz="1200" b="0" i="0" u="none" strike="noStrike" kern="1200" baseline="-25000">
                <a:solidFill>
                  <a:schemeClr val="tx1"/>
                </a:solidFill>
                <a:effectLst/>
                <a:latin typeface="+mn-lt"/>
                <a:ea typeface="+mn-ea"/>
                <a:cs typeface="+mn-cs"/>
              </a:rPr>
              <a:t>I</a:t>
            </a:r>
            <a:r>
              <a:rPr lang="en-US" sz="1200" b="0" i="0" u="none" strike="noStrike" kern="1200">
                <a:solidFill>
                  <a:schemeClr val="tx1"/>
                </a:solidFill>
                <a:effectLst/>
                <a:latin typeface="+mn-lt"/>
                <a:ea typeface="+mn-ea"/>
                <a:cs typeface="+mn-cs"/>
              </a:rPr>
              <a:t> = inspiratory time</a:t>
            </a:r>
            <a:endParaRPr lang="en-US"/>
          </a:p>
        </p:txBody>
      </p:sp>
      <p:sp>
        <p:nvSpPr>
          <p:cNvPr id="4" name="Slide Number Placeholder 3"/>
          <p:cNvSpPr>
            <a:spLocks noGrp="1"/>
          </p:cNvSpPr>
          <p:nvPr>
            <p:ph type="sldNum" sz="quarter" idx="5"/>
          </p:nvPr>
        </p:nvSpPr>
        <p:spPr/>
        <p:txBody>
          <a:bodyPr/>
          <a:lstStyle/>
          <a:p>
            <a:fld id="{87706D9E-44CB-BB49-9FFF-E0704AB6F0ED}" type="slidenum">
              <a:rPr lang="en-US" smtClean="0"/>
              <a:t>71</a:t>
            </a:fld>
            <a:endParaRPr lang="en-US"/>
          </a:p>
        </p:txBody>
      </p:sp>
    </p:spTree>
    <p:extLst>
      <p:ext uri="{BB962C8B-B14F-4D97-AF65-F5344CB8AC3E}">
        <p14:creationId xmlns:p14="http://schemas.microsoft.com/office/powerpoint/2010/main" val="2467979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article with 17 papers</a:t>
            </a:r>
          </a:p>
          <a:p>
            <a:r>
              <a:rPr lang="en-US" dirty="0"/>
              <a:t>No studies have shown improvements yet in long term outcomes such as ROP, BPD, etc.</a:t>
            </a:r>
          </a:p>
        </p:txBody>
      </p:sp>
      <p:sp>
        <p:nvSpPr>
          <p:cNvPr id="4" name="Slide Number Placeholder 3"/>
          <p:cNvSpPr>
            <a:spLocks noGrp="1"/>
          </p:cNvSpPr>
          <p:nvPr>
            <p:ph type="sldNum" sz="quarter" idx="5"/>
          </p:nvPr>
        </p:nvSpPr>
        <p:spPr/>
        <p:txBody>
          <a:bodyPr/>
          <a:lstStyle/>
          <a:p>
            <a:fld id="{769943EA-69D9-7E49-97CD-A49926F617C9}" type="slidenum">
              <a:rPr lang="en-US" smtClean="0"/>
              <a:t>72</a:t>
            </a:fld>
            <a:endParaRPr lang="en-US"/>
          </a:p>
        </p:txBody>
      </p:sp>
    </p:spTree>
    <p:extLst>
      <p:ext uri="{BB962C8B-B14F-4D97-AF65-F5344CB8AC3E}">
        <p14:creationId xmlns:p14="http://schemas.microsoft.com/office/powerpoint/2010/main" val="3270657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implementing volume targeted ventilation in neonates, it takes time to buy and get used to these new technologies.</a:t>
            </a:r>
          </a:p>
        </p:txBody>
      </p:sp>
      <p:sp>
        <p:nvSpPr>
          <p:cNvPr id="4" name="Slide Number Placeholder 3"/>
          <p:cNvSpPr>
            <a:spLocks noGrp="1"/>
          </p:cNvSpPr>
          <p:nvPr>
            <p:ph type="sldNum" sz="quarter" idx="5"/>
          </p:nvPr>
        </p:nvSpPr>
        <p:spPr/>
        <p:txBody>
          <a:bodyPr/>
          <a:lstStyle/>
          <a:p>
            <a:fld id="{769943EA-69D9-7E49-97CD-A49926F617C9}" type="slidenum">
              <a:rPr lang="en-US" smtClean="0"/>
              <a:t>73</a:t>
            </a:fld>
            <a:endParaRPr lang="en-US"/>
          </a:p>
        </p:txBody>
      </p:sp>
    </p:spTree>
    <p:extLst>
      <p:ext uri="{BB962C8B-B14F-4D97-AF65-F5344CB8AC3E}">
        <p14:creationId xmlns:p14="http://schemas.microsoft.com/office/powerpoint/2010/main" val="1367036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papers were included in the table </a:t>
            </a:r>
          </a:p>
        </p:txBody>
      </p:sp>
      <p:sp>
        <p:nvSpPr>
          <p:cNvPr id="4" name="Slide Number Placeholder 3"/>
          <p:cNvSpPr>
            <a:spLocks noGrp="1"/>
          </p:cNvSpPr>
          <p:nvPr>
            <p:ph type="sldNum" sz="quarter" idx="5"/>
          </p:nvPr>
        </p:nvSpPr>
        <p:spPr/>
        <p:txBody>
          <a:bodyPr/>
          <a:lstStyle/>
          <a:p>
            <a:fld id="{769943EA-69D9-7E49-97CD-A49926F617C9}" type="slidenum">
              <a:rPr lang="en-US" smtClean="0"/>
              <a:t>74</a:t>
            </a:fld>
            <a:endParaRPr lang="en-US"/>
          </a:p>
        </p:txBody>
      </p:sp>
    </p:spTree>
    <p:extLst>
      <p:ext uri="{BB962C8B-B14F-4D97-AF65-F5344CB8AC3E}">
        <p14:creationId xmlns:p14="http://schemas.microsoft.com/office/powerpoint/2010/main" val="1516162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4f0a163c3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34f0a163c3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8685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96B52-DEFA-F6C4-3BDD-C128359BA49B}"/>
            </a:ext>
          </a:extLst>
        </p:cNvPr>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8B82D955-220D-B624-4E64-0093B290D4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408509DE-698C-C0EE-2485-C7C51432B1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a:p>
            <a:r>
              <a:rPr lang="en-US" altLang="en-US" dirty="0">
                <a:ea typeface="ＭＳ Ｐゴシック" panose="020B0600070205080204" pitchFamily="34" charset="-128"/>
              </a:rPr>
              <a:t>More than just using AI in medicine</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“Using technology and data to connect the dots” – Kevin Johnson</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Bioinformatics- using genetics and the genome to help predict disease and/or responses to medication with personalized medicine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AI and imaging: University of Iowa has been at the forefront of AI in medicine by identifying early signs of diabetic retinopathy with Dr. Abramoff and </a:t>
            </a:r>
            <a:r>
              <a:rPr lang="en-US" altLang="en-US" dirty="0" err="1">
                <a:ea typeface="ＭＳ Ｐゴシック" panose="020B0600070205080204" pitchFamily="34" charset="-128"/>
              </a:rPr>
              <a:t>IDx</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Using technology to solve problems in medicine</a:t>
            </a:r>
          </a:p>
          <a:p>
            <a:r>
              <a:rPr lang="en-US" altLang="en-US" dirty="0">
                <a:ea typeface="ＭＳ Ｐゴシック" panose="020B0600070205080204" pitchFamily="34" charset="-128"/>
              </a:rPr>
              <a:t>Data interoperability and home device monitoring is beginning to expand here at UIHC. Already being used in certain clinics (OB, nephrology, cardiac?)</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Data analytics wit </a:t>
            </a:r>
            <a:r>
              <a:rPr lang="en-US" altLang="en-US" dirty="0" err="1">
                <a:ea typeface="ＭＳ Ｐゴシック" panose="020B0600070205080204" pitchFamily="34" charset="-128"/>
              </a:rPr>
              <a:t>SlicerDicer</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Clinical decision support and EHR optimization to help reduce physician burnout</a:t>
            </a:r>
          </a:p>
        </p:txBody>
      </p:sp>
      <p:sp>
        <p:nvSpPr>
          <p:cNvPr id="20483" name="Slide Number Placeholder 3">
            <a:extLst>
              <a:ext uri="{FF2B5EF4-FFF2-40B4-BE49-F238E27FC236}">
                <a16:creationId xmlns:a16="http://schemas.microsoft.com/office/drawing/2014/main" id="{4F79979E-2739-2A0F-E6C2-BEF3E3D5D4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25E526D-4FDB-134B-BEFE-FE8DF20B5A3C}" type="slidenum">
              <a:rPr lang="en-US" altLang="en-US" smtClean="0"/>
              <a:pPr/>
              <a:t>7</a:t>
            </a:fld>
            <a:endParaRPr lang="en-US" altLang="en-US"/>
          </a:p>
        </p:txBody>
      </p:sp>
    </p:spTree>
    <p:extLst>
      <p:ext uri="{BB962C8B-B14F-4D97-AF65-F5344CB8AC3E}">
        <p14:creationId xmlns:p14="http://schemas.microsoft.com/office/powerpoint/2010/main" val="2490891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4d537fc0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4d537fc0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2203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a226f301e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a226f301e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Include these examples? </a:t>
            </a:r>
            <a:endParaRPr dirty="0"/>
          </a:p>
        </p:txBody>
      </p:sp>
    </p:spTree>
    <p:extLst>
      <p:ext uri="{BB962C8B-B14F-4D97-AF65-F5344CB8AC3E}">
        <p14:creationId xmlns:p14="http://schemas.microsoft.com/office/powerpoint/2010/main" val="3026429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E39F7-4D85-B091-DD38-17DF33AB3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A67898-8350-44B5-17A5-85BD534726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08771C-9FDC-22C0-12A2-B4934F74F8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0606F6-6B16-F7AD-2DCE-A5BC65C8978A}"/>
              </a:ext>
            </a:extLst>
          </p:cNvPr>
          <p:cNvSpPr>
            <a:spLocks noGrp="1"/>
          </p:cNvSpPr>
          <p:nvPr>
            <p:ph type="sldNum" sz="quarter" idx="5"/>
          </p:nvPr>
        </p:nvSpPr>
        <p:spPr/>
        <p:txBody>
          <a:bodyPr/>
          <a:lstStyle/>
          <a:p>
            <a:fld id="{769943EA-69D9-7E49-97CD-A49926F617C9}" type="slidenum">
              <a:rPr lang="en-US" smtClean="0"/>
              <a:t>8</a:t>
            </a:fld>
            <a:endParaRPr lang="en-US"/>
          </a:p>
        </p:txBody>
      </p:sp>
    </p:spTree>
    <p:extLst>
      <p:ext uri="{BB962C8B-B14F-4D97-AF65-F5344CB8AC3E}">
        <p14:creationId xmlns:p14="http://schemas.microsoft.com/office/powerpoint/2010/main" val="3308245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A7E70-C3DF-E0A6-B94D-1C7EB324B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F5F181-1C5D-960D-DBB1-64BD888CCB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D0A2-C09A-540F-1FC3-25C2601225D7}"/>
              </a:ext>
            </a:extLst>
          </p:cNvPr>
          <p:cNvSpPr>
            <a:spLocks noGrp="1"/>
          </p:cNvSpPr>
          <p:nvPr>
            <p:ph type="body" idx="1"/>
          </p:nvPr>
        </p:nvSpPr>
        <p:spPr/>
        <p:txBody>
          <a:bodyPr/>
          <a:lstStyle/>
          <a:p>
            <a:r>
              <a:rPr lang="en-US" dirty="0"/>
              <a:t>Aug 7, 2024 there are 950 AI/ML enable medical devices</a:t>
            </a:r>
          </a:p>
          <a:p>
            <a:r>
              <a:rPr lang="en-US" dirty="0"/>
              <a:t>AI term was first used in 1956 (rules based systems by experts) </a:t>
            </a:r>
          </a:p>
          <a:p>
            <a:r>
              <a:rPr lang="en-US" dirty="0"/>
              <a:t>-automated EKG interpretations were once considered AI but are hardly considered that today.</a:t>
            </a:r>
          </a:p>
          <a:p>
            <a:r>
              <a:rPr lang="en-US" dirty="0"/>
              <a:t>-AI is a computer algorithm that attempts to understand and learn from data presented to it. (finds associations in data that clinicians may not be aware of, however only as good as the parameters and data that is put into the algorithm)</a:t>
            </a:r>
          </a:p>
          <a:p>
            <a:r>
              <a:rPr lang="en-US" dirty="0"/>
              <a:t>-ML can generally be under the umbrella of AI (supervised and unsupervised machine learning)</a:t>
            </a:r>
          </a:p>
          <a:p>
            <a:endParaRPr lang="en-US" dirty="0"/>
          </a:p>
          <a:p>
            <a:r>
              <a:rPr lang="en-US" dirty="0" err="1"/>
              <a:t>Idx</a:t>
            </a:r>
            <a:r>
              <a:rPr lang="en-US" dirty="0"/>
              <a:t> from the University of Iowa</a:t>
            </a:r>
          </a:p>
          <a:p>
            <a:r>
              <a:rPr lang="en-US" dirty="0"/>
              <a:t>Radiology is the leading area for ML and AI</a:t>
            </a:r>
          </a:p>
        </p:txBody>
      </p:sp>
      <p:sp>
        <p:nvSpPr>
          <p:cNvPr id="4" name="Slide Number Placeholder 3">
            <a:extLst>
              <a:ext uri="{FF2B5EF4-FFF2-40B4-BE49-F238E27FC236}">
                <a16:creationId xmlns:a16="http://schemas.microsoft.com/office/drawing/2014/main" id="{B0E5DDEB-DA7A-BCCE-6F7C-45DBA5CD86D0}"/>
              </a:ext>
            </a:extLst>
          </p:cNvPr>
          <p:cNvSpPr>
            <a:spLocks noGrp="1"/>
          </p:cNvSpPr>
          <p:nvPr>
            <p:ph type="sldNum" sz="quarter" idx="5"/>
          </p:nvPr>
        </p:nvSpPr>
        <p:spPr/>
        <p:txBody>
          <a:bodyPr/>
          <a:lstStyle/>
          <a:p>
            <a:fld id="{769943EA-69D9-7E49-97CD-A49926F617C9}" type="slidenum">
              <a:rPr lang="en-US" smtClean="0"/>
              <a:t>10</a:t>
            </a:fld>
            <a:endParaRPr lang="en-US"/>
          </a:p>
        </p:txBody>
      </p:sp>
    </p:spTree>
    <p:extLst>
      <p:ext uri="{BB962C8B-B14F-4D97-AF65-F5344CB8AC3E}">
        <p14:creationId xmlns:p14="http://schemas.microsoft.com/office/powerpoint/2010/main" val="2558631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950 total approved in Aug 2024</a:t>
            </a:r>
          </a:p>
          <a:p>
            <a:r>
              <a:rPr lang="en-US"/>
              <a:t>Very few with data on race/ethnicity (3.6%)</a:t>
            </a:r>
          </a:p>
          <a:p>
            <a:r>
              <a:rPr lang="en-US"/>
              <a:t>Only 1.9% with scientific publication with safety and efficacy data</a:t>
            </a:r>
          </a:p>
          <a:p>
            <a:r>
              <a:rPr lang="en-US"/>
              <a:t>Only 9% with a prospective study for post-market surveillance</a:t>
            </a:r>
          </a:p>
        </p:txBody>
      </p:sp>
      <p:sp>
        <p:nvSpPr>
          <p:cNvPr id="4" name="Slide Number Placeholder 3"/>
          <p:cNvSpPr>
            <a:spLocks noGrp="1"/>
          </p:cNvSpPr>
          <p:nvPr>
            <p:ph type="sldNum" sz="quarter" idx="5"/>
          </p:nvPr>
        </p:nvSpPr>
        <p:spPr/>
        <p:txBody>
          <a:bodyPr/>
          <a:lstStyle/>
          <a:p>
            <a:fld id="{769943EA-69D9-7E49-97CD-A49926F617C9}" type="slidenum">
              <a:rPr lang="en-US" smtClean="0"/>
              <a:t>11</a:t>
            </a:fld>
            <a:endParaRPr lang="en-US"/>
          </a:p>
        </p:txBody>
      </p:sp>
    </p:spTree>
    <p:extLst>
      <p:ext uri="{BB962C8B-B14F-4D97-AF65-F5344CB8AC3E}">
        <p14:creationId xmlns:p14="http://schemas.microsoft.com/office/powerpoint/2010/main" val="500122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 axis is the predictor or independent variable</a:t>
            </a:r>
          </a:p>
          <a:p>
            <a:r>
              <a:rPr lang="en-US" dirty="0"/>
              <a:t>Y axis is the outcome or depended variable</a:t>
            </a:r>
          </a:p>
          <a:p>
            <a:endParaRPr lang="en-US" dirty="0"/>
          </a:p>
          <a:p>
            <a:r>
              <a:rPr lang="en-US" dirty="0"/>
              <a:t>The beta coefficients allow you to control for the other variables</a:t>
            </a:r>
          </a:p>
          <a:p>
            <a:endParaRPr lang="en-US" dirty="0"/>
          </a:p>
          <a:p>
            <a:r>
              <a:rPr lang="en-US" dirty="0"/>
              <a:t>If age is &gt;20 is the highest predictor of having a higher BMI</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15</a:t>
            </a:fld>
            <a:endParaRPr lang="en-US" dirty="0"/>
          </a:p>
        </p:txBody>
      </p:sp>
    </p:spTree>
    <p:extLst>
      <p:ext uri="{BB962C8B-B14F-4D97-AF65-F5344CB8AC3E}">
        <p14:creationId xmlns:p14="http://schemas.microsoft.com/office/powerpoint/2010/main" val="3426063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example of why AI algorithms can be confusing and not explainable.</a:t>
            </a:r>
          </a:p>
          <a:p>
            <a:endParaRPr lang="en-US" dirty="0"/>
          </a:p>
          <a:p>
            <a:r>
              <a:rPr lang="en-US" dirty="0"/>
              <a:t>ML algorithm is setting the weights of the hidden layer in a trial and error fashion to optimize the output of interest</a:t>
            </a:r>
          </a:p>
        </p:txBody>
      </p:sp>
      <p:sp>
        <p:nvSpPr>
          <p:cNvPr id="4" name="Slide Number Placeholder 3"/>
          <p:cNvSpPr>
            <a:spLocks noGrp="1"/>
          </p:cNvSpPr>
          <p:nvPr>
            <p:ph type="sldNum" sz="quarter" idx="5"/>
          </p:nvPr>
        </p:nvSpPr>
        <p:spPr/>
        <p:txBody>
          <a:bodyPr/>
          <a:lstStyle/>
          <a:p>
            <a:fld id="{87706D9E-44CB-BB49-9FFF-E0704AB6F0ED}" type="slidenum">
              <a:rPr lang="en-US" smtClean="0"/>
              <a:t>17</a:t>
            </a:fld>
            <a:endParaRPr lang="en-US"/>
          </a:p>
        </p:txBody>
      </p:sp>
    </p:spTree>
    <p:extLst>
      <p:ext uri="{BB962C8B-B14F-4D97-AF65-F5344CB8AC3E}">
        <p14:creationId xmlns:p14="http://schemas.microsoft.com/office/powerpoint/2010/main" val="963536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3FC7F-AEB6-2745-809E-97F686042589}" type="slidenum">
              <a:rPr lang="en-US" smtClean="0"/>
              <a:t>21</a:t>
            </a:fld>
            <a:endParaRPr lang="en-US"/>
          </a:p>
        </p:txBody>
      </p:sp>
    </p:spTree>
    <p:extLst>
      <p:ext uri="{BB962C8B-B14F-4D97-AF65-F5344CB8AC3E}">
        <p14:creationId xmlns:p14="http://schemas.microsoft.com/office/powerpoint/2010/main" val="2126507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 Solid Blac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a:t>
            </a:r>
            <a:br>
              <a:rPr lang="en-US"/>
            </a:br>
            <a:r>
              <a:rPr lang="en-US"/>
              <a:t>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cap="all" baseline="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1035436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2024</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60634"/>
            <a:ext cx="1037658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CFDC2D6-9C22-4DFD-293E-3B4DBABBE962}"/>
              </a:ext>
            </a:extLst>
          </p:cNvPr>
          <p:cNvSpPr txBox="1"/>
          <p:nvPr userDrawn="1"/>
        </p:nvSpPr>
        <p:spPr>
          <a:xfrm>
            <a:off x="9040737" y="6116752"/>
            <a:ext cx="2006651" cy="380104"/>
          </a:xfrm>
          <a:prstGeom prst="rect">
            <a:avLst/>
          </a:prstGeom>
          <a:noFill/>
        </p:spPr>
        <p:txBody>
          <a:bodyPr wrap="square" lIns="0" tIns="0" rIns="0" bIns="0" rtlCol="0">
            <a:spAutoFit/>
          </a:bodyPr>
          <a:lstStyle/>
          <a:p>
            <a:pPr>
              <a:lnSpc>
                <a:spcPct val="95000"/>
              </a:lnSpc>
            </a:pPr>
            <a:r>
              <a:rPr lang="en-US" sz="1300"/>
              <a:t>CHANGING MEDICINE.</a:t>
            </a:r>
          </a:p>
          <a:p>
            <a:pPr>
              <a:lnSpc>
                <a:spcPct val="95000"/>
              </a:lnSpc>
            </a:pPr>
            <a:r>
              <a:rPr lang="en-US" sz="1300" b="1"/>
              <a:t>CHANGING KIDS’ LIVES</a:t>
            </a:r>
            <a:r>
              <a:rPr lang="en-US" sz="1300" b="1" spc="-200" baseline="0"/>
              <a:t>.</a:t>
            </a:r>
            <a:r>
              <a:rPr lang="en-US" sz="800" b="1" baseline="80000"/>
              <a:t>®</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72DFDDBF-99F4-B062-77D3-1A6516AC65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0484" y="130143"/>
            <a:ext cx="3670074" cy="1346722"/>
          </a:xfrm>
          <a:prstGeom prst="rect">
            <a:avLst/>
          </a:prstGeom>
        </p:spPr>
      </p:pic>
    </p:spTree>
    <p:extLst>
      <p:ext uri="{BB962C8B-B14F-4D97-AF65-F5344CB8AC3E}">
        <p14:creationId xmlns:p14="http://schemas.microsoft.com/office/powerpoint/2010/main" val="37447409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00" userDrawn="1">
          <p15:clr>
            <a:srgbClr val="FBAE40"/>
          </p15:clr>
        </p15:guide>
        <p15:guide id="3" pos="5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Slide – Solid Gold">
    <p:bg>
      <p:bgPr>
        <a:solidFill>
          <a:schemeClr val="accent1"/>
        </a:solidFill>
        <a:effectLst/>
      </p:bgPr>
    </p:bg>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9C32F1B2-3568-B8B4-8BC8-828B7E3B24D7}"/>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6349"/>
            <a:ext cx="12191999" cy="6413478"/>
          </a:xfrm>
          <a:prstGeom prst="rect">
            <a:avLst/>
          </a:prstGeom>
        </p:spPr>
      </p:pic>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8635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cartoon bird holding a white sign&#10;&#10;Description automatically generated">
            <a:extLst>
              <a:ext uri="{FF2B5EF4-FFF2-40B4-BE49-F238E27FC236}">
                <a16:creationId xmlns:a16="http://schemas.microsoft.com/office/drawing/2014/main" id="{8DA76149-5A69-AAA8-0AD4-425FCFE30B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52498" y="-1"/>
            <a:ext cx="2991902" cy="6858001"/>
          </a:xfrm>
          <a:prstGeom prst="rect">
            <a:avLst/>
          </a:prstGeom>
        </p:spPr>
      </p:pic>
    </p:spTree>
    <p:extLst>
      <p:ext uri="{BB962C8B-B14F-4D97-AF65-F5344CB8AC3E}">
        <p14:creationId xmlns:p14="http://schemas.microsoft.com/office/powerpoint/2010/main" val="2244727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Section Slide – Solid G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A cartoon bird holding a white sign&#10;&#10;Description automatically generated">
            <a:extLst>
              <a:ext uri="{FF2B5EF4-FFF2-40B4-BE49-F238E27FC236}">
                <a16:creationId xmlns:a16="http://schemas.microsoft.com/office/drawing/2014/main" id="{0EFED7BA-A45F-067F-1F04-A5D9CFB1FB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52498" y="-1"/>
            <a:ext cx="2991902" cy="6858001"/>
          </a:xfrm>
          <a:prstGeom prst="rect">
            <a:avLst/>
          </a:prstGeom>
        </p:spPr>
      </p:pic>
    </p:spTree>
    <p:extLst>
      <p:ext uri="{BB962C8B-B14F-4D97-AF65-F5344CB8AC3E}">
        <p14:creationId xmlns:p14="http://schemas.microsoft.com/office/powerpoint/2010/main" val="1898560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Slide – Solid Gold">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061D2154-E488-ADAC-E534-58FF92F26C87}"/>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20" name="Title 1">
            <a:extLst>
              <a:ext uri="{FF2B5EF4-FFF2-40B4-BE49-F238E27FC236}">
                <a16:creationId xmlns:a16="http://schemas.microsoft.com/office/drawing/2014/main" id="{7CEABD34-8C15-BD54-FEA5-53E8638AE0FD}"/>
              </a:ext>
            </a:extLst>
          </p:cNvPr>
          <p:cNvSpPr>
            <a:spLocks noGrp="1"/>
          </p:cNvSpPr>
          <p:nvPr>
            <p:ph type="ctrTitle" hasCustomPrompt="1"/>
          </p:nvPr>
        </p:nvSpPr>
        <p:spPr>
          <a:xfrm>
            <a:off x="960097" y="2523195"/>
            <a:ext cx="5240858" cy="807913"/>
          </a:xfrm>
          <a:solidFill>
            <a:schemeClr val="accent1"/>
          </a:solidFill>
        </p:spPr>
        <p:txBody>
          <a:bodyPr wrap="none" lIns="182880" tIns="45720" rIns="182880" bIns="0" anchor="t" anchorCtr="0">
            <a:spAutoFit/>
          </a:bodyPr>
          <a:lstStyle>
            <a:lvl1pPr algn="l">
              <a:lnSpc>
                <a:spcPct val="90000"/>
              </a:lnSpc>
              <a:defRPr sz="5500" b="1" cap="none" spc="0" baseline="0">
                <a:solidFill>
                  <a:schemeClr val="tx1"/>
                </a:solidFill>
                <a:latin typeface="Roboto" panose="02000000000000000000" pitchFamily="2" charset="0"/>
                <a:cs typeface="Arial" panose="020B0604020202020204" pitchFamily="34" charset="0"/>
              </a:defRPr>
            </a:lvl1pPr>
          </a:lstStyle>
          <a:p>
            <a:r>
              <a:rPr lang="en-US"/>
              <a:t>Section Header</a:t>
            </a:r>
          </a:p>
        </p:txBody>
      </p:sp>
      <p:sp>
        <p:nvSpPr>
          <p:cNvPr id="21" name="Text Placeholder 12">
            <a:extLst>
              <a:ext uri="{FF2B5EF4-FFF2-40B4-BE49-F238E27FC236}">
                <a16:creationId xmlns:a16="http://schemas.microsoft.com/office/drawing/2014/main" id="{A8279029-4B82-05CF-219D-181B86C7A51A}"/>
              </a:ext>
            </a:extLst>
          </p:cNvPr>
          <p:cNvSpPr>
            <a:spLocks noGrp="1"/>
          </p:cNvSpPr>
          <p:nvPr>
            <p:ph type="body" sz="quarter" idx="18" hasCustomPrompt="1"/>
          </p:nvPr>
        </p:nvSpPr>
        <p:spPr>
          <a:xfrm>
            <a:off x="960438" y="3447318"/>
            <a:ext cx="3331681" cy="807913"/>
          </a:xfrm>
          <a:solidFill>
            <a:schemeClr val="accent1"/>
          </a:solidFill>
        </p:spPr>
        <p:txBody>
          <a:bodyPr wrap="none" lIns="182880" tIns="45720" rIns="182880" bIns="0">
            <a:spAutoFit/>
          </a:bodyPr>
          <a:lstStyle>
            <a:lvl1pPr marL="0" indent="0">
              <a:lnSpc>
                <a:spcPct val="90000"/>
              </a:lnSpc>
              <a:buFontTx/>
              <a:buNone/>
              <a:defRPr sz="5500" b="1"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a:t>with Bars</a:t>
            </a:r>
          </a:p>
        </p:txBody>
      </p:sp>
      <p:sp>
        <p:nvSpPr>
          <p:cNvPr id="23" name="Text Placeholder 12">
            <a:extLst>
              <a:ext uri="{FF2B5EF4-FFF2-40B4-BE49-F238E27FC236}">
                <a16:creationId xmlns:a16="http://schemas.microsoft.com/office/drawing/2014/main" id="{6C961381-3ACC-D2FC-E9CB-3A868FB57F2E}"/>
              </a:ext>
            </a:extLst>
          </p:cNvPr>
          <p:cNvSpPr>
            <a:spLocks noGrp="1"/>
          </p:cNvSpPr>
          <p:nvPr>
            <p:ph type="body" sz="quarter" idx="19" hasCustomPrompt="1"/>
          </p:nvPr>
        </p:nvSpPr>
        <p:spPr>
          <a:xfrm>
            <a:off x="960438" y="4545706"/>
            <a:ext cx="4096314" cy="378565"/>
          </a:xfrm>
          <a:solidFill>
            <a:schemeClr val="bg1"/>
          </a:solidFill>
        </p:spPr>
        <p:txBody>
          <a:bodyPr wrap="none" lIns="182880" tIns="45720" rIns="182880" bIns="0">
            <a:spAutoFit/>
          </a:bodyPr>
          <a:lstStyle>
            <a:lvl1pPr marL="0" indent="0">
              <a:lnSpc>
                <a:spcPct val="90000"/>
              </a:lnSpc>
              <a:buFontTx/>
              <a:buNone/>
              <a:defRPr sz="2400" b="1" i="0" cap="none"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a:t>Section Subtitle Goes Here</a:t>
            </a:r>
          </a:p>
        </p:txBody>
      </p:sp>
    </p:spTree>
    <p:extLst>
      <p:ext uri="{BB962C8B-B14F-4D97-AF65-F5344CB8AC3E}">
        <p14:creationId xmlns:p14="http://schemas.microsoft.com/office/powerpoint/2010/main" val="33087885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535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499" y="1686757"/>
            <a:ext cx="10302446"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06F508E-037B-DA86-AE66-014888F7A0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3" name="Footer Placeholder 4">
            <a:extLst>
              <a:ext uri="{FF2B5EF4-FFF2-40B4-BE49-F238E27FC236}">
                <a16:creationId xmlns:a16="http://schemas.microsoft.com/office/drawing/2014/main" id="{35A4A98C-CFAA-6356-5F93-D9AA7790DCF7}"/>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5" name="TextBox 4">
            <a:extLst>
              <a:ext uri="{FF2B5EF4-FFF2-40B4-BE49-F238E27FC236}">
                <a16:creationId xmlns:a16="http://schemas.microsoft.com/office/drawing/2014/main" id="{CB282F96-B2C6-6994-3027-A3118CC3E3DA}"/>
              </a:ext>
            </a:extLst>
          </p:cNvPr>
          <p:cNvSpPr txBox="1"/>
          <p:nvPr userDrawn="1"/>
        </p:nvSpPr>
        <p:spPr>
          <a:xfrm>
            <a:off x="2153976" y="6546858"/>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F3220B18-251A-3EF6-AC66-242A290D8EDE}"/>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guide id="3" pos="7080" userDrawn="1">
          <p15:clr>
            <a:srgbClr val="FBAE40"/>
          </p15:clr>
        </p15:guide>
        <p15:guide id="4" pos="384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2CA1F1A-D575-37F2-C3C1-0AE64DD256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6" name="Footer Placeholder 4">
            <a:extLst>
              <a:ext uri="{FF2B5EF4-FFF2-40B4-BE49-F238E27FC236}">
                <a16:creationId xmlns:a16="http://schemas.microsoft.com/office/drawing/2014/main" id="{7DEA7F39-3913-E6ED-89F3-9A69CD7B50C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DF334EA8-6D02-B080-6B50-D3724DC04368}"/>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7" name="Footer Placeholder 4">
            <a:extLst>
              <a:ext uri="{FF2B5EF4-FFF2-40B4-BE49-F238E27FC236}">
                <a16:creationId xmlns:a16="http://schemas.microsoft.com/office/drawing/2014/main" id="{08333DA2-366B-83A7-5CA6-09A833A6E363}"/>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userDrawn="1">
          <p15:clr>
            <a:srgbClr val="FBAE40"/>
          </p15:clr>
        </p15:guide>
        <p15:guide id="8" orient="horz" pos="3744" userDrawn="1">
          <p15:clr>
            <a:srgbClr val="FBAE40"/>
          </p15:clr>
        </p15:guide>
        <p15:guide id="9" orient="horz" pos="1608" userDrawn="1">
          <p15:clr>
            <a:srgbClr val="FBAE40"/>
          </p15:clr>
        </p15:guide>
        <p15:guide id="10" pos="1248" userDrawn="1">
          <p15:clr>
            <a:srgbClr val="FBAE40"/>
          </p15:clr>
        </p15:guide>
        <p15:guide id="11" pos="1896" userDrawn="1">
          <p15:clr>
            <a:srgbClr val="FBAE40"/>
          </p15:clr>
        </p15:guide>
        <p15:guide id="12" pos="2544" userDrawn="1">
          <p15:clr>
            <a:srgbClr val="FBAE40"/>
          </p15:clr>
        </p15:guide>
        <p15:guide id="13" pos="3192" userDrawn="1">
          <p15:clr>
            <a:srgbClr val="FBAE40"/>
          </p15:clr>
        </p15:guide>
        <p15:guide id="14" pos="4488" userDrawn="1">
          <p15:clr>
            <a:srgbClr val="FBAE40"/>
          </p15:clr>
        </p15:guide>
        <p15:guide id="15" pos="5136" userDrawn="1">
          <p15:clr>
            <a:srgbClr val="FBAE40"/>
          </p15:clr>
        </p15:guide>
        <p15:guide id="16" pos="6432" userDrawn="1">
          <p15:clr>
            <a:srgbClr val="FBAE40"/>
          </p15:clr>
        </p15:guide>
        <p15:guide id="17" pos="5784" userDrawn="1">
          <p15:clr>
            <a:srgbClr val="FBAE40"/>
          </p15:clr>
        </p15:guide>
        <p15:guide id="18" orient="horz" pos="2160" userDrawn="1">
          <p15:clr>
            <a:srgbClr val="FBAE40"/>
          </p15:clr>
        </p15:guide>
        <p15:guide id="19" orient="horz" pos="2712" userDrawn="1">
          <p15:clr>
            <a:srgbClr val="FBAE40"/>
          </p15:clr>
        </p15:guide>
        <p15:guide id="20" orient="horz" pos="3264" userDrawn="1">
          <p15:clr>
            <a:srgbClr val="FBAE40"/>
          </p15:clr>
        </p15:guide>
        <p15:guide id="21" orient="horz" pos="381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62D2F673-8F81-4982-AA66-35312BF385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2EA93485-D02C-BD30-B93B-47E56F033D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3" name="Footer Placeholder 4">
            <a:extLst>
              <a:ext uri="{FF2B5EF4-FFF2-40B4-BE49-F238E27FC236}">
                <a16:creationId xmlns:a16="http://schemas.microsoft.com/office/drawing/2014/main" id="{31FD0869-90A0-6363-688F-E8A4A4F99C74}"/>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1C54E8BC-8754-84A1-1269-AF41BA6ED441}"/>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8" name="Footer Placeholder 4">
            <a:extLst>
              <a:ext uri="{FF2B5EF4-FFF2-40B4-BE49-F238E27FC236}">
                <a16:creationId xmlns:a16="http://schemas.microsoft.com/office/drawing/2014/main" id="{210D1271-F70D-20F3-20BC-2A7A1EBBC7B0}"/>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4" name="Title 1">
            <a:extLst>
              <a:ext uri="{FF2B5EF4-FFF2-40B4-BE49-F238E27FC236}">
                <a16:creationId xmlns:a16="http://schemas.microsoft.com/office/drawing/2014/main" id="{B103BAF8-AE0C-4C2A-AFFE-5EFC74007B1B}"/>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5463EBF5-4304-A4E2-5C30-5C81A716E6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16D921CB-C27A-D7E5-9242-1C124235C5AF}"/>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0B5093A7-67DF-F0B5-1032-45AA656B5E4F}"/>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F50AB31A-C269-4892-9581-26018C96A8F6}"/>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guide id="4" pos="384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D42FEC1B-FCF8-4508-B227-27323879AC52}"/>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DD7FD649-7F42-9DC1-6AF3-D984E86576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F562772C-9C43-5348-5603-DC67A3512588}"/>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0FA4DE51-5AC4-C57D-BB77-8F3F1B92ED7B}"/>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7F552A28-BBEC-864F-607E-8914F454E33E}"/>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Solid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cap="all" baseline="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2024</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CF682AF-2B40-9423-C60F-39B550B9A13E}"/>
              </a:ext>
            </a:extLst>
          </p:cNvPr>
          <p:cNvSpPr txBox="1"/>
          <p:nvPr userDrawn="1"/>
        </p:nvSpPr>
        <p:spPr>
          <a:xfrm>
            <a:off x="9040737" y="6116752"/>
            <a:ext cx="2006651" cy="380104"/>
          </a:xfrm>
          <a:prstGeom prst="rect">
            <a:avLst/>
          </a:prstGeom>
          <a:noFill/>
        </p:spPr>
        <p:txBody>
          <a:bodyPr wrap="square" lIns="0" tIns="0" rIns="0" bIns="0" rtlCol="0">
            <a:spAutoFit/>
          </a:bodyPr>
          <a:lstStyle/>
          <a:p>
            <a:pPr>
              <a:lnSpc>
                <a:spcPct val="95000"/>
              </a:lnSpc>
            </a:pPr>
            <a:r>
              <a:rPr lang="en-US" sz="1300"/>
              <a:t>CHANGING MEDICINE.</a:t>
            </a:r>
          </a:p>
          <a:p>
            <a:pPr>
              <a:lnSpc>
                <a:spcPct val="95000"/>
              </a:lnSpc>
            </a:pPr>
            <a:r>
              <a:rPr lang="en-US" sz="1300" b="1"/>
              <a:t>CHANGING KIDS’ LIVES</a:t>
            </a:r>
            <a:r>
              <a:rPr lang="en-US" sz="1300" b="1" spc="-200" baseline="0"/>
              <a:t>.</a:t>
            </a:r>
            <a:r>
              <a:rPr lang="en-US" sz="800" b="1" baseline="80000"/>
              <a:t>®</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64458093-950C-C009-E2DC-9884B1FFA0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0484" y="130143"/>
            <a:ext cx="3670074" cy="1346722"/>
          </a:xfrm>
          <a:prstGeom prst="rect">
            <a:avLst/>
          </a:prstGeom>
        </p:spPr>
      </p:pic>
      <p:sp>
        <p:nvSpPr>
          <p:cNvPr id="10" name="Footer Placeholder 4">
            <a:extLst>
              <a:ext uri="{FF2B5EF4-FFF2-40B4-BE49-F238E27FC236}">
                <a16:creationId xmlns:a16="http://schemas.microsoft.com/office/drawing/2014/main" id="{4D2A103D-B44C-09C1-7BB8-33D77CD43383}"/>
              </a:ext>
            </a:extLst>
          </p:cNvPr>
          <p:cNvSpPr>
            <a:spLocks noGrp="1"/>
          </p:cNvSpPr>
          <p:nvPr>
            <p:ph type="ftr" sz="quarter" idx="3"/>
          </p:nvPr>
        </p:nvSpPr>
        <p:spPr>
          <a:xfrm>
            <a:off x="952500" y="1760634"/>
            <a:ext cx="916622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731605126"/>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grpSp>
        <p:nvGrpSpPr>
          <p:cNvPr id="34" name="Group 33">
            <a:extLst>
              <a:ext uri="{FF2B5EF4-FFF2-40B4-BE49-F238E27FC236}">
                <a16:creationId xmlns:a16="http://schemas.microsoft.com/office/drawing/2014/main"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7" name="Title 1">
            <a:extLst>
              <a:ext uri="{FF2B5EF4-FFF2-40B4-BE49-F238E27FC236}">
                <a16:creationId xmlns:a16="http://schemas.microsoft.com/office/drawing/2014/main" id="{8F3E476F-E407-4406-BB4F-38E54533153E}"/>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D9E6F708-09D7-5F4C-A4CF-6214D68CDE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3" name="Footer Placeholder 4">
            <a:extLst>
              <a:ext uri="{FF2B5EF4-FFF2-40B4-BE49-F238E27FC236}">
                <a16:creationId xmlns:a16="http://schemas.microsoft.com/office/drawing/2014/main" id="{79CE712B-1232-1862-7051-C001F0CF6C5F}"/>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2B70D47A-90E0-8839-740B-3AE046850E3B}"/>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68C65D39-D011-29F6-869C-658304922EE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43937131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9" name="Title 1">
            <a:extLst>
              <a:ext uri="{FF2B5EF4-FFF2-40B4-BE49-F238E27FC236}">
                <a16:creationId xmlns:a16="http://schemas.microsoft.com/office/drawing/2014/main" id="{F83F529D-C880-45A0-81D8-FD2CC04E07D8}"/>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EA84ACBD-A565-C824-7644-37ECEE8439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CF7A8FD0-2AC1-275A-9524-9DE4BF6C6B13}"/>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8B885B1B-02D8-1830-0377-E5BA3D9D0906}"/>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1830ED7C-08A8-47F8-876D-7BB0FD151E15}"/>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3A9A771B-4FFF-4EBF-A07A-0D6292AC2FE3}"/>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CB158504-26F2-2A14-4D8E-29892EFC2B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BB9E4697-1DF2-48BD-9681-3CCBC4EBCF19}"/>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29CD31BD-AA94-BB57-0266-C82215285BC6}"/>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22560306-F18B-1B81-9627-21CFD7AAB6C7}"/>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31EE2C71-E6FD-4A5F-BC00-7290049C4471}"/>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46406BC8-E960-E24C-878D-B7523027F0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B120D79B-99BE-30F4-FFDB-B35DFE81DAB5}"/>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F2F53A9A-6D3C-07C4-99E0-E6536374381E}"/>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22BD6EA1-E4C7-1867-86E1-C0D15ADD380F}"/>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9" name="Title 1">
            <a:extLst>
              <a:ext uri="{FF2B5EF4-FFF2-40B4-BE49-F238E27FC236}">
                <a16:creationId xmlns:a16="http://schemas.microsoft.com/office/drawing/2014/main" id="{F947D672-DDE7-4F36-B79C-4245C5D115ED}"/>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B3847EEE-7B57-1772-1ED5-D313BE90C2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C8BD71F8-36C7-0D6F-BA71-A4EC45774EB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D24272FC-04CC-C235-97E0-6DCDA425D8B2}"/>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E08C058F-F07C-CDBF-AE08-F7B35D7D7247}"/>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8" name="Straight Connector 7">
            <a:extLst>
              <a:ext uri="{FF2B5EF4-FFF2-40B4-BE49-F238E27FC236}">
                <a16:creationId xmlns:a16="http://schemas.microsoft.com/office/drawing/2014/main" id="{0E7A2738-1D29-40DE-AACF-F60CD708E892}"/>
              </a:ext>
            </a:extLst>
          </p:cNvPr>
          <p:cNvCxnSpPr>
            <a:cxnSpLocks/>
          </p:cNvCxnSpPr>
          <p:nvPr userDrawn="1"/>
        </p:nvCxnSpPr>
        <p:spPr>
          <a:xfrm>
            <a:off x="3443288" y="2921860"/>
            <a:ext cx="173355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7C3D46F0-0006-469D-9C96-A2B5BF708743}"/>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4" name="Picture 3">
            <a:extLst>
              <a:ext uri="{FF2B5EF4-FFF2-40B4-BE49-F238E27FC236}">
                <a16:creationId xmlns:a16="http://schemas.microsoft.com/office/drawing/2014/main" id="{C3A90011-EBAB-AA7A-0BEB-A6874C70FD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cxnSp>
        <p:nvCxnSpPr>
          <p:cNvPr id="25" name="Straight Connector 24">
            <a:extLst>
              <a:ext uri="{FF2B5EF4-FFF2-40B4-BE49-F238E27FC236}">
                <a16:creationId xmlns:a16="http://schemas.microsoft.com/office/drawing/2014/main" id="{5A6ACD5D-F5F8-A848-B9BA-91AAB700F112}"/>
              </a:ext>
            </a:extLst>
          </p:cNvPr>
          <p:cNvCxnSpPr>
            <a:cxnSpLocks/>
          </p:cNvCxnSpPr>
          <p:nvPr userDrawn="1"/>
        </p:nvCxnSpPr>
        <p:spPr>
          <a:xfrm>
            <a:off x="7013575" y="2921860"/>
            <a:ext cx="16926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7E67C6A6-8114-73E3-9530-83F659442862}"/>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6" name="TextBox 5">
            <a:extLst>
              <a:ext uri="{FF2B5EF4-FFF2-40B4-BE49-F238E27FC236}">
                <a16:creationId xmlns:a16="http://schemas.microsoft.com/office/drawing/2014/main" id="{5359372C-69B8-8E01-3BBF-DAD6ECCE16D8}"/>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11" name="Footer Placeholder 4">
            <a:extLst>
              <a:ext uri="{FF2B5EF4-FFF2-40B4-BE49-F238E27FC236}">
                <a16:creationId xmlns:a16="http://schemas.microsoft.com/office/drawing/2014/main" id="{A099F7CB-1D64-2748-5121-FF81353E4BFC}"/>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p15:guide id="1" orient="horz" pos="2568"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1316" userDrawn="1">
          <p15:clr>
            <a:srgbClr val="FBAE40"/>
          </p15:clr>
        </p15:guide>
        <p15:guide id="9" orient="horz" pos="2366" userDrawn="1">
          <p15:clr>
            <a:srgbClr val="FBAE40"/>
          </p15:clr>
        </p15:guide>
        <p15:guide id="14" pos="5544" userDrawn="1">
          <p15:clr>
            <a:srgbClr val="FBAE40"/>
          </p15:clr>
        </p15:guide>
        <p15:guide id="15" pos="6600" userDrawn="1">
          <p15:clr>
            <a:srgbClr val="FBAE40"/>
          </p15:clr>
        </p15:guide>
        <p15:guide id="16" pos="1066" userDrawn="1">
          <p15:clr>
            <a:srgbClr val="FBAE40"/>
          </p15:clr>
        </p15:guide>
        <p15:guide id="17" pos="2118" userDrawn="1">
          <p15:clr>
            <a:srgbClr val="FBAE40"/>
          </p15:clr>
        </p15:guide>
        <p15:guide id="18" pos="3313" userDrawn="1">
          <p15:clr>
            <a:srgbClr val="FBAE40"/>
          </p15:clr>
        </p15:guide>
        <p15:guide id="19" pos="4370" userDrawn="1">
          <p15:clr>
            <a:srgbClr val="FBAE40"/>
          </p15:clr>
        </p15:guide>
        <p15:guide id="20" pos="2169" userDrawn="1">
          <p15:clr>
            <a:srgbClr val="FBAE40"/>
          </p15:clr>
        </p15:guide>
        <p15:guide id="21" pos="3261" userDrawn="1">
          <p15:clr>
            <a:srgbClr val="FBAE40"/>
          </p15:clr>
        </p15:guide>
        <p15:guide id="22" pos="4418" userDrawn="1">
          <p15:clr>
            <a:srgbClr val="FBAE40"/>
          </p15:clr>
        </p15:guide>
        <p15:guide id="23" pos="5490" userDrawn="1">
          <p15:clr>
            <a:srgbClr val="FBAE40"/>
          </p15:clr>
        </p15:guide>
        <p15:guide id="24" pos="6657"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32" name="Straight Connector 31">
            <a:extLst>
              <a:ext uri="{FF2B5EF4-FFF2-40B4-BE49-F238E27FC236}">
                <a16:creationId xmlns:a16="http://schemas.microsoft.com/office/drawing/2014/main" id="{2D6361F7-376B-4B6B-90CB-982F8C88D3AB}"/>
              </a:ext>
            </a:extLst>
          </p:cNvPr>
          <p:cNvCxnSpPr>
            <a:cxnSpLocks/>
          </p:cNvCxnSpPr>
          <p:nvPr userDrawn="1"/>
        </p:nvCxnSpPr>
        <p:spPr>
          <a:xfrm>
            <a:off x="3048000" y="2921860"/>
            <a:ext cx="838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1B9DD2E6-4011-470E-85A1-9331B2E255C8}"/>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731DC1DA-C3FD-AB7E-48D3-691676123C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cxnSp>
        <p:nvCxnSpPr>
          <p:cNvPr id="9" name="Straight Connector 8">
            <a:extLst>
              <a:ext uri="{FF2B5EF4-FFF2-40B4-BE49-F238E27FC236}">
                <a16:creationId xmlns:a16="http://schemas.microsoft.com/office/drawing/2014/main" id="{D484D14F-B31B-CAB8-5FB9-945EA37FC8EF}"/>
              </a:ext>
            </a:extLst>
          </p:cNvPr>
          <p:cNvCxnSpPr>
            <a:cxnSpLocks/>
          </p:cNvCxnSpPr>
          <p:nvPr userDrawn="1"/>
        </p:nvCxnSpPr>
        <p:spPr>
          <a:xfrm>
            <a:off x="5715000" y="2921860"/>
            <a:ext cx="7493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ABC3FA-D70B-45FB-B0C5-595AA93535D8}"/>
              </a:ext>
            </a:extLst>
          </p:cNvPr>
          <p:cNvCxnSpPr>
            <a:cxnSpLocks/>
          </p:cNvCxnSpPr>
          <p:nvPr userDrawn="1"/>
        </p:nvCxnSpPr>
        <p:spPr>
          <a:xfrm>
            <a:off x="8305800" y="2921860"/>
            <a:ext cx="8350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B617AE9-9221-2FF1-B4EE-6D815ABA3C1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C7C613F9-8FEE-24AB-9A8A-FF851FBACE9F}"/>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5" name="Footer Placeholder 4">
            <a:extLst>
              <a:ext uri="{FF2B5EF4-FFF2-40B4-BE49-F238E27FC236}">
                <a16:creationId xmlns:a16="http://schemas.microsoft.com/office/drawing/2014/main" id="{9F21CFD4-1F97-25FF-8D49-4886E0C9E370}"/>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pos="816" userDrawn="1">
          <p15:clr>
            <a:srgbClr val="FBAE40"/>
          </p15:clr>
        </p15:guide>
        <p15:guide id="9" pos="1868" userDrawn="1">
          <p15:clr>
            <a:srgbClr val="FBAE40"/>
          </p15:clr>
        </p15:guide>
        <p15:guide id="10" pos="2500" userDrawn="1">
          <p15:clr>
            <a:srgbClr val="FBAE40"/>
          </p15:clr>
        </p15:guide>
        <p15:guide id="11" pos="3548" userDrawn="1">
          <p15:clr>
            <a:srgbClr val="FBAE40"/>
          </p15:clr>
        </p15:guide>
        <p15:guide id="12" pos="4124" userDrawn="1">
          <p15:clr>
            <a:srgbClr val="FBAE40"/>
          </p15:clr>
        </p15:guide>
        <p15:guide id="13" pos="5175" userDrawn="1">
          <p15:clr>
            <a:srgbClr val="FBAE40"/>
          </p15:clr>
        </p15:guide>
        <p15:guide id="14" pos="5813" userDrawn="1">
          <p15:clr>
            <a:srgbClr val="FBAE40"/>
          </p15:clr>
        </p15:guide>
        <p15:guide id="15" pos="6864" userDrawn="1">
          <p15:clr>
            <a:srgbClr val="FBAE40"/>
          </p15:clr>
        </p15:guide>
        <p15:guide id="16" orient="horz" pos="1315" userDrawn="1">
          <p15:clr>
            <a:srgbClr val="FBAE40"/>
          </p15:clr>
        </p15:guide>
        <p15:guide id="17" orient="horz" pos="2367" userDrawn="1">
          <p15:clr>
            <a:srgbClr val="FBAE40"/>
          </p15:clr>
        </p15:guide>
        <p15:guide id="18" pos="1920" userDrawn="1">
          <p15:clr>
            <a:srgbClr val="FBAE40"/>
          </p15:clr>
        </p15:guide>
        <p15:guide id="19" pos="2448" userDrawn="1">
          <p15:clr>
            <a:srgbClr val="FBAE40"/>
          </p15:clr>
        </p15:guide>
        <p15:guide id="20" pos="3600" userDrawn="1">
          <p15:clr>
            <a:srgbClr val="FBAE40"/>
          </p15:clr>
        </p15:guide>
        <p15:guide id="21" pos="4072" userDrawn="1">
          <p15:clr>
            <a:srgbClr val="FBAE40"/>
          </p15:clr>
        </p15:guide>
        <p15:guide id="22" pos="5232" userDrawn="1">
          <p15:clr>
            <a:srgbClr val="FBAE40"/>
          </p15:clr>
        </p15:guide>
        <p15:guide id="23" pos="575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32" name="Straight Connector 31">
            <a:extLst>
              <a:ext uri="{FF2B5EF4-FFF2-40B4-BE49-F238E27FC236}">
                <a16:creationId xmlns:a16="http://schemas.microsoft.com/office/drawing/2014/main" id="{2D6361F7-376B-4B6B-90CB-982F8C88D3AB}"/>
              </a:ext>
            </a:extLst>
          </p:cNvPr>
          <p:cNvCxnSpPr>
            <a:cxnSpLocks/>
          </p:cNvCxnSpPr>
          <p:nvPr userDrawn="1"/>
        </p:nvCxnSpPr>
        <p:spPr>
          <a:xfrm>
            <a:off x="2825750"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3</a:t>
            </a:r>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4</a:t>
            </a:r>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5</a:t>
            </a:r>
          </a:p>
        </p:txBody>
      </p:sp>
      <p:sp>
        <p:nvSpPr>
          <p:cNvPr id="23" name="Title 1">
            <a:extLst>
              <a:ext uri="{FF2B5EF4-FFF2-40B4-BE49-F238E27FC236}">
                <a16:creationId xmlns:a16="http://schemas.microsoft.com/office/drawing/2014/main" id="{C7E2EA4D-EFA8-4B7C-9585-ADB07DA2D974}"/>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C3E57EF6-6A46-C262-4D5B-570FD5AFE8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cxnSp>
        <p:nvCxnSpPr>
          <p:cNvPr id="35" name="Straight Connector 34">
            <a:extLst>
              <a:ext uri="{FF2B5EF4-FFF2-40B4-BE49-F238E27FC236}">
                <a16:creationId xmlns:a16="http://schemas.microsoft.com/office/drawing/2014/main" id="{259B4F0C-FBF6-6B23-6019-CE0930AF8B81}"/>
              </a:ext>
            </a:extLst>
          </p:cNvPr>
          <p:cNvCxnSpPr>
            <a:cxnSpLocks/>
          </p:cNvCxnSpPr>
          <p:nvPr userDrawn="1"/>
        </p:nvCxnSpPr>
        <p:spPr>
          <a:xfrm>
            <a:off x="4873625"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D5E7EB7-C08C-A706-75F5-163114F556B0}"/>
              </a:ext>
            </a:extLst>
          </p:cNvPr>
          <p:cNvCxnSpPr>
            <a:cxnSpLocks/>
          </p:cNvCxnSpPr>
          <p:nvPr userDrawn="1"/>
        </p:nvCxnSpPr>
        <p:spPr>
          <a:xfrm>
            <a:off x="6931025"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79DC6E-06D3-01FD-6A70-A0F2D9B643AA}"/>
              </a:ext>
            </a:extLst>
          </p:cNvPr>
          <p:cNvCxnSpPr>
            <a:cxnSpLocks/>
          </p:cNvCxnSpPr>
          <p:nvPr userDrawn="1"/>
        </p:nvCxnSpPr>
        <p:spPr>
          <a:xfrm>
            <a:off x="8985250"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73D2A58-F486-9EB8-D8FB-EA5FA2896940}"/>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4D03C2EF-F479-3A51-C2F4-F78E229D7D3C}"/>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5" name="Footer Placeholder 4">
            <a:extLst>
              <a:ext uri="{FF2B5EF4-FFF2-40B4-BE49-F238E27FC236}">
                <a16:creationId xmlns:a16="http://schemas.microsoft.com/office/drawing/2014/main" id="{6598D062-335F-DE25-5D16-EA858CB9EC13}"/>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39820752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318" userDrawn="1">
          <p15:clr>
            <a:srgbClr val="FBAE40"/>
          </p15:clr>
        </p15:guide>
        <p15:guide id="9" orient="horz" pos="1358" userDrawn="1">
          <p15:clr>
            <a:srgbClr val="FBAE40"/>
          </p15:clr>
        </p15:guide>
        <p15:guide id="10" pos="772" userDrawn="1">
          <p15:clr>
            <a:srgbClr val="FBAE40"/>
          </p15:clr>
        </p15:guide>
        <p15:guide id="11" pos="1724" userDrawn="1">
          <p15:clr>
            <a:srgbClr val="FBAE40"/>
          </p15:clr>
        </p15:guide>
        <p15:guide id="12" pos="3356" userDrawn="1">
          <p15:clr>
            <a:srgbClr val="FBAE40"/>
          </p15:clr>
        </p15:guide>
        <p15:guide id="13" pos="3016" userDrawn="1">
          <p15:clr>
            <a:srgbClr val="FBAE40"/>
          </p15:clr>
        </p15:guide>
        <p15:guide id="14" pos="1464" userDrawn="1">
          <p15:clr>
            <a:srgbClr val="FBAE40"/>
          </p15:clr>
        </p15:guide>
        <p15:guide id="15" pos="4308" userDrawn="1">
          <p15:clr>
            <a:srgbClr val="FBAE40"/>
          </p15:clr>
        </p15:guide>
        <p15:guide id="16" pos="4649" userDrawn="1">
          <p15:clr>
            <a:srgbClr val="FBAE40"/>
          </p15:clr>
        </p15:guide>
        <p15:guide id="17" pos="5606" userDrawn="1">
          <p15:clr>
            <a:srgbClr val="FBAE40"/>
          </p15:clr>
        </p15:guide>
        <p15:guide id="19" pos="7512" userDrawn="1">
          <p15:clr>
            <a:srgbClr val="FBAE40"/>
          </p15:clr>
        </p15:guide>
        <p15:guide id="20" pos="1780" userDrawn="1">
          <p15:clr>
            <a:srgbClr val="FBAE40"/>
          </p15:clr>
        </p15:guide>
        <p15:guide id="21" pos="2010" userDrawn="1">
          <p15:clr>
            <a:srgbClr val="FBAE40"/>
          </p15:clr>
        </p15:guide>
        <p15:guide id="22" pos="3072" userDrawn="1">
          <p15:clr>
            <a:srgbClr val="FBAE40"/>
          </p15:clr>
        </p15:guide>
        <p15:guide id="23" pos="3300" userDrawn="1">
          <p15:clr>
            <a:srgbClr val="FBAE40"/>
          </p15:clr>
        </p15:guide>
        <p15:guide id="24" pos="4366" userDrawn="1">
          <p15:clr>
            <a:srgbClr val="FBAE40"/>
          </p15:clr>
        </p15:guide>
        <p15:guide id="25" pos="7056" userDrawn="1">
          <p15:clr>
            <a:srgbClr val="FBAE40"/>
          </p15:clr>
        </p15:guide>
        <p15:guide id="26" pos="5660" userDrawn="1">
          <p15:clr>
            <a:srgbClr val="FBAE40"/>
          </p15:clr>
        </p15:guide>
        <p15:guide id="27" pos="7464" userDrawn="1">
          <p15:clr>
            <a:srgbClr val="FBAE40"/>
          </p15:clr>
        </p15:guide>
        <p15:guide id="28" pos="2064" userDrawn="1">
          <p15:clr>
            <a:srgbClr val="FBAE40"/>
          </p15:clr>
        </p15:guide>
        <p15:guide id="29" userDrawn="1">
          <p15:clr>
            <a:srgbClr val="FBAE40"/>
          </p15:clr>
        </p15:guide>
        <p15:guide id="30" pos="5888" userDrawn="1">
          <p15:clr>
            <a:srgbClr val="FBAE40"/>
          </p15:clr>
        </p15:guide>
        <p15:guide id="31" pos="5944" userDrawn="1">
          <p15:clr>
            <a:srgbClr val="FBAE40"/>
          </p15:clr>
        </p15:guide>
        <p15:guide id="32" pos="7416" userDrawn="1">
          <p15:clr>
            <a:srgbClr val="FBAE40"/>
          </p15:clr>
        </p15:guide>
        <p15:guide id="33" pos="6896"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54636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53512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53512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4" name="Title 1">
            <a:extLst>
              <a:ext uri="{FF2B5EF4-FFF2-40B4-BE49-F238E27FC236}">
                <a16:creationId xmlns:a16="http://schemas.microsoft.com/office/drawing/2014/main" id="{B103BAF8-AE0C-4C2A-AFFE-5EFC74007B1B}"/>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marL="0" indent="0">
              <a:buFontTx/>
              <a:buNone/>
              <a:defRPr/>
            </a:lvl1pPr>
          </a:lstStyle>
          <a:p>
            <a:r>
              <a:rPr lang="en-US"/>
              <a:t>Click icon to add picture</a:t>
            </a:r>
          </a:p>
        </p:txBody>
      </p: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marL="0" indent="0">
              <a:buFontTx/>
              <a:buNone/>
              <a:defRPr/>
            </a:lvl1pPr>
          </a:lstStyle>
          <a:p>
            <a:r>
              <a:rPr lang="en-US"/>
              <a:t>Click icon to add picture</a:t>
            </a:r>
          </a:p>
        </p:txBody>
      </p: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marL="0" indent="0">
              <a:buFontTx/>
              <a:buNone/>
              <a:defRPr/>
            </a:lvl1pPr>
          </a:lstStyle>
          <a:p>
            <a:r>
              <a:rPr lang="en-US"/>
              <a:t>Click icon to add picture</a:t>
            </a:r>
          </a:p>
        </p:txBody>
      </p:sp>
      <p:pic>
        <p:nvPicPr>
          <p:cNvPr id="2" name="Picture 1">
            <a:extLst>
              <a:ext uri="{FF2B5EF4-FFF2-40B4-BE49-F238E27FC236}">
                <a16:creationId xmlns:a16="http://schemas.microsoft.com/office/drawing/2014/main" id="{4909F9FE-688A-0314-3FCB-DECACE8619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22" name="Footer Placeholder 4">
            <a:extLst>
              <a:ext uri="{FF2B5EF4-FFF2-40B4-BE49-F238E27FC236}">
                <a16:creationId xmlns:a16="http://schemas.microsoft.com/office/drawing/2014/main" id="{5FC41B9A-FCFA-1172-37A7-AB47B0D25EC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6" name="TextBox 5">
            <a:extLst>
              <a:ext uri="{FF2B5EF4-FFF2-40B4-BE49-F238E27FC236}">
                <a16:creationId xmlns:a16="http://schemas.microsoft.com/office/drawing/2014/main" id="{B8FD9624-42AE-3B46-1C70-B79C92B21729}"/>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8" name="Footer Placeholder 4">
            <a:extLst>
              <a:ext uri="{FF2B5EF4-FFF2-40B4-BE49-F238E27FC236}">
                <a16:creationId xmlns:a16="http://schemas.microsoft.com/office/drawing/2014/main" id="{CFD73A46-24CF-48AD-2E15-A2F8F9604B79}"/>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Four Column Layout">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marL="0" indent="0">
              <a:buFont typeface="Arial" panose="020B0604020202020204" pitchFamily="34" charset="0"/>
              <a:buNone/>
              <a:defRPr/>
            </a:lvl1pPr>
          </a:lstStyle>
          <a:p>
            <a:r>
              <a:rPr lang="en-US"/>
              <a:t>Click icon to add picture</a:t>
            </a:r>
          </a:p>
        </p:txBody>
      </p:sp>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53513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4525080"/>
            <a:ext cx="2358867"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D42FEC1B-FCF8-4508-B227-27323879AC52}"/>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28" name="Picture Placeholder 3">
            <a:extLst>
              <a:ext uri="{FF2B5EF4-FFF2-40B4-BE49-F238E27FC236}">
                <a16:creationId xmlns:a16="http://schemas.microsoft.com/office/drawing/2014/main" id="{61DB74C6-E1E3-4A4F-A899-AE944C4BC2CD}"/>
              </a:ext>
            </a:extLst>
          </p:cNvPr>
          <p:cNvSpPr>
            <a:spLocks noGrp="1"/>
          </p:cNvSpPr>
          <p:nvPr>
            <p:ph type="pic" sz="quarter" idx="20"/>
          </p:nvPr>
        </p:nvSpPr>
        <p:spPr>
          <a:xfrm>
            <a:off x="3740308" y="1684461"/>
            <a:ext cx="2154706" cy="1621608"/>
          </a:xfrm>
        </p:spPr>
        <p:txBody>
          <a:bodyPr/>
          <a:lstStyle>
            <a:lvl1pPr marL="0" indent="0">
              <a:buFont typeface="Arial" panose="020B0604020202020204" pitchFamily="34" charset="0"/>
              <a:buNone/>
              <a:defRPr/>
            </a:lvl1pPr>
          </a:lstStyle>
          <a:p>
            <a:r>
              <a:rPr lang="en-US"/>
              <a:t>Click icon to add picture</a:t>
            </a:r>
          </a:p>
        </p:txBody>
      </p:sp>
      <p:sp>
        <p:nvSpPr>
          <p:cNvPr id="29" name="Picture Placeholder 3">
            <a:extLst>
              <a:ext uri="{FF2B5EF4-FFF2-40B4-BE49-F238E27FC236}">
                <a16:creationId xmlns:a16="http://schemas.microsoft.com/office/drawing/2014/main" id="{87834FAF-E63C-4237-A219-3A85ABAC9EE3}"/>
              </a:ext>
            </a:extLst>
          </p:cNvPr>
          <p:cNvSpPr>
            <a:spLocks noGrp="1"/>
          </p:cNvSpPr>
          <p:nvPr>
            <p:ph type="pic" sz="quarter" idx="21"/>
          </p:nvPr>
        </p:nvSpPr>
        <p:spPr>
          <a:xfrm>
            <a:off x="6303337" y="1684461"/>
            <a:ext cx="2154706" cy="1621608"/>
          </a:xfrm>
        </p:spPr>
        <p:txBody>
          <a:bodyPr/>
          <a:lstStyle>
            <a:lvl1pPr marL="0" indent="0">
              <a:buFont typeface="Arial" panose="020B0604020202020204" pitchFamily="34" charset="0"/>
              <a:buNone/>
              <a:defRPr/>
            </a:lvl1pPr>
          </a:lstStyle>
          <a:p>
            <a:r>
              <a:rPr lang="en-US"/>
              <a:t>Click icon to add picture</a:t>
            </a:r>
          </a:p>
        </p:txBody>
      </p:sp>
      <p:sp>
        <p:nvSpPr>
          <p:cNvPr id="30" name="Picture Placeholder 3">
            <a:extLst>
              <a:ext uri="{FF2B5EF4-FFF2-40B4-BE49-F238E27FC236}">
                <a16:creationId xmlns:a16="http://schemas.microsoft.com/office/drawing/2014/main" id="{06A5C640-1D0E-4428-AC28-148AE98A7B34}"/>
              </a:ext>
            </a:extLst>
          </p:cNvPr>
          <p:cNvSpPr>
            <a:spLocks noGrp="1"/>
          </p:cNvSpPr>
          <p:nvPr>
            <p:ph type="pic" sz="quarter" idx="22"/>
          </p:nvPr>
        </p:nvSpPr>
        <p:spPr>
          <a:xfrm>
            <a:off x="8881435" y="1680693"/>
            <a:ext cx="2349365" cy="1621608"/>
          </a:xfrm>
        </p:spPr>
        <p:txBody>
          <a:bodyPr/>
          <a:lstStyle>
            <a:lvl1pPr marL="0" indent="0">
              <a:buFont typeface="Arial" panose="020B0604020202020204" pitchFamily="34" charset="0"/>
              <a:buNone/>
              <a:defRPr/>
            </a:lvl1pPr>
          </a:lstStyle>
          <a:p>
            <a:r>
              <a:rPr lang="en-US"/>
              <a:t>Click icon to add picture</a:t>
            </a:r>
          </a:p>
        </p:txBody>
      </p:sp>
      <p:pic>
        <p:nvPicPr>
          <p:cNvPr id="2" name="Picture 1">
            <a:extLst>
              <a:ext uri="{FF2B5EF4-FFF2-40B4-BE49-F238E27FC236}">
                <a16:creationId xmlns:a16="http://schemas.microsoft.com/office/drawing/2014/main" id="{1A3ADF20-051D-0468-3294-0CE22DD586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40E71239-E0C1-04AC-A5F1-6AB44F76757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1E6C50EB-AEAB-EF06-5FBB-06CDF56BD09F}"/>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7B3314D6-1418-C5A1-E646-8C455DDEB21B}"/>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5309934"/>
            <a:ext cx="6155726" cy="494797"/>
          </a:xfrm>
        </p:spPr>
        <p:txBody>
          <a:bodyPr/>
          <a:lstStyle>
            <a:lvl1pPr marL="0" indent="0" algn="l">
              <a:buNone/>
              <a:defRPr sz="24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772530"/>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2024</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EBCEB873-064A-FE14-D716-FE1C04144D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1074" y="130143"/>
            <a:ext cx="3670074" cy="1346722"/>
          </a:xfrm>
          <a:prstGeom prst="rect">
            <a:avLst/>
          </a:prstGeom>
        </p:spPr>
      </p:pic>
      <p:cxnSp>
        <p:nvCxnSpPr>
          <p:cNvPr id="12" name="Straight Connector 11">
            <a:extLst>
              <a:ext uri="{FF2B5EF4-FFF2-40B4-BE49-F238E27FC236}">
                <a16:creationId xmlns:a16="http://schemas.microsoft.com/office/drawing/2014/main" id="{EC8CCC4B-9258-0A71-6B90-1A7E7CFC0610}"/>
              </a:ext>
            </a:extLst>
          </p:cNvPr>
          <p:cNvCxnSpPr>
            <a:cxnSpLocks/>
          </p:cNvCxnSpPr>
          <p:nvPr userDrawn="1"/>
        </p:nvCxnSpPr>
        <p:spPr>
          <a:xfrm>
            <a:off x="974126" y="2673816"/>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DCD793AE-048C-D32B-8E8B-0FC675538255}"/>
              </a:ext>
            </a:extLst>
          </p:cNvPr>
          <p:cNvSpPr txBox="1">
            <a:spLocks/>
          </p:cNvSpPr>
          <p:nvPr userDrawn="1"/>
        </p:nvSpPr>
        <p:spPr>
          <a:xfrm>
            <a:off x="952500" y="1617049"/>
            <a:ext cx="6780711" cy="843744"/>
          </a:xfrm>
          <a:prstGeom prst="rect">
            <a:avLst/>
          </a:prstGeom>
          <a:noFill/>
        </p:spPr>
        <p:txBody>
          <a:bodyPr vert="horz" lIns="0" tIns="0" rIns="0" bIns="0" rtlCol="0" anchor="b" anchorCtr="0"/>
          <a:lstStyle>
            <a:defPPr>
              <a:defRPr lang="en-US"/>
            </a:defPPr>
            <a:lvl1pPr marL="0" algn="l" defTabSz="914400" rtl="0" eaLnBrk="1" latinLnBrk="0" hangingPunct="1">
              <a:defRPr sz="22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Insert-&gt;Header and Footer-&gt;Customizable Name</a:t>
            </a:r>
          </a:p>
        </p:txBody>
      </p:sp>
      <p:sp>
        <p:nvSpPr>
          <p:cNvPr id="2" name="Title 1">
            <a:extLst>
              <a:ext uri="{FF2B5EF4-FFF2-40B4-BE49-F238E27FC236}">
                <a16:creationId xmlns:a16="http://schemas.microsoft.com/office/drawing/2014/main" id="{247730DE-331E-CD1E-15A3-AC37B2F2A040}"/>
              </a:ext>
            </a:extLst>
          </p:cNvPr>
          <p:cNvSpPr>
            <a:spLocks noGrp="1"/>
          </p:cNvSpPr>
          <p:nvPr>
            <p:ph type="ctrTitle" hasCustomPrompt="1"/>
          </p:nvPr>
        </p:nvSpPr>
        <p:spPr>
          <a:xfrm>
            <a:off x="960097" y="3004765"/>
            <a:ext cx="6664022" cy="2154461"/>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a:t>
            </a:r>
            <a:br>
              <a:rPr lang="en-US"/>
            </a:br>
            <a:r>
              <a:rPr lang="en-US"/>
              <a:t>Title Maximum of Three Lines</a:t>
            </a:r>
          </a:p>
        </p:txBody>
      </p:sp>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535130"/>
            <a:ext cx="1835088"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grpSp>
        <p:nvGrpSpPr>
          <p:cNvPr id="34" name="Group 33">
            <a:extLst>
              <a:ext uri="{FF2B5EF4-FFF2-40B4-BE49-F238E27FC236}">
                <a16:creationId xmlns:a16="http://schemas.microsoft.com/office/drawing/2014/main"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3545060"/>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4535130"/>
            <a:ext cx="183823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7" name="Title 1">
            <a:extLst>
              <a:ext uri="{FF2B5EF4-FFF2-40B4-BE49-F238E27FC236}">
                <a16:creationId xmlns:a16="http://schemas.microsoft.com/office/drawing/2014/main" id="{8F3E476F-E407-4406-BB4F-38E54533153E}"/>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42236" cy="1621608"/>
          </a:xfrm>
        </p:spPr>
        <p:txBody>
          <a:bodyPr/>
          <a:lstStyle>
            <a:lvl1pPr marL="0" indent="0">
              <a:buNone/>
              <a:defRPr/>
            </a:lvl1pPr>
          </a:lstStyle>
          <a:p>
            <a:r>
              <a:rPr lang="en-US"/>
              <a:t>Click icon to add picture</a:t>
            </a:r>
          </a:p>
        </p:txBody>
      </p:sp>
      <p:sp>
        <p:nvSpPr>
          <p:cNvPr id="39" name="Picture Placeholder 3">
            <a:extLst>
              <a:ext uri="{FF2B5EF4-FFF2-40B4-BE49-F238E27FC236}">
                <a16:creationId xmlns:a16="http://schemas.microsoft.com/office/drawing/2014/main" id="{A76DD000-F678-4F74-B689-3C21D4B60D4C}"/>
              </a:ext>
            </a:extLst>
          </p:cNvPr>
          <p:cNvSpPr>
            <a:spLocks noGrp="1"/>
          </p:cNvSpPr>
          <p:nvPr>
            <p:ph type="pic" sz="quarter" idx="22"/>
          </p:nvPr>
        </p:nvSpPr>
        <p:spPr>
          <a:xfrm>
            <a:off x="3229003" y="1680599"/>
            <a:ext cx="1617954" cy="1621608"/>
          </a:xfrm>
        </p:spPr>
        <p:txBody>
          <a:bodyPr/>
          <a:lstStyle>
            <a:lvl1pPr marL="0" indent="0">
              <a:buNone/>
              <a:defRPr/>
            </a:lvl1pPr>
          </a:lstStyle>
          <a:p>
            <a:r>
              <a:rPr lang="en-US"/>
              <a:t>Click icon to add picture</a:t>
            </a:r>
          </a:p>
        </p:txBody>
      </p:sp>
      <p:sp>
        <p:nvSpPr>
          <p:cNvPr id="40" name="Picture Placeholder 3">
            <a:extLst>
              <a:ext uri="{FF2B5EF4-FFF2-40B4-BE49-F238E27FC236}">
                <a16:creationId xmlns:a16="http://schemas.microsoft.com/office/drawing/2014/main" id="{123E9D90-8EEF-4864-BB43-ED190DB0B44F}"/>
              </a:ext>
            </a:extLst>
          </p:cNvPr>
          <p:cNvSpPr>
            <a:spLocks noGrp="1"/>
          </p:cNvSpPr>
          <p:nvPr>
            <p:ph type="pic" sz="quarter" idx="23"/>
          </p:nvPr>
        </p:nvSpPr>
        <p:spPr>
          <a:xfrm>
            <a:off x="5287023" y="1673225"/>
            <a:ext cx="1617954" cy="1621608"/>
          </a:xfrm>
        </p:spPr>
        <p:txBody>
          <a:bodyPr/>
          <a:lstStyle>
            <a:lvl1pPr marL="0" indent="0">
              <a:buNone/>
              <a:defRPr/>
            </a:lvl1pPr>
          </a:lstStyle>
          <a:p>
            <a:r>
              <a:rPr lang="en-US"/>
              <a:t>Click icon to add picture</a:t>
            </a:r>
          </a:p>
        </p:txBody>
      </p:sp>
      <p:sp>
        <p:nvSpPr>
          <p:cNvPr id="41" name="Picture Placeholder 3">
            <a:extLst>
              <a:ext uri="{FF2B5EF4-FFF2-40B4-BE49-F238E27FC236}">
                <a16:creationId xmlns:a16="http://schemas.microsoft.com/office/drawing/2014/main" id="{2B2CFB9A-A9AE-487A-9D9A-22147BC5B8A1}"/>
              </a:ext>
            </a:extLst>
          </p:cNvPr>
          <p:cNvSpPr>
            <a:spLocks noGrp="1"/>
          </p:cNvSpPr>
          <p:nvPr>
            <p:ph type="pic" sz="quarter" idx="24"/>
          </p:nvPr>
        </p:nvSpPr>
        <p:spPr>
          <a:xfrm>
            <a:off x="7346978" y="1678310"/>
            <a:ext cx="1617954" cy="1621608"/>
          </a:xfrm>
        </p:spPr>
        <p:txBody>
          <a:bodyPr/>
          <a:lstStyle>
            <a:lvl1pPr marL="0" indent="0">
              <a:buNone/>
              <a:defRPr/>
            </a:lvl1pPr>
          </a:lstStyle>
          <a:p>
            <a:r>
              <a:rPr lang="en-US"/>
              <a:t>Click icon to add picture</a:t>
            </a:r>
          </a:p>
        </p:txBody>
      </p:sp>
      <p:sp>
        <p:nvSpPr>
          <p:cNvPr id="42" name="Picture Placeholder 3">
            <a:extLst>
              <a:ext uri="{FF2B5EF4-FFF2-40B4-BE49-F238E27FC236}">
                <a16:creationId xmlns:a16="http://schemas.microsoft.com/office/drawing/2014/main" id="{0E1D3434-C81E-4BE5-A058-CC08F9246005}"/>
              </a:ext>
            </a:extLst>
          </p:cNvPr>
          <p:cNvSpPr>
            <a:spLocks noGrp="1"/>
          </p:cNvSpPr>
          <p:nvPr>
            <p:ph type="pic" sz="quarter" idx="25"/>
          </p:nvPr>
        </p:nvSpPr>
        <p:spPr>
          <a:xfrm>
            <a:off x="9394654" y="1686759"/>
            <a:ext cx="1844846" cy="1621608"/>
          </a:xfrm>
        </p:spPr>
        <p:txBody>
          <a:bodyPr/>
          <a:lstStyle>
            <a:lvl1pPr marL="0" indent="0">
              <a:buNone/>
              <a:defRPr/>
            </a:lvl1pPr>
          </a:lstStyle>
          <a:p>
            <a:r>
              <a:rPr lang="en-US"/>
              <a:t>Click icon to add picture</a:t>
            </a:r>
          </a:p>
        </p:txBody>
      </p:sp>
      <p:pic>
        <p:nvPicPr>
          <p:cNvPr id="2" name="Picture 1">
            <a:extLst>
              <a:ext uri="{FF2B5EF4-FFF2-40B4-BE49-F238E27FC236}">
                <a16:creationId xmlns:a16="http://schemas.microsoft.com/office/drawing/2014/main" id="{5E417177-9740-009B-336C-CD9397B7CD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6E5EFF98-ADBF-6CEF-0AEA-81947E94052D}"/>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88C945BB-B94F-5CC2-3935-35D863509424}"/>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FCCE084E-AB63-8493-87E3-A5D978BB1A74}"/>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383545689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 </a:t>
            </a:r>
            <a:br>
              <a:rPr lang="en-US"/>
            </a:br>
            <a:r>
              <a:rPr lang="en-US"/>
              <a:t>that runs to two lines</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hasCustomPrompt="1"/>
          </p:nvPr>
        </p:nvSpPr>
        <p:spPr>
          <a:xfrm>
            <a:off x="952500" y="2050741"/>
            <a:ext cx="10287000" cy="3892859"/>
          </a:xfrm>
        </p:spPr>
        <p:txBody>
          <a:bodyPr lIns="0" tIns="0" rIns="0" bIns="0"/>
          <a:lstStyle>
            <a:lvl1pPr marL="0" indent="0">
              <a:buClr>
                <a:schemeClr val="tx2"/>
              </a:buClr>
              <a:buSzPct val="95000"/>
              <a:buFont typeface="Arial" panose="020B0604020202020204" pitchFamily="34" charset="0"/>
              <a:buNone/>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B3026BD-8233-4CE9-BFDD-A9E26AEFE3EF}"/>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4" name="Picture 3">
            <a:extLst>
              <a:ext uri="{FF2B5EF4-FFF2-40B4-BE49-F238E27FC236}">
                <a16:creationId xmlns:a16="http://schemas.microsoft.com/office/drawing/2014/main" id="{73CB4C1B-0A69-054B-6800-6C203E38A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B42037C0-D5E4-AD2E-ECED-E9336924D929}"/>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5" name="TextBox 4">
            <a:extLst>
              <a:ext uri="{FF2B5EF4-FFF2-40B4-BE49-F238E27FC236}">
                <a16:creationId xmlns:a16="http://schemas.microsoft.com/office/drawing/2014/main" id="{76D0CEBA-CCB3-8412-8C89-41C4D2BB6EC1}"/>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7" name="Footer Placeholder 4">
            <a:extLst>
              <a:ext uri="{FF2B5EF4-FFF2-40B4-BE49-F238E27FC236}">
                <a16:creationId xmlns:a16="http://schemas.microsoft.com/office/drawing/2014/main" id="{6D409C40-25E4-AB4E-37AC-DD85A6118B0F}"/>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3840" userDrawn="1">
          <p15:clr>
            <a:srgbClr val="FBAE40"/>
          </p15:clr>
        </p15:guide>
        <p15:guide id="3" pos="600" userDrawn="1">
          <p15:clr>
            <a:srgbClr val="FBAE40"/>
          </p15:clr>
        </p15:guide>
        <p15:guide id="4" pos="7080" userDrawn="1">
          <p15:clr>
            <a:srgbClr val="FBAE40"/>
          </p15:clr>
        </p15:guide>
        <p15:guide id="8" orient="horz" pos="374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E423193-F2CF-43C4-A4FA-5D8A65CDD7AE}"/>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cxnSp>
        <p:nvCxnSpPr>
          <p:cNvPr id="16" name="Straight Connector 15">
            <a:extLst>
              <a:ext uri="{FF2B5EF4-FFF2-40B4-BE49-F238E27FC236}">
                <a16:creationId xmlns:a16="http://schemas.microsoft.com/office/drawing/2014/main" id="{0F31F03A-71CF-475D-8A3C-99FC106D73E8}"/>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a:lvl1pPr>
          </a:lstStyle>
          <a:p>
            <a:r>
              <a:rPr lang="en-US"/>
              <a:t>Click to edit title</a:t>
            </a:r>
          </a:p>
        </p:txBody>
      </p:sp>
      <p:sp>
        <p:nvSpPr>
          <p:cNvPr id="18" name="Content Placeholder 2">
            <a:extLst>
              <a:ext uri="{FF2B5EF4-FFF2-40B4-BE49-F238E27FC236}">
                <a16:creationId xmlns:a16="http://schemas.microsoft.com/office/drawing/2014/main" id="{47404DB8-B6AC-4389-8E6E-A115840D1D74}"/>
              </a:ext>
            </a:extLst>
          </p:cNvPr>
          <p:cNvSpPr>
            <a:spLocks noGrp="1"/>
          </p:cNvSpPr>
          <p:nvPr>
            <p:ph idx="1" hasCustomPrompt="1"/>
          </p:nvPr>
        </p:nvSpPr>
        <p:spPr>
          <a:xfrm>
            <a:off x="952499" y="1686757"/>
            <a:ext cx="5257801" cy="4256843"/>
          </a:xfrm>
        </p:spPr>
        <p:txBody>
          <a:bodyPr lIns="0" tIns="0" rIns="0" bIns="0"/>
          <a:lstStyle>
            <a:lvl1pPr marL="0" indent="0">
              <a:buClr>
                <a:schemeClr val="tx2"/>
              </a:buClr>
              <a:buSzPct val="95000"/>
              <a:buFont typeface="Arial" panose="020B0604020202020204" pitchFamily="34" charset="0"/>
              <a:buNone/>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A91ECE11-C8F6-5981-ED85-B1E4043F46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9" name="Footer Placeholder 4">
            <a:extLst>
              <a:ext uri="{FF2B5EF4-FFF2-40B4-BE49-F238E27FC236}">
                <a16:creationId xmlns:a16="http://schemas.microsoft.com/office/drawing/2014/main" id="{56742992-6A62-A002-308C-891025F5CF3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3" name="TextBox 2">
            <a:extLst>
              <a:ext uri="{FF2B5EF4-FFF2-40B4-BE49-F238E27FC236}">
                <a16:creationId xmlns:a16="http://schemas.microsoft.com/office/drawing/2014/main" id="{25231832-76C9-0C7D-03B1-D78E2FC8A9E7}"/>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4" name="Footer Placeholder 4">
            <a:extLst>
              <a:ext uri="{FF2B5EF4-FFF2-40B4-BE49-F238E27FC236}">
                <a16:creationId xmlns:a16="http://schemas.microsoft.com/office/drawing/2014/main" id="{B6095CCB-206D-1F87-3D95-C5E066B78708}"/>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12" userDrawn="1">
          <p15:clr>
            <a:srgbClr val="FBAE40"/>
          </p15:clr>
        </p15:guide>
        <p15:guide id="3" pos="60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guide id="8" orient="horz" pos="1692" userDrawn="1">
          <p15:clr>
            <a:srgbClr val="FBAE40"/>
          </p15:clr>
        </p15:guide>
        <p15:guide id="9" orient="horz" pos="271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16" name="Title 1">
            <a:extLst>
              <a:ext uri="{FF2B5EF4-FFF2-40B4-BE49-F238E27FC236}">
                <a16:creationId xmlns:a16="http://schemas.microsoft.com/office/drawing/2014/main" id="{7524483D-CFE3-E34D-BB74-CEDD541765E2}"/>
              </a:ext>
            </a:extLst>
          </p:cNvPr>
          <p:cNvSpPr>
            <a:spLocks noGrp="1"/>
          </p:cNvSpPr>
          <p:nvPr>
            <p:ph type="title" hasCustomPrompt="1"/>
          </p:nvPr>
        </p:nvSpPr>
        <p:spPr>
          <a:xfrm>
            <a:off x="952499" y="365125"/>
            <a:ext cx="5254505" cy="1331865"/>
          </a:xfrm>
        </p:spPr>
        <p:txBody>
          <a:bodyPr/>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hasCustomPrompt="1"/>
          </p:nvPr>
        </p:nvSpPr>
        <p:spPr>
          <a:xfrm>
            <a:off x="952499" y="1962386"/>
            <a:ext cx="5266450" cy="3981214"/>
          </a:xfrm>
        </p:spPr>
        <p:txBody>
          <a:bodyPr/>
          <a:lstStyle>
            <a:lvl1pPr marL="0" indent="0">
              <a:buClr>
                <a:schemeClr val="tx2"/>
              </a:buClr>
              <a:buSzPct val="95000"/>
              <a:buFontTx/>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1F1AF337-04E3-4F84-A120-0176D637DD23}"/>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 name="Picture 1">
            <a:extLst>
              <a:ext uri="{FF2B5EF4-FFF2-40B4-BE49-F238E27FC236}">
                <a16:creationId xmlns:a16="http://schemas.microsoft.com/office/drawing/2014/main" id="{506D6729-3B09-8732-1943-892036A569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C194D8D6-8C56-CB32-8075-755E5E13CD26}"/>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3" name="TextBox 2">
            <a:extLst>
              <a:ext uri="{FF2B5EF4-FFF2-40B4-BE49-F238E27FC236}">
                <a16:creationId xmlns:a16="http://schemas.microsoft.com/office/drawing/2014/main" id="{5C4D0945-40A0-5EF2-435B-EC619EA53C6A}"/>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4" name="Footer Placeholder 4">
            <a:extLst>
              <a:ext uri="{FF2B5EF4-FFF2-40B4-BE49-F238E27FC236}">
                <a16:creationId xmlns:a16="http://schemas.microsoft.com/office/drawing/2014/main" id="{D1CB9635-73A2-C186-D218-C57161D1F98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26" userDrawn="1">
          <p15:clr>
            <a:srgbClr val="FBAE40"/>
          </p15:clr>
        </p15:guide>
        <p15:guide id="3" pos="600" userDrawn="1">
          <p15:clr>
            <a:srgbClr val="FBAE40"/>
          </p15:clr>
        </p15:guide>
        <p15:guide id="4" orient="horz" pos="240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49325" y="494273"/>
            <a:ext cx="10290175" cy="869089"/>
          </a:xfrm>
        </p:spPr>
        <p:txBody>
          <a:bodyPr lIns="0" tIns="0" rIns="0" bIns="0"/>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lvl1pPr marL="0" indent="0">
              <a:buFontTx/>
              <a:buNone/>
              <a:defRPr/>
            </a:lvl1pPr>
          </a:lstStyle>
          <a:p>
            <a:r>
              <a:rPr lang="en-US"/>
              <a:t>Click icon to add chart</a:t>
            </a:r>
          </a:p>
        </p:txBody>
      </p:sp>
      <p:sp>
        <p:nvSpPr>
          <p:cNvPr id="11" name="Rectangle 10">
            <a:extLst>
              <a:ext uri="{FF2B5EF4-FFF2-40B4-BE49-F238E27FC236}">
                <a16:creationId xmlns:a16="http://schemas.microsoft.com/office/drawing/2014/main" id="{2543D990-DA2C-4325-9406-725AE2DB1D29}"/>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 name="Picture 2">
            <a:extLst>
              <a:ext uri="{FF2B5EF4-FFF2-40B4-BE49-F238E27FC236}">
                <a16:creationId xmlns:a16="http://schemas.microsoft.com/office/drawing/2014/main" id="{541DFC83-14A4-17CD-7EBD-B59E270E70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2" name="Footer Placeholder 4">
            <a:extLst>
              <a:ext uri="{FF2B5EF4-FFF2-40B4-BE49-F238E27FC236}">
                <a16:creationId xmlns:a16="http://schemas.microsoft.com/office/drawing/2014/main" id="{271C3CD9-9FC8-F280-3338-F33333656EF6}"/>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4" name="TextBox 3">
            <a:extLst>
              <a:ext uri="{FF2B5EF4-FFF2-40B4-BE49-F238E27FC236}">
                <a16:creationId xmlns:a16="http://schemas.microsoft.com/office/drawing/2014/main" id="{295E0E0B-CE39-FB19-64B4-A001AA853300}"/>
              </a:ext>
            </a:extLst>
          </p:cNvPr>
          <p:cNvSpPr txBox="1"/>
          <p:nvPr userDrawn="1"/>
        </p:nvSpPr>
        <p:spPr>
          <a:xfrm>
            <a:off x="2153976" y="6539714"/>
            <a:ext cx="2610830" cy="318286"/>
          </a:xfrm>
          <a:prstGeom prst="rect">
            <a:avLst/>
          </a:prstGeom>
          <a:noFill/>
        </p:spPr>
        <p:txBody>
          <a:bodyPr wrap="none" lIns="0" tIns="0" rIns="0" bIns="0" rtlCol="0">
            <a:noAutofit/>
          </a:bodyPr>
          <a:lstStyle/>
          <a:p>
            <a:pPr lvl="0"/>
            <a:r>
              <a:rPr lang="en-US" sz="1300"/>
              <a:t>Stead Family Children’s Hospital</a:t>
            </a:r>
          </a:p>
        </p:txBody>
      </p:sp>
      <p:sp>
        <p:nvSpPr>
          <p:cNvPr id="6" name="Footer Placeholder 4">
            <a:extLst>
              <a:ext uri="{FF2B5EF4-FFF2-40B4-BE49-F238E27FC236}">
                <a16:creationId xmlns:a16="http://schemas.microsoft.com/office/drawing/2014/main" id="{2A88EBE4-952C-F142-5CA0-1893089F2C7F}"/>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206492"/>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b="1" i="0" baseline="0">
                <a:solidFill>
                  <a:schemeClr val="bg1"/>
                </a:solidFill>
                <a:latin typeface="Roboto" panose="02000000000000000000" pitchFamily="2" charset="0"/>
                <a:ea typeface="Roboto Black" panose="02000000000000000000" pitchFamily="2" charset="0"/>
              </a:defRPr>
            </a:lvl1pPr>
          </a:lstStyle>
          <a:p>
            <a:pPr lvl="0"/>
            <a:r>
              <a:rPr lang="en-US"/>
              <a:t>Insert Web Address</a:t>
            </a:r>
          </a:p>
        </p:txBody>
      </p:sp>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49325"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Thank you</a:t>
            </a:r>
          </a:p>
        </p:txBody>
      </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18316"/>
            <a:ext cx="7157006" cy="365125"/>
          </a:xfrm>
          <a:prstGeom prst="rect">
            <a:avLst/>
          </a:prstGeom>
          <a:noFill/>
        </p:spPr>
        <p:txBody>
          <a:bodyPr vert="horz" lIns="0" tIns="0" rIns="0" bIns="0" rtlCol="0" anchor="b" anchorCtr="0"/>
          <a:lstStyle>
            <a:lvl1pPr algn="l">
              <a:defRPr sz="1800" b="0">
                <a:solidFill>
                  <a:schemeClr val="tx1"/>
                </a:solidFill>
              </a:defRPr>
            </a:lvl1pPr>
          </a:lstStyle>
          <a:p>
            <a:r>
              <a:rPr lang="en-US"/>
              <a:t>Insert-&gt;Header and Footer-&gt;Type Customizable Name</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625728D-FF50-4FF2-AC2E-B13A3D44D5B9}"/>
              </a:ext>
            </a:extLst>
          </p:cNvPr>
          <p:cNvGrpSpPr/>
          <p:nvPr userDrawn="1"/>
        </p:nvGrpSpPr>
        <p:grpSpPr>
          <a:xfrm>
            <a:off x="1071271" y="5122118"/>
            <a:ext cx="142379"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368184" y="3029213"/>
            <a:ext cx="2473565"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Further Contact Person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2" name="TextBox 1">
            <a:extLst>
              <a:ext uri="{FF2B5EF4-FFF2-40B4-BE49-F238E27FC236}">
                <a16:creationId xmlns:a16="http://schemas.microsoft.com/office/drawing/2014/main" id="{28B9905E-07E0-A4D3-F8DA-3DB0E6CF8A63}"/>
              </a:ext>
            </a:extLst>
          </p:cNvPr>
          <p:cNvSpPr txBox="1"/>
          <p:nvPr userDrawn="1"/>
        </p:nvSpPr>
        <p:spPr>
          <a:xfrm>
            <a:off x="8368184" y="6116752"/>
            <a:ext cx="2006651" cy="380104"/>
          </a:xfrm>
          <a:prstGeom prst="rect">
            <a:avLst/>
          </a:prstGeom>
          <a:noFill/>
        </p:spPr>
        <p:txBody>
          <a:bodyPr wrap="square" lIns="0" tIns="0" rIns="0" bIns="0" rtlCol="0">
            <a:spAutoFit/>
          </a:bodyPr>
          <a:lstStyle/>
          <a:p>
            <a:pPr>
              <a:lnSpc>
                <a:spcPct val="95000"/>
              </a:lnSpc>
            </a:pPr>
            <a:r>
              <a:rPr lang="en-US" sz="1300"/>
              <a:t>CHANGING MEDICINE.</a:t>
            </a:r>
          </a:p>
          <a:p>
            <a:pPr>
              <a:lnSpc>
                <a:spcPct val="95000"/>
              </a:lnSpc>
            </a:pPr>
            <a:r>
              <a:rPr lang="en-US" sz="1300" b="1"/>
              <a:t>CHANGING KIDS’ LIVES</a:t>
            </a:r>
            <a:r>
              <a:rPr lang="en-US" sz="1300" b="1" spc="-200" baseline="0"/>
              <a:t>.</a:t>
            </a:r>
            <a:r>
              <a:rPr lang="en-US" sz="800" b="1" baseline="80000"/>
              <a:t>®</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E956969E-8C38-1270-9B7F-CED2718F35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0484" y="130143"/>
            <a:ext cx="3670074" cy="1346722"/>
          </a:xfrm>
          <a:prstGeom prst="rect">
            <a:avLst/>
          </a:prstGeom>
        </p:spPr>
      </p:pic>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8" userDrawn="1">
          <p15:clr>
            <a:srgbClr val="FBAE40"/>
          </p15:clr>
        </p15:guide>
        <p15:guide id="3" pos="5808" userDrawn="1">
          <p15:clr>
            <a:srgbClr val="FBAE40"/>
          </p15:clr>
        </p15:guide>
        <p15:guide id="4" pos="566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8192" y="510261"/>
            <a:ext cx="9047377" cy="444567"/>
          </a:xfrm>
        </p:spPr>
        <p:txBody>
          <a:bodyPr/>
          <a:lstStyle/>
          <a:p>
            <a:r>
              <a:rPr lang="en-US"/>
              <a:t>Click to edit Master title style</a:t>
            </a:r>
          </a:p>
        </p:txBody>
      </p:sp>
      <p:sp>
        <p:nvSpPr>
          <p:cNvPr id="8" name="Content Placeholder 7"/>
          <p:cNvSpPr>
            <a:spLocks noGrp="1"/>
          </p:cNvSpPr>
          <p:nvPr>
            <p:ph sz="quarter" idx="12"/>
          </p:nvPr>
        </p:nvSpPr>
        <p:spPr>
          <a:xfrm>
            <a:off x="729439" y="1261024"/>
            <a:ext cx="5232452" cy="4752597"/>
          </a:xfrm>
        </p:spPr>
        <p:txBody>
          <a:bodyPr/>
          <a:lstStyle>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p:nvPr>
        </p:nvSpPr>
        <p:spPr>
          <a:xfrm>
            <a:off x="6191455" y="1261024"/>
            <a:ext cx="5232452" cy="4752597"/>
          </a:xfrm>
        </p:spPr>
        <p:txBody>
          <a:bodyPr/>
          <a:lstStyle>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4"/>
          </p:nvPr>
        </p:nvSpPr>
        <p:spPr bwMode="auto">
          <a:xfrm>
            <a:off x="8927855" y="6493423"/>
            <a:ext cx="2540000" cy="184666"/>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200" b="1">
                <a:solidFill>
                  <a:srgbClr val="FFFFFF"/>
                </a:solidFill>
                <a:latin typeface="Roboto Regular"/>
                <a:cs typeface="Roboto Regular"/>
              </a:defRPr>
            </a:lvl1pPr>
          </a:lstStyle>
          <a:p>
            <a:fld id="{42C32FFB-F9AE-46F0-A233-A2E628258990}" type="slidenum">
              <a:rPr lang="en-US" smtClean="0"/>
              <a:pPr/>
              <a:t>‹#›</a:t>
            </a:fld>
            <a:endParaRPr lang="en-US" sz="1333"/>
          </a:p>
        </p:txBody>
      </p:sp>
      <p:sp>
        <p:nvSpPr>
          <p:cNvPr id="11" name="Rectangle 5"/>
          <p:cNvSpPr>
            <a:spLocks noGrp="1" noChangeArrowheads="1"/>
          </p:cNvSpPr>
          <p:nvPr>
            <p:ph type="ftr" sz="quarter" idx="3"/>
          </p:nvPr>
        </p:nvSpPr>
        <p:spPr>
          <a:xfrm>
            <a:off x="728185" y="6493422"/>
            <a:ext cx="6705600" cy="138113"/>
          </a:xfrm>
          <a:prstGeom prst="rect">
            <a:avLst/>
          </a:prstGeom>
        </p:spPr>
        <p:txBody>
          <a:bodyPr vert="horz" wrap="square" lIns="0" tIns="0" rIns="0" bIns="0" numCol="1" anchor="ctr" anchorCtr="0" compatLnSpc="1">
            <a:prstTxWarp prst="textNoShape">
              <a:avLst/>
            </a:prstTxWarp>
          </a:bodyPr>
          <a:lstStyle>
            <a:lvl1pPr>
              <a:defRPr sz="1200" b="1">
                <a:solidFill>
                  <a:srgbClr val="FFFFFF"/>
                </a:solidFill>
                <a:latin typeface="Roboto Regular"/>
                <a:cs typeface="Roboto Regular"/>
              </a:defRPr>
            </a:lvl1pPr>
          </a:lstStyle>
          <a:p>
            <a:r>
              <a:rPr lang="en-US"/>
              <a:t>2022 Clinical Informatics Conference |   amia.org</a:t>
            </a:r>
          </a:p>
        </p:txBody>
      </p:sp>
    </p:spTree>
    <p:extLst>
      <p:ext uri="{BB962C8B-B14F-4D97-AF65-F5344CB8AC3E}">
        <p14:creationId xmlns:p14="http://schemas.microsoft.com/office/powerpoint/2010/main" val="22499800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838491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pic>
        <p:nvPicPr>
          <p:cNvPr id="5" name="Picture 4" descr="A white rectangular object with a colorful border&#10;&#10;Description automatically generated">
            <a:extLst>
              <a:ext uri="{FF2B5EF4-FFF2-40B4-BE49-F238E27FC236}">
                <a16:creationId xmlns:a16="http://schemas.microsoft.com/office/drawing/2014/main" id="{C4883769-2C14-E5A8-4408-48323AAD427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ubtitle 2">
            <a:extLst>
              <a:ext uri="{FF2B5EF4-FFF2-40B4-BE49-F238E27FC236}">
                <a16:creationId xmlns:a16="http://schemas.microsoft.com/office/drawing/2014/main" id="{0D96C9FE-8CED-A647-E495-41E1EC260CA4}"/>
              </a:ext>
            </a:extLst>
          </p:cNvPr>
          <p:cNvSpPr>
            <a:spLocks noGrp="1"/>
          </p:cNvSpPr>
          <p:nvPr>
            <p:ph type="subTitle" idx="1" hasCustomPrompt="1"/>
          </p:nvPr>
        </p:nvSpPr>
        <p:spPr>
          <a:xfrm>
            <a:off x="711200" y="877825"/>
            <a:ext cx="10769600" cy="553998"/>
          </a:xfrm>
        </p:spPr>
        <p:txBody>
          <a:bodyPr wrap="square" lIns="0" tIns="0" rIns="0" bIns="0">
            <a:spAutoFit/>
          </a:bodyPr>
          <a:lstStyle>
            <a:lvl1pPr marL="0" indent="0" algn="l">
              <a:buNone/>
              <a:defRPr sz="4000" b="1" i="0" baseline="0">
                <a:solidFill>
                  <a:srgbClr val="D50C56"/>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Slide Title</a:t>
            </a:r>
          </a:p>
        </p:txBody>
      </p:sp>
      <p:sp>
        <p:nvSpPr>
          <p:cNvPr id="3" name="Text Placeholder 4">
            <a:extLst>
              <a:ext uri="{FF2B5EF4-FFF2-40B4-BE49-F238E27FC236}">
                <a16:creationId xmlns:a16="http://schemas.microsoft.com/office/drawing/2014/main" id="{14C0C7B3-6F45-45F7-9AE4-4E52BF3DAB0D}"/>
              </a:ext>
            </a:extLst>
          </p:cNvPr>
          <p:cNvSpPr>
            <a:spLocks noGrp="1"/>
          </p:cNvSpPr>
          <p:nvPr>
            <p:ph type="body" sz="quarter" idx="10" hasCustomPrompt="1"/>
          </p:nvPr>
        </p:nvSpPr>
        <p:spPr>
          <a:xfrm>
            <a:off x="711199" y="1628649"/>
            <a:ext cx="10769599" cy="367986"/>
          </a:xfrm>
        </p:spPr>
        <p:txBody>
          <a:bodyPr wrap="square" lIns="0" tIns="0" rIns="0" bIns="0">
            <a:spAutoFit/>
          </a:bodyPr>
          <a:lstStyle>
            <a:lvl1pPr marL="0" indent="0" algn="l">
              <a:lnSpc>
                <a:spcPct val="140000"/>
              </a:lnSpc>
              <a:spcBef>
                <a:spcPts val="0"/>
              </a:spcBef>
              <a:spcAft>
                <a:spcPts val="933"/>
              </a:spcAft>
              <a:buNone/>
              <a:defRPr sz="1867" b="0">
                <a:solidFill>
                  <a:srgbClr val="53504A"/>
                </a:solidFill>
              </a:defRPr>
            </a:lvl1pPr>
            <a:lvl2pPr marL="609585" indent="0" algn="ctr">
              <a:buNone/>
              <a:defRPr/>
            </a:lvl2pPr>
            <a:lvl3pPr marL="1219170" indent="0" algn="ctr">
              <a:buNone/>
              <a:defRPr/>
            </a:lvl3pPr>
            <a:lvl4pPr marL="1828754" indent="0" algn="ctr">
              <a:buNone/>
              <a:defRPr/>
            </a:lvl4pPr>
            <a:lvl5pPr marL="2438339" indent="0" algn="ctr">
              <a:buNone/>
              <a:defRPr/>
            </a:lvl5pPr>
          </a:lstStyle>
          <a:p>
            <a:pPr lvl="0"/>
            <a:r>
              <a:rPr lang="en-US"/>
              <a:t>Click here to enter text</a:t>
            </a:r>
          </a:p>
        </p:txBody>
      </p:sp>
    </p:spTree>
    <p:extLst>
      <p:ext uri="{BB962C8B-B14F-4D97-AF65-F5344CB8AC3E}">
        <p14:creationId xmlns:p14="http://schemas.microsoft.com/office/powerpoint/2010/main" val="110343085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36">
          <p15:clr>
            <a:srgbClr val="FBAE40"/>
          </p15:clr>
        </p15:guide>
        <p15:guide id="4" pos="54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5309934"/>
            <a:ext cx="6155726" cy="494797"/>
          </a:xfrm>
        </p:spPr>
        <p:txBody>
          <a:bodyPr/>
          <a:lstStyle>
            <a:lvl1pPr marL="0" indent="0" algn="l">
              <a:buNone/>
              <a:defRPr sz="24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772530"/>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2024</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EBCEB873-064A-FE14-D716-FE1C04144D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1074" y="130143"/>
            <a:ext cx="3670074" cy="1346722"/>
          </a:xfrm>
          <a:prstGeom prst="rect">
            <a:avLst/>
          </a:prstGeom>
        </p:spPr>
      </p:pic>
      <p:cxnSp>
        <p:nvCxnSpPr>
          <p:cNvPr id="12" name="Straight Connector 11">
            <a:extLst>
              <a:ext uri="{FF2B5EF4-FFF2-40B4-BE49-F238E27FC236}">
                <a16:creationId xmlns:a16="http://schemas.microsoft.com/office/drawing/2014/main" id="{EC8CCC4B-9258-0A71-6B90-1A7E7CFC0610}"/>
              </a:ext>
            </a:extLst>
          </p:cNvPr>
          <p:cNvCxnSpPr>
            <a:cxnSpLocks/>
          </p:cNvCxnSpPr>
          <p:nvPr userDrawn="1"/>
        </p:nvCxnSpPr>
        <p:spPr>
          <a:xfrm>
            <a:off x="974126" y="2673816"/>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DCD793AE-048C-D32B-8E8B-0FC675538255}"/>
              </a:ext>
            </a:extLst>
          </p:cNvPr>
          <p:cNvSpPr txBox="1">
            <a:spLocks/>
          </p:cNvSpPr>
          <p:nvPr userDrawn="1"/>
        </p:nvSpPr>
        <p:spPr>
          <a:xfrm>
            <a:off x="952500" y="1617049"/>
            <a:ext cx="6780711" cy="843744"/>
          </a:xfrm>
          <a:prstGeom prst="rect">
            <a:avLst/>
          </a:prstGeom>
          <a:noFill/>
        </p:spPr>
        <p:txBody>
          <a:bodyPr vert="horz" lIns="0" tIns="0" rIns="0" bIns="0" rtlCol="0" anchor="b" anchorCtr="0"/>
          <a:lstStyle>
            <a:defPPr>
              <a:defRPr lang="en-US"/>
            </a:defPPr>
            <a:lvl1pPr marL="0" algn="l" defTabSz="914400" rtl="0" eaLnBrk="1" latinLnBrk="0" hangingPunct="1">
              <a:defRPr sz="22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Insert-&gt;Header and Footer-&gt;Customizable Name</a:t>
            </a:r>
          </a:p>
        </p:txBody>
      </p:sp>
      <p:sp>
        <p:nvSpPr>
          <p:cNvPr id="2" name="Title 1">
            <a:extLst>
              <a:ext uri="{FF2B5EF4-FFF2-40B4-BE49-F238E27FC236}">
                <a16:creationId xmlns:a16="http://schemas.microsoft.com/office/drawing/2014/main" id="{84D67B4C-F7AF-378F-5245-027B5F70A21E}"/>
              </a:ext>
            </a:extLst>
          </p:cNvPr>
          <p:cNvSpPr>
            <a:spLocks noGrp="1"/>
          </p:cNvSpPr>
          <p:nvPr>
            <p:ph type="ctrTitle" hasCustomPrompt="1"/>
          </p:nvPr>
        </p:nvSpPr>
        <p:spPr>
          <a:xfrm>
            <a:off x="960097" y="3004765"/>
            <a:ext cx="6664022" cy="2092143"/>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a:t>
            </a:r>
            <a:br>
              <a:rPr lang="en-US"/>
            </a:br>
            <a:r>
              <a:rPr lang="en-US"/>
              <a:t>Title Maximum of Three Lines</a:t>
            </a:r>
          </a:p>
        </p:txBody>
      </p:sp>
    </p:spTree>
    <p:extLst>
      <p:ext uri="{BB962C8B-B14F-4D97-AF65-F5344CB8AC3E}">
        <p14:creationId xmlns:p14="http://schemas.microsoft.com/office/powerpoint/2010/main" val="1347868083"/>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ntelligenceBank drop in">
  <p:cSld name="IntelligenceBank drop in">
    <p:spTree>
      <p:nvGrpSpPr>
        <p:cNvPr id="1" name="Shape 256"/>
        <p:cNvGrpSpPr/>
        <p:nvPr/>
      </p:nvGrpSpPr>
      <p:grpSpPr>
        <a:xfrm>
          <a:off x="0" y="0"/>
          <a:ext cx="0" cy="0"/>
          <a:chOff x="0" y="0"/>
          <a:chExt cx="0" cy="0"/>
        </a:xfrm>
      </p:grpSpPr>
      <p:pic>
        <p:nvPicPr>
          <p:cNvPr id="257" name="Google Shape;257;p23"/>
          <p:cNvPicPr preferRelativeResize="0"/>
          <p:nvPr/>
        </p:nvPicPr>
        <p:blipFill>
          <a:blip r:embed="rId2">
            <a:alphaModFix/>
          </a:blip>
          <a:stretch>
            <a:fillRect/>
          </a:stretch>
        </p:blipFill>
        <p:spPr>
          <a:xfrm>
            <a:off x="11205501" y="108600"/>
            <a:ext cx="667100" cy="444733"/>
          </a:xfrm>
          <a:prstGeom prst="rect">
            <a:avLst/>
          </a:prstGeom>
          <a:noFill/>
          <a:ln>
            <a:noFill/>
          </a:ln>
        </p:spPr>
      </p:pic>
      <p:sp>
        <p:nvSpPr>
          <p:cNvPr id="258" name="Google Shape;258;p23"/>
          <p:cNvSpPr txBox="1"/>
          <p:nvPr/>
        </p:nvSpPr>
        <p:spPr>
          <a:xfrm>
            <a:off x="11557003" y="68567"/>
            <a:ext cx="556400" cy="524800"/>
          </a:xfrm>
          <a:prstGeom prst="rect">
            <a:avLst/>
          </a:prstGeom>
          <a:noFill/>
          <a:ln>
            <a:noFill/>
          </a:ln>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 sz="1333">
                <a:solidFill>
                  <a:srgbClr val="78909C"/>
                </a:solidFill>
                <a:latin typeface="Urbanist SemiBold"/>
                <a:ea typeface="Urbanist SemiBold"/>
                <a:cs typeface="Urbanist SemiBold"/>
                <a:sym typeface="Urbanist SemiBold"/>
              </a:rPr>
              <a:pPr marL="0" lvl="0" indent="0" algn="r" rtl="0">
                <a:spcBef>
                  <a:spcPts val="0"/>
                </a:spcBef>
                <a:spcAft>
                  <a:spcPts val="0"/>
                </a:spcAft>
                <a:buNone/>
              </a:pPr>
              <a:t>‹#›</a:t>
            </a:fld>
            <a:endParaRPr sz="1333">
              <a:solidFill>
                <a:srgbClr val="78909C"/>
              </a:solidFill>
              <a:latin typeface="Urbanist SemiBold"/>
              <a:ea typeface="Urbanist SemiBold"/>
              <a:cs typeface="Urbanist SemiBold"/>
              <a:sym typeface="Urbanist SemiBold"/>
            </a:endParaRPr>
          </a:p>
        </p:txBody>
      </p:sp>
      <p:sp>
        <p:nvSpPr>
          <p:cNvPr id="259" name="Google Shape;259;p23"/>
          <p:cNvSpPr txBox="1"/>
          <p:nvPr/>
        </p:nvSpPr>
        <p:spPr>
          <a:xfrm>
            <a:off x="10727600" y="423568"/>
            <a:ext cx="1383600" cy="533311"/>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en" sz="933">
                <a:solidFill>
                  <a:srgbClr val="78909C"/>
                </a:solidFill>
                <a:latin typeface="Urbanist SemiBold"/>
                <a:ea typeface="Urbanist SemiBold"/>
                <a:cs typeface="Urbanist SemiBold"/>
                <a:sym typeface="Urbanist SemiBold"/>
              </a:rPr>
              <a:t>MIC CONFIDENTIAL </a:t>
            </a:r>
            <a:br>
              <a:rPr lang="en" sz="933">
                <a:solidFill>
                  <a:srgbClr val="78909C"/>
                </a:solidFill>
                <a:latin typeface="Urbanist SemiBold"/>
                <a:ea typeface="Urbanist SemiBold"/>
                <a:cs typeface="Urbanist SemiBold"/>
                <a:sym typeface="Urbanist SemiBold"/>
              </a:rPr>
            </a:br>
            <a:r>
              <a:rPr lang="en" sz="933">
                <a:solidFill>
                  <a:srgbClr val="78909C"/>
                </a:solidFill>
                <a:latin typeface="Urbanist SemiBold"/>
                <a:ea typeface="Urbanist SemiBold"/>
                <a:cs typeface="Urbanist SemiBold"/>
                <a:sym typeface="Urbanist SemiBold"/>
              </a:rPr>
              <a:t>&amp; PROPRIETARY</a:t>
            </a:r>
            <a:endParaRPr sz="933">
              <a:solidFill>
                <a:srgbClr val="78909C"/>
              </a:solidFill>
              <a:latin typeface="Urbanist SemiBold"/>
              <a:ea typeface="Urbanist SemiBold"/>
              <a:cs typeface="Urbanist SemiBold"/>
              <a:sym typeface="Urbanist SemiBold"/>
            </a:endParaRPr>
          </a:p>
        </p:txBody>
      </p:sp>
    </p:spTree>
    <p:extLst>
      <p:ext uri="{BB962C8B-B14F-4D97-AF65-F5344CB8AC3E}">
        <p14:creationId xmlns:p14="http://schemas.microsoft.com/office/powerpoint/2010/main" val="24750286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nfographic &amp; Large Text Block" type="tx">
  <p:cSld name="Infographic &amp; Large Text Block">
    <p:spTree>
      <p:nvGrpSpPr>
        <p:cNvPr id="1" name="Shape 129"/>
        <p:cNvGrpSpPr/>
        <p:nvPr/>
      </p:nvGrpSpPr>
      <p:grpSpPr>
        <a:xfrm>
          <a:off x="0" y="0"/>
          <a:ext cx="0" cy="0"/>
          <a:chOff x="0" y="0"/>
          <a:chExt cx="0" cy="0"/>
        </a:xfrm>
      </p:grpSpPr>
      <p:sp>
        <p:nvSpPr>
          <p:cNvPr id="130" name="Google Shape;130;p12"/>
          <p:cNvSpPr txBox="1">
            <a:spLocks noGrp="1"/>
          </p:cNvSpPr>
          <p:nvPr>
            <p:ph type="body" idx="1"/>
          </p:nvPr>
        </p:nvSpPr>
        <p:spPr>
          <a:xfrm>
            <a:off x="6702133" y="1754067"/>
            <a:ext cx="5074400" cy="615523"/>
          </a:xfrm>
          <a:prstGeom prst="rect">
            <a:avLst/>
          </a:prstGeom>
        </p:spPr>
        <p:txBody>
          <a:bodyPr spcFirstLastPara="1" wrap="square" lIns="91425" tIns="91425" rIns="91425" bIns="91425" anchor="t" anchorCtr="0">
            <a:spAutoFit/>
          </a:bodyPr>
          <a:lstStyle>
            <a:lvl1pPr marL="609585" lvl="0" indent="-423323">
              <a:spcBef>
                <a:spcPts val="0"/>
              </a:spcBef>
              <a:spcAft>
                <a:spcPts val="0"/>
              </a:spcAft>
              <a:buSzPts val="1400"/>
              <a:buFont typeface="Urbanist"/>
              <a:buChar char="●"/>
              <a:defRPr>
                <a:latin typeface="Urbanist"/>
                <a:ea typeface="Urbanist"/>
                <a:cs typeface="Urbanist"/>
                <a:sym typeface="Urbanist"/>
              </a:defRPr>
            </a:lvl1pPr>
            <a:lvl2pPr marL="1219170" lvl="1" indent="-423323">
              <a:spcBef>
                <a:spcPts val="0"/>
              </a:spcBef>
              <a:spcAft>
                <a:spcPts val="0"/>
              </a:spcAft>
              <a:buSzPts val="1400"/>
              <a:buFont typeface="Urbanist"/>
              <a:buChar char="○"/>
              <a:defRPr>
                <a:latin typeface="Urbanist"/>
                <a:ea typeface="Urbanist"/>
                <a:cs typeface="Urbanist"/>
                <a:sym typeface="Urbanist"/>
              </a:defRPr>
            </a:lvl2pPr>
            <a:lvl3pPr marL="1828754" lvl="2" indent="-423323">
              <a:spcBef>
                <a:spcPts val="0"/>
              </a:spcBef>
              <a:spcAft>
                <a:spcPts val="0"/>
              </a:spcAft>
              <a:buSzPts val="1400"/>
              <a:buFont typeface="Urbanist"/>
              <a:buChar char="■"/>
              <a:defRPr>
                <a:latin typeface="Urbanist"/>
                <a:ea typeface="Urbanist"/>
                <a:cs typeface="Urbanist"/>
                <a:sym typeface="Urbanist"/>
              </a:defRPr>
            </a:lvl3pPr>
            <a:lvl4pPr marL="2438339" lvl="3" indent="-423323">
              <a:spcBef>
                <a:spcPts val="0"/>
              </a:spcBef>
              <a:spcAft>
                <a:spcPts val="0"/>
              </a:spcAft>
              <a:buSzPts val="1400"/>
              <a:buFont typeface="Urbanist"/>
              <a:buChar char="●"/>
              <a:defRPr>
                <a:latin typeface="Urbanist"/>
                <a:ea typeface="Urbanist"/>
                <a:cs typeface="Urbanist"/>
                <a:sym typeface="Urbanist"/>
              </a:defRPr>
            </a:lvl4pPr>
            <a:lvl5pPr marL="3047924" lvl="4" indent="-423323">
              <a:spcBef>
                <a:spcPts val="0"/>
              </a:spcBef>
              <a:spcAft>
                <a:spcPts val="0"/>
              </a:spcAft>
              <a:buSzPts val="1400"/>
              <a:buFont typeface="Urbanist"/>
              <a:buChar char="○"/>
              <a:defRPr>
                <a:latin typeface="Urbanist"/>
                <a:ea typeface="Urbanist"/>
                <a:cs typeface="Urbanist"/>
                <a:sym typeface="Urbanist"/>
              </a:defRPr>
            </a:lvl5pPr>
            <a:lvl6pPr marL="3657509" lvl="5" indent="-423323">
              <a:spcBef>
                <a:spcPts val="0"/>
              </a:spcBef>
              <a:spcAft>
                <a:spcPts val="0"/>
              </a:spcAft>
              <a:buSzPts val="1400"/>
              <a:buFont typeface="Urbanist"/>
              <a:buChar char="■"/>
              <a:defRPr>
                <a:latin typeface="Urbanist"/>
                <a:ea typeface="Urbanist"/>
                <a:cs typeface="Urbanist"/>
                <a:sym typeface="Urbanist"/>
              </a:defRPr>
            </a:lvl6pPr>
            <a:lvl7pPr marL="4267093" lvl="6" indent="-423323">
              <a:spcBef>
                <a:spcPts val="0"/>
              </a:spcBef>
              <a:spcAft>
                <a:spcPts val="0"/>
              </a:spcAft>
              <a:buSzPts val="1400"/>
              <a:buFont typeface="Urbanist"/>
              <a:buChar char="●"/>
              <a:defRPr>
                <a:latin typeface="Urbanist"/>
                <a:ea typeface="Urbanist"/>
                <a:cs typeface="Urbanist"/>
                <a:sym typeface="Urbanist"/>
              </a:defRPr>
            </a:lvl7pPr>
            <a:lvl8pPr marL="4876678" lvl="7" indent="-423323">
              <a:spcBef>
                <a:spcPts val="0"/>
              </a:spcBef>
              <a:spcAft>
                <a:spcPts val="0"/>
              </a:spcAft>
              <a:buSzPts val="1400"/>
              <a:buFont typeface="Urbanist"/>
              <a:buChar char="○"/>
              <a:defRPr>
                <a:latin typeface="Urbanist"/>
                <a:ea typeface="Urbanist"/>
                <a:cs typeface="Urbanist"/>
                <a:sym typeface="Urbanist"/>
              </a:defRPr>
            </a:lvl8pPr>
            <a:lvl9pPr marL="5486263" lvl="8" indent="-423323">
              <a:spcBef>
                <a:spcPts val="0"/>
              </a:spcBef>
              <a:spcAft>
                <a:spcPts val="0"/>
              </a:spcAft>
              <a:buSzPts val="1400"/>
              <a:buFont typeface="Urbanist"/>
              <a:buChar char="■"/>
              <a:defRPr>
                <a:latin typeface="Urbanist"/>
                <a:ea typeface="Urbanist"/>
                <a:cs typeface="Urbanist"/>
                <a:sym typeface="Urbanist"/>
              </a:defRPr>
            </a:lvl9pPr>
          </a:lstStyle>
          <a:p>
            <a:endParaRPr/>
          </a:p>
        </p:txBody>
      </p:sp>
      <p:sp>
        <p:nvSpPr>
          <p:cNvPr id="131" name="Google Shape;131;p12"/>
          <p:cNvSpPr txBox="1">
            <a:spLocks noGrp="1"/>
          </p:cNvSpPr>
          <p:nvPr>
            <p:ph type="title"/>
          </p:nvPr>
        </p:nvSpPr>
        <p:spPr>
          <a:xfrm>
            <a:off x="311733" y="155867"/>
            <a:ext cx="10338800" cy="1112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200"/>
              <a:buFont typeface="Urbanist"/>
              <a:buNone/>
              <a:defRPr sz="2933" b="1">
                <a:latin typeface="Urbanist"/>
                <a:ea typeface="Urbanist"/>
                <a:cs typeface="Urbanist"/>
                <a:sym typeface="Urbanist"/>
              </a:defRPr>
            </a:lvl1pPr>
            <a:lvl2pPr lvl="1" rtl="0">
              <a:spcBef>
                <a:spcPts val="0"/>
              </a:spcBef>
              <a:spcAft>
                <a:spcPts val="0"/>
              </a:spcAft>
              <a:buSzPts val="2200"/>
              <a:buFont typeface="Urbanist"/>
              <a:buNone/>
              <a:defRPr sz="2933" b="1">
                <a:latin typeface="Urbanist"/>
                <a:ea typeface="Urbanist"/>
                <a:cs typeface="Urbanist"/>
                <a:sym typeface="Urbanist"/>
              </a:defRPr>
            </a:lvl2pPr>
            <a:lvl3pPr lvl="2" rtl="0">
              <a:spcBef>
                <a:spcPts val="0"/>
              </a:spcBef>
              <a:spcAft>
                <a:spcPts val="0"/>
              </a:spcAft>
              <a:buSzPts val="2200"/>
              <a:buFont typeface="Urbanist"/>
              <a:buNone/>
              <a:defRPr sz="2933" b="1">
                <a:latin typeface="Urbanist"/>
                <a:ea typeface="Urbanist"/>
                <a:cs typeface="Urbanist"/>
                <a:sym typeface="Urbanist"/>
              </a:defRPr>
            </a:lvl3pPr>
            <a:lvl4pPr lvl="3" rtl="0">
              <a:spcBef>
                <a:spcPts val="0"/>
              </a:spcBef>
              <a:spcAft>
                <a:spcPts val="0"/>
              </a:spcAft>
              <a:buSzPts val="2200"/>
              <a:buFont typeface="Urbanist"/>
              <a:buNone/>
              <a:defRPr sz="2933" b="1">
                <a:latin typeface="Urbanist"/>
                <a:ea typeface="Urbanist"/>
                <a:cs typeface="Urbanist"/>
                <a:sym typeface="Urbanist"/>
              </a:defRPr>
            </a:lvl4pPr>
            <a:lvl5pPr lvl="4" rtl="0">
              <a:spcBef>
                <a:spcPts val="0"/>
              </a:spcBef>
              <a:spcAft>
                <a:spcPts val="0"/>
              </a:spcAft>
              <a:buSzPts val="2200"/>
              <a:buFont typeface="Urbanist"/>
              <a:buNone/>
              <a:defRPr sz="2933" b="1">
                <a:latin typeface="Urbanist"/>
                <a:ea typeface="Urbanist"/>
                <a:cs typeface="Urbanist"/>
                <a:sym typeface="Urbanist"/>
              </a:defRPr>
            </a:lvl5pPr>
            <a:lvl6pPr lvl="5" rtl="0">
              <a:spcBef>
                <a:spcPts val="0"/>
              </a:spcBef>
              <a:spcAft>
                <a:spcPts val="0"/>
              </a:spcAft>
              <a:buSzPts val="2200"/>
              <a:buFont typeface="Urbanist"/>
              <a:buNone/>
              <a:defRPr sz="2933" b="1">
                <a:latin typeface="Urbanist"/>
                <a:ea typeface="Urbanist"/>
                <a:cs typeface="Urbanist"/>
                <a:sym typeface="Urbanist"/>
              </a:defRPr>
            </a:lvl6pPr>
            <a:lvl7pPr lvl="6" rtl="0">
              <a:spcBef>
                <a:spcPts val="0"/>
              </a:spcBef>
              <a:spcAft>
                <a:spcPts val="0"/>
              </a:spcAft>
              <a:buSzPts val="2200"/>
              <a:buFont typeface="Urbanist"/>
              <a:buNone/>
              <a:defRPr sz="2933" b="1">
                <a:latin typeface="Urbanist"/>
                <a:ea typeface="Urbanist"/>
                <a:cs typeface="Urbanist"/>
                <a:sym typeface="Urbanist"/>
              </a:defRPr>
            </a:lvl7pPr>
            <a:lvl8pPr lvl="7" rtl="0">
              <a:spcBef>
                <a:spcPts val="0"/>
              </a:spcBef>
              <a:spcAft>
                <a:spcPts val="0"/>
              </a:spcAft>
              <a:buSzPts val="2200"/>
              <a:buFont typeface="Urbanist"/>
              <a:buNone/>
              <a:defRPr sz="2933" b="1">
                <a:latin typeface="Urbanist"/>
                <a:ea typeface="Urbanist"/>
                <a:cs typeface="Urbanist"/>
                <a:sym typeface="Urbanist"/>
              </a:defRPr>
            </a:lvl8pPr>
            <a:lvl9pPr lvl="8" rtl="0">
              <a:spcBef>
                <a:spcPts val="0"/>
              </a:spcBef>
              <a:spcAft>
                <a:spcPts val="0"/>
              </a:spcAft>
              <a:buSzPts val="2200"/>
              <a:buFont typeface="Urbanist"/>
              <a:buNone/>
              <a:defRPr sz="2933" b="1">
                <a:latin typeface="Urbanist"/>
                <a:ea typeface="Urbanist"/>
                <a:cs typeface="Urbanist"/>
                <a:sym typeface="Urbanist"/>
              </a:defRPr>
            </a:lvl9pPr>
          </a:lstStyle>
          <a:p>
            <a:endParaRPr/>
          </a:p>
        </p:txBody>
      </p:sp>
      <p:sp>
        <p:nvSpPr>
          <p:cNvPr id="132" name="Google Shape;132;p12"/>
          <p:cNvSpPr>
            <a:spLocks noGrp="1"/>
          </p:cNvSpPr>
          <p:nvPr>
            <p:ph type="pic" idx="2"/>
          </p:nvPr>
        </p:nvSpPr>
        <p:spPr>
          <a:xfrm>
            <a:off x="429200" y="1754133"/>
            <a:ext cx="6272800" cy="4555200"/>
          </a:xfrm>
          <a:prstGeom prst="rect">
            <a:avLst/>
          </a:prstGeom>
          <a:noFill/>
          <a:ln>
            <a:noFill/>
          </a:ln>
        </p:spPr>
        <p:txBody>
          <a:bodyPr/>
          <a:lstStyle/>
          <a:p>
            <a:endParaRPr lang="en-US"/>
          </a:p>
        </p:txBody>
      </p:sp>
      <p:pic>
        <p:nvPicPr>
          <p:cNvPr id="133" name="Google Shape;133;p12"/>
          <p:cNvPicPr preferRelativeResize="0"/>
          <p:nvPr/>
        </p:nvPicPr>
        <p:blipFill>
          <a:blip r:embed="rId2">
            <a:alphaModFix/>
          </a:blip>
          <a:stretch>
            <a:fillRect/>
          </a:stretch>
        </p:blipFill>
        <p:spPr>
          <a:xfrm>
            <a:off x="11205501" y="108600"/>
            <a:ext cx="667100" cy="444733"/>
          </a:xfrm>
          <a:prstGeom prst="rect">
            <a:avLst/>
          </a:prstGeom>
          <a:noFill/>
          <a:ln>
            <a:noFill/>
          </a:ln>
        </p:spPr>
      </p:pic>
      <p:sp>
        <p:nvSpPr>
          <p:cNvPr id="134" name="Google Shape;134;p12"/>
          <p:cNvSpPr txBox="1"/>
          <p:nvPr/>
        </p:nvSpPr>
        <p:spPr>
          <a:xfrm>
            <a:off x="11557003" y="68567"/>
            <a:ext cx="556400" cy="524800"/>
          </a:xfrm>
          <a:prstGeom prst="rect">
            <a:avLst/>
          </a:prstGeom>
          <a:noFill/>
          <a:ln>
            <a:noFill/>
          </a:ln>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 sz="1333">
                <a:solidFill>
                  <a:srgbClr val="78909C"/>
                </a:solidFill>
                <a:latin typeface="Urbanist SemiBold"/>
                <a:ea typeface="Urbanist SemiBold"/>
                <a:cs typeface="Urbanist SemiBold"/>
                <a:sym typeface="Urbanist SemiBold"/>
              </a:rPr>
              <a:pPr marL="0" lvl="0" indent="0" algn="r" rtl="0">
                <a:spcBef>
                  <a:spcPts val="0"/>
                </a:spcBef>
                <a:spcAft>
                  <a:spcPts val="0"/>
                </a:spcAft>
                <a:buNone/>
              </a:pPr>
              <a:t>‹#›</a:t>
            </a:fld>
            <a:endParaRPr sz="1333">
              <a:solidFill>
                <a:srgbClr val="78909C"/>
              </a:solidFill>
              <a:latin typeface="Urbanist SemiBold"/>
              <a:ea typeface="Urbanist SemiBold"/>
              <a:cs typeface="Urbanist SemiBold"/>
              <a:sym typeface="Urbanist SemiBold"/>
            </a:endParaRPr>
          </a:p>
        </p:txBody>
      </p:sp>
      <p:sp>
        <p:nvSpPr>
          <p:cNvPr id="135" name="Google Shape;135;p12"/>
          <p:cNvSpPr txBox="1"/>
          <p:nvPr/>
        </p:nvSpPr>
        <p:spPr>
          <a:xfrm>
            <a:off x="10727600" y="423568"/>
            <a:ext cx="1383600" cy="533311"/>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en" sz="933">
                <a:solidFill>
                  <a:srgbClr val="78909C"/>
                </a:solidFill>
                <a:latin typeface="Urbanist SemiBold"/>
                <a:ea typeface="Urbanist SemiBold"/>
                <a:cs typeface="Urbanist SemiBold"/>
                <a:sym typeface="Urbanist SemiBold"/>
              </a:rPr>
              <a:t>MIC CONFIDENTIAL </a:t>
            </a:r>
            <a:br>
              <a:rPr lang="en" sz="933">
                <a:solidFill>
                  <a:srgbClr val="78909C"/>
                </a:solidFill>
                <a:latin typeface="Urbanist SemiBold"/>
                <a:ea typeface="Urbanist SemiBold"/>
                <a:cs typeface="Urbanist SemiBold"/>
                <a:sym typeface="Urbanist SemiBold"/>
              </a:rPr>
            </a:br>
            <a:r>
              <a:rPr lang="en" sz="933">
                <a:solidFill>
                  <a:srgbClr val="78909C"/>
                </a:solidFill>
                <a:latin typeface="Urbanist SemiBold"/>
                <a:ea typeface="Urbanist SemiBold"/>
                <a:cs typeface="Urbanist SemiBold"/>
                <a:sym typeface="Urbanist SemiBold"/>
              </a:rPr>
              <a:t>&amp; PROPRIETARY</a:t>
            </a:r>
            <a:endParaRPr sz="933">
              <a:solidFill>
                <a:srgbClr val="78909C"/>
              </a:solidFill>
              <a:latin typeface="Urbanist SemiBold"/>
              <a:ea typeface="Urbanist SemiBold"/>
              <a:cs typeface="Urbanist SemiBold"/>
              <a:sym typeface="Urbanist SemiBold"/>
            </a:endParaRPr>
          </a:p>
        </p:txBody>
      </p:sp>
    </p:spTree>
    <p:extLst>
      <p:ext uri="{BB962C8B-B14F-4D97-AF65-F5344CB8AC3E}">
        <p14:creationId xmlns:p14="http://schemas.microsoft.com/office/powerpoint/2010/main" val="1829760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619329" y="411748"/>
            <a:ext cx="10953200" cy="553998"/>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b="0" i="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14"/>
          <p:cNvSpPr txBox="1">
            <a:spLocks noGrp="1"/>
          </p:cNvSpPr>
          <p:nvPr>
            <p:ph type="subTitle" idx="1"/>
          </p:nvPr>
        </p:nvSpPr>
        <p:spPr>
          <a:xfrm>
            <a:off x="1828800" y="3840480"/>
            <a:ext cx="8534400" cy="430887"/>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800"/>
              <a:buNone/>
              <a:defRPr/>
            </a:lvl1pPr>
            <a:lvl2pPr lvl="1" algn="l" rtl="0">
              <a:spcBef>
                <a:spcPts val="1600"/>
              </a:spcBef>
              <a:spcAft>
                <a:spcPts val="0"/>
              </a:spcAft>
              <a:buSzPts val="1400"/>
              <a:buNone/>
              <a:defRPr/>
            </a:lvl2pPr>
            <a:lvl3pPr lvl="2" algn="l" rtl="0">
              <a:spcBef>
                <a:spcPts val="1600"/>
              </a:spcBef>
              <a:spcAft>
                <a:spcPts val="0"/>
              </a:spcAft>
              <a:buSzPts val="1400"/>
              <a:buNone/>
              <a:defRPr/>
            </a:lvl3pPr>
            <a:lvl4pPr lvl="3" algn="l" rtl="0">
              <a:spcBef>
                <a:spcPts val="1600"/>
              </a:spcBef>
              <a:spcAft>
                <a:spcPts val="0"/>
              </a:spcAft>
              <a:buSzPts val="1400"/>
              <a:buNone/>
              <a:defRPr/>
            </a:lvl4pPr>
            <a:lvl5pPr lvl="4" algn="l" rtl="0">
              <a:spcBef>
                <a:spcPts val="1600"/>
              </a:spcBef>
              <a:spcAft>
                <a:spcPts val="0"/>
              </a:spcAft>
              <a:buSzPts val="1400"/>
              <a:buNone/>
              <a:defRPr/>
            </a:lvl5pPr>
            <a:lvl6pPr lvl="5" algn="l" rtl="0">
              <a:spcBef>
                <a:spcPts val="1600"/>
              </a:spcBef>
              <a:spcAft>
                <a:spcPts val="0"/>
              </a:spcAft>
              <a:buSzPts val="1400"/>
              <a:buNone/>
              <a:defRPr/>
            </a:lvl6pPr>
            <a:lvl7pPr lvl="6" algn="l" rtl="0">
              <a:spcBef>
                <a:spcPts val="1600"/>
              </a:spcBef>
              <a:spcAft>
                <a:spcPts val="0"/>
              </a:spcAft>
              <a:buSzPts val="1400"/>
              <a:buNone/>
              <a:defRPr/>
            </a:lvl7pPr>
            <a:lvl8pPr lvl="7" algn="l" rtl="0">
              <a:spcBef>
                <a:spcPts val="1600"/>
              </a:spcBef>
              <a:spcAft>
                <a:spcPts val="0"/>
              </a:spcAft>
              <a:buSzPts val="1400"/>
              <a:buNone/>
              <a:defRPr/>
            </a:lvl8pPr>
            <a:lvl9pPr lvl="8" algn="l" rtl="0">
              <a:spcBef>
                <a:spcPts val="1600"/>
              </a:spcBef>
              <a:spcAft>
                <a:spcPts val="1600"/>
              </a:spcAft>
              <a:buSzPts val="1400"/>
              <a:buNone/>
              <a:defRPr/>
            </a:lvl9pPr>
          </a:lstStyle>
          <a:p>
            <a:endParaRPr/>
          </a:p>
        </p:txBody>
      </p:sp>
      <p:sp>
        <p:nvSpPr>
          <p:cNvPr id="59" name="Google Shape;59;p14"/>
          <p:cNvSpPr txBox="1">
            <a:spLocks noGrp="1"/>
          </p:cNvSpPr>
          <p:nvPr>
            <p:ph type="ftr" idx="11"/>
          </p:nvPr>
        </p:nvSpPr>
        <p:spPr>
          <a:xfrm>
            <a:off x="4145280" y="6377940"/>
            <a:ext cx="3901600" cy="276999"/>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 name="Google Shape;60;p14"/>
          <p:cNvSpPr txBox="1">
            <a:spLocks noGrp="1"/>
          </p:cNvSpPr>
          <p:nvPr>
            <p:ph type="dt" idx="10"/>
          </p:nvPr>
        </p:nvSpPr>
        <p:spPr>
          <a:xfrm>
            <a:off x="609600" y="6377940"/>
            <a:ext cx="2804000" cy="276999"/>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8778240" y="6377941"/>
            <a:ext cx="2804000" cy="276999"/>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 smtClean="0"/>
              <a:pPr/>
              <a:t>‹#›</a:t>
            </a:fld>
            <a:endParaRPr lang="en" sz="1867">
              <a:latin typeface="Calibri"/>
              <a:ea typeface="Calibri"/>
              <a:cs typeface="Calibri"/>
              <a:sym typeface="Calibri"/>
            </a:endParaRPr>
          </a:p>
        </p:txBody>
      </p:sp>
    </p:spTree>
    <p:extLst>
      <p:ext uri="{BB962C8B-B14F-4D97-AF65-F5344CB8AC3E}">
        <p14:creationId xmlns:p14="http://schemas.microsoft.com/office/powerpoint/2010/main" val="3707009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F9EED2-F2D9-4D1C-8969-1BA7341BA940}"/>
              </a:ext>
            </a:extLst>
          </p:cNvPr>
          <p:cNvSpPr/>
          <p:nvPr userDrawn="1"/>
        </p:nvSpPr>
        <p:spPr>
          <a:xfrm>
            <a:off x="8635312" y="1193"/>
            <a:ext cx="2693773" cy="1279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rawing&#10;&#10;Description automatically generated">
            <a:extLst>
              <a:ext uri="{FF2B5EF4-FFF2-40B4-BE49-F238E27FC236}">
                <a16:creationId xmlns:a16="http://schemas.microsoft.com/office/drawing/2014/main" id="{588AA8DC-09B9-4C2B-B3C2-D2B8CC2706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55519" y="341138"/>
            <a:ext cx="2253360" cy="650796"/>
          </a:xfrm>
          <a:prstGeom prst="rect">
            <a:avLst/>
          </a:prstGeom>
        </p:spPr>
      </p:pic>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a:t>
            </a:r>
            <a:br>
              <a:rPr lang="en-US"/>
            </a:br>
            <a:r>
              <a:rPr lang="en-US"/>
              <a:t>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1035436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10376585" cy="365125"/>
          </a:xfrm>
          <a:prstGeom prst="rect">
            <a:avLst/>
          </a:prstGeom>
          <a:noFill/>
        </p:spPr>
        <p:txBody>
          <a:bodyPr vert="horz" lIns="0" tIns="0" rIns="0" bIns="0" rtlCol="0" anchor="ctr"/>
          <a:lstStyle>
            <a:lvl1pPr algn="l">
              <a:defRPr sz="2200" b="0">
                <a:solidFill>
                  <a:schemeClr val="tx1"/>
                </a:solidFill>
                <a:latin typeface="Roboto" panose="02000000000000000000" pitchFamily="2" charset="0"/>
                <a:ea typeface="Roboto" panose="02000000000000000000" pitchFamily="2" charset="0"/>
              </a:defRPr>
            </a:lvl1pPr>
          </a:lstStyle>
          <a:p>
            <a:endParaRPr lang="en-US"/>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E0F4AED-E379-429F-B181-540A31DD1B15}"/>
              </a:ext>
            </a:extLst>
          </p:cNvPr>
          <p:cNvSpPr txBox="1"/>
          <p:nvPr userDrawn="1"/>
        </p:nvSpPr>
        <p:spPr>
          <a:xfrm>
            <a:off x="8853745" y="6116752"/>
            <a:ext cx="2006651" cy="400110"/>
          </a:xfrm>
          <a:prstGeom prst="rect">
            <a:avLst/>
          </a:prstGeom>
          <a:noFill/>
        </p:spPr>
        <p:txBody>
          <a:bodyPr wrap="square" lIns="0" tIns="0" rIns="0" bIns="0" rtlCol="0">
            <a:spAutoFit/>
          </a:bodyPr>
          <a:lstStyle/>
          <a:p>
            <a:r>
              <a:rPr lang="en-US" sz="1300"/>
              <a:t>CHANGING MEDICINE.</a:t>
            </a:r>
          </a:p>
          <a:p>
            <a:r>
              <a:rPr lang="en-US" sz="1300" b="1"/>
              <a:t>CHANGING LIVES.</a:t>
            </a:r>
            <a:r>
              <a:rPr lang="en-US" sz="1300" b="1" baseline="30000"/>
              <a:t>®</a:t>
            </a:r>
          </a:p>
        </p:txBody>
      </p:sp>
    </p:spTree>
    <p:extLst>
      <p:ext uri="{BB962C8B-B14F-4D97-AF65-F5344CB8AC3E}">
        <p14:creationId xmlns:p14="http://schemas.microsoft.com/office/powerpoint/2010/main" val="3802226046"/>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 Solid Bla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F9EED2-F2D9-4D1C-8969-1BA7341BA940}"/>
              </a:ext>
            </a:extLst>
          </p:cNvPr>
          <p:cNvSpPr/>
          <p:nvPr userDrawn="1"/>
        </p:nvSpPr>
        <p:spPr>
          <a:xfrm>
            <a:off x="8635312" y="1193"/>
            <a:ext cx="2693773" cy="1279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rawing&#10;&#10;Description automatically generated">
            <a:extLst>
              <a:ext uri="{FF2B5EF4-FFF2-40B4-BE49-F238E27FC236}">
                <a16:creationId xmlns:a16="http://schemas.microsoft.com/office/drawing/2014/main" id="{588AA8DC-09B9-4C2B-B3C2-D2B8CC2706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55519" y="341138"/>
            <a:ext cx="2253360" cy="650796"/>
          </a:xfrm>
          <a:prstGeom prst="rect">
            <a:avLst/>
          </a:prstGeom>
        </p:spPr>
      </p:pic>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9166225" cy="365125"/>
          </a:xfrm>
          <a:prstGeom prst="rect">
            <a:avLst/>
          </a:prstGeom>
          <a:noFill/>
        </p:spPr>
        <p:txBody>
          <a:bodyPr vert="horz" lIns="0" tIns="0" rIns="0" bIns="0" rtlCol="0" anchor="ctr"/>
          <a:lstStyle>
            <a:lvl1pPr algn="l">
              <a:defRPr sz="2200" b="0">
                <a:solidFill>
                  <a:schemeClr val="tx1"/>
                </a:solidFill>
                <a:latin typeface="Roboto" panose="02000000000000000000" pitchFamily="2" charset="0"/>
                <a:ea typeface="Roboto" panose="02000000000000000000" pitchFamily="2" charset="0"/>
              </a:defRPr>
            </a:lvl1pPr>
          </a:lstStyle>
          <a:p>
            <a:endParaRPr lang="en-US"/>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E0F4AED-E379-429F-B181-540A31DD1B15}"/>
              </a:ext>
            </a:extLst>
          </p:cNvPr>
          <p:cNvSpPr txBox="1"/>
          <p:nvPr userDrawn="1"/>
        </p:nvSpPr>
        <p:spPr>
          <a:xfrm>
            <a:off x="8853745" y="6116752"/>
            <a:ext cx="2006651" cy="400110"/>
          </a:xfrm>
          <a:prstGeom prst="rect">
            <a:avLst/>
          </a:prstGeom>
          <a:noFill/>
        </p:spPr>
        <p:txBody>
          <a:bodyPr wrap="square" lIns="0" tIns="0" rIns="0" bIns="0" rtlCol="0">
            <a:spAutoFit/>
          </a:bodyPr>
          <a:lstStyle/>
          <a:p>
            <a:r>
              <a:rPr lang="en-US" sz="1300"/>
              <a:t>CHANGING MEDICINE.</a:t>
            </a:r>
          </a:p>
          <a:p>
            <a:r>
              <a:rPr lang="en-US" sz="1300" b="1"/>
              <a:t>CHANGING LIVES.</a:t>
            </a:r>
            <a:r>
              <a:rPr lang="en-US" sz="1300" b="1" baseline="30000"/>
              <a:t>®</a:t>
            </a:r>
          </a:p>
        </p:txBody>
      </p:sp>
    </p:spTree>
    <p:extLst>
      <p:ext uri="{BB962C8B-B14F-4D97-AF65-F5344CB8AC3E}">
        <p14:creationId xmlns:p14="http://schemas.microsoft.com/office/powerpoint/2010/main" val="307181941"/>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AFA97D39-3D82-4E10-B998-60D25A78677A}"/>
              </a:ext>
            </a:extLst>
          </p:cNvPr>
          <p:cNvSpPr>
            <a:spLocks noGrp="1"/>
          </p:cNvSpPr>
          <p:nvPr>
            <p:ph type="ftr" sz="quarter" idx="3"/>
          </p:nvPr>
        </p:nvSpPr>
        <p:spPr>
          <a:xfrm>
            <a:off x="3929599" y="341137"/>
            <a:ext cx="2956231" cy="939597"/>
          </a:xfrm>
          <a:prstGeom prst="rect">
            <a:avLst/>
          </a:prstGeom>
          <a:noFill/>
        </p:spPr>
        <p:txBody>
          <a:bodyPr vert="horz" lIns="0" tIns="0" rIns="0" bIns="0" rtlCol="0" anchor="ctr"/>
          <a:lstStyle>
            <a:lvl1pPr algn="l">
              <a:defRPr sz="2000" b="0">
                <a:solidFill>
                  <a:schemeClr val="tx1"/>
                </a:solidFill>
                <a:latin typeface="Roboto" panose="02000000000000000000" pitchFamily="2" charset="0"/>
                <a:ea typeface="Roboto" panose="02000000000000000000" pitchFamily="2" charset="0"/>
              </a:defRPr>
            </a:lvl1pPr>
          </a:lstStyle>
          <a:p>
            <a:endParaRPr lang="en-US"/>
          </a:p>
        </p:txBody>
      </p:sp>
      <p:grpSp>
        <p:nvGrpSpPr>
          <p:cNvPr id="4" name="Group 3">
            <a:extLst>
              <a:ext uri="{FF2B5EF4-FFF2-40B4-BE49-F238E27FC236}">
                <a16:creationId xmlns:a16="http://schemas.microsoft.com/office/drawing/2014/main" id="{2CF9853B-D819-44D4-B26A-098571D4BC78}"/>
              </a:ext>
            </a:extLst>
          </p:cNvPr>
          <p:cNvGrpSpPr/>
          <p:nvPr userDrawn="1"/>
        </p:nvGrpSpPr>
        <p:grpSpPr>
          <a:xfrm>
            <a:off x="947738" y="1193"/>
            <a:ext cx="2693773" cy="1279542"/>
            <a:chOff x="947738" y="1193"/>
            <a:chExt cx="2693773" cy="1279542"/>
          </a:xfrm>
        </p:grpSpPr>
        <p:sp>
          <p:nvSpPr>
            <p:cNvPr id="9" name="Rectangle 8">
              <a:extLst>
                <a:ext uri="{FF2B5EF4-FFF2-40B4-BE49-F238E27FC236}">
                  <a16:creationId xmlns:a16="http://schemas.microsoft.com/office/drawing/2014/main" id="{16EC2438-94E0-4859-A72B-7264ABFFA282}"/>
                </a:ext>
              </a:extLst>
            </p:cNvPr>
            <p:cNvSpPr/>
            <p:nvPr userDrawn="1"/>
          </p:nvSpPr>
          <p:spPr>
            <a:xfrm>
              <a:off x="947738" y="1193"/>
              <a:ext cx="2693773" cy="1279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A2B6BA61-7EEC-43A8-9C9C-3F63A9B447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7945" y="341138"/>
              <a:ext cx="2253360" cy="650796"/>
            </a:xfrm>
            <a:prstGeom prst="rect">
              <a:avLst/>
            </a:prstGeom>
          </p:spPr>
        </p:pic>
      </p:gr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657032"/>
          </a:xfrm>
        </p:spPr>
        <p:txBody>
          <a:bodyPr anchor="ctr" anchorCtr="0">
            <a:normAutofit/>
          </a:bodyPr>
          <a:lstStyle>
            <a:lvl1pPr algn="l">
              <a:defRPr sz="5500" b="1">
                <a:solidFill>
                  <a:schemeClr val="tx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4841933"/>
            <a:ext cx="6155726" cy="494797"/>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304529"/>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12" name="TextBox 11">
            <a:extLst>
              <a:ext uri="{FF2B5EF4-FFF2-40B4-BE49-F238E27FC236}">
                <a16:creationId xmlns:a16="http://schemas.microsoft.com/office/drawing/2014/main" id="{15BE8632-0193-489E-AB41-1193058D6D80}"/>
              </a:ext>
            </a:extLst>
          </p:cNvPr>
          <p:cNvSpPr txBox="1"/>
          <p:nvPr userDrawn="1"/>
        </p:nvSpPr>
        <p:spPr>
          <a:xfrm>
            <a:off x="960098" y="6116752"/>
            <a:ext cx="2006651" cy="400110"/>
          </a:xfrm>
          <a:prstGeom prst="rect">
            <a:avLst/>
          </a:prstGeom>
          <a:noFill/>
        </p:spPr>
        <p:txBody>
          <a:bodyPr wrap="square" lIns="0" tIns="0" rIns="0" bIns="0" rtlCol="0">
            <a:spAutoFit/>
          </a:bodyPr>
          <a:lstStyle/>
          <a:p>
            <a:r>
              <a:rPr lang="en-US" sz="1300"/>
              <a:t>CHANGING MEDICINE.</a:t>
            </a:r>
          </a:p>
          <a:p>
            <a:r>
              <a:rPr lang="en-US" sz="1300" b="1"/>
              <a:t>CHANGING LIVES.</a:t>
            </a:r>
            <a:r>
              <a:rPr lang="en-US" sz="1300" b="1" baseline="30000"/>
              <a:t>®</a:t>
            </a:r>
          </a:p>
        </p:txBody>
      </p:sp>
    </p:spTree>
    <p:extLst>
      <p:ext uri="{BB962C8B-B14F-4D97-AF65-F5344CB8AC3E}">
        <p14:creationId xmlns:p14="http://schemas.microsoft.com/office/powerpoint/2010/main" val="3398603381"/>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AFA97D39-3D82-4E10-B998-60D25A78677A}"/>
              </a:ext>
            </a:extLst>
          </p:cNvPr>
          <p:cNvSpPr>
            <a:spLocks noGrp="1"/>
          </p:cNvSpPr>
          <p:nvPr>
            <p:ph type="ftr" sz="quarter" idx="3"/>
          </p:nvPr>
        </p:nvSpPr>
        <p:spPr>
          <a:xfrm>
            <a:off x="3929599" y="341137"/>
            <a:ext cx="2956231" cy="939597"/>
          </a:xfrm>
          <a:prstGeom prst="rect">
            <a:avLst/>
          </a:prstGeom>
          <a:noFill/>
        </p:spPr>
        <p:txBody>
          <a:bodyPr vert="horz" lIns="0" tIns="0" rIns="0" bIns="0" rtlCol="0" anchor="ctr"/>
          <a:lstStyle>
            <a:lvl1pPr algn="l">
              <a:defRPr sz="2000" b="0">
                <a:solidFill>
                  <a:schemeClr val="tx1"/>
                </a:solidFill>
                <a:latin typeface="Roboto" panose="02000000000000000000" pitchFamily="2" charset="0"/>
                <a:ea typeface="Roboto" panose="02000000000000000000" pitchFamily="2" charset="0"/>
              </a:defRPr>
            </a:lvl1pPr>
          </a:lstStyle>
          <a:p>
            <a:endParaRPr lang="en-US"/>
          </a:p>
        </p:txBody>
      </p:sp>
      <p:grpSp>
        <p:nvGrpSpPr>
          <p:cNvPr id="4" name="Group 3">
            <a:extLst>
              <a:ext uri="{FF2B5EF4-FFF2-40B4-BE49-F238E27FC236}">
                <a16:creationId xmlns:a16="http://schemas.microsoft.com/office/drawing/2014/main" id="{2CF9853B-D819-44D4-B26A-098571D4BC78}"/>
              </a:ext>
            </a:extLst>
          </p:cNvPr>
          <p:cNvGrpSpPr/>
          <p:nvPr userDrawn="1"/>
        </p:nvGrpSpPr>
        <p:grpSpPr>
          <a:xfrm>
            <a:off x="947738" y="1193"/>
            <a:ext cx="2693773" cy="1279542"/>
            <a:chOff x="947738" y="1193"/>
            <a:chExt cx="2693773" cy="1279542"/>
          </a:xfrm>
        </p:grpSpPr>
        <p:sp>
          <p:nvSpPr>
            <p:cNvPr id="9" name="Rectangle 8">
              <a:extLst>
                <a:ext uri="{FF2B5EF4-FFF2-40B4-BE49-F238E27FC236}">
                  <a16:creationId xmlns:a16="http://schemas.microsoft.com/office/drawing/2014/main" id="{16EC2438-94E0-4859-A72B-7264ABFFA282}"/>
                </a:ext>
              </a:extLst>
            </p:cNvPr>
            <p:cNvSpPr/>
            <p:nvPr userDrawn="1"/>
          </p:nvSpPr>
          <p:spPr>
            <a:xfrm>
              <a:off x="947738" y="1193"/>
              <a:ext cx="2693773" cy="1279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A2B6BA61-7EEC-43A8-9C9C-3F63A9B447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7945" y="341138"/>
              <a:ext cx="2253360" cy="650796"/>
            </a:xfrm>
            <a:prstGeom prst="rect">
              <a:avLst/>
            </a:prstGeom>
          </p:spPr>
        </p:pic>
      </p:gr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657032"/>
          </a:xfrm>
        </p:spPr>
        <p:txBody>
          <a:bodyPr anchor="ctr" anchorCtr="0">
            <a:normAutofit/>
          </a:bodyPr>
          <a:lstStyle>
            <a:lvl1pPr algn="l">
              <a:defRPr sz="5500" b="1">
                <a:solidFill>
                  <a:schemeClr val="tx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4841933"/>
            <a:ext cx="6155726" cy="494797"/>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304529"/>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12" name="TextBox 11">
            <a:extLst>
              <a:ext uri="{FF2B5EF4-FFF2-40B4-BE49-F238E27FC236}">
                <a16:creationId xmlns:a16="http://schemas.microsoft.com/office/drawing/2014/main" id="{15BE8632-0193-489E-AB41-1193058D6D80}"/>
              </a:ext>
            </a:extLst>
          </p:cNvPr>
          <p:cNvSpPr txBox="1"/>
          <p:nvPr userDrawn="1"/>
        </p:nvSpPr>
        <p:spPr>
          <a:xfrm>
            <a:off x="960098" y="6116752"/>
            <a:ext cx="2006651" cy="400110"/>
          </a:xfrm>
          <a:prstGeom prst="rect">
            <a:avLst/>
          </a:prstGeom>
          <a:noFill/>
        </p:spPr>
        <p:txBody>
          <a:bodyPr wrap="square" lIns="0" tIns="0" rIns="0" bIns="0" rtlCol="0">
            <a:spAutoFit/>
          </a:bodyPr>
          <a:lstStyle/>
          <a:p>
            <a:r>
              <a:rPr lang="en-US" sz="1300"/>
              <a:t>CHANGING MEDICINE.</a:t>
            </a:r>
          </a:p>
          <a:p>
            <a:r>
              <a:rPr lang="en-US" sz="1300" b="1"/>
              <a:t>CHANGING LIVES.</a:t>
            </a:r>
            <a:r>
              <a:rPr lang="en-US" sz="1300" b="1" baseline="30000"/>
              <a:t>®</a:t>
            </a:r>
          </a:p>
        </p:txBody>
      </p:sp>
    </p:spTree>
    <p:extLst>
      <p:ext uri="{BB962C8B-B14F-4D97-AF65-F5344CB8AC3E}">
        <p14:creationId xmlns:p14="http://schemas.microsoft.com/office/powerpoint/2010/main" val="1016199155"/>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317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ction Slide – Solid G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644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499" y="1686757"/>
            <a:ext cx="10302446"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3256674-50EA-4051-A990-EE693C08EC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11" name="Footer Placeholder 4">
            <a:extLst>
              <a:ext uri="{FF2B5EF4-FFF2-40B4-BE49-F238E27FC236}">
                <a16:creationId xmlns:a16="http://schemas.microsoft.com/office/drawing/2014/main" id="{A77DCA50-FEC6-49E1-9EEA-B451EDF9129B}"/>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13" name="Footer Placeholder 4">
            <a:extLst>
              <a:ext uri="{FF2B5EF4-FFF2-40B4-BE49-F238E27FC236}">
                <a16:creationId xmlns:a16="http://schemas.microsoft.com/office/drawing/2014/main" id="{71404963-45F5-4008-81D8-C3524547AEE1}"/>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2083534440"/>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3744">
          <p15:clr>
            <a:srgbClr val="FBAE40"/>
          </p15:clr>
        </p15:guide>
        <p15:guide id="8" orient="horz" pos="24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10" name="TextBox 9">
            <a:extLst>
              <a:ext uri="{FF2B5EF4-FFF2-40B4-BE49-F238E27FC236}">
                <a16:creationId xmlns:a16="http://schemas.microsoft.com/office/drawing/2014/main" id="{F65EA56B-9486-5A3F-0747-8EDA8441FF8B}"/>
              </a:ext>
            </a:extLst>
          </p:cNvPr>
          <p:cNvSpPr txBox="1"/>
          <p:nvPr userDrawn="1"/>
        </p:nvSpPr>
        <p:spPr>
          <a:xfrm>
            <a:off x="960098" y="6116752"/>
            <a:ext cx="2006651" cy="380104"/>
          </a:xfrm>
          <a:prstGeom prst="rect">
            <a:avLst/>
          </a:prstGeom>
          <a:noFill/>
        </p:spPr>
        <p:txBody>
          <a:bodyPr wrap="square" lIns="0" tIns="0" rIns="0" bIns="0" rtlCol="0">
            <a:spAutoFit/>
          </a:bodyPr>
          <a:lstStyle/>
          <a:p>
            <a:pPr>
              <a:lnSpc>
                <a:spcPct val="95000"/>
              </a:lnSpc>
            </a:pPr>
            <a:r>
              <a:rPr lang="en-US" sz="1300"/>
              <a:t>CHANGING MEDICINE.</a:t>
            </a:r>
          </a:p>
          <a:p>
            <a:pPr>
              <a:lnSpc>
                <a:spcPct val="95000"/>
              </a:lnSpc>
            </a:pPr>
            <a:r>
              <a:rPr lang="en-US" sz="1300" b="1"/>
              <a:t>CHANGING KIDS’ LIVES</a:t>
            </a:r>
            <a:r>
              <a:rPr lang="en-US" sz="1300" b="1" spc="-200" baseline="0"/>
              <a:t>.</a:t>
            </a:r>
            <a:r>
              <a:rPr lang="en-US" sz="800" b="1" baseline="80000"/>
              <a:t>®</a:t>
            </a:r>
          </a:p>
        </p:txBody>
      </p:sp>
      <p:sp>
        <p:nvSpPr>
          <p:cNvPr id="9" name="Title 1">
            <a:extLst>
              <a:ext uri="{FF2B5EF4-FFF2-40B4-BE49-F238E27FC236}">
                <a16:creationId xmlns:a16="http://schemas.microsoft.com/office/drawing/2014/main" id="{5F9A4D7C-11D5-0FEB-2B1F-A66824BC04CA}"/>
              </a:ext>
            </a:extLst>
          </p:cNvPr>
          <p:cNvSpPr>
            <a:spLocks noGrp="1"/>
          </p:cNvSpPr>
          <p:nvPr>
            <p:ph type="ctrTitle" hasCustomPrompt="1"/>
          </p:nvPr>
        </p:nvSpPr>
        <p:spPr>
          <a:xfrm>
            <a:off x="960097" y="2523195"/>
            <a:ext cx="5277727" cy="807913"/>
          </a:xfrm>
          <a:solidFill>
            <a:schemeClr val="accent1"/>
          </a:solidFill>
        </p:spPr>
        <p:txBody>
          <a:bodyPr wrap="none" lIns="182880" tIns="45720" rIns="182880" bIns="0" anchor="t" anchorCtr="0">
            <a:spAutoFit/>
          </a:bodyPr>
          <a:lstStyle>
            <a:lvl1pPr algn="l">
              <a:lnSpc>
                <a:spcPct val="90000"/>
              </a:lnSpc>
              <a:defRPr sz="5500" b="1" cap="none" spc="0" baseline="0">
                <a:solidFill>
                  <a:schemeClr val="tx1"/>
                </a:solidFill>
                <a:latin typeface="Roboto" panose="02000000000000000000" pitchFamily="2" charset="0"/>
                <a:cs typeface="Arial" panose="020B0604020202020204" pitchFamily="34" charset="0"/>
              </a:defRPr>
            </a:lvl1pPr>
          </a:lstStyle>
          <a:p>
            <a:r>
              <a:rPr lang="en-US"/>
              <a:t>Example of the </a:t>
            </a:r>
          </a:p>
        </p:txBody>
      </p:sp>
      <p:sp>
        <p:nvSpPr>
          <p:cNvPr id="11" name="Text Placeholder 12">
            <a:extLst>
              <a:ext uri="{FF2B5EF4-FFF2-40B4-BE49-F238E27FC236}">
                <a16:creationId xmlns:a16="http://schemas.microsoft.com/office/drawing/2014/main" id="{6ADF7265-D175-014B-94A4-4EFAB6386023}"/>
              </a:ext>
            </a:extLst>
          </p:cNvPr>
          <p:cNvSpPr>
            <a:spLocks noGrp="1"/>
          </p:cNvSpPr>
          <p:nvPr>
            <p:ph type="body" sz="quarter" idx="14" hasCustomPrompt="1"/>
          </p:nvPr>
        </p:nvSpPr>
        <p:spPr>
          <a:xfrm>
            <a:off x="960438" y="3447318"/>
            <a:ext cx="7808869" cy="807913"/>
          </a:xfrm>
          <a:solidFill>
            <a:schemeClr val="accent1"/>
          </a:solidFill>
        </p:spPr>
        <p:txBody>
          <a:bodyPr wrap="none" lIns="182880" tIns="45720" rIns="182880" bIns="0">
            <a:spAutoFit/>
          </a:bodyPr>
          <a:lstStyle>
            <a:lvl1pPr marL="0" indent="0">
              <a:lnSpc>
                <a:spcPct val="90000"/>
              </a:lnSpc>
              <a:buFontTx/>
              <a:buNone/>
              <a:defRPr sz="5500" b="1"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a:t>Presentation Title Slide</a:t>
            </a:r>
          </a:p>
        </p:txBody>
      </p:sp>
      <p:sp>
        <p:nvSpPr>
          <p:cNvPr id="12" name="Text Placeholder 12">
            <a:extLst>
              <a:ext uri="{FF2B5EF4-FFF2-40B4-BE49-F238E27FC236}">
                <a16:creationId xmlns:a16="http://schemas.microsoft.com/office/drawing/2014/main" id="{B4C61BE3-73BC-EC89-0C3E-BD4D2CC9709C}"/>
              </a:ext>
            </a:extLst>
          </p:cNvPr>
          <p:cNvSpPr>
            <a:spLocks noGrp="1"/>
          </p:cNvSpPr>
          <p:nvPr>
            <p:ph type="body" sz="quarter" idx="16" hasCustomPrompt="1"/>
          </p:nvPr>
        </p:nvSpPr>
        <p:spPr>
          <a:xfrm>
            <a:off x="960438" y="4993593"/>
            <a:ext cx="2547813" cy="378565"/>
          </a:xfrm>
          <a:solidFill>
            <a:schemeClr val="bg1"/>
          </a:solidFill>
        </p:spPr>
        <p:txBody>
          <a:bodyPr wrap="none" lIns="182880" tIns="45720" rIns="182880" bIns="0">
            <a:spAutoFit/>
          </a:bodyPr>
          <a:lstStyle>
            <a:lvl1pPr marL="0" indent="0">
              <a:lnSpc>
                <a:spcPct val="90000"/>
              </a:lnSpc>
              <a:buFontTx/>
              <a:buNone/>
              <a:defRPr sz="2400" b="0"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a:t>Month XX, 2024</a:t>
            </a:r>
          </a:p>
        </p:txBody>
      </p:sp>
      <p:sp>
        <p:nvSpPr>
          <p:cNvPr id="13" name="Text Placeholder 12">
            <a:extLst>
              <a:ext uri="{FF2B5EF4-FFF2-40B4-BE49-F238E27FC236}">
                <a16:creationId xmlns:a16="http://schemas.microsoft.com/office/drawing/2014/main" id="{7D206F2B-12F1-2923-F3B1-B58BC2AB0F64}"/>
              </a:ext>
            </a:extLst>
          </p:cNvPr>
          <p:cNvSpPr>
            <a:spLocks noGrp="1"/>
          </p:cNvSpPr>
          <p:nvPr>
            <p:ph type="body" sz="quarter" idx="17" hasCustomPrompt="1"/>
          </p:nvPr>
        </p:nvSpPr>
        <p:spPr>
          <a:xfrm>
            <a:off x="960438" y="4545706"/>
            <a:ext cx="4104329" cy="378565"/>
          </a:xfrm>
          <a:solidFill>
            <a:schemeClr val="bg1"/>
          </a:solidFill>
        </p:spPr>
        <p:txBody>
          <a:bodyPr wrap="none" lIns="182880" tIns="45720" rIns="182880" bIns="0">
            <a:spAutoFit/>
          </a:bodyPr>
          <a:lstStyle>
            <a:lvl1pPr marL="0" indent="0">
              <a:lnSpc>
                <a:spcPct val="90000"/>
              </a:lnSpc>
              <a:buFontTx/>
              <a:buNone/>
              <a:defRPr sz="2400" b="1" i="0" cap="all"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a:t>PRESENTATION SUBTITLE</a:t>
            </a:r>
          </a:p>
        </p:txBody>
      </p:sp>
    </p:spTree>
    <p:extLst>
      <p:ext uri="{BB962C8B-B14F-4D97-AF65-F5344CB8AC3E}">
        <p14:creationId xmlns:p14="http://schemas.microsoft.com/office/powerpoint/2010/main" val="1840573023"/>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3256674-50EA-4051-A990-EE693C08EC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7" name="Footer Placeholder 4">
            <a:extLst>
              <a:ext uri="{FF2B5EF4-FFF2-40B4-BE49-F238E27FC236}">
                <a16:creationId xmlns:a16="http://schemas.microsoft.com/office/drawing/2014/main" id="{A1106440-76C5-455C-9C74-D78B0727780C}"/>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11" name="Footer Placeholder 4">
            <a:extLst>
              <a:ext uri="{FF2B5EF4-FFF2-40B4-BE49-F238E27FC236}">
                <a16:creationId xmlns:a16="http://schemas.microsoft.com/office/drawing/2014/main" id="{8E707B8B-CAE8-4D66-8534-1CCCB5FF637E}"/>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1329821349"/>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p15:clr>
            <a:srgbClr val="FBAE40"/>
          </p15:clr>
        </p15:guide>
        <p15:guide id="8" orient="horz" pos="374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F25A8CA-01BE-4A16-8F58-2435674F9B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15" name="Footer Placeholder 4">
            <a:extLst>
              <a:ext uri="{FF2B5EF4-FFF2-40B4-BE49-F238E27FC236}">
                <a16:creationId xmlns:a16="http://schemas.microsoft.com/office/drawing/2014/main" id="{7268D76D-8B5E-43AA-900E-97B949621B62}"/>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16" name="Footer Placeholder 4">
            <a:extLst>
              <a:ext uri="{FF2B5EF4-FFF2-40B4-BE49-F238E27FC236}">
                <a16:creationId xmlns:a16="http://schemas.microsoft.com/office/drawing/2014/main" id="{605CB9CB-A62F-4194-B563-4CFF0B5FA728}"/>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110738446"/>
      </p:ext>
    </p:extLst>
  </p:cSld>
  <p:clrMapOvr>
    <a:masterClrMapping/>
  </p:clrMapOvr>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pic>
        <p:nvPicPr>
          <p:cNvPr id="22" name="Picture 21">
            <a:extLst>
              <a:ext uri="{FF2B5EF4-FFF2-40B4-BE49-F238E27FC236}">
                <a16:creationId xmlns:a16="http://schemas.microsoft.com/office/drawing/2014/main" id="{867BAEDF-0505-4A4F-B2E5-F80C2824D0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19" name="Footer Placeholder 4">
            <a:extLst>
              <a:ext uri="{FF2B5EF4-FFF2-40B4-BE49-F238E27FC236}">
                <a16:creationId xmlns:a16="http://schemas.microsoft.com/office/drawing/2014/main" id="{5CD2C684-CCD6-421F-AEB1-F6E1568F7383}"/>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21" name="Footer Placeholder 4">
            <a:extLst>
              <a:ext uri="{FF2B5EF4-FFF2-40B4-BE49-F238E27FC236}">
                <a16:creationId xmlns:a16="http://schemas.microsoft.com/office/drawing/2014/main" id="{D5288CDF-C306-49E7-BA90-7DCCF98E97BB}"/>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205926495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5470DA81-7678-4E39-AEEE-93325B2B48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21" name="Footer Placeholder 4">
            <a:extLst>
              <a:ext uri="{FF2B5EF4-FFF2-40B4-BE49-F238E27FC236}">
                <a16:creationId xmlns:a16="http://schemas.microsoft.com/office/drawing/2014/main" id="{CE73CD1A-5401-476A-90D3-A45397A6CD60}"/>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23" name="Footer Placeholder 4">
            <a:extLst>
              <a:ext uri="{FF2B5EF4-FFF2-40B4-BE49-F238E27FC236}">
                <a16:creationId xmlns:a16="http://schemas.microsoft.com/office/drawing/2014/main" id="{261F97A5-B6D5-4E25-961B-39ABDFFCF9A3}"/>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1721548893"/>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grpSp>
        <p:nvGrpSpPr>
          <p:cNvPr id="34" name="Group 33">
            <a:extLst>
              <a:ext uri="{FF2B5EF4-FFF2-40B4-BE49-F238E27FC236}">
                <a16:creationId xmlns:a16="http://schemas.microsoft.com/office/drawing/2014/main"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pic>
        <p:nvPicPr>
          <p:cNvPr id="35" name="Picture 34">
            <a:extLst>
              <a:ext uri="{FF2B5EF4-FFF2-40B4-BE49-F238E27FC236}">
                <a16:creationId xmlns:a16="http://schemas.microsoft.com/office/drawing/2014/main" id="{D002EB71-4353-4DFD-8AD9-C894F270DF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32" name="Footer Placeholder 4">
            <a:extLst>
              <a:ext uri="{FF2B5EF4-FFF2-40B4-BE49-F238E27FC236}">
                <a16:creationId xmlns:a16="http://schemas.microsoft.com/office/drawing/2014/main" id="{2B325C33-1F71-45BF-8AD9-0D430C0ED879}"/>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36" name="Footer Placeholder 4">
            <a:extLst>
              <a:ext uri="{FF2B5EF4-FFF2-40B4-BE49-F238E27FC236}">
                <a16:creationId xmlns:a16="http://schemas.microsoft.com/office/drawing/2014/main" id="{4A624D27-FE37-41E2-805C-52398EE7729E}"/>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255167981"/>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pic>
        <p:nvPicPr>
          <p:cNvPr id="18" name="Picture 17">
            <a:extLst>
              <a:ext uri="{FF2B5EF4-FFF2-40B4-BE49-F238E27FC236}">
                <a16:creationId xmlns:a16="http://schemas.microsoft.com/office/drawing/2014/main" id="{04988373-5BCC-4826-83FA-3EA98AE1A1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15" name="Footer Placeholder 4">
            <a:extLst>
              <a:ext uri="{FF2B5EF4-FFF2-40B4-BE49-F238E27FC236}">
                <a16:creationId xmlns:a16="http://schemas.microsoft.com/office/drawing/2014/main" id="{EE18F79B-587C-4CB1-8781-F0F15A0EF8DC}"/>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16" name="Footer Placeholder 4">
            <a:extLst>
              <a:ext uri="{FF2B5EF4-FFF2-40B4-BE49-F238E27FC236}">
                <a16:creationId xmlns:a16="http://schemas.microsoft.com/office/drawing/2014/main" id="{BDDAB923-ED9D-4D56-9384-BCC3D3798032}"/>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2766889261"/>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4B4134B8-1039-4411-B3FD-F8EDCC2C2E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29" name="Footer Placeholder 4">
            <a:extLst>
              <a:ext uri="{FF2B5EF4-FFF2-40B4-BE49-F238E27FC236}">
                <a16:creationId xmlns:a16="http://schemas.microsoft.com/office/drawing/2014/main" id="{A1608546-71A3-4AFF-8A8B-D64E7A9D0CFB}"/>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34" name="Footer Placeholder 4">
            <a:extLst>
              <a:ext uri="{FF2B5EF4-FFF2-40B4-BE49-F238E27FC236}">
                <a16:creationId xmlns:a16="http://schemas.microsoft.com/office/drawing/2014/main" id="{43D2F1A2-CAD9-4F9B-B535-BB37F5BEBADB}"/>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3449943962"/>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A3561DD9-2993-408A-B05E-CE058EF46B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33" name="Footer Placeholder 4">
            <a:extLst>
              <a:ext uri="{FF2B5EF4-FFF2-40B4-BE49-F238E27FC236}">
                <a16:creationId xmlns:a16="http://schemas.microsoft.com/office/drawing/2014/main" id="{191588AA-D456-46F6-A8F3-36A9769A19F9}"/>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37" name="Footer Placeholder 4">
            <a:extLst>
              <a:ext uri="{FF2B5EF4-FFF2-40B4-BE49-F238E27FC236}">
                <a16:creationId xmlns:a16="http://schemas.microsoft.com/office/drawing/2014/main" id="{EF7EC195-19F3-4C2D-A284-16E70DE5AE74}"/>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3379988616"/>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pic>
        <p:nvPicPr>
          <p:cNvPr id="18" name="Picture 17">
            <a:extLst>
              <a:ext uri="{FF2B5EF4-FFF2-40B4-BE49-F238E27FC236}">
                <a16:creationId xmlns:a16="http://schemas.microsoft.com/office/drawing/2014/main" id="{5F6D1DAD-8574-4BD3-979F-AEA4E0C526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21" name="Footer Placeholder 4">
            <a:extLst>
              <a:ext uri="{FF2B5EF4-FFF2-40B4-BE49-F238E27FC236}">
                <a16:creationId xmlns:a16="http://schemas.microsoft.com/office/drawing/2014/main" id="{8490D636-72CA-421D-9D50-124F5307D09F}"/>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27" name="Footer Placeholder 4">
            <a:extLst>
              <a:ext uri="{FF2B5EF4-FFF2-40B4-BE49-F238E27FC236}">
                <a16:creationId xmlns:a16="http://schemas.microsoft.com/office/drawing/2014/main" id="{65C7578B-2928-40C4-84DA-668ED734E543}"/>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2910417622"/>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07DE420A-A163-480B-A4C9-15B3FE7DC24B}"/>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pic>
        <p:nvPicPr>
          <p:cNvPr id="16" name="Picture 15">
            <a:extLst>
              <a:ext uri="{FF2B5EF4-FFF2-40B4-BE49-F238E27FC236}">
                <a16:creationId xmlns:a16="http://schemas.microsoft.com/office/drawing/2014/main" id="{3A2CA038-8C16-47B3-89B5-1EC500B546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18" name="Footer Placeholder 4">
            <a:extLst>
              <a:ext uri="{FF2B5EF4-FFF2-40B4-BE49-F238E27FC236}">
                <a16:creationId xmlns:a16="http://schemas.microsoft.com/office/drawing/2014/main" id="{9EFD7F6B-97D3-49B3-9EB1-E8E656E41A5D}"/>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Tree>
    <p:extLst>
      <p:ext uri="{BB962C8B-B14F-4D97-AF65-F5344CB8AC3E}">
        <p14:creationId xmlns:p14="http://schemas.microsoft.com/office/powerpoint/2010/main" val="899530007"/>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DB9BFC6-C702-4E3D-A394-30FF9CE043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16" name="Footer Placeholder 4">
            <a:extLst>
              <a:ext uri="{FF2B5EF4-FFF2-40B4-BE49-F238E27FC236}">
                <a16:creationId xmlns:a16="http://schemas.microsoft.com/office/drawing/2014/main" id="{D31E522A-47E9-41BE-B720-E66459A89F04}"/>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19" name="Footer Placeholder 4">
            <a:extLst>
              <a:ext uri="{FF2B5EF4-FFF2-40B4-BE49-F238E27FC236}">
                <a16:creationId xmlns:a16="http://schemas.microsoft.com/office/drawing/2014/main" id="{6CC906A3-2401-45C0-996F-5401736879DA}"/>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3116622004"/>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3</a:t>
            </a:r>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5</a:t>
            </a:r>
          </a:p>
        </p:txBody>
      </p:sp>
      <p:pic>
        <p:nvPicPr>
          <p:cNvPr id="19" name="Picture 18">
            <a:extLst>
              <a:ext uri="{FF2B5EF4-FFF2-40B4-BE49-F238E27FC236}">
                <a16:creationId xmlns:a16="http://schemas.microsoft.com/office/drawing/2014/main" id="{745DB4F2-A46E-49CD-A0DA-01AD8B7F2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20" name="Footer Placeholder 4">
            <a:extLst>
              <a:ext uri="{FF2B5EF4-FFF2-40B4-BE49-F238E27FC236}">
                <a16:creationId xmlns:a16="http://schemas.microsoft.com/office/drawing/2014/main" id="{EBEEE139-B872-432B-9BEA-6BCCE8361C30}"/>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21" name="Footer Placeholder 4">
            <a:extLst>
              <a:ext uri="{FF2B5EF4-FFF2-40B4-BE49-F238E27FC236}">
                <a16:creationId xmlns:a16="http://schemas.microsoft.com/office/drawing/2014/main" id="{BBED5CE4-1062-4771-9043-ACBEC4731079}"/>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2712562626"/>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54636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53512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53512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pic>
        <p:nvPicPr>
          <p:cNvPr id="22" name="Picture 21">
            <a:extLst>
              <a:ext uri="{FF2B5EF4-FFF2-40B4-BE49-F238E27FC236}">
                <a16:creationId xmlns:a16="http://schemas.microsoft.com/office/drawing/2014/main" id="{867BAEDF-0505-4A4F-B2E5-F80C2824D0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p>
            <a:endParaRPr lang="en-US"/>
          </a:p>
        </p:txBody>
      </p: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p>
            <a:endParaRPr lang="en-US"/>
          </a:p>
        </p:txBody>
      </p: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p>
            <a:endParaRPr lang="en-US"/>
          </a:p>
        </p:txBody>
      </p:sp>
      <p:sp>
        <p:nvSpPr>
          <p:cNvPr id="23" name="Footer Placeholder 4">
            <a:extLst>
              <a:ext uri="{FF2B5EF4-FFF2-40B4-BE49-F238E27FC236}">
                <a16:creationId xmlns:a16="http://schemas.microsoft.com/office/drawing/2014/main" id="{92E066FE-DC83-45F0-AB3A-D0BB55D1C2E3}"/>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25" name="Footer Placeholder 4">
            <a:extLst>
              <a:ext uri="{FF2B5EF4-FFF2-40B4-BE49-F238E27FC236}">
                <a16:creationId xmlns:a16="http://schemas.microsoft.com/office/drawing/2014/main" id="{C2768368-8E4A-4F58-97BD-9F2ACC101A43}"/>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4025376648"/>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Four Column Layout">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p>
            <a:endParaRPr lang="en-US"/>
          </a:p>
        </p:txBody>
      </p:sp>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53513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4525080"/>
            <a:ext cx="2358867"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5470DA81-7678-4E39-AEEE-93325B2B48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28" name="Picture Placeholder 3">
            <a:extLst>
              <a:ext uri="{FF2B5EF4-FFF2-40B4-BE49-F238E27FC236}">
                <a16:creationId xmlns:a16="http://schemas.microsoft.com/office/drawing/2014/main" id="{61DB74C6-E1E3-4A4F-A899-AE944C4BC2CD}"/>
              </a:ext>
            </a:extLst>
          </p:cNvPr>
          <p:cNvSpPr>
            <a:spLocks noGrp="1"/>
          </p:cNvSpPr>
          <p:nvPr>
            <p:ph type="pic" sz="quarter" idx="20"/>
          </p:nvPr>
        </p:nvSpPr>
        <p:spPr>
          <a:xfrm>
            <a:off x="3740308" y="1684461"/>
            <a:ext cx="2154706" cy="1621608"/>
          </a:xfrm>
        </p:spPr>
        <p:txBody>
          <a:bodyPr/>
          <a:lstStyle/>
          <a:p>
            <a:endParaRPr lang="en-US"/>
          </a:p>
        </p:txBody>
      </p:sp>
      <p:sp>
        <p:nvSpPr>
          <p:cNvPr id="29" name="Picture Placeholder 3">
            <a:extLst>
              <a:ext uri="{FF2B5EF4-FFF2-40B4-BE49-F238E27FC236}">
                <a16:creationId xmlns:a16="http://schemas.microsoft.com/office/drawing/2014/main" id="{87834FAF-E63C-4237-A219-3A85ABAC9EE3}"/>
              </a:ext>
            </a:extLst>
          </p:cNvPr>
          <p:cNvSpPr>
            <a:spLocks noGrp="1"/>
          </p:cNvSpPr>
          <p:nvPr>
            <p:ph type="pic" sz="quarter" idx="21"/>
          </p:nvPr>
        </p:nvSpPr>
        <p:spPr>
          <a:xfrm>
            <a:off x="6303337" y="1684461"/>
            <a:ext cx="2154706" cy="1621608"/>
          </a:xfrm>
        </p:spPr>
        <p:txBody>
          <a:bodyPr/>
          <a:lstStyle/>
          <a:p>
            <a:endParaRPr lang="en-US"/>
          </a:p>
        </p:txBody>
      </p:sp>
      <p:sp>
        <p:nvSpPr>
          <p:cNvPr id="30" name="Picture Placeholder 3">
            <a:extLst>
              <a:ext uri="{FF2B5EF4-FFF2-40B4-BE49-F238E27FC236}">
                <a16:creationId xmlns:a16="http://schemas.microsoft.com/office/drawing/2014/main" id="{06A5C640-1D0E-4428-AC28-148AE98A7B34}"/>
              </a:ext>
            </a:extLst>
          </p:cNvPr>
          <p:cNvSpPr>
            <a:spLocks noGrp="1"/>
          </p:cNvSpPr>
          <p:nvPr>
            <p:ph type="pic" sz="quarter" idx="22"/>
          </p:nvPr>
        </p:nvSpPr>
        <p:spPr>
          <a:xfrm>
            <a:off x="8881435" y="1680693"/>
            <a:ext cx="2349365" cy="1621608"/>
          </a:xfrm>
        </p:spPr>
        <p:txBody>
          <a:bodyPr/>
          <a:lstStyle/>
          <a:p>
            <a:endParaRPr lang="en-US"/>
          </a:p>
        </p:txBody>
      </p:sp>
      <p:sp>
        <p:nvSpPr>
          <p:cNvPr id="23" name="Footer Placeholder 4">
            <a:extLst>
              <a:ext uri="{FF2B5EF4-FFF2-40B4-BE49-F238E27FC236}">
                <a16:creationId xmlns:a16="http://schemas.microsoft.com/office/drawing/2014/main" id="{19DA921D-17EF-4EB3-BDA3-E7FC7D8B93FB}"/>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31" name="Footer Placeholder 4">
            <a:extLst>
              <a:ext uri="{FF2B5EF4-FFF2-40B4-BE49-F238E27FC236}">
                <a16:creationId xmlns:a16="http://schemas.microsoft.com/office/drawing/2014/main" id="{05DD6FFB-8578-4E2C-80E9-077304937874}"/>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4283213297"/>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535130"/>
            <a:ext cx="1835088"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grpSp>
        <p:nvGrpSpPr>
          <p:cNvPr id="34" name="Group 33">
            <a:extLst>
              <a:ext uri="{FF2B5EF4-FFF2-40B4-BE49-F238E27FC236}">
                <a16:creationId xmlns:a16="http://schemas.microsoft.com/office/drawing/2014/main"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3545060"/>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4535130"/>
            <a:ext cx="183823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pic>
        <p:nvPicPr>
          <p:cNvPr id="35" name="Picture 34">
            <a:extLst>
              <a:ext uri="{FF2B5EF4-FFF2-40B4-BE49-F238E27FC236}">
                <a16:creationId xmlns:a16="http://schemas.microsoft.com/office/drawing/2014/main" id="{D002EB71-4353-4DFD-8AD9-C894F270DF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42236" cy="1621608"/>
          </a:xfrm>
        </p:spPr>
        <p:txBody>
          <a:bodyPr/>
          <a:lstStyle/>
          <a:p>
            <a:endParaRPr lang="en-US"/>
          </a:p>
        </p:txBody>
      </p:sp>
      <p:sp>
        <p:nvSpPr>
          <p:cNvPr id="39" name="Picture Placeholder 3">
            <a:extLst>
              <a:ext uri="{FF2B5EF4-FFF2-40B4-BE49-F238E27FC236}">
                <a16:creationId xmlns:a16="http://schemas.microsoft.com/office/drawing/2014/main" id="{A76DD000-F678-4F74-B689-3C21D4B60D4C}"/>
              </a:ext>
            </a:extLst>
          </p:cNvPr>
          <p:cNvSpPr>
            <a:spLocks noGrp="1"/>
          </p:cNvSpPr>
          <p:nvPr>
            <p:ph type="pic" sz="quarter" idx="22"/>
          </p:nvPr>
        </p:nvSpPr>
        <p:spPr>
          <a:xfrm>
            <a:off x="3229003" y="1680599"/>
            <a:ext cx="1617954" cy="1621608"/>
          </a:xfrm>
        </p:spPr>
        <p:txBody>
          <a:bodyPr/>
          <a:lstStyle/>
          <a:p>
            <a:endParaRPr lang="en-US"/>
          </a:p>
        </p:txBody>
      </p:sp>
      <p:sp>
        <p:nvSpPr>
          <p:cNvPr id="40" name="Picture Placeholder 3">
            <a:extLst>
              <a:ext uri="{FF2B5EF4-FFF2-40B4-BE49-F238E27FC236}">
                <a16:creationId xmlns:a16="http://schemas.microsoft.com/office/drawing/2014/main" id="{123E9D90-8EEF-4864-BB43-ED190DB0B44F}"/>
              </a:ext>
            </a:extLst>
          </p:cNvPr>
          <p:cNvSpPr>
            <a:spLocks noGrp="1"/>
          </p:cNvSpPr>
          <p:nvPr>
            <p:ph type="pic" sz="quarter" idx="23"/>
          </p:nvPr>
        </p:nvSpPr>
        <p:spPr>
          <a:xfrm>
            <a:off x="5287023" y="1673225"/>
            <a:ext cx="1617954" cy="1621608"/>
          </a:xfrm>
        </p:spPr>
        <p:txBody>
          <a:bodyPr/>
          <a:lstStyle/>
          <a:p>
            <a:endParaRPr lang="en-US"/>
          </a:p>
        </p:txBody>
      </p:sp>
      <p:sp>
        <p:nvSpPr>
          <p:cNvPr id="41" name="Picture Placeholder 3">
            <a:extLst>
              <a:ext uri="{FF2B5EF4-FFF2-40B4-BE49-F238E27FC236}">
                <a16:creationId xmlns:a16="http://schemas.microsoft.com/office/drawing/2014/main" id="{2B2CFB9A-A9AE-487A-9D9A-22147BC5B8A1}"/>
              </a:ext>
            </a:extLst>
          </p:cNvPr>
          <p:cNvSpPr>
            <a:spLocks noGrp="1"/>
          </p:cNvSpPr>
          <p:nvPr>
            <p:ph type="pic" sz="quarter" idx="24"/>
          </p:nvPr>
        </p:nvSpPr>
        <p:spPr>
          <a:xfrm>
            <a:off x="7346978" y="1678310"/>
            <a:ext cx="1617954" cy="1621608"/>
          </a:xfrm>
        </p:spPr>
        <p:txBody>
          <a:bodyPr/>
          <a:lstStyle/>
          <a:p>
            <a:endParaRPr lang="en-US"/>
          </a:p>
        </p:txBody>
      </p:sp>
      <p:sp>
        <p:nvSpPr>
          <p:cNvPr id="42" name="Picture Placeholder 3">
            <a:extLst>
              <a:ext uri="{FF2B5EF4-FFF2-40B4-BE49-F238E27FC236}">
                <a16:creationId xmlns:a16="http://schemas.microsoft.com/office/drawing/2014/main" id="{0E1D3434-C81E-4BE5-A058-CC08F9246005}"/>
              </a:ext>
            </a:extLst>
          </p:cNvPr>
          <p:cNvSpPr>
            <a:spLocks noGrp="1"/>
          </p:cNvSpPr>
          <p:nvPr>
            <p:ph type="pic" sz="quarter" idx="25"/>
          </p:nvPr>
        </p:nvSpPr>
        <p:spPr>
          <a:xfrm>
            <a:off x="9394654" y="1686759"/>
            <a:ext cx="1844846" cy="1621608"/>
          </a:xfrm>
        </p:spPr>
        <p:txBody>
          <a:bodyPr/>
          <a:lstStyle/>
          <a:p>
            <a:endParaRPr lang="en-US"/>
          </a:p>
        </p:txBody>
      </p:sp>
      <p:sp>
        <p:nvSpPr>
          <p:cNvPr id="36" name="Footer Placeholder 4">
            <a:extLst>
              <a:ext uri="{FF2B5EF4-FFF2-40B4-BE49-F238E27FC236}">
                <a16:creationId xmlns:a16="http://schemas.microsoft.com/office/drawing/2014/main" id="{A23D7EA1-4313-4A20-A06E-00D9086E15EE}"/>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38" name="Footer Placeholder 4">
            <a:extLst>
              <a:ext uri="{FF2B5EF4-FFF2-40B4-BE49-F238E27FC236}">
                <a16:creationId xmlns:a16="http://schemas.microsoft.com/office/drawing/2014/main" id="{C02A56E7-9449-4716-9564-1F7921E37686}"/>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4190780979"/>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 </a:t>
            </a:r>
            <a:br>
              <a:rPr lang="en-US"/>
            </a:br>
            <a:r>
              <a:rPr lang="en-US"/>
              <a:t>that runs to two lines</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500" y="2050741"/>
            <a:ext cx="10287000" cy="3892859"/>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B3026BD-8233-4CE9-BFDD-A9E26AEFE3EF}"/>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0" name="Picture 9">
            <a:extLst>
              <a:ext uri="{FF2B5EF4-FFF2-40B4-BE49-F238E27FC236}">
                <a16:creationId xmlns:a16="http://schemas.microsoft.com/office/drawing/2014/main" id="{E9F42902-D861-43C5-8713-7FC58D73F9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11" name="Footer Placeholder 4">
            <a:extLst>
              <a:ext uri="{FF2B5EF4-FFF2-40B4-BE49-F238E27FC236}">
                <a16:creationId xmlns:a16="http://schemas.microsoft.com/office/drawing/2014/main" id="{AA73D9F1-F628-4A05-B6D7-15A84E91C85C}"/>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13" name="Footer Placeholder 4">
            <a:extLst>
              <a:ext uri="{FF2B5EF4-FFF2-40B4-BE49-F238E27FC236}">
                <a16:creationId xmlns:a16="http://schemas.microsoft.com/office/drawing/2014/main" id="{16AAE5A8-9C15-465D-8DA4-E6194FF98CD8}"/>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3756957039"/>
      </p:ext>
    </p:extLst>
  </p:cSld>
  <p:clrMapOvr>
    <a:masterClrMapping/>
  </p:clrMapOvr>
  <p:extLst>
    <p:ext uri="{DCECCB84-F9BA-43D5-87BE-67443E8EF086}">
      <p15:sldGuideLst xmlns:p15="http://schemas.microsoft.com/office/powerpoint/2012/main">
        <p15:guide id="1" orient="horz" pos="2400">
          <p15:clr>
            <a:srgbClr val="FBAE40"/>
          </p15:clr>
        </p15:guide>
        <p15:guide id="2" pos="3840">
          <p15:clr>
            <a:srgbClr val="FBAE40"/>
          </p15:clr>
        </p15:guide>
        <p15:guide id="3" pos="600">
          <p15:clr>
            <a:srgbClr val="FBAE40"/>
          </p15:clr>
        </p15:guide>
        <p15:guide id="4" pos="7080">
          <p15:clr>
            <a:srgbClr val="FBAE40"/>
          </p15:clr>
        </p15:guide>
        <p15:guide id="8" orient="horz" pos="374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E423193-F2CF-43C4-A4FA-5D8A65CDD7AE}"/>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cxnSp>
        <p:nvCxnSpPr>
          <p:cNvPr id="16" name="Straight Connector 15">
            <a:extLst>
              <a:ext uri="{FF2B5EF4-FFF2-40B4-BE49-F238E27FC236}">
                <a16:creationId xmlns:a16="http://schemas.microsoft.com/office/drawing/2014/main" id="{0F31F03A-71CF-475D-8A3C-99FC106D73E8}"/>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a:lvl1pPr>
          </a:lstStyle>
          <a:p>
            <a:r>
              <a:rPr lang="en-US"/>
              <a:t>Click to edit Title</a:t>
            </a:r>
          </a:p>
        </p:txBody>
      </p:sp>
      <p:sp>
        <p:nvSpPr>
          <p:cNvPr id="18" name="Content Placeholder 2">
            <a:extLst>
              <a:ext uri="{FF2B5EF4-FFF2-40B4-BE49-F238E27FC236}">
                <a16:creationId xmlns:a16="http://schemas.microsoft.com/office/drawing/2014/main" id="{47404DB8-B6AC-4389-8E6E-A115840D1D74}"/>
              </a:ext>
            </a:extLst>
          </p:cNvPr>
          <p:cNvSpPr>
            <a:spLocks noGrp="1"/>
          </p:cNvSpPr>
          <p:nvPr>
            <p:ph idx="1"/>
          </p:nvPr>
        </p:nvSpPr>
        <p:spPr>
          <a:xfrm>
            <a:off x="952499" y="1686757"/>
            <a:ext cx="5257801"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CEF753B-7A35-4CC6-89CB-A5738AF685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9" name="Footer Placeholder 4">
            <a:extLst>
              <a:ext uri="{FF2B5EF4-FFF2-40B4-BE49-F238E27FC236}">
                <a16:creationId xmlns:a16="http://schemas.microsoft.com/office/drawing/2014/main" id="{C33A2791-6816-4089-9BCC-122F376815FB}"/>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11" name="Footer Placeholder 4">
            <a:extLst>
              <a:ext uri="{FF2B5EF4-FFF2-40B4-BE49-F238E27FC236}">
                <a16:creationId xmlns:a16="http://schemas.microsoft.com/office/drawing/2014/main" id="{D0879E9C-5914-4FD1-A478-F3F22BF3A840}"/>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2631921565"/>
      </p:ext>
    </p:extLst>
  </p:cSld>
  <p:clrMapOvr>
    <a:masterClrMapping/>
  </p:clrMapOvr>
  <p:extLst>
    <p:ext uri="{DCECCB84-F9BA-43D5-87BE-67443E8EF086}">
      <p15:sldGuideLst xmlns:p15="http://schemas.microsoft.com/office/powerpoint/2012/main">
        <p15:guide id="1" orient="horz" pos="3744">
          <p15:clr>
            <a:srgbClr val="FBAE40"/>
          </p15:clr>
        </p15:guide>
        <p15:guide id="2" pos="3912">
          <p15:clr>
            <a:srgbClr val="FBAE40"/>
          </p15:clr>
        </p15:guide>
        <p15:guide id="3" pos="600">
          <p15:clr>
            <a:srgbClr val="FBAE40"/>
          </p15:clr>
        </p15:guide>
        <p15:guide id="4" orient="horz" pos="1056">
          <p15:clr>
            <a:srgbClr val="FBAE40"/>
          </p15:clr>
        </p15:guide>
        <p15:guide id="6" orient="horz" pos="697">
          <p15:clr>
            <a:srgbClr val="FBAE40"/>
          </p15:clr>
        </p15:guide>
        <p15:guide id="7" orient="horz" pos="240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952499" y="365125"/>
            <a:ext cx="5254505" cy="1331865"/>
          </a:xfrm>
        </p:spPr>
        <p:txBody>
          <a:bodyPr/>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952499" y="1962386"/>
            <a:ext cx="5266450" cy="3981214"/>
          </a:xfrm>
        </p:spPr>
        <p:txBody>
          <a:bodyPr/>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Font typeface="Roboto" panose="02000000000000000000" pitchFamily="2" charset="0"/>
              <a:buChar char="–"/>
              <a:defRPr>
                <a:latin typeface="Roboto" panose="02000000000000000000" pitchFamily="2" charset="0"/>
                <a:ea typeface="Roboto" panose="02000000000000000000" pitchFamily="2" charset="0"/>
              </a:defRPr>
            </a:lvl2pPr>
            <a:lvl3pPr>
              <a:buClr>
                <a:schemeClr val="tx2"/>
              </a:buClr>
              <a:defRPr>
                <a:latin typeface="Roboto" panose="02000000000000000000" pitchFamily="2" charset="0"/>
                <a:ea typeface="Roboto" panose="02000000000000000000" pitchFamily="2" charset="0"/>
              </a:defRPr>
            </a:lvl3pPr>
            <a:lvl4pPr marL="16002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1F1AF337-04E3-4F84-A120-0176D637DD23}"/>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3" name="Picture 12">
            <a:extLst>
              <a:ext uri="{FF2B5EF4-FFF2-40B4-BE49-F238E27FC236}">
                <a16:creationId xmlns:a16="http://schemas.microsoft.com/office/drawing/2014/main" id="{6F875B1C-5298-4D74-B12B-A13444EF24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11" name="Footer Placeholder 4">
            <a:extLst>
              <a:ext uri="{FF2B5EF4-FFF2-40B4-BE49-F238E27FC236}">
                <a16:creationId xmlns:a16="http://schemas.microsoft.com/office/drawing/2014/main" id="{0C240BC6-0B5F-469B-AA90-B99E807C7BD0}"/>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15" name="Footer Placeholder 4">
            <a:extLst>
              <a:ext uri="{FF2B5EF4-FFF2-40B4-BE49-F238E27FC236}">
                <a16:creationId xmlns:a16="http://schemas.microsoft.com/office/drawing/2014/main" id="{8C9C2FB5-ED92-4036-8B4B-3634913AB7E8}"/>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165421974"/>
      </p:ext>
    </p:extLst>
  </p:cSld>
  <p:clrMapOvr>
    <a:masterClrMapping/>
  </p:clrMapOvr>
  <p:extLst>
    <p:ext uri="{DCECCB84-F9BA-43D5-87BE-67443E8EF086}">
      <p15:sldGuideLst xmlns:p15="http://schemas.microsoft.com/office/powerpoint/2012/main">
        <p15:guide id="1" orient="horz" pos="3744">
          <p15:clr>
            <a:srgbClr val="FBAE40"/>
          </p15:clr>
        </p15:guide>
        <p15:guide id="2" pos="3926">
          <p15:clr>
            <a:srgbClr val="FBAE40"/>
          </p15:clr>
        </p15:guide>
        <p15:guide id="3" pos="600">
          <p15:clr>
            <a:srgbClr val="FBAE40"/>
          </p15:clr>
        </p15:guide>
        <p15:guide id="4" orient="horz" pos="240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949325" y="494273"/>
            <a:ext cx="10290175" cy="869089"/>
          </a:xfrm>
        </p:spPr>
        <p:txBody>
          <a:bodyPr lIns="0" tIns="0" rIns="0" bIns="0"/>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p>
            <a:endParaRPr lang="en-US"/>
          </a:p>
        </p:txBody>
      </p:sp>
      <p:sp>
        <p:nvSpPr>
          <p:cNvPr id="11" name="Rectangle 10">
            <a:extLst>
              <a:ext uri="{FF2B5EF4-FFF2-40B4-BE49-F238E27FC236}">
                <a16:creationId xmlns:a16="http://schemas.microsoft.com/office/drawing/2014/main" id="{2543D990-DA2C-4325-9406-725AE2DB1D29}"/>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0" name="Picture 9">
            <a:extLst>
              <a:ext uri="{FF2B5EF4-FFF2-40B4-BE49-F238E27FC236}">
                <a16:creationId xmlns:a16="http://schemas.microsoft.com/office/drawing/2014/main" id="{81C99024-A84A-46CC-AB0A-A16BB66F48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1186" y="6476045"/>
            <a:ext cx="2983134" cy="266310"/>
          </a:xfrm>
          <a:prstGeom prst="rect">
            <a:avLst/>
          </a:prstGeom>
        </p:spPr>
      </p:pic>
      <p:sp>
        <p:nvSpPr>
          <p:cNvPr id="12" name="Footer Placeholder 4">
            <a:extLst>
              <a:ext uri="{FF2B5EF4-FFF2-40B4-BE49-F238E27FC236}">
                <a16:creationId xmlns:a16="http://schemas.microsoft.com/office/drawing/2014/main" id="{42B85048-9DE7-4C41-A2D4-7C780BA1D044}"/>
              </a:ext>
            </a:extLst>
          </p:cNvPr>
          <p:cNvSpPr txBox="1">
            <a:spLocks/>
          </p:cNvSpPr>
          <p:nvPr userDrawn="1"/>
        </p:nvSpPr>
        <p:spPr>
          <a:xfrm>
            <a:off x="5794696" y="6545189"/>
            <a:ext cx="593362" cy="240771"/>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a:p>
        </p:txBody>
      </p:sp>
      <p:sp>
        <p:nvSpPr>
          <p:cNvPr id="13" name="Footer Placeholder 4">
            <a:extLst>
              <a:ext uri="{FF2B5EF4-FFF2-40B4-BE49-F238E27FC236}">
                <a16:creationId xmlns:a16="http://schemas.microsoft.com/office/drawing/2014/main" id="{8BECFAEE-F225-4617-997D-F39F0A31EE3B}"/>
              </a:ext>
            </a:extLst>
          </p:cNvPr>
          <p:cNvSpPr>
            <a:spLocks noGrp="1"/>
          </p:cNvSpPr>
          <p:nvPr>
            <p:ph type="ftr" sz="quarter" idx="3"/>
          </p:nvPr>
        </p:nvSpPr>
        <p:spPr>
          <a:xfrm>
            <a:off x="6708297" y="6545189"/>
            <a:ext cx="4522515" cy="240771"/>
          </a:xfrm>
          <a:prstGeom prst="rect">
            <a:avLst/>
          </a:prstGeom>
        </p:spPr>
        <p:txBody>
          <a:bodyPr vert="horz" lIns="0" tIns="0" rIns="0" bIns="0" rtlCol="0" anchor="b" anchorCtr="0"/>
          <a:lstStyle>
            <a:lvl1pPr algn="r">
              <a:defRPr sz="1300" b="0">
                <a:solidFill>
                  <a:schemeClr val="tx1"/>
                </a:solidFill>
                <a:latin typeface="Roboto" panose="02000000000000000000" pitchFamily="2" charset="0"/>
                <a:ea typeface="Roboto" panose="02000000000000000000" pitchFamily="2" charset="0"/>
              </a:defRPr>
            </a:lvl1pPr>
          </a:lstStyle>
          <a:p>
            <a:endParaRPr lang="en-US"/>
          </a:p>
        </p:txBody>
      </p:sp>
    </p:spTree>
    <p:extLst>
      <p:ext uri="{BB962C8B-B14F-4D97-AF65-F5344CB8AC3E}">
        <p14:creationId xmlns:p14="http://schemas.microsoft.com/office/powerpoint/2010/main" val="3750413608"/>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85312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Slide – Solid G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9382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a:solidFill>
                  <a:schemeClr val="bg1"/>
                </a:solidFill>
                <a:latin typeface="Roboto Black" panose="02000000000000000000" pitchFamily="2" charset="0"/>
                <a:ea typeface="Roboto Black" panose="02000000000000000000" pitchFamily="2" charset="0"/>
              </a:defRPr>
            </a:lvl1pPr>
          </a:lstStyle>
          <a:p>
            <a:pPr lvl="0"/>
            <a:r>
              <a:rPr lang="en-US"/>
              <a:t>Insert Web Address</a:t>
            </a:r>
          </a:p>
        </p:txBody>
      </p:sp>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49325"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Thank you</a:t>
            </a:r>
          </a:p>
        </p:txBody>
      </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tx1"/>
                </a:solidFill>
              </a:defRPr>
            </a:lvl1pPr>
          </a:lstStyle>
          <a:p>
            <a:endParaRPr lang="en-US"/>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9BBED86-49CF-4239-8A6A-DEFA86DD633E}"/>
              </a:ext>
            </a:extLst>
          </p:cNvPr>
          <p:cNvSpPr/>
          <p:nvPr userDrawn="1"/>
        </p:nvSpPr>
        <p:spPr>
          <a:xfrm>
            <a:off x="8635312" y="1193"/>
            <a:ext cx="2693773" cy="1279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10;&#10;Description automatically generated">
            <a:extLst>
              <a:ext uri="{FF2B5EF4-FFF2-40B4-BE49-F238E27FC236}">
                <a16:creationId xmlns:a16="http://schemas.microsoft.com/office/drawing/2014/main" id="{51971D5E-F8D2-4F9C-84DC-F9E6A3A1A8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55519" y="341138"/>
            <a:ext cx="2253360" cy="650796"/>
          </a:xfrm>
          <a:prstGeom prst="rect">
            <a:avLst/>
          </a:prstGeom>
        </p:spPr>
      </p:pic>
      <p:sp>
        <p:nvSpPr>
          <p:cNvPr id="8" name="TextBox 7">
            <a:extLst>
              <a:ext uri="{FF2B5EF4-FFF2-40B4-BE49-F238E27FC236}">
                <a16:creationId xmlns:a16="http://schemas.microsoft.com/office/drawing/2014/main" id="{50FDE2FD-1218-40E0-896A-63C35AD74B3C}"/>
              </a:ext>
            </a:extLst>
          </p:cNvPr>
          <p:cNvSpPr txBox="1"/>
          <p:nvPr userDrawn="1"/>
        </p:nvSpPr>
        <p:spPr>
          <a:xfrm>
            <a:off x="8855518" y="6116752"/>
            <a:ext cx="2006651" cy="400110"/>
          </a:xfrm>
          <a:prstGeom prst="rect">
            <a:avLst/>
          </a:prstGeom>
          <a:noFill/>
        </p:spPr>
        <p:txBody>
          <a:bodyPr wrap="square" lIns="0" tIns="0" rIns="0" bIns="0" rtlCol="0">
            <a:spAutoFit/>
          </a:bodyPr>
          <a:lstStyle/>
          <a:p>
            <a:r>
              <a:rPr lang="en-US" sz="1300"/>
              <a:t>CHANGING MEDICINE.</a:t>
            </a:r>
          </a:p>
          <a:p>
            <a:r>
              <a:rPr lang="en-US" sz="1300" b="1"/>
              <a:t>CHANGING LIVES.</a:t>
            </a:r>
            <a:r>
              <a:rPr lang="en-US" sz="1300" b="1" baseline="30000"/>
              <a:t>®</a:t>
            </a:r>
          </a:p>
        </p:txBody>
      </p:sp>
      <p:grpSp>
        <p:nvGrpSpPr>
          <p:cNvPr id="11" name="Group 10">
            <a:extLst>
              <a:ext uri="{FF2B5EF4-FFF2-40B4-BE49-F238E27FC236}">
                <a16:creationId xmlns:a16="http://schemas.microsoft.com/office/drawing/2014/main" id="{5625728D-FF50-4FF2-AC2E-B13A3D44D5B9}"/>
              </a:ext>
            </a:extLst>
          </p:cNvPr>
          <p:cNvGrpSpPr/>
          <p:nvPr/>
        </p:nvGrpSpPr>
        <p:grpSpPr>
          <a:xfrm>
            <a:off x="1071271" y="5122118"/>
            <a:ext cx="142379"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855518" y="3029213"/>
            <a:ext cx="2473565"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Further Contact Person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Tree>
    <p:extLst>
      <p:ext uri="{BB962C8B-B14F-4D97-AF65-F5344CB8AC3E}">
        <p14:creationId xmlns:p14="http://schemas.microsoft.com/office/powerpoint/2010/main" val="2206875718"/>
      </p:ext>
    </p:extLst>
  </p:cSld>
  <p:clrMapOvr>
    <a:masterClrMapping/>
  </p:clrMapOvr>
  <p:extLst>
    <p:ext uri="{DCECCB84-F9BA-43D5-87BE-67443E8EF086}">
      <p15:sldGuideLst xmlns:p15="http://schemas.microsoft.com/office/powerpoint/2012/main">
        <p15:guide id="1" orient="horz" pos="2160">
          <p15:clr>
            <a:srgbClr val="FBAE40"/>
          </p15:clr>
        </p15:guide>
        <p15:guide id="2" pos="59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ection Slide – Full Photo">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F1BFF78-7921-E5E6-14CF-91C39C225AAD}"/>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428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Slide – Solid Gold">
    <p:spTree>
      <p:nvGrpSpPr>
        <p:cNvPr id="1" name=""/>
        <p:cNvGrpSpPr/>
        <p:nvPr/>
      </p:nvGrpSpPr>
      <p:grpSpPr>
        <a:xfrm>
          <a:off x="0" y="0"/>
          <a:ext cx="0" cy="0"/>
          <a:chOff x="0" y="0"/>
          <a:chExt cx="0" cy="0"/>
        </a:xfrm>
      </p:grpSpPr>
      <p:pic>
        <p:nvPicPr>
          <p:cNvPr id="3" name="Picture Placeholder 6">
            <a:extLst>
              <a:ext uri="{FF2B5EF4-FFF2-40B4-BE49-F238E27FC236}">
                <a16:creationId xmlns:a16="http://schemas.microsoft.com/office/drawing/2014/main" id="{7AC4B646-4743-C77D-10F3-2F352DBCA4A1}"/>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282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theme" Target="../theme/theme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90" r:id="rId1"/>
    <p:sldLayoutId id="2147483683" r:id="rId2"/>
    <p:sldLayoutId id="2147483684" r:id="rId3"/>
    <p:sldLayoutId id="2147483699" r:id="rId4"/>
    <p:sldLayoutId id="2147483691" r:id="rId5"/>
    <p:sldLayoutId id="2147483663" r:id="rId6"/>
    <p:sldLayoutId id="2147483693" r:id="rId7"/>
    <p:sldLayoutId id="2147483698" r:id="rId8"/>
    <p:sldLayoutId id="2147483686" r:id="rId9"/>
    <p:sldLayoutId id="2147483694" r:id="rId10"/>
    <p:sldLayoutId id="2147483696" r:id="rId11"/>
    <p:sldLayoutId id="2147483697" r:id="rId12"/>
    <p:sldLayoutId id="2147483692" r:id="rId13"/>
    <p:sldLayoutId id="2147483695" r:id="rId14"/>
    <p:sldLayoutId id="2147483650" r:id="rId15"/>
    <p:sldLayoutId id="2147483682" r:id="rId16"/>
    <p:sldLayoutId id="2147483670" r:id="rId17"/>
    <p:sldLayoutId id="2147483667" r:id="rId18"/>
    <p:sldLayoutId id="2147483668" r:id="rId19"/>
    <p:sldLayoutId id="2147483674" r:id="rId20"/>
    <p:sldLayoutId id="2147483675" r:id="rId21"/>
    <p:sldLayoutId id="2147483677" r:id="rId22"/>
    <p:sldLayoutId id="2147483676" r:id="rId23"/>
    <p:sldLayoutId id="2147483672" r:id="rId24"/>
    <p:sldLayoutId id="2147483669" r:id="rId25"/>
    <p:sldLayoutId id="2147483671" r:id="rId26"/>
    <p:sldLayoutId id="2147483673" r:id="rId27"/>
    <p:sldLayoutId id="2147483679" r:id="rId28"/>
    <p:sldLayoutId id="2147483680" r:id="rId29"/>
    <p:sldLayoutId id="2147483681" r:id="rId30"/>
    <p:sldLayoutId id="2147483662" r:id="rId31"/>
    <p:sldLayoutId id="2147483654" r:id="rId32"/>
    <p:sldLayoutId id="2147483655" r:id="rId33"/>
    <p:sldLayoutId id="2147483665" r:id="rId34"/>
    <p:sldLayoutId id="2147483678" r:id="rId35"/>
    <p:sldLayoutId id="2147483664" r:id="rId36"/>
    <p:sldLayoutId id="2147483701" r:id="rId37"/>
    <p:sldLayoutId id="2147483735" r:id="rId38"/>
    <p:sldLayoutId id="2147483736" r:id="rId39"/>
    <p:sldLayoutId id="2147483737" r:id="rId40"/>
    <p:sldLayoutId id="2147483738" r:id="rId41"/>
    <p:sldLayoutId id="2147483739" r:id="rId42"/>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26703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https://sphweb.bumc.bu.edu/otlt/MPH-Modules/BS/BS704-EP713_MultivariableMethod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medium.com/@shrutimisra/interpretable-ai-decision-trees-f9698e94ef9b" TargetMode="External"/><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8.xml"/><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0.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59.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9.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49.xm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49.xml"/><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9.xml"/><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50.xml"/><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49.xml"/><Relationship Id="rId5" Type="http://schemas.openxmlformats.org/officeDocument/2006/relationships/image" Target="../media/image105.png"/><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9.xml"/><Relationship Id="rId4" Type="http://schemas.openxmlformats.org/officeDocument/2006/relationships/image" Target="../media/image110.png"/></Relationships>
</file>

<file path=ppt/slides/_rels/slide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36.xml"/><Relationship Id="rId5" Type="http://schemas.openxmlformats.org/officeDocument/2006/relationships/image" Target="../media/image115.jpeg"/><Relationship Id="rId4" Type="http://schemas.openxmlformats.org/officeDocument/2006/relationships/image" Target="../media/image114.png"/></Relationships>
</file>

<file path=ppt/slides/_rels/slide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119.png"/><Relationship Id="rId4" Type="http://schemas.openxmlformats.org/officeDocument/2006/relationships/image" Target="../media/image118.png"/></Relationships>
</file>

<file path=ppt/slides/_rels/slide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121.jpeg"/></Relationships>
</file>

<file path=ppt/slides/_rels/slide72.xml.rels><?xml version="1.0" encoding="UTF-8" standalone="yes"?>
<Relationships xmlns="http://schemas.openxmlformats.org/package/2006/relationships"><Relationship Id="rId8" Type="http://schemas.openxmlformats.org/officeDocument/2006/relationships/hyperlink" Target="https://pubmed.ncbi.nlm.nih.gov/24813808/#:~:text=interventions" TargetMode="External"/><Relationship Id="rId13" Type="http://schemas.openxmlformats.org/officeDocument/2006/relationships/hyperlink" Target="https://pubmed.ncbi.nlm.nih.gov/27573518/#:~:text=Results%3A%20%20Automated%20oxygen%20control,p%3E0.05" TargetMode="External"/><Relationship Id="rId18" Type="http://schemas.openxmlformats.org/officeDocument/2006/relationships/hyperlink" Target="https://f.hubspotusercontent00.net/hubfs/4889409/2020/Critical%20Care/AHC%20-%20OxyGenie%20Launch/Automated%20Oxygen%20Control%20in%20Pre-term%20Infants%20%E2%80%93%20Ventilated.pdf#:~:text=Conclusion%3A%20Closed%20loop%20automated%20oxygen,KEYWORDS" TargetMode="External"/><Relationship Id="rId3" Type="http://schemas.openxmlformats.org/officeDocument/2006/relationships/hyperlink" Target="https://pubmed.ncbi.nlm.nih.gov/11331696/#:~:text=96%25.%20There%20were%2015%20%2B%2F,of%20recording%20time" TargetMode="External"/><Relationship Id="rId21" Type="http://schemas.openxmlformats.org/officeDocument/2006/relationships/image" Target="../media/image123.png"/><Relationship Id="rId7" Type="http://schemas.openxmlformats.org/officeDocument/2006/relationships/hyperlink" Target="https://pubmed.ncbi.nlm.nih.gov/24470641/#:~:text=Results%3A%20%20The%20median%20,007" TargetMode="External"/><Relationship Id="rId12" Type="http://schemas.openxmlformats.org/officeDocument/2006/relationships/hyperlink" Target="https://pubmed.ncbi.nlm.nih.gov/27573518/#:~:text=target%20range%20when%20in%20air" TargetMode="External"/><Relationship Id="rId17" Type="http://schemas.openxmlformats.org/officeDocument/2006/relationships/hyperlink" Target="https://f.hubspotusercontent00.net/hubfs/4889409/2020/Critical%20Care/AHC%20-%20OxyGenie%20Launch/Automated%20Oxygen%20Control%20in%20Pre-term%20Infants%20%E2%80%93%20Ventilated.pdf#:~:text=weeks%20were%20studied%20at%20a,adjustments%20were%20made%20to%20the" TargetMode="External"/><Relationship Id="rId2" Type="http://schemas.openxmlformats.org/officeDocument/2006/relationships/notesSlide" Target="../notesSlides/notesSlide26.xml"/><Relationship Id="rId16" Type="http://schemas.openxmlformats.org/officeDocument/2006/relationships/hyperlink" Target="https://vapotherm.com/clinical-research/reynolds-study-automated-oxygen-control/#:~:text=The%20results%20showed%20that%20under,control%20mode%20maintained%20preterm%20babies%E2%80%99" TargetMode="External"/><Relationship Id="rId20" Type="http://schemas.openxmlformats.org/officeDocument/2006/relationships/image" Target="../media/image122.png"/><Relationship Id="rId1" Type="http://schemas.openxmlformats.org/officeDocument/2006/relationships/slideLayout" Target="../slideLayouts/slideLayout31.xml"/><Relationship Id="rId6" Type="http://schemas.openxmlformats.org/officeDocument/2006/relationships/hyperlink" Target="https://pubmed.ncbi.nlm.nih.gov/24470641/#:~:text=RMC%20were%20compared%20with%2024,of%20RMC%20supported%20by%20CLAC" TargetMode="External"/><Relationship Id="rId11" Type="http://schemas.openxmlformats.org/officeDocument/2006/relationships/hyperlink" Target="https://pubmed.ncbi.nlm.nih.gov/26144575/#:~:text=or%20in%20hypoxemia%20%28SpO2%20%3C80,FiO2%20control" TargetMode="External"/><Relationship Id="rId5" Type="http://schemas.openxmlformats.org/officeDocument/2006/relationships/hyperlink" Target="https://www.researchgate.net/publication/8364929_Automatic_Control_of_the_Inspired_Oxygen_Fraction_in_Preterm_Infants#:~:text=Automatic%20Control%20of%20the%20Inspired,%282016%29%20with%2078" TargetMode="External"/><Relationship Id="rId15" Type="http://schemas.openxmlformats.org/officeDocument/2006/relationships/hyperlink" Target="https://vapotherm.com/clinical-research/reynolds-study-automated-oxygen-control/#:~:text=episodes%20per%20hour,25%29%29%20compared%20with%20manual" TargetMode="External"/><Relationship Id="rId10" Type="http://schemas.openxmlformats.org/officeDocument/2006/relationships/hyperlink" Target="https://pubmed.ncbi.nlm.nih.gov/26144575/#:~:text=Results%3A%20%20The%20percent%20time,FiO2%20control" TargetMode="External"/><Relationship Id="rId19" Type="http://schemas.openxmlformats.org/officeDocument/2006/relationships/hyperlink" Target="https://f.hubspotusercontent00.net/hubfs/4889409/2020/Critical%20Care/AHC%20-%20OxyGenie%20Launch/Automated%20Oxygen%20Control%20in%20Pre-term%20Infants%20%E2%80%93%20Ventilated.pdf#:~:text=desatura%02tions%20that%20lasted%20,adjustments%20were%20made%20to%20the" TargetMode="External"/><Relationship Id="rId4" Type="http://schemas.openxmlformats.org/officeDocument/2006/relationships/hyperlink" Target="https://pubmed.ncbi.nlm.nih.gov/11331696/#:~:text=levels%20were%20similar%20during%20both,of%20recording%20time" TargetMode="External"/><Relationship Id="rId9" Type="http://schemas.openxmlformats.org/officeDocument/2006/relationships/hyperlink" Target="https://pubmed.ncbi.nlm.nih.gov/24813808/#:~:text=Results%3A%20%20The%20percentage%20of,Mixer%28%C2%AE%29%20group" TargetMode="External"/><Relationship Id="rId14" Type="http://schemas.openxmlformats.org/officeDocument/2006/relationships/hyperlink" Target="https://pubmed.ncbi.nlm.nih.gov/27573518/#:~:text=time%20at%20both%20extremes%20of,p%3E0.05" TargetMode="External"/><Relationship Id="rId22" Type="http://schemas.openxmlformats.org/officeDocument/2006/relationships/image" Target="../media/image124.png"/></Relationships>
</file>

<file path=ppt/slides/_rels/slide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126.png"/></Relationships>
</file>

<file path=ppt/slides/_rels/slide7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8.xml"/><Relationship Id="rId1" Type="http://schemas.openxmlformats.org/officeDocument/2006/relationships/slideLayout" Target="../slideLayouts/slideLayout31.xml"/><Relationship Id="rId5" Type="http://schemas.openxmlformats.org/officeDocument/2006/relationships/image" Target="../media/image123.png"/><Relationship Id="rId4" Type="http://schemas.openxmlformats.org/officeDocument/2006/relationships/image" Target="../media/image128.png"/></Relationships>
</file>

<file path=ppt/slides/_rels/slide7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0.xml"/><Relationship Id="rId1" Type="http://schemas.openxmlformats.org/officeDocument/2006/relationships/slideLayout" Target="../slideLayouts/slideLayout41.xml"/><Relationship Id="rId4" Type="http://schemas.openxmlformats.org/officeDocument/2006/relationships/image" Target="../media/image132.png"/></Relationships>
</file>

<file path=ppt/slides/_rels/slide7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1.xml"/><Relationship Id="rId1" Type="http://schemas.openxmlformats.org/officeDocument/2006/relationships/slideLayout" Target="../slideLayouts/slideLayout42.xml"/><Relationship Id="rId5" Type="http://schemas.openxmlformats.org/officeDocument/2006/relationships/image" Target="../media/image137.jpeg"/><Relationship Id="rId4" Type="http://schemas.openxmlformats.org/officeDocument/2006/relationships/image" Target="../media/image13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 Id="rId5" Type="http://schemas.openxmlformats.org/officeDocument/2006/relationships/image" Target="../media/image28.jpe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80B23-7308-1745-A1A9-A5522BA49EE8}"/>
              </a:ext>
            </a:extLst>
          </p:cNvPr>
          <p:cNvSpPr>
            <a:spLocks noGrp="1"/>
          </p:cNvSpPr>
          <p:nvPr>
            <p:ph type="ctrTitle"/>
          </p:nvPr>
        </p:nvSpPr>
        <p:spPr>
          <a:xfrm>
            <a:off x="929532" y="2635526"/>
            <a:ext cx="11081084" cy="1843238"/>
          </a:xfrm>
        </p:spPr>
        <p:txBody>
          <a:bodyPr>
            <a:normAutofit fontScale="90000"/>
          </a:bodyPr>
          <a:lstStyle/>
          <a:p>
            <a:r>
              <a:rPr lang="en-US" dirty="0"/>
              <a:t>Smart Notes, Less Burnout:</a:t>
            </a:r>
            <a:br>
              <a:rPr lang="en-US" dirty="0"/>
            </a:br>
            <a:r>
              <a:rPr lang="en-US" dirty="0"/>
              <a:t>Ambient AI for the Modern Clinician</a:t>
            </a:r>
          </a:p>
        </p:txBody>
      </p:sp>
      <p:sp>
        <p:nvSpPr>
          <p:cNvPr id="12" name="Subtitle 11">
            <a:extLst>
              <a:ext uri="{FF2B5EF4-FFF2-40B4-BE49-F238E27FC236}">
                <a16:creationId xmlns:a16="http://schemas.microsoft.com/office/drawing/2014/main" id="{ADA0161C-D166-6E4C-8069-E1FBFE0BE5F2}"/>
              </a:ext>
            </a:extLst>
          </p:cNvPr>
          <p:cNvSpPr>
            <a:spLocks noGrp="1"/>
          </p:cNvSpPr>
          <p:nvPr>
            <p:ph type="subTitle" idx="1"/>
          </p:nvPr>
        </p:nvSpPr>
        <p:spPr>
          <a:xfrm>
            <a:off x="974726" y="4599709"/>
            <a:ext cx="5495348" cy="800673"/>
          </a:xfrm>
        </p:spPr>
        <p:txBody>
          <a:bodyPr>
            <a:normAutofit fontScale="70000" lnSpcReduction="20000"/>
          </a:bodyPr>
          <a:lstStyle/>
          <a:p>
            <a:r>
              <a:rPr lang="en-US" dirty="0"/>
              <a:t>Lindsey Knake MD, MS</a:t>
            </a:r>
          </a:p>
          <a:p>
            <a:r>
              <a:rPr lang="en-US" dirty="0"/>
              <a:t>Associate Chief Health Information Officer – Inpatient Pediatrics</a:t>
            </a:r>
          </a:p>
          <a:p>
            <a:endParaRPr lang="en-US" dirty="0"/>
          </a:p>
        </p:txBody>
      </p:sp>
      <p:sp>
        <p:nvSpPr>
          <p:cNvPr id="13" name="Text Placeholder 12">
            <a:extLst>
              <a:ext uri="{FF2B5EF4-FFF2-40B4-BE49-F238E27FC236}">
                <a16:creationId xmlns:a16="http://schemas.microsoft.com/office/drawing/2014/main" id="{6C5EE2B8-026E-D04B-8925-60FA6F76C380}"/>
              </a:ext>
            </a:extLst>
          </p:cNvPr>
          <p:cNvSpPr>
            <a:spLocks noGrp="1"/>
          </p:cNvSpPr>
          <p:nvPr>
            <p:ph type="body" sz="quarter" idx="10"/>
          </p:nvPr>
        </p:nvSpPr>
        <p:spPr>
          <a:xfrm>
            <a:off x="974725" y="5400383"/>
            <a:ext cx="10354360" cy="463108"/>
          </a:xfrm>
        </p:spPr>
        <p:txBody>
          <a:bodyPr/>
          <a:lstStyle/>
          <a:p>
            <a:r>
              <a:rPr lang="en-US" dirty="0"/>
              <a:t>October 21st, 2025</a:t>
            </a:r>
          </a:p>
        </p:txBody>
      </p:sp>
    </p:spTree>
    <p:extLst>
      <p:ext uri="{BB962C8B-B14F-4D97-AF65-F5344CB8AC3E}">
        <p14:creationId xmlns:p14="http://schemas.microsoft.com/office/powerpoint/2010/main" val="3892510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DF160-1FB8-5F2E-316E-72BAB93185E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1B215C5-C90E-32A7-3094-990823A543C7}"/>
              </a:ext>
            </a:extLst>
          </p:cNvPr>
          <p:cNvSpPr>
            <a:spLocks noGrp="1"/>
          </p:cNvSpPr>
          <p:nvPr>
            <p:ph type="title"/>
          </p:nvPr>
        </p:nvSpPr>
        <p:spPr/>
        <p:txBody>
          <a:bodyPr/>
          <a:lstStyle/>
          <a:p>
            <a:r>
              <a:rPr lang="en-US"/>
              <a:t>FDA Approved AI Algorithms - 2020</a:t>
            </a:r>
          </a:p>
        </p:txBody>
      </p:sp>
      <p:sp>
        <p:nvSpPr>
          <p:cNvPr id="4" name="Footer Placeholder 3">
            <a:extLst>
              <a:ext uri="{FF2B5EF4-FFF2-40B4-BE49-F238E27FC236}">
                <a16:creationId xmlns:a16="http://schemas.microsoft.com/office/drawing/2014/main" id="{C46F696C-40F6-1F5E-703F-BFDE7068844A}"/>
              </a:ext>
            </a:extLst>
          </p:cNvPr>
          <p:cNvSpPr>
            <a:spLocks noGrp="1"/>
          </p:cNvSpPr>
          <p:nvPr>
            <p:ph type="ftr" sz="quarter" idx="3"/>
          </p:nvPr>
        </p:nvSpPr>
        <p:spPr>
          <a:xfrm>
            <a:off x="6188765" y="6453809"/>
            <a:ext cx="5883965" cy="337930"/>
          </a:xfrm>
        </p:spPr>
        <p:txBody>
          <a:bodyPr/>
          <a:lstStyle/>
          <a:p>
            <a:pPr>
              <a:defRPr/>
            </a:pPr>
            <a:r>
              <a:rPr lang="en-US" altLang="en-US" sz="1200" dirty="0" err="1"/>
              <a:t>Benjamens</a:t>
            </a:r>
            <a:r>
              <a:rPr lang="en-US" altLang="en-US" sz="1200" dirty="0"/>
              <a:t>  S, </a:t>
            </a:r>
            <a:r>
              <a:rPr lang="en-US" altLang="en-US" sz="1200" dirty="0" err="1"/>
              <a:t>Dhunno</a:t>
            </a:r>
            <a:r>
              <a:rPr lang="en-US" altLang="en-US" sz="1200" dirty="0"/>
              <a:t> P,  &amp; Mesko B. The State of Artificial Intelligence-based FDA-approved medical devices and algorithms: an online database.  </a:t>
            </a:r>
            <a:r>
              <a:rPr lang="en-US" altLang="en-US" sz="1200" dirty="0" err="1"/>
              <a:t>Npj</a:t>
            </a:r>
            <a:r>
              <a:rPr lang="en-US" altLang="en-US" sz="1200" dirty="0"/>
              <a:t> Digit. Med. 2020</a:t>
            </a:r>
          </a:p>
        </p:txBody>
      </p:sp>
      <p:pic>
        <p:nvPicPr>
          <p:cNvPr id="4098" name="Picture 2" descr="Fig. 1">
            <a:extLst>
              <a:ext uri="{FF2B5EF4-FFF2-40B4-BE49-F238E27FC236}">
                <a16:creationId xmlns:a16="http://schemas.microsoft.com/office/drawing/2014/main" id="{3CF57C64-A076-4ED7-E7C8-3B24D1006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056" y="1456620"/>
            <a:ext cx="8767886" cy="493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506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0338F-BC42-7CCF-C44A-B64D3BB56FE7}"/>
              </a:ext>
            </a:extLst>
          </p:cNvPr>
          <p:cNvSpPr>
            <a:spLocks noGrp="1"/>
          </p:cNvSpPr>
          <p:nvPr>
            <p:ph type="title"/>
          </p:nvPr>
        </p:nvSpPr>
        <p:spPr/>
        <p:txBody>
          <a:bodyPr/>
          <a:lstStyle/>
          <a:p>
            <a:r>
              <a:rPr lang="en-US"/>
              <a:t>FDA Approved Algorithms - 2024</a:t>
            </a:r>
          </a:p>
        </p:txBody>
      </p:sp>
      <p:pic>
        <p:nvPicPr>
          <p:cNvPr id="1026" name="Picture 2" descr="figure 2">
            <a:extLst>
              <a:ext uri="{FF2B5EF4-FFF2-40B4-BE49-F238E27FC236}">
                <a16:creationId xmlns:a16="http://schemas.microsoft.com/office/drawing/2014/main" id="{507360DB-42F1-C85C-9FF0-A7FA393D6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831" y="2308302"/>
            <a:ext cx="5271700" cy="27320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ure 1">
            <a:extLst>
              <a:ext uri="{FF2B5EF4-FFF2-40B4-BE49-F238E27FC236}">
                <a16:creationId xmlns:a16="http://schemas.microsoft.com/office/drawing/2014/main" id="{B0E65749-DF37-586C-8B4A-229A37E5C2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7689" y="2007219"/>
            <a:ext cx="5895418" cy="329627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3">
            <a:extLst>
              <a:ext uri="{FF2B5EF4-FFF2-40B4-BE49-F238E27FC236}">
                <a16:creationId xmlns:a16="http://schemas.microsoft.com/office/drawing/2014/main" id="{E43DFEEF-6162-5786-DC56-D0ED6C3198F7}"/>
              </a:ext>
            </a:extLst>
          </p:cNvPr>
          <p:cNvSpPr>
            <a:spLocks noGrp="1"/>
          </p:cNvSpPr>
          <p:nvPr>
            <p:ph type="ftr" sz="quarter" idx="3"/>
          </p:nvPr>
        </p:nvSpPr>
        <p:spPr>
          <a:xfrm>
            <a:off x="6188765" y="6453809"/>
            <a:ext cx="5883965" cy="337930"/>
          </a:xfrm>
        </p:spPr>
        <p:txBody>
          <a:bodyPr/>
          <a:lstStyle/>
          <a:p>
            <a:pPr>
              <a:defRPr/>
            </a:pPr>
            <a:r>
              <a:rPr lang="en-US" altLang="en-US" sz="1200" err="1"/>
              <a:t>Muralidharan</a:t>
            </a:r>
            <a:r>
              <a:rPr lang="en-US" altLang="en-US" sz="1200"/>
              <a:t> et al. A Scoping review of reporting gaps in FDA-approved AI medical devices. </a:t>
            </a:r>
            <a:r>
              <a:rPr lang="en-US" altLang="en-US" sz="1200" err="1"/>
              <a:t>Npj</a:t>
            </a:r>
            <a:r>
              <a:rPr lang="en-US" altLang="en-US" sz="1200"/>
              <a:t> digital medicine. Oct 2024.</a:t>
            </a:r>
          </a:p>
        </p:txBody>
      </p:sp>
    </p:spTree>
    <p:extLst>
      <p:ext uri="{BB962C8B-B14F-4D97-AF65-F5344CB8AC3E}">
        <p14:creationId xmlns:p14="http://schemas.microsoft.com/office/powerpoint/2010/main" val="108023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4C0DB-DD67-FA0E-A8A1-1D61E60990CC}"/>
              </a:ext>
            </a:extLst>
          </p:cNvPr>
          <p:cNvSpPr>
            <a:spLocks noGrp="1"/>
          </p:cNvSpPr>
          <p:nvPr>
            <p:ph type="title"/>
          </p:nvPr>
        </p:nvSpPr>
        <p:spPr/>
        <p:txBody>
          <a:bodyPr/>
          <a:lstStyle/>
          <a:p>
            <a:r>
              <a:rPr lang="en-US" dirty="0"/>
              <a:t>Is AI Implemented into Clinical Practice?</a:t>
            </a:r>
          </a:p>
        </p:txBody>
      </p:sp>
      <p:pic>
        <p:nvPicPr>
          <p:cNvPr id="5" name="Content Placeholder 4" descr="A close-up of a text&#10;&#10;AI-generated content may be incorrect.">
            <a:extLst>
              <a:ext uri="{FF2B5EF4-FFF2-40B4-BE49-F238E27FC236}">
                <a16:creationId xmlns:a16="http://schemas.microsoft.com/office/drawing/2014/main" id="{10957F8E-4CC3-6090-FF99-3A628ABED827}"/>
              </a:ext>
            </a:extLst>
          </p:cNvPr>
          <p:cNvPicPr>
            <a:picLocks noGrp="1" noChangeAspect="1"/>
          </p:cNvPicPr>
          <p:nvPr>
            <p:ph idx="1"/>
          </p:nvPr>
        </p:nvPicPr>
        <p:blipFill>
          <a:blip r:embed="rId2"/>
          <a:stretch>
            <a:fillRect/>
          </a:stretch>
        </p:blipFill>
        <p:spPr>
          <a:xfrm>
            <a:off x="1794711" y="1543241"/>
            <a:ext cx="10302875" cy="3341472"/>
          </a:xfrm>
        </p:spPr>
      </p:pic>
      <p:sp>
        <p:nvSpPr>
          <p:cNvPr id="6" name="TextBox 5">
            <a:extLst>
              <a:ext uri="{FF2B5EF4-FFF2-40B4-BE49-F238E27FC236}">
                <a16:creationId xmlns:a16="http://schemas.microsoft.com/office/drawing/2014/main" id="{66C3235C-ED5A-26D5-506D-7231F1296E03}"/>
              </a:ext>
            </a:extLst>
          </p:cNvPr>
          <p:cNvSpPr txBox="1"/>
          <p:nvPr/>
        </p:nvSpPr>
        <p:spPr>
          <a:xfrm>
            <a:off x="4948905" y="5207596"/>
            <a:ext cx="3994486" cy="923330"/>
          </a:xfrm>
          <a:prstGeom prst="rect">
            <a:avLst/>
          </a:prstGeom>
          <a:noFill/>
        </p:spPr>
        <p:txBody>
          <a:bodyPr wrap="square" rtlCol="0">
            <a:spAutoFit/>
          </a:bodyPr>
          <a:lstStyle/>
          <a:p>
            <a:r>
              <a:rPr lang="en-US" dirty="0">
                <a:solidFill>
                  <a:srgbClr val="FF0000"/>
                </a:solidFill>
              </a:rPr>
              <a:t>Of the 126 full text articles reviewed, only 17 (or 14%) met inclusion criteria for clinical implementation</a:t>
            </a:r>
          </a:p>
        </p:txBody>
      </p:sp>
      <p:sp>
        <p:nvSpPr>
          <p:cNvPr id="7" name="Footer Placeholder 3">
            <a:extLst>
              <a:ext uri="{FF2B5EF4-FFF2-40B4-BE49-F238E27FC236}">
                <a16:creationId xmlns:a16="http://schemas.microsoft.com/office/drawing/2014/main" id="{A3991062-B2B8-13EA-A4D5-D71617BB082C}"/>
              </a:ext>
            </a:extLst>
          </p:cNvPr>
          <p:cNvSpPr>
            <a:spLocks noGrp="1"/>
          </p:cNvSpPr>
          <p:nvPr>
            <p:ph type="ftr" sz="quarter" idx="3"/>
          </p:nvPr>
        </p:nvSpPr>
        <p:spPr>
          <a:xfrm>
            <a:off x="6188765" y="6453809"/>
            <a:ext cx="5883965" cy="337930"/>
          </a:xfrm>
        </p:spPr>
        <p:txBody>
          <a:bodyPr/>
          <a:lstStyle/>
          <a:p>
            <a:pPr>
              <a:defRPr/>
            </a:pPr>
            <a:r>
              <a:rPr lang="en-US" altLang="en-US" sz="1200" dirty="0"/>
              <a:t>Kandaswamy, Knake, et al. Applied Clinical Informatics 2025. </a:t>
            </a:r>
          </a:p>
        </p:txBody>
      </p:sp>
    </p:spTree>
    <p:extLst>
      <p:ext uri="{BB962C8B-B14F-4D97-AF65-F5344CB8AC3E}">
        <p14:creationId xmlns:p14="http://schemas.microsoft.com/office/powerpoint/2010/main" val="3742334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9E7F5-86CD-3CE1-1AEF-B7CC0BCE5DB2}"/>
              </a:ext>
            </a:extLst>
          </p:cNvPr>
          <p:cNvSpPr>
            <a:spLocks noGrp="1"/>
          </p:cNvSpPr>
          <p:nvPr>
            <p:ph type="title"/>
          </p:nvPr>
        </p:nvSpPr>
        <p:spPr/>
        <p:txBody>
          <a:bodyPr/>
          <a:lstStyle/>
          <a:p>
            <a:r>
              <a:rPr lang="en-US"/>
              <a:t>Implementation in PICU and NICU</a:t>
            </a:r>
          </a:p>
        </p:txBody>
      </p:sp>
      <p:pic>
        <p:nvPicPr>
          <p:cNvPr id="4" name="Picture 3" descr="A graph with numbers and lines&#10;&#10;AI-generated content may be incorrect.">
            <a:extLst>
              <a:ext uri="{FF2B5EF4-FFF2-40B4-BE49-F238E27FC236}">
                <a16:creationId xmlns:a16="http://schemas.microsoft.com/office/drawing/2014/main" id="{D45CC18C-EA7E-08CE-F000-8261FA4B728C}"/>
              </a:ext>
            </a:extLst>
          </p:cNvPr>
          <p:cNvPicPr>
            <a:picLocks noChangeAspect="1"/>
          </p:cNvPicPr>
          <p:nvPr/>
        </p:nvPicPr>
        <p:blipFill>
          <a:blip r:embed="rId2"/>
          <a:stretch>
            <a:fillRect/>
          </a:stretch>
        </p:blipFill>
        <p:spPr>
          <a:xfrm>
            <a:off x="2834308" y="1172075"/>
            <a:ext cx="9357692" cy="4134049"/>
          </a:xfrm>
          <a:prstGeom prst="rect">
            <a:avLst/>
          </a:prstGeom>
        </p:spPr>
      </p:pic>
      <p:sp>
        <p:nvSpPr>
          <p:cNvPr id="5" name="Footer Placeholder 3">
            <a:extLst>
              <a:ext uri="{FF2B5EF4-FFF2-40B4-BE49-F238E27FC236}">
                <a16:creationId xmlns:a16="http://schemas.microsoft.com/office/drawing/2014/main" id="{51328DE8-EF1D-0B4D-6536-1CB2B1036838}"/>
              </a:ext>
            </a:extLst>
          </p:cNvPr>
          <p:cNvSpPr>
            <a:spLocks noGrp="1"/>
          </p:cNvSpPr>
          <p:nvPr>
            <p:ph type="ftr" sz="quarter" idx="3"/>
          </p:nvPr>
        </p:nvSpPr>
        <p:spPr>
          <a:xfrm>
            <a:off x="6188765" y="6453809"/>
            <a:ext cx="5883965" cy="337930"/>
          </a:xfrm>
        </p:spPr>
        <p:txBody>
          <a:bodyPr/>
          <a:lstStyle/>
          <a:p>
            <a:pPr>
              <a:defRPr/>
            </a:pPr>
            <a:r>
              <a:rPr lang="en-US" altLang="en-US" sz="1200" dirty="0"/>
              <a:t>Schouten et al. From bytes to bedside: a systematic review on the use and readiness of AI in the neonatal and pediatric intensive care unit. Intensive Care Med. 2024. </a:t>
            </a:r>
          </a:p>
        </p:txBody>
      </p:sp>
      <p:sp>
        <p:nvSpPr>
          <p:cNvPr id="3" name="TextBox 2">
            <a:extLst>
              <a:ext uri="{FF2B5EF4-FFF2-40B4-BE49-F238E27FC236}">
                <a16:creationId xmlns:a16="http://schemas.microsoft.com/office/drawing/2014/main" id="{F464E0A9-1369-85CE-CC89-9C5E08B7D431}"/>
              </a:ext>
            </a:extLst>
          </p:cNvPr>
          <p:cNvSpPr txBox="1"/>
          <p:nvPr/>
        </p:nvSpPr>
        <p:spPr>
          <a:xfrm>
            <a:off x="148305" y="5306124"/>
            <a:ext cx="3994486" cy="923330"/>
          </a:xfrm>
          <a:prstGeom prst="rect">
            <a:avLst/>
          </a:prstGeom>
          <a:noFill/>
        </p:spPr>
        <p:txBody>
          <a:bodyPr wrap="square" rtlCol="0">
            <a:spAutoFit/>
          </a:bodyPr>
          <a:lstStyle/>
          <a:p>
            <a:r>
              <a:rPr lang="en-US" dirty="0">
                <a:solidFill>
                  <a:srgbClr val="FF0000"/>
                </a:solidFill>
              </a:rPr>
              <a:t>Of the 262 full text articles reviewed, 66% were NICU studies but only 31 (12%) reached level 5 of readiness</a:t>
            </a:r>
          </a:p>
        </p:txBody>
      </p:sp>
    </p:spTree>
    <p:extLst>
      <p:ext uri="{BB962C8B-B14F-4D97-AF65-F5344CB8AC3E}">
        <p14:creationId xmlns:p14="http://schemas.microsoft.com/office/powerpoint/2010/main" val="2349397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19C5-55A4-EE03-765C-E332D646108B}"/>
              </a:ext>
            </a:extLst>
          </p:cNvPr>
          <p:cNvSpPr>
            <a:spLocks noGrp="1"/>
          </p:cNvSpPr>
          <p:nvPr>
            <p:ph type="ctrTitle"/>
          </p:nvPr>
        </p:nvSpPr>
        <p:spPr>
          <a:xfrm>
            <a:off x="952500" y="2805221"/>
            <a:ext cx="5833311" cy="992326"/>
          </a:xfrm>
        </p:spPr>
        <p:txBody>
          <a:bodyPr>
            <a:normAutofit fontScale="90000"/>
          </a:bodyPr>
          <a:lstStyle/>
          <a:p>
            <a:r>
              <a:rPr lang="en-US" dirty="0"/>
              <a:t>Understanding Machine Learning</a:t>
            </a:r>
          </a:p>
        </p:txBody>
      </p:sp>
      <p:pic>
        <p:nvPicPr>
          <p:cNvPr id="5" name="Picture 4" descr="A person in a white coat with stethoscope around her head&#10;&#10;AI-generated content may be incorrect.">
            <a:extLst>
              <a:ext uri="{FF2B5EF4-FFF2-40B4-BE49-F238E27FC236}">
                <a16:creationId xmlns:a16="http://schemas.microsoft.com/office/drawing/2014/main" id="{3D3EC456-55F9-07AB-6DB9-F36E1A0BA3AA}"/>
              </a:ext>
            </a:extLst>
          </p:cNvPr>
          <p:cNvPicPr>
            <a:picLocks noChangeAspect="1"/>
          </p:cNvPicPr>
          <p:nvPr/>
        </p:nvPicPr>
        <p:blipFill>
          <a:blip r:embed="rId2"/>
          <a:stretch>
            <a:fillRect/>
          </a:stretch>
        </p:blipFill>
        <p:spPr>
          <a:xfrm>
            <a:off x="7287125" y="1143000"/>
            <a:ext cx="4572000" cy="4572000"/>
          </a:xfrm>
          <a:prstGeom prst="rect">
            <a:avLst/>
          </a:prstGeom>
        </p:spPr>
      </p:pic>
      <p:sp>
        <p:nvSpPr>
          <p:cNvPr id="6" name="Footer Placeholder 3">
            <a:extLst>
              <a:ext uri="{FF2B5EF4-FFF2-40B4-BE49-F238E27FC236}">
                <a16:creationId xmlns:a16="http://schemas.microsoft.com/office/drawing/2014/main" id="{5FE87F54-30EB-AF99-2447-554C821EB062}"/>
              </a:ext>
            </a:extLst>
          </p:cNvPr>
          <p:cNvSpPr txBox="1">
            <a:spLocks/>
          </p:cNvSpPr>
          <p:nvPr/>
        </p:nvSpPr>
        <p:spPr>
          <a:xfrm>
            <a:off x="7287125" y="5715000"/>
            <a:ext cx="4366885" cy="4264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Image generated by Microsoft </a:t>
            </a:r>
            <a:r>
              <a:rPr lang="en-US" sz="1400" dirty="0" err="1"/>
              <a:t>CoPIlot</a:t>
            </a:r>
            <a:r>
              <a:rPr lang="en-US" sz="1400" dirty="0"/>
              <a:t> (7/7/25)</a:t>
            </a:r>
          </a:p>
        </p:txBody>
      </p:sp>
    </p:spTree>
    <p:extLst>
      <p:ext uri="{BB962C8B-B14F-4D97-AF65-F5344CB8AC3E}">
        <p14:creationId xmlns:p14="http://schemas.microsoft.com/office/powerpoint/2010/main" val="1994978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3551-A6B8-144A-9983-D5260D0105A8}"/>
              </a:ext>
            </a:extLst>
          </p:cNvPr>
          <p:cNvSpPr>
            <a:spLocks noGrp="1"/>
          </p:cNvSpPr>
          <p:nvPr>
            <p:ph type="title"/>
          </p:nvPr>
        </p:nvSpPr>
        <p:spPr/>
        <p:txBody>
          <a:bodyPr/>
          <a:lstStyle/>
          <a:p>
            <a:r>
              <a:rPr lang="en-US" dirty="0"/>
              <a:t>Simple Linear Regression</a:t>
            </a:r>
          </a:p>
        </p:txBody>
      </p:sp>
      <p:pic>
        <p:nvPicPr>
          <p:cNvPr id="13314" name="Picture 2" descr="Simple Linear Regression">
            <a:extLst>
              <a:ext uri="{FF2B5EF4-FFF2-40B4-BE49-F238E27FC236}">
                <a16:creationId xmlns:a16="http://schemas.microsoft.com/office/drawing/2014/main" id="{8B81CEE1-63EB-6346-940B-74A587EF7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018" y="1444404"/>
            <a:ext cx="6075961" cy="43135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5DA6A2-3BE2-2845-8AB4-355811E0B62A}"/>
              </a:ext>
            </a:extLst>
          </p:cNvPr>
          <p:cNvSpPr txBox="1"/>
          <p:nvPr/>
        </p:nvSpPr>
        <p:spPr>
          <a:xfrm>
            <a:off x="7331149" y="5757987"/>
            <a:ext cx="2475460" cy="369332"/>
          </a:xfrm>
          <a:prstGeom prst="rect">
            <a:avLst/>
          </a:prstGeom>
          <a:noFill/>
        </p:spPr>
        <p:txBody>
          <a:bodyPr wrap="square" rtlCol="0">
            <a:spAutoFit/>
          </a:bodyPr>
          <a:lstStyle/>
          <a:p>
            <a:r>
              <a:rPr lang="en-US" dirty="0">
                <a:hlinkClick r:id="rId4"/>
              </a:rPr>
              <a:t>Boston University</a:t>
            </a:r>
            <a:endParaRPr lang="en-US" dirty="0"/>
          </a:p>
        </p:txBody>
      </p:sp>
    </p:spTree>
    <p:extLst>
      <p:ext uri="{BB962C8B-B14F-4D97-AF65-F5344CB8AC3E}">
        <p14:creationId xmlns:p14="http://schemas.microsoft.com/office/powerpoint/2010/main" val="2283630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F2AE-EC18-C3BA-1E80-FC55D8A8F129}"/>
              </a:ext>
            </a:extLst>
          </p:cNvPr>
          <p:cNvSpPr>
            <a:spLocks noGrp="1"/>
          </p:cNvSpPr>
          <p:nvPr>
            <p:ph type="title"/>
          </p:nvPr>
        </p:nvSpPr>
        <p:spPr/>
        <p:txBody>
          <a:bodyPr/>
          <a:lstStyle/>
          <a:p>
            <a:r>
              <a:rPr lang="en-US" dirty="0"/>
              <a:t>Simple Decision Trees</a:t>
            </a:r>
          </a:p>
        </p:txBody>
      </p:sp>
      <p:pic>
        <p:nvPicPr>
          <p:cNvPr id="5" name="Picture 4" descr="A diagram of a heart attack&#10;&#10;AI-generated content may be incorrect.">
            <a:extLst>
              <a:ext uri="{FF2B5EF4-FFF2-40B4-BE49-F238E27FC236}">
                <a16:creationId xmlns:a16="http://schemas.microsoft.com/office/drawing/2014/main" id="{753E8D7A-6B8E-9DE8-2B53-A79E835E5DA8}"/>
              </a:ext>
            </a:extLst>
          </p:cNvPr>
          <p:cNvPicPr>
            <a:picLocks noChangeAspect="1"/>
          </p:cNvPicPr>
          <p:nvPr/>
        </p:nvPicPr>
        <p:blipFill>
          <a:blip r:embed="rId2"/>
          <a:stretch>
            <a:fillRect/>
          </a:stretch>
        </p:blipFill>
        <p:spPr>
          <a:xfrm>
            <a:off x="4558746" y="1395866"/>
            <a:ext cx="7076385" cy="4539219"/>
          </a:xfrm>
          <a:prstGeom prst="rect">
            <a:avLst/>
          </a:prstGeom>
        </p:spPr>
      </p:pic>
      <p:sp>
        <p:nvSpPr>
          <p:cNvPr id="6" name="Content Placeholder 2">
            <a:extLst>
              <a:ext uri="{FF2B5EF4-FFF2-40B4-BE49-F238E27FC236}">
                <a16:creationId xmlns:a16="http://schemas.microsoft.com/office/drawing/2014/main" id="{DD31D079-A2A9-0CC8-A825-45440062A940}"/>
              </a:ext>
            </a:extLst>
          </p:cNvPr>
          <p:cNvSpPr txBox="1">
            <a:spLocks/>
          </p:cNvSpPr>
          <p:nvPr/>
        </p:nvSpPr>
        <p:spPr>
          <a:xfrm>
            <a:off x="395908" y="1806027"/>
            <a:ext cx="5257801" cy="4256843"/>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Allows for analysis of non-linear problems</a:t>
            </a:r>
          </a:p>
          <a:p>
            <a:r>
              <a:rPr lang="en-US" dirty="0"/>
              <a:t>Doesn’t handle linear problems well</a:t>
            </a:r>
          </a:p>
          <a:p>
            <a:r>
              <a:rPr lang="en-US" dirty="0"/>
              <a:t>Easier interpretability</a:t>
            </a:r>
          </a:p>
          <a:p>
            <a:r>
              <a:rPr lang="en-US" dirty="0"/>
              <a:t>At risk of over fitting</a:t>
            </a:r>
          </a:p>
        </p:txBody>
      </p:sp>
      <p:sp>
        <p:nvSpPr>
          <p:cNvPr id="7" name="TextBox 6">
            <a:extLst>
              <a:ext uri="{FF2B5EF4-FFF2-40B4-BE49-F238E27FC236}">
                <a16:creationId xmlns:a16="http://schemas.microsoft.com/office/drawing/2014/main" id="{44C01D80-BC30-8C07-32AD-8D979914C392}"/>
              </a:ext>
            </a:extLst>
          </p:cNvPr>
          <p:cNvSpPr txBox="1"/>
          <p:nvPr/>
        </p:nvSpPr>
        <p:spPr>
          <a:xfrm>
            <a:off x="9816547" y="6472710"/>
            <a:ext cx="2375453" cy="369332"/>
          </a:xfrm>
          <a:prstGeom prst="rect">
            <a:avLst/>
          </a:prstGeom>
          <a:noFill/>
        </p:spPr>
        <p:txBody>
          <a:bodyPr wrap="square" rtlCol="0">
            <a:spAutoFit/>
          </a:bodyPr>
          <a:lstStyle/>
          <a:p>
            <a:r>
              <a:rPr lang="en-US" dirty="0">
                <a:hlinkClick r:id="rId3"/>
              </a:rPr>
              <a:t>Interpretable AI</a:t>
            </a:r>
            <a:endParaRPr lang="en-US" dirty="0"/>
          </a:p>
        </p:txBody>
      </p:sp>
    </p:spTree>
    <p:extLst>
      <p:ext uri="{BB962C8B-B14F-4D97-AF65-F5344CB8AC3E}">
        <p14:creationId xmlns:p14="http://schemas.microsoft.com/office/powerpoint/2010/main" val="3456220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F9570-DEEA-6342-9478-A6C613A0A121}"/>
              </a:ext>
            </a:extLst>
          </p:cNvPr>
          <p:cNvSpPr>
            <a:spLocks noGrp="1"/>
          </p:cNvSpPr>
          <p:nvPr>
            <p:ph type="title"/>
          </p:nvPr>
        </p:nvSpPr>
        <p:spPr/>
        <p:txBody>
          <a:bodyPr>
            <a:normAutofit fontScale="90000"/>
          </a:bodyPr>
          <a:lstStyle/>
          <a:p>
            <a:r>
              <a:rPr lang="en-US" dirty="0"/>
              <a:t>Machine</a:t>
            </a:r>
            <a:br>
              <a:rPr lang="en-US" dirty="0"/>
            </a:br>
            <a:r>
              <a:rPr lang="en-US" dirty="0"/>
              <a:t>Learning</a:t>
            </a:r>
          </a:p>
        </p:txBody>
      </p:sp>
      <p:sp>
        <p:nvSpPr>
          <p:cNvPr id="3" name="Content Placeholder 2">
            <a:extLst>
              <a:ext uri="{FF2B5EF4-FFF2-40B4-BE49-F238E27FC236}">
                <a16:creationId xmlns:a16="http://schemas.microsoft.com/office/drawing/2014/main" id="{773505C3-AA5D-CB4C-B362-774C6B12AAD1}"/>
              </a:ext>
            </a:extLst>
          </p:cNvPr>
          <p:cNvSpPr>
            <a:spLocks noGrp="1"/>
          </p:cNvSpPr>
          <p:nvPr>
            <p:ph idx="1"/>
          </p:nvPr>
        </p:nvSpPr>
        <p:spPr/>
        <p:txBody>
          <a:bodyPr>
            <a:normAutofit/>
          </a:bodyPr>
          <a:lstStyle/>
          <a:p>
            <a:r>
              <a:rPr lang="en-US" dirty="0"/>
              <a:t>Allows for “complex” analysis of non-linear problems</a:t>
            </a:r>
          </a:p>
          <a:p>
            <a:r>
              <a:rPr lang="en-US" dirty="0"/>
              <a:t>Can adjust the number of hidden layers, inputs, and outputs</a:t>
            </a:r>
          </a:p>
          <a:p>
            <a:r>
              <a:rPr lang="en-US" dirty="0"/>
              <a:t>Poor physician acceptance and uptake based on “black box” answers</a:t>
            </a:r>
          </a:p>
        </p:txBody>
      </p:sp>
      <p:pic>
        <p:nvPicPr>
          <p:cNvPr id="31746" name="Picture 2" descr="Image result for neural network">
            <a:extLst>
              <a:ext uri="{FF2B5EF4-FFF2-40B4-BE49-F238E27FC236}">
                <a16:creationId xmlns:a16="http://schemas.microsoft.com/office/drawing/2014/main" id="{4FD845D4-3E24-2F48-ACDC-9CCECB1ED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694"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4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832A1-128D-7A0B-2669-627DFBBF56BF}"/>
              </a:ext>
            </a:extLst>
          </p:cNvPr>
          <p:cNvSpPr>
            <a:spLocks noGrp="1"/>
          </p:cNvSpPr>
          <p:nvPr>
            <p:ph type="title"/>
          </p:nvPr>
        </p:nvSpPr>
        <p:spPr/>
        <p:txBody>
          <a:bodyPr/>
          <a:lstStyle/>
          <a:p>
            <a:r>
              <a:rPr lang="en-US" dirty="0"/>
              <a:t>Life Cycle of Prediction models</a:t>
            </a:r>
          </a:p>
        </p:txBody>
      </p:sp>
      <p:pic>
        <p:nvPicPr>
          <p:cNvPr id="6" name="Content Placeholder 5" descr="A diagram of a model&#10;&#10;AI-generated content may be incorrect.">
            <a:extLst>
              <a:ext uri="{FF2B5EF4-FFF2-40B4-BE49-F238E27FC236}">
                <a16:creationId xmlns:a16="http://schemas.microsoft.com/office/drawing/2014/main" id="{29674250-C1DF-0167-7591-A3D9EC1E5F0E}"/>
              </a:ext>
            </a:extLst>
          </p:cNvPr>
          <p:cNvPicPr>
            <a:picLocks noGrp="1" noChangeAspect="1"/>
          </p:cNvPicPr>
          <p:nvPr>
            <p:ph idx="1"/>
          </p:nvPr>
        </p:nvPicPr>
        <p:blipFill>
          <a:blip r:embed="rId2"/>
          <a:srcRect l="11149" t="1621" r="10467" b="44086"/>
          <a:stretch>
            <a:fillRect/>
          </a:stretch>
        </p:blipFill>
        <p:spPr>
          <a:xfrm>
            <a:off x="2422046" y="1762125"/>
            <a:ext cx="8494643" cy="4010499"/>
          </a:xfrm>
        </p:spPr>
      </p:pic>
      <p:sp>
        <p:nvSpPr>
          <p:cNvPr id="7" name="Footer Placeholder 3">
            <a:extLst>
              <a:ext uri="{FF2B5EF4-FFF2-40B4-BE49-F238E27FC236}">
                <a16:creationId xmlns:a16="http://schemas.microsoft.com/office/drawing/2014/main" id="{77BF1A84-8637-0A61-54B4-F8EF39788EEC}"/>
              </a:ext>
            </a:extLst>
          </p:cNvPr>
          <p:cNvSpPr>
            <a:spLocks noGrp="1"/>
          </p:cNvSpPr>
          <p:nvPr>
            <p:ph type="ftr" sz="quarter" idx="3"/>
          </p:nvPr>
        </p:nvSpPr>
        <p:spPr>
          <a:xfrm>
            <a:off x="6188766" y="6520071"/>
            <a:ext cx="5910470" cy="337930"/>
          </a:xfrm>
        </p:spPr>
        <p:txBody>
          <a:bodyPr/>
          <a:lstStyle/>
          <a:p>
            <a:r>
              <a:rPr lang="en-US" sz="1000" dirty="0">
                <a:latin typeface="Arial" panose="020B0604020202020204" pitchFamily="34" charset="0"/>
                <a:cs typeface="Arial" panose="020B0604020202020204" pitchFamily="34" charset="0"/>
              </a:rPr>
              <a:t>Hussain, Knake, et al. </a:t>
            </a:r>
            <a:r>
              <a:rPr lang="en-US" sz="1000" i="0" u="none" strike="noStrike" dirty="0">
                <a:solidFill>
                  <a:srgbClr val="222222"/>
                </a:solidFill>
                <a:effectLst/>
                <a:latin typeface="Arial" panose="020B0604020202020204" pitchFamily="34" charset="0"/>
                <a:cs typeface="Arial" panose="020B0604020202020204" pitchFamily="34" charset="0"/>
              </a:rPr>
              <a:t>AI models in clinical neonatology: a review of modeling approaches and a consensus proposal for standardized reporting of model performance</a:t>
            </a:r>
            <a:r>
              <a:rPr lang="en-US" sz="1000" dirty="0">
                <a:latin typeface="Arial" panose="020B0604020202020204" pitchFamily="34" charset="0"/>
                <a:cs typeface="Arial" panose="020B0604020202020204" pitchFamily="34" charset="0"/>
              </a:rPr>
              <a:t>. Pediatric Research. 2024</a:t>
            </a:r>
          </a:p>
        </p:txBody>
      </p:sp>
    </p:spTree>
    <p:extLst>
      <p:ext uri="{BB962C8B-B14F-4D97-AF65-F5344CB8AC3E}">
        <p14:creationId xmlns:p14="http://schemas.microsoft.com/office/powerpoint/2010/main" val="647686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white sheet&#10;&#10;AI-generated content may be incorrect.">
            <a:extLst>
              <a:ext uri="{FF2B5EF4-FFF2-40B4-BE49-F238E27FC236}">
                <a16:creationId xmlns:a16="http://schemas.microsoft.com/office/drawing/2014/main" id="{4515F11D-0917-E2DD-B98A-A8E43BE96CD9}"/>
              </a:ext>
            </a:extLst>
          </p:cNvPr>
          <p:cNvPicPr>
            <a:picLocks noGrp="1" noChangeAspect="1"/>
          </p:cNvPicPr>
          <p:nvPr>
            <p:ph idx="1"/>
          </p:nvPr>
        </p:nvPicPr>
        <p:blipFill>
          <a:blip r:embed="rId2"/>
          <a:stretch>
            <a:fillRect/>
          </a:stretch>
        </p:blipFill>
        <p:spPr>
          <a:xfrm>
            <a:off x="1648680" y="-1"/>
            <a:ext cx="9363877" cy="6382475"/>
          </a:xfrm>
        </p:spPr>
      </p:pic>
      <p:sp>
        <p:nvSpPr>
          <p:cNvPr id="4" name="Footer Placeholder 3">
            <a:extLst>
              <a:ext uri="{FF2B5EF4-FFF2-40B4-BE49-F238E27FC236}">
                <a16:creationId xmlns:a16="http://schemas.microsoft.com/office/drawing/2014/main" id="{3BCF91E7-3316-D039-BC19-E6F73950AAC9}"/>
              </a:ext>
            </a:extLst>
          </p:cNvPr>
          <p:cNvSpPr>
            <a:spLocks noGrp="1"/>
          </p:cNvSpPr>
          <p:nvPr>
            <p:ph type="ftr" sz="quarter" idx="3"/>
          </p:nvPr>
        </p:nvSpPr>
        <p:spPr>
          <a:xfrm>
            <a:off x="6281530" y="6452049"/>
            <a:ext cx="5910470" cy="337930"/>
          </a:xfrm>
        </p:spPr>
        <p:txBody>
          <a:bodyPr/>
          <a:lstStyle/>
          <a:p>
            <a:r>
              <a:rPr lang="en-US" sz="1000" dirty="0">
                <a:latin typeface="Arial" panose="020B0604020202020204" pitchFamily="34" charset="0"/>
                <a:cs typeface="Arial" panose="020B0604020202020204" pitchFamily="34" charset="0"/>
              </a:rPr>
              <a:t>Hussain, Knake, et al. </a:t>
            </a:r>
            <a:r>
              <a:rPr lang="en-US" sz="1000" i="0" u="none" strike="noStrike" dirty="0">
                <a:solidFill>
                  <a:srgbClr val="222222"/>
                </a:solidFill>
                <a:effectLst/>
                <a:latin typeface="Arial" panose="020B0604020202020204" pitchFamily="34" charset="0"/>
                <a:cs typeface="Arial" panose="020B0604020202020204" pitchFamily="34" charset="0"/>
              </a:rPr>
              <a:t>AI models in clinical neonatology: a review of modeling approaches and a consensus proposal for standardized reporting of model performance</a:t>
            </a:r>
            <a:r>
              <a:rPr lang="en-US" sz="1000" dirty="0">
                <a:latin typeface="Arial" panose="020B0604020202020204" pitchFamily="34" charset="0"/>
                <a:cs typeface="Arial" panose="020B0604020202020204" pitchFamily="34" charset="0"/>
              </a:rPr>
              <a:t>. Pediatric Research. 2024</a:t>
            </a:r>
          </a:p>
        </p:txBody>
      </p:sp>
      <p:sp>
        <p:nvSpPr>
          <p:cNvPr id="9" name="Frame 8">
            <a:extLst>
              <a:ext uri="{FF2B5EF4-FFF2-40B4-BE49-F238E27FC236}">
                <a16:creationId xmlns:a16="http://schemas.microsoft.com/office/drawing/2014/main" id="{2E23AFB2-A2E2-FEE8-23D4-305A02CBEC77}"/>
              </a:ext>
            </a:extLst>
          </p:cNvPr>
          <p:cNvSpPr/>
          <p:nvPr/>
        </p:nvSpPr>
        <p:spPr>
          <a:xfrm>
            <a:off x="9703270" y="3428999"/>
            <a:ext cx="1309287" cy="1196009"/>
          </a:xfrm>
          <a:prstGeom prst="frame">
            <a:avLst>
              <a:gd name="adj1" fmla="val 806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a:extLst>
              <a:ext uri="{FF2B5EF4-FFF2-40B4-BE49-F238E27FC236}">
                <a16:creationId xmlns:a16="http://schemas.microsoft.com/office/drawing/2014/main" id="{D0A5BC27-0B06-0367-B628-8CF66F2BBFA0}"/>
              </a:ext>
            </a:extLst>
          </p:cNvPr>
          <p:cNvSpPr/>
          <p:nvPr/>
        </p:nvSpPr>
        <p:spPr>
          <a:xfrm>
            <a:off x="9826874" y="5777948"/>
            <a:ext cx="1185683" cy="571602"/>
          </a:xfrm>
          <a:prstGeom prst="frame">
            <a:avLst>
              <a:gd name="adj1" fmla="val 767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23818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27D29-4289-CF54-3E02-5A4C9CCA64DF}"/>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DB930C44-7C3B-D7A2-6E44-2FDE15BEB2E1}"/>
              </a:ext>
            </a:extLst>
          </p:cNvPr>
          <p:cNvSpPr>
            <a:spLocks noGrp="1"/>
          </p:cNvSpPr>
          <p:nvPr>
            <p:ph idx="1"/>
          </p:nvPr>
        </p:nvSpPr>
        <p:spPr>
          <a:xfrm>
            <a:off x="952500" y="2050741"/>
            <a:ext cx="6623957" cy="3892859"/>
          </a:xfrm>
        </p:spPr>
        <p:txBody>
          <a:bodyPr/>
          <a:lstStyle/>
          <a:p>
            <a:pPr marL="514350" indent="-514350">
              <a:buFont typeface="+mj-lt"/>
              <a:buAutoNum type="arabicPeriod"/>
            </a:pPr>
            <a:r>
              <a:rPr lang="en-US" dirty="0"/>
              <a:t>Understand a brief overview of AI and Machine Learning terminologies</a:t>
            </a:r>
          </a:p>
          <a:p>
            <a:pPr marL="514350" indent="-514350">
              <a:buFont typeface="+mj-lt"/>
              <a:buAutoNum type="arabicPeriod"/>
            </a:pPr>
            <a:r>
              <a:rPr lang="en-US" dirty="0"/>
              <a:t>Describe Ambient AI and its role in Clinical Documentation</a:t>
            </a:r>
          </a:p>
          <a:p>
            <a:pPr marL="514350" indent="-514350">
              <a:buFont typeface="+mj-lt"/>
              <a:buAutoNum type="arabicPeriod"/>
            </a:pPr>
            <a:r>
              <a:rPr lang="en-US" dirty="0"/>
              <a:t>Review data on Ambient AI and Burnout for clinicians</a:t>
            </a:r>
          </a:p>
          <a:p>
            <a:endParaRPr lang="en-US" dirty="0"/>
          </a:p>
        </p:txBody>
      </p:sp>
      <p:pic>
        <p:nvPicPr>
          <p:cNvPr id="4" name="Picture 3" descr="A baby in a blanket&#10;&#10;AI-generated content may be incorrect.">
            <a:extLst>
              <a:ext uri="{FF2B5EF4-FFF2-40B4-BE49-F238E27FC236}">
                <a16:creationId xmlns:a16="http://schemas.microsoft.com/office/drawing/2014/main" id="{B70F46BF-4421-9E3E-79F0-E5F4D3B378BC}"/>
              </a:ext>
            </a:extLst>
          </p:cNvPr>
          <p:cNvPicPr>
            <a:picLocks noChangeAspect="1"/>
          </p:cNvPicPr>
          <p:nvPr/>
        </p:nvPicPr>
        <p:blipFill>
          <a:blip r:embed="rId2"/>
          <a:stretch>
            <a:fillRect/>
          </a:stretch>
        </p:blipFill>
        <p:spPr>
          <a:xfrm>
            <a:off x="8298236" y="2363259"/>
            <a:ext cx="3520439" cy="2346959"/>
          </a:xfrm>
          <a:prstGeom prst="rect">
            <a:avLst/>
          </a:prstGeom>
        </p:spPr>
      </p:pic>
      <p:sp>
        <p:nvSpPr>
          <p:cNvPr id="5" name="Footer Placeholder 3">
            <a:extLst>
              <a:ext uri="{FF2B5EF4-FFF2-40B4-BE49-F238E27FC236}">
                <a16:creationId xmlns:a16="http://schemas.microsoft.com/office/drawing/2014/main" id="{B9F77321-0E51-5445-A66F-89A13F1D15D2}"/>
              </a:ext>
            </a:extLst>
          </p:cNvPr>
          <p:cNvSpPr txBox="1">
            <a:spLocks/>
          </p:cNvSpPr>
          <p:nvPr/>
        </p:nvSpPr>
        <p:spPr>
          <a:xfrm>
            <a:off x="8298235" y="4710219"/>
            <a:ext cx="4366885" cy="4264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Image generated by ChatGPT 4o (4/21/25)</a:t>
            </a:r>
          </a:p>
        </p:txBody>
      </p:sp>
    </p:spTree>
    <p:extLst>
      <p:ext uri="{BB962C8B-B14F-4D97-AF65-F5344CB8AC3E}">
        <p14:creationId xmlns:p14="http://schemas.microsoft.com/office/powerpoint/2010/main" val="3327775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45615"/>
            <a:ext cx="12192000" cy="6366771"/>
          </a:xfrm>
          <a:custGeom>
            <a:avLst/>
            <a:gdLst/>
            <a:ahLst/>
            <a:cxnLst/>
            <a:rect l="l" t="t" r="r" b="b"/>
            <a:pathLst>
              <a:path w="18288000" h="9550156">
                <a:moveTo>
                  <a:pt x="0" y="0"/>
                </a:moveTo>
                <a:lnTo>
                  <a:pt x="18288000" y="0"/>
                </a:lnTo>
                <a:lnTo>
                  <a:pt x="18288000" y="9550156"/>
                </a:lnTo>
                <a:lnTo>
                  <a:pt x="0" y="9550156"/>
                </a:lnTo>
                <a:lnTo>
                  <a:pt x="0" y="0"/>
                </a:lnTo>
                <a:close/>
              </a:path>
            </a:pathLst>
          </a:custGeom>
          <a:blipFill>
            <a:blip r:embed="rId2"/>
            <a:stretch>
              <a:fillRect/>
            </a:stretch>
          </a:blipFill>
        </p:spPr>
        <p:txBody>
          <a:bodyPr/>
          <a:lstStyle/>
          <a:p>
            <a:endParaRPr lang="en-US" sz="933"/>
          </a:p>
        </p:txBody>
      </p:sp>
      <p:sp>
        <p:nvSpPr>
          <p:cNvPr id="3" name="Freeform 3"/>
          <p:cNvSpPr/>
          <p:nvPr/>
        </p:nvSpPr>
        <p:spPr>
          <a:xfrm>
            <a:off x="8566701" y="2164902"/>
            <a:ext cx="1150804" cy="348119"/>
          </a:xfrm>
          <a:custGeom>
            <a:avLst/>
            <a:gdLst/>
            <a:ahLst/>
            <a:cxnLst/>
            <a:rect l="l" t="t" r="r" b="b"/>
            <a:pathLst>
              <a:path w="1726205" h="522177">
                <a:moveTo>
                  <a:pt x="0" y="0"/>
                </a:moveTo>
                <a:lnTo>
                  <a:pt x="1726204" y="0"/>
                </a:lnTo>
                <a:lnTo>
                  <a:pt x="1726204" y="522177"/>
                </a:lnTo>
                <a:lnTo>
                  <a:pt x="0" y="5221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933"/>
          </a:p>
        </p:txBody>
      </p:sp>
      <p:sp>
        <p:nvSpPr>
          <p:cNvPr id="4" name="TextBox 4"/>
          <p:cNvSpPr txBox="1"/>
          <p:nvPr/>
        </p:nvSpPr>
        <p:spPr>
          <a:xfrm>
            <a:off x="7910225" y="1556793"/>
            <a:ext cx="2366665" cy="469872"/>
          </a:xfrm>
          <a:prstGeom prst="rect">
            <a:avLst/>
          </a:prstGeom>
        </p:spPr>
        <p:txBody>
          <a:bodyPr lIns="0" tIns="0" rIns="0" bIns="0" rtlCol="0" anchor="t">
            <a:spAutoFit/>
          </a:bodyPr>
          <a:lstStyle/>
          <a:p>
            <a:pPr algn="ctr">
              <a:lnSpc>
                <a:spcPts val="3920"/>
              </a:lnSpc>
            </a:pPr>
            <a:r>
              <a:rPr lang="en-US" sz="2800">
                <a:solidFill>
                  <a:srgbClr val="0177B5"/>
                </a:solidFill>
                <a:latin typeface="Canva Sans 1 Bold"/>
              </a:rPr>
              <a:t>PROBABILITY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466FFE9-A665-52AA-886F-5870D4E85BB8}"/>
              </a:ext>
            </a:extLst>
          </p:cNvPr>
          <p:cNvSpPr>
            <a:spLocks noGrp="1"/>
          </p:cNvSpPr>
          <p:nvPr>
            <p:ph type="subTitle" idx="1"/>
          </p:nvPr>
        </p:nvSpPr>
        <p:spPr/>
        <p:txBody>
          <a:bodyPr/>
          <a:lstStyle/>
          <a:p>
            <a:r>
              <a:rPr lang="en-US" dirty="0" err="1"/>
              <a:t>ChatGPT</a:t>
            </a:r>
            <a:r>
              <a:rPr lang="en-US" dirty="0"/>
              <a:t> for Neonatology</a:t>
            </a:r>
          </a:p>
        </p:txBody>
      </p:sp>
      <p:pic>
        <p:nvPicPr>
          <p:cNvPr id="4" name="Picture 6" descr="Timeline&#10;&#10;Description automatically generated">
            <a:extLst>
              <a:ext uri="{FF2B5EF4-FFF2-40B4-BE49-F238E27FC236}">
                <a16:creationId xmlns:a16="http://schemas.microsoft.com/office/drawing/2014/main" id="{2533E86B-C177-C03B-B736-873C1170ECB1}"/>
              </a:ext>
            </a:extLst>
          </p:cNvPr>
          <p:cNvPicPr>
            <a:picLocks noChangeAspect="1"/>
          </p:cNvPicPr>
          <p:nvPr/>
        </p:nvPicPr>
        <p:blipFill>
          <a:blip r:embed="rId3"/>
          <a:stretch>
            <a:fillRect/>
          </a:stretch>
        </p:blipFill>
        <p:spPr>
          <a:xfrm>
            <a:off x="8300773" y="416559"/>
            <a:ext cx="2946351" cy="3815079"/>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14664CB6-AE1E-48EF-FFE1-CB534F8E4638}"/>
              </a:ext>
            </a:extLst>
          </p:cNvPr>
          <p:cNvPicPr>
            <a:picLocks noChangeAspect="1"/>
          </p:cNvPicPr>
          <p:nvPr/>
        </p:nvPicPr>
        <p:blipFill>
          <a:blip r:embed="rId4"/>
          <a:stretch>
            <a:fillRect/>
          </a:stretch>
        </p:blipFill>
        <p:spPr>
          <a:xfrm>
            <a:off x="822411" y="3946896"/>
            <a:ext cx="3873158" cy="2298816"/>
          </a:xfrm>
          <a:prstGeom prst="rect">
            <a:avLst/>
          </a:prstGeom>
        </p:spPr>
      </p:pic>
      <p:pic>
        <p:nvPicPr>
          <p:cNvPr id="8" name="Picture 7" descr="A screenshot of a medical test&#10;&#10;Description automatically generated">
            <a:extLst>
              <a:ext uri="{FF2B5EF4-FFF2-40B4-BE49-F238E27FC236}">
                <a16:creationId xmlns:a16="http://schemas.microsoft.com/office/drawing/2014/main" id="{C1613A5B-8CD6-6F43-8BEA-E41AD87CD6E1}"/>
              </a:ext>
            </a:extLst>
          </p:cNvPr>
          <p:cNvPicPr>
            <a:picLocks noChangeAspect="1"/>
          </p:cNvPicPr>
          <p:nvPr/>
        </p:nvPicPr>
        <p:blipFill>
          <a:blip r:embed="rId5"/>
          <a:stretch>
            <a:fillRect/>
          </a:stretch>
        </p:blipFill>
        <p:spPr>
          <a:xfrm>
            <a:off x="5041556" y="4446389"/>
            <a:ext cx="5760723" cy="1808332"/>
          </a:xfrm>
          <a:prstGeom prst="rect">
            <a:avLst/>
          </a:prstGeom>
        </p:spPr>
      </p:pic>
      <p:sp>
        <p:nvSpPr>
          <p:cNvPr id="7" name="Text Placeholder 2">
            <a:extLst>
              <a:ext uri="{FF2B5EF4-FFF2-40B4-BE49-F238E27FC236}">
                <a16:creationId xmlns:a16="http://schemas.microsoft.com/office/drawing/2014/main" id="{FED6D153-C060-88C1-6B30-DAF39F00C961}"/>
              </a:ext>
            </a:extLst>
          </p:cNvPr>
          <p:cNvSpPr>
            <a:spLocks noGrp="1"/>
          </p:cNvSpPr>
          <p:nvPr>
            <p:ph type="body" sz="quarter" idx="10"/>
          </p:nvPr>
        </p:nvSpPr>
        <p:spPr>
          <a:xfrm>
            <a:off x="711201" y="1717233"/>
            <a:ext cx="10769599" cy="885627"/>
          </a:xfrm>
        </p:spPr>
        <p:txBody>
          <a:bodyPr/>
          <a:lstStyle/>
          <a:p>
            <a:pPr marL="380990" indent="-380990">
              <a:buFont typeface="Arial" panose="020B0604020202020204" pitchFamily="34" charset="0"/>
              <a:buChar char="•"/>
            </a:pPr>
            <a:r>
              <a:rPr lang="en-US" dirty="0" err="1"/>
              <a:t>ChatGPT</a:t>
            </a:r>
            <a:r>
              <a:rPr lang="en-US" dirty="0"/>
              <a:t> (3.5) got 45% of the questions correct</a:t>
            </a:r>
          </a:p>
          <a:p>
            <a:pPr marL="380990" indent="-380990">
              <a:buFont typeface="Arial" panose="020B0604020202020204" pitchFamily="34" charset="0"/>
              <a:buChar char="•"/>
            </a:pPr>
            <a:r>
              <a:rPr lang="en-US" dirty="0" err="1"/>
              <a:t>ChatGPT</a:t>
            </a:r>
            <a:r>
              <a:rPr lang="en-US" dirty="0"/>
              <a:t> (4) got 70% of the questions correct</a:t>
            </a:r>
          </a:p>
        </p:txBody>
      </p:sp>
      <p:pic>
        <p:nvPicPr>
          <p:cNvPr id="5" name="Picture 4" descr="A screenshot of a phone&#10;&#10;Description automatically generated">
            <a:extLst>
              <a:ext uri="{FF2B5EF4-FFF2-40B4-BE49-F238E27FC236}">
                <a16:creationId xmlns:a16="http://schemas.microsoft.com/office/drawing/2014/main" id="{0474E7E9-D4D1-CE73-D10E-170B01DBA09E}"/>
              </a:ext>
            </a:extLst>
          </p:cNvPr>
          <p:cNvPicPr>
            <a:picLocks noChangeAspect="1"/>
          </p:cNvPicPr>
          <p:nvPr/>
        </p:nvPicPr>
        <p:blipFill rotWithShape="1">
          <a:blip r:embed="rId6"/>
          <a:srcRect b="15818"/>
          <a:stretch/>
        </p:blipFill>
        <p:spPr>
          <a:xfrm>
            <a:off x="2332569" y="2820941"/>
            <a:ext cx="5417974" cy="1625448"/>
          </a:xfrm>
          <a:prstGeom prst="rect">
            <a:avLst/>
          </a:prstGeom>
        </p:spPr>
      </p:pic>
    </p:spTree>
    <p:extLst>
      <p:ext uri="{BB962C8B-B14F-4D97-AF65-F5344CB8AC3E}">
        <p14:creationId xmlns:p14="http://schemas.microsoft.com/office/powerpoint/2010/main" val="4124084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EA52BA-2C43-4C9D-6076-A3A0BE80AFE4}"/>
              </a:ext>
            </a:extLst>
          </p:cNvPr>
          <p:cNvSpPr>
            <a:spLocks noGrp="1"/>
          </p:cNvSpPr>
          <p:nvPr>
            <p:ph type="title"/>
          </p:nvPr>
        </p:nvSpPr>
        <p:spPr/>
        <p:txBody>
          <a:bodyPr/>
          <a:lstStyle/>
          <a:p>
            <a:pPr algn="ctr"/>
            <a:r>
              <a:rPr lang="en-US" dirty="0"/>
              <a:t>Literature Reviews</a:t>
            </a:r>
          </a:p>
        </p:txBody>
      </p:sp>
      <p:sp>
        <p:nvSpPr>
          <p:cNvPr id="8" name="Freeform 2">
            <a:extLst>
              <a:ext uri="{FF2B5EF4-FFF2-40B4-BE49-F238E27FC236}">
                <a16:creationId xmlns:a16="http://schemas.microsoft.com/office/drawing/2014/main" id="{68E9CA23-8612-2AB3-F709-2B4F8689AE80}"/>
              </a:ext>
            </a:extLst>
          </p:cNvPr>
          <p:cNvSpPr/>
          <p:nvPr/>
        </p:nvSpPr>
        <p:spPr>
          <a:xfrm>
            <a:off x="213428" y="2543444"/>
            <a:ext cx="3020793" cy="3140220"/>
          </a:xfrm>
          <a:custGeom>
            <a:avLst/>
            <a:gdLst/>
            <a:ahLst/>
            <a:cxnLst/>
            <a:rect l="l" t="t" r="r" b="b"/>
            <a:pathLst>
              <a:path w="4531190" h="4710330">
                <a:moveTo>
                  <a:pt x="0" y="0"/>
                </a:moveTo>
                <a:lnTo>
                  <a:pt x="4531190" y="0"/>
                </a:lnTo>
                <a:lnTo>
                  <a:pt x="4531190" y="4710330"/>
                </a:lnTo>
                <a:lnTo>
                  <a:pt x="0" y="4710330"/>
                </a:lnTo>
                <a:lnTo>
                  <a:pt x="0" y="0"/>
                </a:lnTo>
                <a:close/>
              </a:path>
            </a:pathLst>
          </a:custGeom>
          <a:blipFill>
            <a:blip r:embed="rId3"/>
            <a:stretch>
              <a:fillRect/>
            </a:stretch>
          </a:blipFill>
        </p:spPr>
        <p:txBody>
          <a:bodyPr/>
          <a:lstStyle/>
          <a:p>
            <a:endParaRPr lang="en-US" sz="933"/>
          </a:p>
        </p:txBody>
      </p:sp>
      <p:sp>
        <p:nvSpPr>
          <p:cNvPr id="9" name="Freeform 3">
            <a:extLst>
              <a:ext uri="{FF2B5EF4-FFF2-40B4-BE49-F238E27FC236}">
                <a16:creationId xmlns:a16="http://schemas.microsoft.com/office/drawing/2014/main" id="{73E99AF8-6A67-583A-F06E-9E9A02DFB0DC}"/>
              </a:ext>
            </a:extLst>
          </p:cNvPr>
          <p:cNvSpPr/>
          <p:nvPr/>
        </p:nvSpPr>
        <p:spPr>
          <a:xfrm>
            <a:off x="3604990" y="2543444"/>
            <a:ext cx="3130588" cy="3140220"/>
          </a:xfrm>
          <a:custGeom>
            <a:avLst/>
            <a:gdLst/>
            <a:ahLst/>
            <a:cxnLst/>
            <a:rect l="l" t="t" r="r" b="b"/>
            <a:pathLst>
              <a:path w="4695881" h="4710330">
                <a:moveTo>
                  <a:pt x="0" y="0"/>
                </a:moveTo>
                <a:lnTo>
                  <a:pt x="4695881" y="0"/>
                </a:lnTo>
                <a:lnTo>
                  <a:pt x="4695881" y="4710330"/>
                </a:lnTo>
                <a:lnTo>
                  <a:pt x="0" y="4710330"/>
                </a:lnTo>
                <a:lnTo>
                  <a:pt x="0" y="0"/>
                </a:lnTo>
                <a:close/>
              </a:path>
            </a:pathLst>
          </a:custGeom>
          <a:blipFill>
            <a:blip r:embed="rId4"/>
            <a:stretch>
              <a:fillRect/>
            </a:stretch>
          </a:blipFill>
        </p:spPr>
        <p:txBody>
          <a:bodyPr/>
          <a:lstStyle/>
          <a:p>
            <a:endParaRPr lang="en-US" sz="933"/>
          </a:p>
        </p:txBody>
      </p:sp>
      <p:sp>
        <p:nvSpPr>
          <p:cNvPr id="11" name="TextBox 6">
            <a:extLst>
              <a:ext uri="{FF2B5EF4-FFF2-40B4-BE49-F238E27FC236}">
                <a16:creationId xmlns:a16="http://schemas.microsoft.com/office/drawing/2014/main" id="{643E726F-EA8A-DE94-1267-1D0493FAD873}"/>
              </a:ext>
            </a:extLst>
          </p:cNvPr>
          <p:cNvSpPr txBox="1"/>
          <p:nvPr/>
        </p:nvSpPr>
        <p:spPr>
          <a:xfrm>
            <a:off x="213427" y="1856810"/>
            <a:ext cx="2127845" cy="384529"/>
          </a:xfrm>
          <a:prstGeom prst="rect">
            <a:avLst/>
          </a:prstGeom>
        </p:spPr>
        <p:txBody>
          <a:bodyPr lIns="0" tIns="0" rIns="0" bIns="0" rtlCol="0" anchor="t">
            <a:spAutoFit/>
          </a:bodyPr>
          <a:lstStyle/>
          <a:p>
            <a:pPr algn="ctr">
              <a:lnSpc>
                <a:spcPts val="3173"/>
              </a:lnSpc>
            </a:pPr>
            <a:r>
              <a:rPr lang="en-US" sz="2267" dirty="0">
                <a:latin typeface="Canva Sans 1"/>
              </a:rPr>
              <a:t>research rabbit</a:t>
            </a:r>
          </a:p>
        </p:txBody>
      </p:sp>
      <p:sp>
        <p:nvSpPr>
          <p:cNvPr id="12" name="TextBox 7">
            <a:extLst>
              <a:ext uri="{FF2B5EF4-FFF2-40B4-BE49-F238E27FC236}">
                <a16:creationId xmlns:a16="http://schemas.microsoft.com/office/drawing/2014/main" id="{21E6563D-AAB8-264D-2D20-B030111CC52F}"/>
              </a:ext>
            </a:extLst>
          </p:cNvPr>
          <p:cNvSpPr txBox="1"/>
          <p:nvPr/>
        </p:nvSpPr>
        <p:spPr>
          <a:xfrm>
            <a:off x="3604990" y="1856810"/>
            <a:ext cx="3086497" cy="384529"/>
          </a:xfrm>
          <a:prstGeom prst="rect">
            <a:avLst/>
          </a:prstGeom>
        </p:spPr>
        <p:txBody>
          <a:bodyPr lIns="0" tIns="0" rIns="0" bIns="0" rtlCol="0" anchor="t">
            <a:spAutoFit/>
          </a:bodyPr>
          <a:lstStyle/>
          <a:p>
            <a:pPr algn="ctr">
              <a:lnSpc>
                <a:spcPts val="3173"/>
              </a:lnSpc>
            </a:pPr>
            <a:r>
              <a:rPr lang="en-US" sz="2267" dirty="0">
                <a:latin typeface="Canva Sans 1"/>
              </a:rPr>
              <a:t>open knowledge maps</a:t>
            </a:r>
          </a:p>
        </p:txBody>
      </p:sp>
      <p:sp>
        <p:nvSpPr>
          <p:cNvPr id="13" name="TextBox 8">
            <a:extLst>
              <a:ext uri="{FF2B5EF4-FFF2-40B4-BE49-F238E27FC236}">
                <a16:creationId xmlns:a16="http://schemas.microsoft.com/office/drawing/2014/main" id="{12AE97F3-C782-31CD-E402-A67156C3C1F2}"/>
              </a:ext>
            </a:extLst>
          </p:cNvPr>
          <p:cNvSpPr txBox="1"/>
          <p:nvPr/>
        </p:nvSpPr>
        <p:spPr>
          <a:xfrm>
            <a:off x="7734299" y="1856810"/>
            <a:ext cx="2037855" cy="384529"/>
          </a:xfrm>
          <a:prstGeom prst="rect">
            <a:avLst/>
          </a:prstGeom>
        </p:spPr>
        <p:txBody>
          <a:bodyPr lIns="0" tIns="0" rIns="0" bIns="0" rtlCol="0" anchor="t">
            <a:spAutoFit/>
          </a:bodyPr>
          <a:lstStyle/>
          <a:p>
            <a:pPr algn="ctr">
              <a:lnSpc>
                <a:spcPts val="3173"/>
              </a:lnSpc>
            </a:pPr>
            <a:r>
              <a:rPr lang="en-US" sz="2267">
                <a:latin typeface="Canva Sans 1"/>
              </a:rPr>
              <a:t>open evidence</a:t>
            </a:r>
          </a:p>
        </p:txBody>
      </p:sp>
      <p:pic>
        <p:nvPicPr>
          <p:cNvPr id="3" name="Picture 2" descr="A screenshot of a computer&#10;&#10;AI-generated content may be incorrect.">
            <a:extLst>
              <a:ext uri="{FF2B5EF4-FFF2-40B4-BE49-F238E27FC236}">
                <a16:creationId xmlns:a16="http://schemas.microsoft.com/office/drawing/2014/main" id="{8C2A87B1-5EF0-EE5E-4B8B-2C1238D681D9}"/>
              </a:ext>
            </a:extLst>
          </p:cNvPr>
          <p:cNvPicPr>
            <a:picLocks noChangeAspect="1"/>
          </p:cNvPicPr>
          <p:nvPr/>
        </p:nvPicPr>
        <p:blipFill>
          <a:blip r:embed="rId5"/>
          <a:stretch>
            <a:fillRect/>
          </a:stretch>
        </p:blipFill>
        <p:spPr>
          <a:xfrm>
            <a:off x="6873503" y="2423066"/>
            <a:ext cx="4673928" cy="3380975"/>
          </a:xfrm>
          <a:prstGeom prst="rect">
            <a:avLst/>
          </a:prstGeom>
        </p:spPr>
      </p:pic>
    </p:spTree>
    <p:extLst>
      <p:ext uri="{BB962C8B-B14F-4D97-AF65-F5344CB8AC3E}">
        <p14:creationId xmlns:p14="http://schemas.microsoft.com/office/powerpoint/2010/main" val="1633004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7E2B4B-D100-F31B-BDED-C56CB2D603A6}"/>
              </a:ext>
            </a:extLst>
          </p:cNvPr>
          <p:cNvSpPr>
            <a:spLocks noGrp="1"/>
          </p:cNvSpPr>
          <p:nvPr>
            <p:ph type="ctrTitle"/>
          </p:nvPr>
        </p:nvSpPr>
        <p:spPr/>
        <p:txBody>
          <a:bodyPr/>
          <a:lstStyle/>
          <a:p>
            <a:r>
              <a:rPr lang="en-US" dirty="0"/>
              <a:t>Ambient AI</a:t>
            </a:r>
          </a:p>
        </p:txBody>
      </p:sp>
      <p:sp>
        <p:nvSpPr>
          <p:cNvPr id="5" name="Subtitle 4">
            <a:extLst>
              <a:ext uri="{FF2B5EF4-FFF2-40B4-BE49-F238E27FC236}">
                <a16:creationId xmlns:a16="http://schemas.microsoft.com/office/drawing/2014/main" id="{A717FC88-18DF-59ED-8DCC-836623BD1FC0}"/>
              </a:ext>
            </a:extLst>
          </p:cNvPr>
          <p:cNvSpPr>
            <a:spLocks noGrp="1"/>
          </p:cNvSpPr>
          <p:nvPr>
            <p:ph type="subTitle" idx="1"/>
          </p:nvPr>
        </p:nvSpPr>
        <p:spPr/>
        <p:txBody>
          <a:bodyPr/>
          <a:lstStyle/>
          <a:p>
            <a:endParaRPr lang="en-US"/>
          </a:p>
        </p:txBody>
      </p:sp>
      <p:pic>
        <p:nvPicPr>
          <p:cNvPr id="7" name="Picture 6" descr="A doctor talking to a person&#10;&#10;AI-generated content may be incorrect.">
            <a:extLst>
              <a:ext uri="{FF2B5EF4-FFF2-40B4-BE49-F238E27FC236}">
                <a16:creationId xmlns:a16="http://schemas.microsoft.com/office/drawing/2014/main" id="{77BBED2E-7BB6-5FC0-E9F6-8B6B96A7815C}"/>
              </a:ext>
            </a:extLst>
          </p:cNvPr>
          <p:cNvPicPr>
            <a:picLocks noChangeAspect="1"/>
          </p:cNvPicPr>
          <p:nvPr/>
        </p:nvPicPr>
        <p:blipFill>
          <a:blip r:embed="rId2"/>
          <a:stretch>
            <a:fillRect/>
          </a:stretch>
        </p:blipFill>
        <p:spPr>
          <a:xfrm>
            <a:off x="5813258" y="1544159"/>
            <a:ext cx="5029200" cy="3352800"/>
          </a:xfrm>
          <a:prstGeom prst="rect">
            <a:avLst/>
          </a:prstGeom>
        </p:spPr>
      </p:pic>
      <p:sp>
        <p:nvSpPr>
          <p:cNvPr id="8" name="Footer Placeholder 3">
            <a:extLst>
              <a:ext uri="{FF2B5EF4-FFF2-40B4-BE49-F238E27FC236}">
                <a16:creationId xmlns:a16="http://schemas.microsoft.com/office/drawing/2014/main" id="{BB04AD56-8148-BF00-E98E-C14AE910BFCA}"/>
              </a:ext>
            </a:extLst>
          </p:cNvPr>
          <p:cNvSpPr txBox="1">
            <a:spLocks/>
          </p:cNvSpPr>
          <p:nvPr/>
        </p:nvSpPr>
        <p:spPr>
          <a:xfrm>
            <a:off x="6305131" y="4896959"/>
            <a:ext cx="4366885" cy="4264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Image generated by ChatGPT 5 (10/16/25)</a:t>
            </a:r>
          </a:p>
        </p:txBody>
      </p:sp>
    </p:spTree>
    <p:extLst>
      <p:ext uri="{BB962C8B-B14F-4D97-AF65-F5344CB8AC3E}">
        <p14:creationId xmlns:p14="http://schemas.microsoft.com/office/powerpoint/2010/main" val="3414758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A355E-1367-C1A9-03F6-B60446154C55}"/>
              </a:ext>
            </a:extLst>
          </p:cNvPr>
          <p:cNvSpPr>
            <a:spLocks noGrp="1"/>
          </p:cNvSpPr>
          <p:nvPr>
            <p:ph type="title"/>
          </p:nvPr>
        </p:nvSpPr>
        <p:spPr/>
        <p:txBody>
          <a:bodyPr/>
          <a:lstStyle/>
          <a:p>
            <a:r>
              <a:rPr lang="en-US" dirty="0"/>
              <a:t>What is Ambient AI?</a:t>
            </a:r>
          </a:p>
        </p:txBody>
      </p:sp>
      <p:sp>
        <p:nvSpPr>
          <p:cNvPr id="5" name="Content Placeholder 4">
            <a:extLst>
              <a:ext uri="{FF2B5EF4-FFF2-40B4-BE49-F238E27FC236}">
                <a16:creationId xmlns:a16="http://schemas.microsoft.com/office/drawing/2014/main" id="{F8FEF692-6651-17C8-7948-795BDF9B7674}"/>
              </a:ext>
            </a:extLst>
          </p:cNvPr>
          <p:cNvSpPr>
            <a:spLocks noGrp="1"/>
          </p:cNvSpPr>
          <p:nvPr>
            <p:ph idx="1"/>
          </p:nvPr>
        </p:nvSpPr>
        <p:spPr>
          <a:xfrm>
            <a:off x="952499" y="1686757"/>
            <a:ext cx="5340017" cy="4040275"/>
          </a:xfrm>
        </p:spPr>
        <p:txBody>
          <a:bodyPr/>
          <a:lstStyle/>
          <a:p>
            <a:r>
              <a:rPr lang="en-US" dirty="0"/>
              <a:t>In 2025, approximately 90 commercial platforms</a:t>
            </a:r>
          </a:p>
          <a:p>
            <a:r>
              <a:rPr lang="en-US" dirty="0"/>
              <a:t>Fastest growing new technology</a:t>
            </a:r>
          </a:p>
          <a:p>
            <a:r>
              <a:rPr lang="en-US" dirty="0"/>
              <a:t>The magnitude of burnout reduction with ambient AI is comparable to that achieved with human scribes</a:t>
            </a:r>
          </a:p>
        </p:txBody>
      </p:sp>
      <p:pic>
        <p:nvPicPr>
          <p:cNvPr id="4" name="Picture 3" descr="A graph on a white sheet&#10;&#10;AI-generated content may be incorrect.">
            <a:extLst>
              <a:ext uri="{FF2B5EF4-FFF2-40B4-BE49-F238E27FC236}">
                <a16:creationId xmlns:a16="http://schemas.microsoft.com/office/drawing/2014/main" id="{67D4EC39-DFD0-AF5B-34D1-89028075D9DC}"/>
              </a:ext>
            </a:extLst>
          </p:cNvPr>
          <p:cNvPicPr>
            <a:picLocks noChangeAspect="1"/>
          </p:cNvPicPr>
          <p:nvPr/>
        </p:nvPicPr>
        <p:blipFill>
          <a:blip r:embed="rId3"/>
          <a:stretch>
            <a:fillRect/>
          </a:stretch>
        </p:blipFill>
        <p:spPr>
          <a:xfrm>
            <a:off x="7589569" y="300789"/>
            <a:ext cx="4109668" cy="5558589"/>
          </a:xfrm>
          <a:prstGeom prst="rect">
            <a:avLst/>
          </a:prstGeom>
        </p:spPr>
      </p:pic>
      <p:sp>
        <p:nvSpPr>
          <p:cNvPr id="6" name="Footer Placeholder 3">
            <a:extLst>
              <a:ext uri="{FF2B5EF4-FFF2-40B4-BE49-F238E27FC236}">
                <a16:creationId xmlns:a16="http://schemas.microsoft.com/office/drawing/2014/main" id="{BA4F20FA-CEDD-6BE6-0F78-6325734176ED}"/>
              </a:ext>
            </a:extLst>
          </p:cNvPr>
          <p:cNvSpPr>
            <a:spLocks noGrp="1"/>
          </p:cNvSpPr>
          <p:nvPr>
            <p:ph type="ftr" sz="quarter" idx="3"/>
          </p:nvPr>
        </p:nvSpPr>
        <p:spPr>
          <a:xfrm>
            <a:off x="6188765" y="6453809"/>
            <a:ext cx="5883965" cy="337930"/>
          </a:xfrm>
        </p:spPr>
        <p:txBody>
          <a:bodyPr/>
          <a:lstStyle/>
          <a:p>
            <a:pPr>
              <a:defRPr/>
            </a:pPr>
            <a:r>
              <a:rPr lang="en-US" altLang="en-US" sz="1200" dirty="0"/>
              <a:t>Tierney et al. Ambient AI Scribes to Alleviate the Burden of Clinical Documentation. NEJM Catalyst. Vol 5. No 3. March 2024</a:t>
            </a:r>
          </a:p>
        </p:txBody>
      </p:sp>
    </p:spTree>
    <p:extLst>
      <p:ext uri="{BB962C8B-B14F-4D97-AF65-F5344CB8AC3E}">
        <p14:creationId xmlns:p14="http://schemas.microsoft.com/office/powerpoint/2010/main" val="3273340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6E123-C07A-CDD4-2BFB-58DF065FE3BA}"/>
              </a:ext>
            </a:extLst>
          </p:cNvPr>
          <p:cNvSpPr>
            <a:spLocks noGrp="1"/>
          </p:cNvSpPr>
          <p:nvPr>
            <p:ph type="title"/>
          </p:nvPr>
        </p:nvSpPr>
        <p:spPr/>
        <p:txBody>
          <a:bodyPr>
            <a:normAutofit fontScale="90000"/>
          </a:bodyPr>
          <a:lstStyle/>
          <a:p>
            <a:r>
              <a:rPr lang="en-US" dirty="0"/>
              <a:t>Multi-center QI Study on Clinician Experience</a:t>
            </a:r>
          </a:p>
        </p:txBody>
      </p:sp>
      <p:sp>
        <p:nvSpPr>
          <p:cNvPr id="6" name="Footer Placeholder 3">
            <a:extLst>
              <a:ext uri="{FF2B5EF4-FFF2-40B4-BE49-F238E27FC236}">
                <a16:creationId xmlns:a16="http://schemas.microsoft.com/office/drawing/2014/main" id="{149A1E61-7CCF-C49A-58D0-C7BD24501A96}"/>
              </a:ext>
            </a:extLst>
          </p:cNvPr>
          <p:cNvSpPr>
            <a:spLocks noGrp="1"/>
          </p:cNvSpPr>
          <p:nvPr>
            <p:ph type="ftr" sz="quarter" idx="3"/>
          </p:nvPr>
        </p:nvSpPr>
        <p:spPr>
          <a:xfrm>
            <a:off x="6188765" y="6453809"/>
            <a:ext cx="5883965" cy="337930"/>
          </a:xfrm>
        </p:spPr>
        <p:txBody>
          <a:bodyPr/>
          <a:lstStyle/>
          <a:p>
            <a:pPr>
              <a:defRPr/>
            </a:pPr>
            <a:r>
              <a:rPr lang="en-US" altLang="en-US" sz="1200" dirty="0"/>
              <a:t>Olson et al. Use of Ambient AI Scribes to Reduce Administrative Burden and Professional Burnout. JAMA Network open.  Oct 2, 2025</a:t>
            </a:r>
          </a:p>
        </p:txBody>
      </p:sp>
      <p:pic>
        <p:nvPicPr>
          <p:cNvPr id="10" name="Content Placeholder 9" descr="A screenshot of a table&#10;&#10;AI-generated content may be incorrect.">
            <a:extLst>
              <a:ext uri="{FF2B5EF4-FFF2-40B4-BE49-F238E27FC236}">
                <a16:creationId xmlns:a16="http://schemas.microsoft.com/office/drawing/2014/main" id="{738C77AF-44FA-BF34-E1B6-A449C68C9CDF}"/>
              </a:ext>
            </a:extLst>
          </p:cNvPr>
          <p:cNvPicPr>
            <a:picLocks noGrp="1" noChangeAspect="1"/>
          </p:cNvPicPr>
          <p:nvPr>
            <p:ph idx="1"/>
          </p:nvPr>
        </p:nvPicPr>
        <p:blipFill>
          <a:blip r:embed="rId3"/>
          <a:stretch>
            <a:fillRect/>
          </a:stretch>
        </p:blipFill>
        <p:spPr>
          <a:xfrm>
            <a:off x="952499" y="1591260"/>
            <a:ext cx="6991536" cy="4256087"/>
          </a:xfrm>
        </p:spPr>
      </p:pic>
      <p:cxnSp>
        <p:nvCxnSpPr>
          <p:cNvPr id="12" name="Straight Arrow Connector 11">
            <a:extLst>
              <a:ext uri="{FF2B5EF4-FFF2-40B4-BE49-F238E27FC236}">
                <a16:creationId xmlns:a16="http://schemas.microsoft.com/office/drawing/2014/main" id="{180BC56A-C467-5856-D7E2-19A44C89C107}"/>
              </a:ext>
            </a:extLst>
          </p:cNvPr>
          <p:cNvCxnSpPr>
            <a:cxnSpLocks/>
          </p:cNvCxnSpPr>
          <p:nvPr/>
        </p:nvCxnSpPr>
        <p:spPr>
          <a:xfrm flipH="1" flipV="1">
            <a:off x="7772401" y="2322094"/>
            <a:ext cx="1588168" cy="5053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BC66CBE-5239-BBD6-875F-95CD9DFE2BA3}"/>
              </a:ext>
            </a:extLst>
          </p:cNvPr>
          <p:cNvSpPr txBox="1"/>
          <p:nvPr/>
        </p:nvSpPr>
        <p:spPr>
          <a:xfrm>
            <a:off x="9360569" y="2630998"/>
            <a:ext cx="2334126" cy="369332"/>
          </a:xfrm>
          <a:prstGeom prst="rect">
            <a:avLst/>
          </a:prstGeom>
          <a:noFill/>
        </p:spPr>
        <p:txBody>
          <a:bodyPr wrap="square" rtlCol="0">
            <a:spAutoFit/>
          </a:bodyPr>
          <a:lstStyle/>
          <a:p>
            <a:r>
              <a:rPr lang="en-US" dirty="0"/>
              <a:t>Decreased Burn out!</a:t>
            </a:r>
          </a:p>
        </p:txBody>
      </p:sp>
      <p:cxnSp>
        <p:nvCxnSpPr>
          <p:cNvPr id="17" name="Straight Arrow Connector 16">
            <a:extLst>
              <a:ext uri="{FF2B5EF4-FFF2-40B4-BE49-F238E27FC236}">
                <a16:creationId xmlns:a16="http://schemas.microsoft.com/office/drawing/2014/main" id="{21FFA4E9-40CC-A6CF-9D3D-CBC459CCBF68}"/>
              </a:ext>
            </a:extLst>
          </p:cNvPr>
          <p:cNvCxnSpPr>
            <a:cxnSpLocks/>
          </p:cNvCxnSpPr>
          <p:nvPr/>
        </p:nvCxnSpPr>
        <p:spPr>
          <a:xfrm flipH="1" flipV="1">
            <a:off x="7479633" y="3982042"/>
            <a:ext cx="1588168" cy="5053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EEDD477-3B72-A319-BBDA-AB0798CAC04C}"/>
              </a:ext>
            </a:extLst>
          </p:cNvPr>
          <p:cNvSpPr txBox="1"/>
          <p:nvPr/>
        </p:nvSpPr>
        <p:spPr>
          <a:xfrm>
            <a:off x="9067801" y="4290946"/>
            <a:ext cx="2723146" cy="646331"/>
          </a:xfrm>
          <a:prstGeom prst="rect">
            <a:avLst/>
          </a:prstGeom>
          <a:noFill/>
        </p:spPr>
        <p:txBody>
          <a:bodyPr wrap="square" rtlCol="0">
            <a:spAutoFit/>
          </a:bodyPr>
          <a:lstStyle/>
          <a:p>
            <a:r>
              <a:rPr lang="en-US" dirty="0"/>
              <a:t>Decreased Cognitive Load</a:t>
            </a:r>
          </a:p>
        </p:txBody>
      </p:sp>
      <p:cxnSp>
        <p:nvCxnSpPr>
          <p:cNvPr id="19" name="Straight Arrow Connector 18">
            <a:extLst>
              <a:ext uri="{FF2B5EF4-FFF2-40B4-BE49-F238E27FC236}">
                <a16:creationId xmlns:a16="http://schemas.microsoft.com/office/drawing/2014/main" id="{3D321B51-B405-7CBE-1521-15798EC488AD}"/>
              </a:ext>
            </a:extLst>
          </p:cNvPr>
          <p:cNvCxnSpPr>
            <a:cxnSpLocks/>
          </p:cNvCxnSpPr>
          <p:nvPr/>
        </p:nvCxnSpPr>
        <p:spPr>
          <a:xfrm flipH="1" flipV="1">
            <a:off x="7620001" y="4773170"/>
            <a:ext cx="1588168" cy="5053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7C164EA-93D1-9540-3144-8648BC7AC059}"/>
              </a:ext>
            </a:extLst>
          </p:cNvPr>
          <p:cNvSpPr txBox="1"/>
          <p:nvPr/>
        </p:nvSpPr>
        <p:spPr>
          <a:xfrm>
            <a:off x="9208169" y="5082074"/>
            <a:ext cx="2334126" cy="1200329"/>
          </a:xfrm>
          <a:prstGeom prst="rect">
            <a:avLst/>
          </a:prstGeom>
          <a:noFill/>
        </p:spPr>
        <p:txBody>
          <a:bodyPr wrap="square" rtlCol="0">
            <a:spAutoFit/>
          </a:bodyPr>
          <a:lstStyle/>
          <a:p>
            <a:r>
              <a:rPr lang="en-US" dirty="0"/>
              <a:t>Decreased Documentation Time (10.8 minutes saved per workday)</a:t>
            </a:r>
          </a:p>
        </p:txBody>
      </p:sp>
      <p:cxnSp>
        <p:nvCxnSpPr>
          <p:cNvPr id="21" name="Straight Arrow Connector 20">
            <a:extLst>
              <a:ext uri="{FF2B5EF4-FFF2-40B4-BE49-F238E27FC236}">
                <a16:creationId xmlns:a16="http://schemas.microsoft.com/office/drawing/2014/main" id="{650DF5BB-6FB3-4A6D-2C22-AD75FB6B9925}"/>
              </a:ext>
            </a:extLst>
          </p:cNvPr>
          <p:cNvCxnSpPr>
            <a:cxnSpLocks/>
          </p:cNvCxnSpPr>
          <p:nvPr/>
        </p:nvCxnSpPr>
        <p:spPr>
          <a:xfrm flipH="1" flipV="1">
            <a:off x="2983831" y="5218338"/>
            <a:ext cx="1588168" cy="5053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1F91015-EC1C-1E11-8FD4-9782CAC14D6F}"/>
              </a:ext>
            </a:extLst>
          </p:cNvPr>
          <p:cNvSpPr txBox="1"/>
          <p:nvPr/>
        </p:nvSpPr>
        <p:spPr>
          <a:xfrm>
            <a:off x="4571999" y="5527242"/>
            <a:ext cx="2907634" cy="646331"/>
          </a:xfrm>
          <a:prstGeom prst="rect">
            <a:avLst/>
          </a:prstGeom>
          <a:noFill/>
        </p:spPr>
        <p:txBody>
          <a:bodyPr wrap="square" rtlCol="0">
            <a:spAutoFit/>
          </a:bodyPr>
          <a:lstStyle/>
          <a:p>
            <a:r>
              <a:rPr lang="en-US" dirty="0"/>
              <a:t>Slightly More agreeable to more patients?</a:t>
            </a:r>
          </a:p>
        </p:txBody>
      </p:sp>
    </p:spTree>
    <p:extLst>
      <p:ext uri="{BB962C8B-B14F-4D97-AF65-F5344CB8AC3E}">
        <p14:creationId xmlns:p14="http://schemas.microsoft.com/office/powerpoint/2010/main" val="331720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99D781-A189-9329-F7EE-A2FDDE146126}"/>
              </a:ext>
            </a:extLst>
          </p:cNvPr>
          <p:cNvSpPr>
            <a:spLocks noGrp="1"/>
          </p:cNvSpPr>
          <p:nvPr>
            <p:ph type="ctrTitle"/>
          </p:nvPr>
        </p:nvSpPr>
        <p:spPr>
          <a:xfrm>
            <a:off x="952501" y="2805221"/>
            <a:ext cx="5295900" cy="992326"/>
          </a:xfrm>
        </p:spPr>
        <p:txBody>
          <a:bodyPr>
            <a:normAutofit fontScale="90000"/>
          </a:bodyPr>
          <a:lstStyle/>
          <a:p>
            <a:r>
              <a:rPr lang="en-US" dirty="0"/>
              <a:t>AI Integration in EHR</a:t>
            </a:r>
          </a:p>
        </p:txBody>
      </p:sp>
      <p:pic>
        <p:nvPicPr>
          <p:cNvPr id="3" name="Picture 2" descr="A person and person looking at a computer screen&#10;&#10;AI-generated content may be incorrect.">
            <a:extLst>
              <a:ext uri="{FF2B5EF4-FFF2-40B4-BE49-F238E27FC236}">
                <a16:creationId xmlns:a16="http://schemas.microsoft.com/office/drawing/2014/main" id="{58DCE567-6049-9CB0-7152-F0CEF8B81B7B}"/>
              </a:ext>
            </a:extLst>
          </p:cNvPr>
          <p:cNvPicPr>
            <a:picLocks noChangeAspect="1"/>
          </p:cNvPicPr>
          <p:nvPr/>
        </p:nvPicPr>
        <p:blipFill>
          <a:blip r:embed="rId2"/>
          <a:stretch>
            <a:fillRect/>
          </a:stretch>
        </p:blipFill>
        <p:spPr>
          <a:xfrm>
            <a:off x="7027025" y="2238542"/>
            <a:ext cx="3742806" cy="2495204"/>
          </a:xfrm>
          <a:prstGeom prst="rect">
            <a:avLst/>
          </a:prstGeom>
        </p:spPr>
      </p:pic>
      <p:sp>
        <p:nvSpPr>
          <p:cNvPr id="6" name="Footer Placeholder 3">
            <a:extLst>
              <a:ext uri="{FF2B5EF4-FFF2-40B4-BE49-F238E27FC236}">
                <a16:creationId xmlns:a16="http://schemas.microsoft.com/office/drawing/2014/main" id="{52C81272-9854-67A7-7F49-7C9A1071B444}"/>
              </a:ext>
            </a:extLst>
          </p:cNvPr>
          <p:cNvSpPr txBox="1">
            <a:spLocks/>
          </p:cNvSpPr>
          <p:nvPr/>
        </p:nvSpPr>
        <p:spPr>
          <a:xfrm>
            <a:off x="7027025" y="4827903"/>
            <a:ext cx="4366885" cy="4264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Image generated by ChatGPT 4o (4/21/25)</a:t>
            </a:r>
          </a:p>
        </p:txBody>
      </p:sp>
    </p:spTree>
    <p:extLst>
      <p:ext uri="{BB962C8B-B14F-4D97-AF65-F5344CB8AC3E}">
        <p14:creationId xmlns:p14="http://schemas.microsoft.com/office/powerpoint/2010/main" val="2291735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88D2-79BC-C26E-B447-3069329F9A5A}"/>
              </a:ext>
            </a:extLst>
          </p:cNvPr>
          <p:cNvSpPr>
            <a:spLocks noGrp="1"/>
          </p:cNvSpPr>
          <p:nvPr>
            <p:ph type="title"/>
          </p:nvPr>
        </p:nvSpPr>
        <p:spPr/>
        <p:txBody>
          <a:bodyPr/>
          <a:lstStyle/>
          <a:p>
            <a:r>
              <a:rPr lang="en-US" dirty="0"/>
              <a:t>Ordersets as Clinical Decision Support</a:t>
            </a:r>
          </a:p>
        </p:txBody>
      </p:sp>
      <p:pic>
        <p:nvPicPr>
          <p:cNvPr id="4" name="Picture 3" descr="A screenshot of a computer&#10;&#10;AI-generated content may be incorrect.">
            <a:extLst>
              <a:ext uri="{FF2B5EF4-FFF2-40B4-BE49-F238E27FC236}">
                <a16:creationId xmlns:a16="http://schemas.microsoft.com/office/drawing/2014/main" id="{76107DAD-D0E3-23D0-2441-BD9471AF14DD}"/>
              </a:ext>
            </a:extLst>
          </p:cNvPr>
          <p:cNvPicPr>
            <a:picLocks noChangeAspect="1"/>
          </p:cNvPicPr>
          <p:nvPr/>
        </p:nvPicPr>
        <p:blipFill>
          <a:blip r:embed="rId2"/>
          <a:stretch>
            <a:fillRect/>
          </a:stretch>
        </p:blipFill>
        <p:spPr>
          <a:xfrm>
            <a:off x="3105175" y="1619333"/>
            <a:ext cx="5981648" cy="4416853"/>
          </a:xfrm>
          <a:prstGeom prst="rect">
            <a:avLst/>
          </a:prstGeom>
        </p:spPr>
      </p:pic>
    </p:spTree>
    <p:extLst>
      <p:ext uri="{BB962C8B-B14F-4D97-AF65-F5344CB8AC3E}">
        <p14:creationId xmlns:p14="http://schemas.microsoft.com/office/powerpoint/2010/main" val="641952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15A9-57BE-061F-305C-326FCC70B59E}"/>
              </a:ext>
            </a:extLst>
          </p:cNvPr>
          <p:cNvSpPr>
            <a:spLocks noGrp="1"/>
          </p:cNvSpPr>
          <p:nvPr>
            <p:ph type="title"/>
          </p:nvPr>
        </p:nvSpPr>
        <p:spPr/>
        <p:txBody>
          <a:bodyPr/>
          <a:lstStyle/>
          <a:p>
            <a:r>
              <a:rPr lang="en-US" dirty="0"/>
              <a:t>With Links to Protocols and Help Text</a:t>
            </a:r>
          </a:p>
        </p:txBody>
      </p:sp>
      <p:pic>
        <p:nvPicPr>
          <p:cNvPr id="4" name="Picture 3" descr="A screenshot of a medical program&#10;&#10;AI-generated content may be incorrect.">
            <a:extLst>
              <a:ext uri="{FF2B5EF4-FFF2-40B4-BE49-F238E27FC236}">
                <a16:creationId xmlns:a16="http://schemas.microsoft.com/office/drawing/2014/main" id="{5424ED1C-BE4B-BBA5-F503-C8B143E1530D}"/>
              </a:ext>
            </a:extLst>
          </p:cNvPr>
          <p:cNvPicPr>
            <a:picLocks noChangeAspect="1"/>
          </p:cNvPicPr>
          <p:nvPr/>
        </p:nvPicPr>
        <p:blipFill>
          <a:blip r:embed="rId2"/>
          <a:stretch>
            <a:fillRect/>
          </a:stretch>
        </p:blipFill>
        <p:spPr>
          <a:xfrm>
            <a:off x="2797022" y="1541730"/>
            <a:ext cx="6597955" cy="4576842"/>
          </a:xfrm>
          <a:prstGeom prst="rect">
            <a:avLst/>
          </a:prstGeom>
        </p:spPr>
      </p:pic>
      <p:cxnSp>
        <p:nvCxnSpPr>
          <p:cNvPr id="5" name="Straight Arrow Connector 4">
            <a:extLst>
              <a:ext uri="{FF2B5EF4-FFF2-40B4-BE49-F238E27FC236}">
                <a16:creationId xmlns:a16="http://schemas.microsoft.com/office/drawing/2014/main" id="{2D69EE87-4CDC-BB3F-9D4B-E6CDFC53929A}"/>
              </a:ext>
            </a:extLst>
          </p:cNvPr>
          <p:cNvCxnSpPr>
            <a:cxnSpLocks/>
          </p:cNvCxnSpPr>
          <p:nvPr/>
        </p:nvCxnSpPr>
        <p:spPr>
          <a:xfrm>
            <a:off x="1150374" y="2556388"/>
            <a:ext cx="2089099" cy="18951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534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ED71A-CC4C-5032-5B51-1FD31736B7BA}"/>
              </a:ext>
            </a:extLst>
          </p:cNvPr>
          <p:cNvSpPr>
            <a:spLocks noGrp="1"/>
          </p:cNvSpPr>
          <p:nvPr>
            <p:ph type="title"/>
          </p:nvPr>
        </p:nvSpPr>
        <p:spPr/>
        <p:txBody>
          <a:bodyPr/>
          <a:lstStyle/>
          <a:p>
            <a:r>
              <a:rPr lang="en-US" dirty="0"/>
              <a:t>Patient List as a form of CDS</a:t>
            </a:r>
          </a:p>
        </p:txBody>
      </p:sp>
      <p:pic>
        <p:nvPicPr>
          <p:cNvPr id="3" name="Picture 2" descr="A screenshot of a computer&#10;&#10;Description automatically generated with medium confidence">
            <a:extLst>
              <a:ext uri="{FF2B5EF4-FFF2-40B4-BE49-F238E27FC236}">
                <a16:creationId xmlns:a16="http://schemas.microsoft.com/office/drawing/2014/main" id="{F9E6B43F-38D1-6811-82C9-D45CA0C6B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05" y="1594440"/>
            <a:ext cx="4276064" cy="1744184"/>
          </a:xfrm>
          <a:prstGeom prst="rect">
            <a:avLst/>
          </a:prstGeom>
        </p:spPr>
      </p:pic>
      <p:pic>
        <p:nvPicPr>
          <p:cNvPr id="4" name="Picture 3">
            <a:extLst>
              <a:ext uri="{FF2B5EF4-FFF2-40B4-BE49-F238E27FC236}">
                <a16:creationId xmlns:a16="http://schemas.microsoft.com/office/drawing/2014/main" id="{9F0B54BB-4303-DA0B-B140-70CAE3612250}"/>
              </a:ext>
            </a:extLst>
          </p:cNvPr>
          <p:cNvPicPr>
            <a:picLocks noChangeAspect="1"/>
          </p:cNvPicPr>
          <p:nvPr/>
        </p:nvPicPr>
        <p:blipFill>
          <a:blip r:embed="rId3"/>
          <a:stretch>
            <a:fillRect/>
          </a:stretch>
        </p:blipFill>
        <p:spPr>
          <a:xfrm>
            <a:off x="5038060" y="2578395"/>
            <a:ext cx="5029200" cy="3657600"/>
          </a:xfrm>
          <a:prstGeom prst="rect">
            <a:avLst/>
          </a:prstGeom>
        </p:spPr>
      </p:pic>
      <p:sp>
        <p:nvSpPr>
          <p:cNvPr id="5" name="TextBox 4">
            <a:extLst>
              <a:ext uri="{FF2B5EF4-FFF2-40B4-BE49-F238E27FC236}">
                <a16:creationId xmlns:a16="http://schemas.microsoft.com/office/drawing/2014/main" id="{11C85CC8-1751-9E0C-5C2C-2C39898BB1A9}"/>
              </a:ext>
            </a:extLst>
          </p:cNvPr>
          <p:cNvSpPr txBox="1"/>
          <p:nvPr/>
        </p:nvSpPr>
        <p:spPr>
          <a:xfrm>
            <a:off x="6449961" y="6450401"/>
            <a:ext cx="5850194" cy="400110"/>
          </a:xfrm>
          <a:prstGeom prst="rect">
            <a:avLst/>
          </a:prstGeom>
          <a:noFill/>
        </p:spPr>
        <p:txBody>
          <a:bodyPr wrap="square" rtlCol="0">
            <a:spAutoFit/>
          </a:bodyPr>
          <a:lstStyle/>
          <a:p>
            <a:r>
              <a:rPr lang="en-US" sz="1000" dirty="0"/>
              <a:t>Knake et al. Successfully Transitioning an Interruptive Alert into a </a:t>
            </a:r>
            <a:r>
              <a:rPr lang="en-US" sz="1000" dirty="0" err="1"/>
              <a:t>Noninterruptive</a:t>
            </a:r>
            <a:r>
              <a:rPr lang="en-US" sz="1000" dirty="0"/>
              <a:t> Alert for Central Line Dressing Changes in the Neonatal Intensive Care Unit. Applied Clinical Informatics. 2024.</a:t>
            </a:r>
          </a:p>
        </p:txBody>
      </p:sp>
    </p:spTree>
    <p:extLst>
      <p:ext uri="{BB962C8B-B14F-4D97-AF65-F5344CB8AC3E}">
        <p14:creationId xmlns:p14="http://schemas.microsoft.com/office/powerpoint/2010/main" val="3381473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E2908E-B0E2-CC65-0989-46E8C2474D24}"/>
              </a:ext>
            </a:extLst>
          </p:cNvPr>
          <p:cNvSpPr>
            <a:spLocks noGrp="1"/>
          </p:cNvSpPr>
          <p:nvPr>
            <p:ph type="title"/>
          </p:nvPr>
        </p:nvSpPr>
        <p:spPr/>
        <p:txBody>
          <a:bodyPr/>
          <a:lstStyle/>
          <a:p>
            <a:r>
              <a:rPr lang="en-US" dirty="0"/>
              <a:t>Disclaimers!</a:t>
            </a:r>
          </a:p>
        </p:txBody>
      </p:sp>
      <p:sp>
        <p:nvSpPr>
          <p:cNvPr id="6" name="Content Placeholder 5">
            <a:extLst>
              <a:ext uri="{FF2B5EF4-FFF2-40B4-BE49-F238E27FC236}">
                <a16:creationId xmlns:a16="http://schemas.microsoft.com/office/drawing/2014/main" id="{9A291234-46DD-B23B-7807-75DBA755CDD7}"/>
              </a:ext>
            </a:extLst>
          </p:cNvPr>
          <p:cNvSpPr>
            <a:spLocks noGrp="1"/>
          </p:cNvSpPr>
          <p:nvPr>
            <p:ph idx="1"/>
          </p:nvPr>
        </p:nvSpPr>
        <p:spPr>
          <a:xfrm>
            <a:off x="952499" y="1686757"/>
            <a:ext cx="6495048" cy="4256843"/>
          </a:xfrm>
        </p:spPr>
        <p:txBody>
          <a:bodyPr/>
          <a:lstStyle/>
          <a:p>
            <a:r>
              <a:rPr lang="en-US" dirty="0"/>
              <a:t>I have no financial relationships with any companies or applications we discuss</a:t>
            </a:r>
          </a:p>
          <a:p>
            <a:r>
              <a:rPr lang="en-US" dirty="0"/>
              <a:t>I do pay for ChatGPT and have access to Microsoft CoPilot</a:t>
            </a:r>
          </a:p>
          <a:p>
            <a:r>
              <a:rPr lang="en-US" dirty="0"/>
              <a:t>AI did help me create this talk!</a:t>
            </a:r>
          </a:p>
          <a:p>
            <a:r>
              <a:rPr lang="en-US" dirty="0"/>
              <a:t>I frequently learn from use cases shared by others so please share how you use AI</a:t>
            </a:r>
          </a:p>
        </p:txBody>
      </p:sp>
      <p:pic>
        <p:nvPicPr>
          <p:cNvPr id="8" name="Picture 7" descr="A person sitting at a desk looking at a computer&#10;&#10;AI-generated content may be incorrect.">
            <a:extLst>
              <a:ext uri="{FF2B5EF4-FFF2-40B4-BE49-F238E27FC236}">
                <a16:creationId xmlns:a16="http://schemas.microsoft.com/office/drawing/2014/main" id="{EC9F8C76-8399-8541-CA97-275083C2AC35}"/>
              </a:ext>
            </a:extLst>
          </p:cNvPr>
          <p:cNvPicPr>
            <a:picLocks noChangeAspect="1"/>
          </p:cNvPicPr>
          <p:nvPr/>
        </p:nvPicPr>
        <p:blipFill>
          <a:blip r:embed="rId2"/>
          <a:stretch>
            <a:fillRect/>
          </a:stretch>
        </p:blipFill>
        <p:spPr>
          <a:xfrm>
            <a:off x="8039769" y="1619584"/>
            <a:ext cx="3618831" cy="3618831"/>
          </a:xfrm>
          <a:prstGeom prst="rect">
            <a:avLst/>
          </a:prstGeom>
        </p:spPr>
      </p:pic>
      <p:sp>
        <p:nvSpPr>
          <p:cNvPr id="9" name="TextBox 8">
            <a:extLst>
              <a:ext uri="{FF2B5EF4-FFF2-40B4-BE49-F238E27FC236}">
                <a16:creationId xmlns:a16="http://schemas.microsoft.com/office/drawing/2014/main" id="{6DE71A8F-AF73-C0B1-25A1-9D1CC348C1AB}"/>
              </a:ext>
            </a:extLst>
          </p:cNvPr>
          <p:cNvSpPr txBox="1"/>
          <p:nvPr/>
        </p:nvSpPr>
        <p:spPr>
          <a:xfrm>
            <a:off x="8039769" y="5277467"/>
            <a:ext cx="5146675" cy="369332"/>
          </a:xfrm>
          <a:prstGeom prst="rect">
            <a:avLst/>
          </a:prstGeom>
          <a:noFill/>
        </p:spPr>
        <p:txBody>
          <a:bodyPr wrap="square" rtlCol="0">
            <a:spAutoFit/>
          </a:bodyPr>
          <a:lstStyle/>
          <a:p>
            <a:r>
              <a:rPr lang="en-US" dirty="0"/>
              <a:t>Image created using CoPilot</a:t>
            </a:r>
          </a:p>
        </p:txBody>
      </p:sp>
    </p:spTree>
    <p:extLst>
      <p:ext uri="{BB962C8B-B14F-4D97-AF65-F5344CB8AC3E}">
        <p14:creationId xmlns:p14="http://schemas.microsoft.com/office/powerpoint/2010/main" val="63625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B0CDD-E41B-05B1-E9FF-84FF04D74FD6}"/>
            </a:ext>
          </a:extLst>
        </p:cNvPr>
        <p:cNvGrpSpPr/>
        <p:nvPr/>
      </p:nvGrpSpPr>
      <p:grpSpPr>
        <a:xfrm>
          <a:off x="0" y="0"/>
          <a:ext cx="0" cy="0"/>
          <a:chOff x="0" y="0"/>
          <a:chExt cx="0" cy="0"/>
        </a:xfrm>
      </p:grpSpPr>
      <p:sp>
        <p:nvSpPr>
          <p:cNvPr id="101378" name="Title 1">
            <a:extLst>
              <a:ext uri="{FF2B5EF4-FFF2-40B4-BE49-F238E27FC236}">
                <a16:creationId xmlns:a16="http://schemas.microsoft.com/office/drawing/2014/main" id="{8FA6C45F-BB74-FF0F-CF68-BC09C816D616}"/>
              </a:ext>
            </a:extLst>
          </p:cNvPr>
          <p:cNvSpPr>
            <a:spLocks noGrp="1" noChangeArrowheads="1"/>
          </p:cNvSpPr>
          <p:nvPr>
            <p:ph type="title"/>
          </p:nvPr>
        </p:nvSpPr>
        <p:spPr/>
        <p:txBody>
          <a:bodyPr/>
          <a:lstStyle/>
          <a:p>
            <a:r>
              <a:rPr lang="en-US" altLang="en-US" dirty="0"/>
              <a:t>Epic Prediction Tools</a:t>
            </a:r>
          </a:p>
        </p:txBody>
      </p:sp>
      <p:pic>
        <p:nvPicPr>
          <p:cNvPr id="3" name="Picture 2">
            <a:extLst>
              <a:ext uri="{FF2B5EF4-FFF2-40B4-BE49-F238E27FC236}">
                <a16:creationId xmlns:a16="http://schemas.microsoft.com/office/drawing/2014/main" id="{CB81F5FC-819E-8BE0-6976-8189BA312E5F}"/>
              </a:ext>
            </a:extLst>
          </p:cNvPr>
          <p:cNvPicPr>
            <a:picLocks noChangeAspect="1"/>
          </p:cNvPicPr>
          <p:nvPr/>
        </p:nvPicPr>
        <p:blipFill>
          <a:blip r:embed="rId3"/>
          <a:stretch>
            <a:fillRect/>
          </a:stretch>
        </p:blipFill>
        <p:spPr>
          <a:xfrm>
            <a:off x="600075" y="1562100"/>
            <a:ext cx="10991850" cy="3733800"/>
          </a:xfrm>
          <a:prstGeom prst="rect">
            <a:avLst/>
          </a:prstGeom>
        </p:spPr>
      </p:pic>
      <p:grpSp>
        <p:nvGrpSpPr>
          <p:cNvPr id="8" name="Group 7">
            <a:extLst>
              <a:ext uri="{FF2B5EF4-FFF2-40B4-BE49-F238E27FC236}">
                <a16:creationId xmlns:a16="http://schemas.microsoft.com/office/drawing/2014/main" id="{E4F13626-05DA-ABD1-65C0-F1FA120590C6}"/>
              </a:ext>
            </a:extLst>
          </p:cNvPr>
          <p:cNvGrpSpPr/>
          <p:nvPr/>
        </p:nvGrpSpPr>
        <p:grpSpPr>
          <a:xfrm>
            <a:off x="952499" y="1209053"/>
            <a:ext cx="5560401" cy="4657155"/>
            <a:chOff x="3178760" y="1395866"/>
            <a:chExt cx="5560401" cy="4657155"/>
          </a:xfrm>
        </p:grpSpPr>
        <p:pic>
          <p:nvPicPr>
            <p:cNvPr id="6" name="Picture 5" descr="A screenshot of a medical survey&#10;&#10;AI-generated content may be incorrect.">
              <a:extLst>
                <a:ext uri="{FF2B5EF4-FFF2-40B4-BE49-F238E27FC236}">
                  <a16:creationId xmlns:a16="http://schemas.microsoft.com/office/drawing/2014/main" id="{C119CE30-A2A6-E76D-896A-4F931AD30BBE}"/>
                </a:ext>
              </a:extLst>
            </p:cNvPr>
            <p:cNvPicPr>
              <a:picLocks noChangeAspect="1"/>
            </p:cNvPicPr>
            <p:nvPr/>
          </p:nvPicPr>
          <p:blipFill>
            <a:blip r:embed="rId4"/>
            <a:stretch>
              <a:fillRect/>
            </a:stretch>
          </p:blipFill>
          <p:spPr>
            <a:xfrm>
              <a:off x="3178760" y="1395866"/>
              <a:ext cx="5560401" cy="4657155"/>
            </a:xfrm>
            <a:prstGeom prst="rect">
              <a:avLst/>
            </a:prstGeom>
          </p:spPr>
        </p:pic>
        <p:sp>
          <p:nvSpPr>
            <p:cNvPr id="7" name="Frame 6">
              <a:extLst>
                <a:ext uri="{FF2B5EF4-FFF2-40B4-BE49-F238E27FC236}">
                  <a16:creationId xmlns:a16="http://schemas.microsoft.com/office/drawing/2014/main" id="{FD5650F7-2667-14EC-5887-153EBB95821A}"/>
                </a:ext>
              </a:extLst>
            </p:cNvPr>
            <p:cNvSpPr/>
            <p:nvPr/>
          </p:nvSpPr>
          <p:spPr>
            <a:xfrm>
              <a:off x="4994787" y="5522080"/>
              <a:ext cx="1966451" cy="324464"/>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0" name="Picture 9" descr="A screenshot of a computer&#10;&#10;AI-generated content may be incorrect.">
            <a:extLst>
              <a:ext uri="{FF2B5EF4-FFF2-40B4-BE49-F238E27FC236}">
                <a16:creationId xmlns:a16="http://schemas.microsoft.com/office/drawing/2014/main" id="{C27127A5-7A72-3391-6CBE-9AC0205E8539}"/>
              </a:ext>
            </a:extLst>
          </p:cNvPr>
          <p:cNvPicPr>
            <a:picLocks noChangeAspect="1"/>
          </p:cNvPicPr>
          <p:nvPr/>
        </p:nvPicPr>
        <p:blipFill>
          <a:blip r:embed="rId5"/>
          <a:stretch>
            <a:fillRect/>
          </a:stretch>
        </p:blipFill>
        <p:spPr>
          <a:xfrm>
            <a:off x="4015658" y="2078142"/>
            <a:ext cx="7772400" cy="2820629"/>
          </a:xfrm>
          <a:prstGeom prst="rect">
            <a:avLst/>
          </a:prstGeom>
        </p:spPr>
      </p:pic>
    </p:spTree>
    <p:extLst>
      <p:ext uri="{BB962C8B-B14F-4D97-AF65-F5344CB8AC3E}">
        <p14:creationId xmlns:p14="http://schemas.microsoft.com/office/powerpoint/2010/main" val="4469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AA791-6DB6-DC82-B5FA-FBCE47432C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4040EE-EC4A-703A-95DA-094BFB2CF723}"/>
              </a:ext>
            </a:extLst>
          </p:cNvPr>
          <p:cNvSpPr>
            <a:spLocks noGrp="1"/>
          </p:cNvSpPr>
          <p:nvPr>
            <p:ph type="title"/>
          </p:nvPr>
        </p:nvSpPr>
        <p:spPr/>
        <p:txBody>
          <a:bodyPr/>
          <a:lstStyle/>
          <a:p>
            <a:r>
              <a:rPr lang="en-US"/>
              <a:t>Future Direction for LLMs in EHRs</a:t>
            </a:r>
          </a:p>
        </p:txBody>
      </p:sp>
      <p:pic>
        <p:nvPicPr>
          <p:cNvPr id="6" name="Picture 5" descr="A doctor typing on a computer&#10;&#10;Description automatically generated">
            <a:extLst>
              <a:ext uri="{FF2B5EF4-FFF2-40B4-BE49-F238E27FC236}">
                <a16:creationId xmlns:a16="http://schemas.microsoft.com/office/drawing/2014/main" id="{1C64E52F-3437-E10D-EDD6-D4F483147F2F}"/>
              </a:ext>
            </a:extLst>
          </p:cNvPr>
          <p:cNvPicPr>
            <a:picLocks noChangeAspect="1"/>
          </p:cNvPicPr>
          <p:nvPr/>
        </p:nvPicPr>
        <p:blipFill>
          <a:blip r:embed="rId2"/>
          <a:stretch>
            <a:fillRect/>
          </a:stretch>
        </p:blipFill>
        <p:spPr>
          <a:xfrm>
            <a:off x="1" y="1229662"/>
            <a:ext cx="5796897" cy="5168133"/>
          </a:xfrm>
          <a:prstGeom prst="rect">
            <a:avLst/>
          </a:prstGeom>
        </p:spPr>
      </p:pic>
      <p:pic>
        <p:nvPicPr>
          <p:cNvPr id="7" name="Picture 6" descr="A close-up of a white card&#10;&#10;Description automatically generated">
            <a:extLst>
              <a:ext uri="{FF2B5EF4-FFF2-40B4-BE49-F238E27FC236}">
                <a16:creationId xmlns:a16="http://schemas.microsoft.com/office/drawing/2014/main" id="{DCCA5E63-DA0E-B5DA-594B-E3A91FA00D32}"/>
              </a:ext>
            </a:extLst>
          </p:cNvPr>
          <p:cNvPicPr>
            <a:picLocks noChangeAspect="1"/>
          </p:cNvPicPr>
          <p:nvPr/>
        </p:nvPicPr>
        <p:blipFill>
          <a:blip r:embed="rId3"/>
          <a:stretch>
            <a:fillRect/>
          </a:stretch>
        </p:blipFill>
        <p:spPr>
          <a:xfrm>
            <a:off x="5901600" y="1280974"/>
            <a:ext cx="6290400" cy="2170149"/>
          </a:xfrm>
          <a:prstGeom prst="rect">
            <a:avLst/>
          </a:prstGeom>
        </p:spPr>
      </p:pic>
      <p:pic>
        <p:nvPicPr>
          <p:cNvPr id="8" name="Picture 7" descr="A white paper with black text&#10;&#10;Description automatically generated">
            <a:extLst>
              <a:ext uri="{FF2B5EF4-FFF2-40B4-BE49-F238E27FC236}">
                <a16:creationId xmlns:a16="http://schemas.microsoft.com/office/drawing/2014/main" id="{1368C594-9935-42AB-965B-32071577315D}"/>
              </a:ext>
            </a:extLst>
          </p:cNvPr>
          <p:cNvPicPr>
            <a:picLocks noChangeAspect="1"/>
          </p:cNvPicPr>
          <p:nvPr/>
        </p:nvPicPr>
        <p:blipFill>
          <a:blip r:embed="rId4"/>
          <a:stretch>
            <a:fillRect/>
          </a:stretch>
        </p:blipFill>
        <p:spPr>
          <a:xfrm>
            <a:off x="5901601" y="3615909"/>
            <a:ext cx="5879257" cy="2170148"/>
          </a:xfrm>
          <a:prstGeom prst="rect">
            <a:avLst/>
          </a:prstGeom>
        </p:spPr>
      </p:pic>
      <p:sp>
        <p:nvSpPr>
          <p:cNvPr id="9" name="Frame 8">
            <a:extLst>
              <a:ext uri="{FF2B5EF4-FFF2-40B4-BE49-F238E27FC236}">
                <a16:creationId xmlns:a16="http://schemas.microsoft.com/office/drawing/2014/main" id="{77878F1A-EA8E-DDB4-C4BE-050F20294BBC}"/>
              </a:ext>
            </a:extLst>
          </p:cNvPr>
          <p:cNvSpPr/>
          <p:nvPr/>
        </p:nvSpPr>
        <p:spPr>
          <a:xfrm>
            <a:off x="5830139" y="4506787"/>
            <a:ext cx="6093636" cy="831600"/>
          </a:xfrm>
          <a:prstGeom prst="frame">
            <a:avLst>
              <a:gd name="adj1" fmla="val 593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421775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41914-8FAE-A533-F533-EDE2F6DBCA35}"/>
              </a:ext>
            </a:extLst>
          </p:cNvPr>
          <p:cNvSpPr>
            <a:spLocks noGrp="1"/>
          </p:cNvSpPr>
          <p:nvPr>
            <p:ph type="title"/>
          </p:nvPr>
        </p:nvSpPr>
        <p:spPr/>
        <p:txBody>
          <a:bodyPr/>
          <a:lstStyle/>
          <a:p>
            <a:r>
              <a:rPr lang="en-US" dirty="0"/>
              <a:t>Chatbots are Empathetic</a:t>
            </a:r>
          </a:p>
        </p:txBody>
      </p:sp>
      <p:pic>
        <p:nvPicPr>
          <p:cNvPr id="1026" name="Picture 2">
            <a:extLst>
              <a:ext uri="{FF2B5EF4-FFF2-40B4-BE49-F238E27FC236}">
                <a16:creationId xmlns:a16="http://schemas.microsoft.com/office/drawing/2014/main" id="{DBBA69D5-11A6-FEF1-8B14-E894FFB2A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499" y="1698458"/>
            <a:ext cx="10026316" cy="426118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EB2D43F6-DCBD-FA04-491B-F9F03111F01B}"/>
              </a:ext>
            </a:extLst>
          </p:cNvPr>
          <p:cNvSpPr>
            <a:spLocks noGrp="1"/>
          </p:cNvSpPr>
          <p:nvPr>
            <p:ph type="ftr" sz="quarter" idx="3"/>
          </p:nvPr>
        </p:nvSpPr>
        <p:spPr>
          <a:xfrm>
            <a:off x="6188765" y="6453809"/>
            <a:ext cx="5883965" cy="337930"/>
          </a:xfrm>
        </p:spPr>
        <p:txBody>
          <a:bodyPr/>
          <a:lstStyle/>
          <a:p>
            <a:pPr>
              <a:defRPr/>
            </a:pPr>
            <a:r>
              <a:rPr lang="en-US" altLang="en-US" sz="1200" dirty="0"/>
              <a:t>Ayers et al. Comparing Physician and AI </a:t>
            </a:r>
            <a:r>
              <a:rPr lang="en-US" altLang="en-US" sz="1200" dirty="0" err="1"/>
              <a:t>Chatbo</a:t>
            </a:r>
            <a:r>
              <a:rPr lang="en-US" altLang="en-US" sz="1200" dirty="0"/>
              <a:t> Responses to Patient Questions Posted to a Public Social Media Forum. JAMA Intern Med. April 28, 2023</a:t>
            </a:r>
          </a:p>
        </p:txBody>
      </p:sp>
    </p:spTree>
    <p:extLst>
      <p:ext uri="{BB962C8B-B14F-4D97-AF65-F5344CB8AC3E}">
        <p14:creationId xmlns:p14="http://schemas.microsoft.com/office/powerpoint/2010/main" val="2859075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45E1-D4E0-6407-B39E-66C234248581}"/>
              </a:ext>
            </a:extLst>
          </p:cNvPr>
          <p:cNvSpPr>
            <a:spLocks noGrp="1"/>
          </p:cNvSpPr>
          <p:nvPr>
            <p:ph type="title"/>
          </p:nvPr>
        </p:nvSpPr>
        <p:spPr/>
        <p:txBody>
          <a:bodyPr>
            <a:normAutofit fontScale="90000"/>
          </a:bodyPr>
          <a:lstStyle/>
          <a:p>
            <a:r>
              <a:rPr lang="en-US" dirty="0"/>
              <a:t>Epic AI suite – Announced at 2025 UGM meeting</a:t>
            </a:r>
          </a:p>
        </p:txBody>
      </p:sp>
      <p:sp>
        <p:nvSpPr>
          <p:cNvPr id="3" name="Content Placeholder 2">
            <a:extLst>
              <a:ext uri="{FF2B5EF4-FFF2-40B4-BE49-F238E27FC236}">
                <a16:creationId xmlns:a16="http://schemas.microsoft.com/office/drawing/2014/main" id="{30DB9DC8-F421-1A8C-4D31-2851A2986E9F}"/>
              </a:ext>
            </a:extLst>
          </p:cNvPr>
          <p:cNvSpPr>
            <a:spLocks noGrp="1"/>
          </p:cNvSpPr>
          <p:nvPr>
            <p:ph idx="1"/>
          </p:nvPr>
        </p:nvSpPr>
        <p:spPr>
          <a:xfrm>
            <a:off x="952499" y="1686757"/>
            <a:ext cx="6398796" cy="4256843"/>
          </a:xfrm>
        </p:spPr>
        <p:txBody>
          <a:bodyPr/>
          <a:lstStyle/>
          <a:p>
            <a:r>
              <a:rPr lang="en-US" dirty="0"/>
              <a:t>Art – new scribe and Clinical AI assistant (chart summarization, problem list entry, etc.)</a:t>
            </a:r>
          </a:p>
          <a:p>
            <a:r>
              <a:rPr lang="en-US" dirty="0"/>
              <a:t>Emmie – a patient-facing Chatbot</a:t>
            </a:r>
          </a:p>
          <a:p>
            <a:r>
              <a:rPr lang="en-US" dirty="0"/>
              <a:t>Penny – a Revenue management assistant</a:t>
            </a:r>
          </a:p>
        </p:txBody>
      </p:sp>
      <p:pic>
        <p:nvPicPr>
          <p:cNvPr id="5" name="Picture 4" descr="A close-up of a white card&#10;&#10;AI-generated content may be incorrect.">
            <a:extLst>
              <a:ext uri="{FF2B5EF4-FFF2-40B4-BE49-F238E27FC236}">
                <a16:creationId xmlns:a16="http://schemas.microsoft.com/office/drawing/2014/main" id="{0CDA62BD-BD25-6A59-2198-3712F93F1200}"/>
              </a:ext>
            </a:extLst>
          </p:cNvPr>
          <p:cNvPicPr>
            <a:picLocks noChangeAspect="1"/>
          </p:cNvPicPr>
          <p:nvPr/>
        </p:nvPicPr>
        <p:blipFill>
          <a:blip r:embed="rId2"/>
          <a:stretch>
            <a:fillRect/>
          </a:stretch>
        </p:blipFill>
        <p:spPr>
          <a:xfrm>
            <a:off x="6688553" y="1686757"/>
            <a:ext cx="5356727" cy="3296447"/>
          </a:xfrm>
          <a:prstGeom prst="rect">
            <a:avLst/>
          </a:prstGeom>
        </p:spPr>
      </p:pic>
    </p:spTree>
    <p:extLst>
      <p:ext uri="{BB962C8B-B14F-4D97-AF65-F5344CB8AC3E}">
        <p14:creationId xmlns:p14="http://schemas.microsoft.com/office/powerpoint/2010/main" val="2909958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986C2-5497-630D-9B98-23BE735EAC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83BFA-D77F-A5D8-6C22-C990389BE40E}"/>
              </a:ext>
            </a:extLst>
          </p:cNvPr>
          <p:cNvSpPr>
            <a:spLocks noGrp="1"/>
          </p:cNvSpPr>
          <p:nvPr>
            <p:ph type="title"/>
          </p:nvPr>
        </p:nvSpPr>
        <p:spPr/>
        <p:txBody>
          <a:bodyPr/>
          <a:lstStyle/>
          <a:p>
            <a:r>
              <a:rPr lang="en-US" dirty="0"/>
              <a:t>Epic’s Version of a Patient Summary</a:t>
            </a:r>
          </a:p>
        </p:txBody>
      </p:sp>
      <p:pic>
        <p:nvPicPr>
          <p:cNvPr id="11" name="Content Placeholder 10" descr="A screenshot of a computer screen&#10;&#10;AI-generated content may be incorrect.">
            <a:extLst>
              <a:ext uri="{FF2B5EF4-FFF2-40B4-BE49-F238E27FC236}">
                <a16:creationId xmlns:a16="http://schemas.microsoft.com/office/drawing/2014/main" id="{84CF05AD-DC4E-684A-6271-0505FBF2762D}"/>
              </a:ext>
            </a:extLst>
          </p:cNvPr>
          <p:cNvPicPr>
            <a:picLocks noGrp="1" noChangeAspect="1"/>
          </p:cNvPicPr>
          <p:nvPr>
            <p:ph idx="1"/>
          </p:nvPr>
        </p:nvPicPr>
        <p:blipFill>
          <a:blip r:embed="rId2"/>
          <a:stretch>
            <a:fillRect/>
          </a:stretch>
        </p:blipFill>
        <p:spPr>
          <a:xfrm>
            <a:off x="1951119" y="1395866"/>
            <a:ext cx="8552124" cy="4796265"/>
          </a:xfrm>
        </p:spPr>
      </p:pic>
      <p:sp>
        <p:nvSpPr>
          <p:cNvPr id="12" name="Rectangle 11">
            <a:extLst>
              <a:ext uri="{FF2B5EF4-FFF2-40B4-BE49-F238E27FC236}">
                <a16:creationId xmlns:a16="http://schemas.microsoft.com/office/drawing/2014/main" id="{90AF6489-FE3D-0A0E-E8CE-D2B4E38BDFBF}"/>
              </a:ext>
            </a:extLst>
          </p:cNvPr>
          <p:cNvSpPr/>
          <p:nvPr/>
        </p:nvSpPr>
        <p:spPr>
          <a:xfrm>
            <a:off x="5960076" y="4905632"/>
            <a:ext cx="345989" cy="9885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050" name="Picture 2" descr="University of Colorado Anschutz Medical Campus-Led Team ...">
            <a:extLst>
              <a:ext uri="{FF2B5EF4-FFF2-40B4-BE49-F238E27FC236}">
                <a16:creationId xmlns:a16="http://schemas.microsoft.com/office/drawing/2014/main" id="{673C855E-7E5E-BAFF-06DF-730AFCEF8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8055" y="15189"/>
            <a:ext cx="2486799" cy="1301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59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743D9-5946-0162-083B-AC054E70DAA4}"/>
              </a:ext>
            </a:extLst>
          </p:cNvPr>
          <p:cNvSpPr>
            <a:spLocks noGrp="1"/>
          </p:cNvSpPr>
          <p:nvPr>
            <p:ph type="title"/>
          </p:nvPr>
        </p:nvSpPr>
        <p:spPr/>
        <p:txBody>
          <a:bodyPr/>
          <a:lstStyle/>
          <a:p>
            <a:r>
              <a:rPr lang="en-US" dirty="0"/>
              <a:t>ARPA-H Grant </a:t>
            </a:r>
          </a:p>
        </p:txBody>
      </p:sp>
      <p:sp>
        <p:nvSpPr>
          <p:cNvPr id="5" name="TextBox 4">
            <a:extLst>
              <a:ext uri="{FF2B5EF4-FFF2-40B4-BE49-F238E27FC236}">
                <a16:creationId xmlns:a16="http://schemas.microsoft.com/office/drawing/2014/main" id="{6336AD07-05F5-AED1-59E2-DEC6CDBC93F0}"/>
              </a:ext>
            </a:extLst>
          </p:cNvPr>
          <p:cNvSpPr txBox="1"/>
          <p:nvPr/>
        </p:nvSpPr>
        <p:spPr>
          <a:xfrm>
            <a:off x="3048000" y="3246792"/>
            <a:ext cx="6096000" cy="369332"/>
          </a:xfrm>
          <a:prstGeom prst="rect">
            <a:avLst/>
          </a:prstGeom>
          <a:noFill/>
        </p:spPr>
        <p:txBody>
          <a:bodyPr wrap="square">
            <a:spAutoFit/>
          </a:bodyPr>
          <a:lstStyle/>
          <a:p>
            <a:r>
              <a:rPr lang="en-US" b="0" i="0" u="none" strike="noStrike" dirty="0">
                <a:solidFill>
                  <a:srgbClr val="000000"/>
                </a:solidFill>
                <a:effectLst/>
              </a:rPr>
              <a:t> </a:t>
            </a:r>
            <a:endParaRPr lang="en-US" dirty="0"/>
          </a:p>
        </p:txBody>
      </p:sp>
      <p:pic>
        <p:nvPicPr>
          <p:cNvPr id="4098" name="Picture 2">
            <a:extLst>
              <a:ext uri="{FF2B5EF4-FFF2-40B4-BE49-F238E27FC236}">
                <a16:creationId xmlns:a16="http://schemas.microsoft.com/office/drawing/2014/main" id="{B9BD8777-8AF7-1C0B-4ED7-F452308068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72" t="24803" r="19661" b="9247"/>
          <a:stretch/>
        </p:blipFill>
        <p:spPr bwMode="auto">
          <a:xfrm>
            <a:off x="1848464" y="1395865"/>
            <a:ext cx="8510427" cy="473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55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80B23-7308-1745-A1A9-A5522BA49EE8}"/>
              </a:ext>
            </a:extLst>
          </p:cNvPr>
          <p:cNvSpPr>
            <a:spLocks noGrp="1"/>
          </p:cNvSpPr>
          <p:nvPr>
            <p:ph type="ctrTitle"/>
          </p:nvPr>
        </p:nvSpPr>
        <p:spPr/>
        <p:txBody>
          <a:bodyPr>
            <a:normAutofit/>
          </a:bodyPr>
          <a:lstStyle/>
          <a:p>
            <a:r>
              <a:rPr lang="en-US" dirty="0"/>
              <a:t>AI-Powered Healthcare at UIHC: Evidently and </a:t>
            </a:r>
            <a:r>
              <a:rPr lang="en-US" dirty="0" err="1"/>
              <a:t>Nabla</a:t>
            </a:r>
            <a:endParaRPr lang="en-US" dirty="0"/>
          </a:p>
        </p:txBody>
      </p:sp>
      <p:sp>
        <p:nvSpPr>
          <p:cNvPr id="6" name="Subtitle 11">
            <a:extLst>
              <a:ext uri="{FF2B5EF4-FFF2-40B4-BE49-F238E27FC236}">
                <a16:creationId xmlns:a16="http://schemas.microsoft.com/office/drawing/2014/main" id="{DA01EA82-A037-4241-A4FC-F65F0736F997}"/>
              </a:ext>
            </a:extLst>
          </p:cNvPr>
          <p:cNvSpPr txBox="1">
            <a:spLocks/>
          </p:cNvSpPr>
          <p:nvPr/>
        </p:nvSpPr>
        <p:spPr>
          <a:xfrm>
            <a:off x="974725" y="4709626"/>
            <a:ext cx="9144000" cy="407460"/>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ctr" defTabSz="914400" rtl="0" eaLnBrk="1" latinLnBrk="0" hangingPunct="1">
              <a:lnSpc>
                <a:spcPct val="100000"/>
              </a:lnSpc>
              <a:spcBef>
                <a:spcPts val="500"/>
              </a:spcBef>
              <a:buFont typeface="Roboto" panose="02000000000000000000" pitchFamily="2"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24716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F48A9A-14DF-2A80-DF46-5BAC6CDB7CAB}"/>
              </a:ext>
            </a:extLst>
          </p:cNvPr>
          <p:cNvSpPr>
            <a:spLocks noGrp="1"/>
          </p:cNvSpPr>
          <p:nvPr>
            <p:ph type="title"/>
          </p:nvPr>
        </p:nvSpPr>
        <p:spPr/>
        <p:txBody>
          <a:bodyPr/>
          <a:lstStyle/>
          <a:p>
            <a:r>
              <a:rPr lang="en-US" dirty="0"/>
              <a:t>Iowa Pediatric AI Implementation Team</a:t>
            </a:r>
          </a:p>
        </p:txBody>
      </p:sp>
      <p:pic>
        <p:nvPicPr>
          <p:cNvPr id="5" name="Content Placeholder 37" descr="A person in a suit smiling&#10;&#10;Description automatically generated">
            <a:extLst>
              <a:ext uri="{FF2B5EF4-FFF2-40B4-BE49-F238E27FC236}">
                <a16:creationId xmlns:a16="http://schemas.microsoft.com/office/drawing/2014/main" id="{02B86A50-B58D-BE9A-E256-311596D41AD0}"/>
              </a:ext>
            </a:extLst>
          </p:cNvPr>
          <p:cNvPicPr>
            <a:picLocks noChangeAspect="1"/>
          </p:cNvPicPr>
          <p:nvPr/>
        </p:nvPicPr>
        <p:blipFill>
          <a:blip r:embed="rId2"/>
          <a:stretch>
            <a:fillRect/>
          </a:stretch>
        </p:blipFill>
        <p:spPr>
          <a:xfrm>
            <a:off x="4960534" y="1638952"/>
            <a:ext cx="1424400" cy="2137805"/>
          </a:xfrm>
          <a:prstGeom prst="rect">
            <a:avLst/>
          </a:prstGeom>
        </p:spPr>
      </p:pic>
      <p:pic>
        <p:nvPicPr>
          <p:cNvPr id="6" name="Content Placeholder 33">
            <a:extLst>
              <a:ext uri="{FF2B5EF4-FFF2-40B4-BE49-F238E27FC236}">
                <a16:creationId xmlns:a16="http://schemas.microsoft.com/office/drawing/2014/main" id="{F97C3601-AB05-7D6A-C971-DBC3383F6F5F}"/>
              </a:ext>
            </a:extLst>
          </p:cNvPr>
          <p:cNvPicPr>
            <a:picLocks noChangeAspect="1"/>
          </p:cNvPicPr>
          <p:nvPr/>
        </p:nvPicPr>
        <p:blipFill>
          <a:blip r:embed="rId3"/>
          <a:srcRect/>
          <a:stretch/>
        </p:blipFill>
        <p:spPr>
          <a:xfrm>
            <a:off x="1774743" y="1638952"/>
            <a:ext cx="1424400" cy="2136599"/>
          </a:xfrm>
          <a:prstGeom prst="rect">
            <a:avLst/>
          </a:prstGeom>
        </p:spPr>
      </p:pic>
      <p:pic>
        <p:nvPicPr>
          <p:cNvPr id="7" name="Content Placeholder 35">
            <a:extLst>
              <a:ext uri="{FF2B5EF4-FFF2-40B4-BE49-F238E27FC236}">
                <a16:creationId xmlns:a16="http://schemas.microsoft.com/office/drawing/2014/main" id="{DFAC8494-F72F-9B74-3983-BDE7916630F6}"/>
              </a:ext>
            </a:extLst>
          </p:cNvPr>
          <p:cNvPicPr>
            <a:picLocks noChangeAspect="1"/>
          </p:cNvPicPr>
          <p:nvPr/>
        </p:nvPicPr>
        <p:blipFill>
          <a:blip r:embed="rId4"/>
          <a:srcRect/>
          <a:stretch/>
        </p:blipFill>
        <p:spPr>
          <a:xfrm>
            <a:off x="8656529" y="1638952"/>
            <a:ext cx="1424400" cy="2136599"/>
          </a:xfrm>
          <a:prstGeom prst="rect">
            <a:avLst/>
          </a:prstGeom>
        </p:spPr>
      </p:pic>
      <p:sp>
        <p:nvSpPr>
          <p:cNvPr id="8" name="TextBox 7">
            <a:extLst>
              <a:ext uri="{FF2B5EF4-FFF2-40B4-BE49-F238E27FC236}">
                <a16:creationId xmlns:a16="http://schemas.microsoft.com/office/drawing/2014/main" id="{6EDAFABB-42DC-6B13-A808-44228E335103}"/>
              </a:ext>
            </a:extLst>
          </p:cNvPr>
          <p:cNvSpPr txBox="1"/>
          <p:nvPr/>
        </p:nvSpPr>
        <p:spPr>
          <a:xfrm>
            <a:off x="1634787" y="4281426"/>
            <a:ext cx="1704313" cy="954107"/>
          </a:xfrm>
          <a:prstGeom prst="rect">
            <a:avLst/>
          </a:prstGeom>
          <a:noFill/>
        </p:spPr>
        <p:txBody>
          <a:bodyPr wrap="none" rtlCol="0">
            <a:spAutoFit/>
          </a:bodyPr>
          <a:lstStyle/>
          <a:p>
            <a:pPr algn="ctr"/>
            <a:r>
              <a:rPr lang="en-US" sz="1400"/>
              <a:t>James Blum, MD</a:t>
            </a:r>
          </a:p>
          <a:p>
            <a:pPr algn="ctr"/>
            <a:r>
              <a:rPr lang="en-US" sz="1400"/>
              <a:t>Chief Health </a:t>
            </a:r>
          </a:p>
          <a:p>
            <a:pPr algn="ctr"/>
            <a:r>
              <a:rPr lang="en-US" sz="1400"/>
              <a:t>Information Officer</a:t>
            </a:r>
          </a:p>
          <a:p>
            <a:pPr algn="ctr"/>
            <a:r>
              <a:rPr lang="en-US" sz="1400" b="1"/>
              <a:t>Anesthesia</a:t>
            </a:r>
          </a:p>
        </p:txBody>
      </p:sp>
      <p:sp>
        <p:nvSpPr>
          <p:cNvPr id="9" name="TextBox 8">
            <a:extLst>
              <a:ext uri="{FF2B5EF4-FFF2-40B4-BE49-F238E27FC236}">
                <a16:creationId xmlns:a16="http://schemas.microsoft.com/office/drawing/2014/main" id="{27FAEBDE-A155-A491-711E-959E79D3C835}"/>
              </a:ext>
            </a:extLst>
          </p:cNvPr>
          <p:cNvSpPr txBox="1"/>
          <p:nvPr/>
        </p:nvSpPr>
        <p:spPr>
          <a:xfrm>
            <a:off x="8055714" y="4281425"/>
            <a:ext cx="2626040" cy="1169551"/>
          </a:xfrm>
          <a:prstGeom prst="rect">
            <a:avLst/>
          </a:prstGeom>
          <a:noFill/>
        </p:spPr>
        <p:txBody>
          <a:bodyPr wrap="none" lIns="91440" tIns="45720" rIns="91440" bIns="45720" rtlCol="0" anchor="t">
            <a:spAutoFit/>
          </a:bodyPr>
          <a:lstStyle/>
          <a:p>
            <a:pPr algn="ctr"/>
            <a:r>
              <a:rPr lang="en-US" sz="1400" dirty="0"/>
              <a:t>Lindsey Knake, MD, MS</a:t>
            </a:r>
          </a:p>
          <a:p>
            <a:pPr algn="ctr"/>
            <a:r>
              <a:rPr lang="en-US" sz="1400" dirty="0"/>
              <a:t>Associate Chief Health </a:t>
            </a:r>
            <a:endParaRPr lang="en-US" sz="1400" dirty="0">
              <a:ea typeface="Roboto"/>
              <a:cs typeface="Roboto"/>
            </a:endParaRPr>
          </a:p>
          <a:p>
            <a:pPr algn="ctr"/>
            <a:r>
              <a:rPr lang="en-US" sz="1400" dirty="0"/>
              <a:t>Information Officer</a:t>
            </a:r>
          </a:p>
          <a:p>
            <a:pPr algn="ctr"/>
            <a:r>
              <a:rPr lang="en-US" sz="1400" b="1" dirty="0"/>
              <a:t>Pediatrics/Neonatology</a:t>
            </a:r>
          </a:p>
          <a:p>
            <a:pPr algn="ctr"/>
            <a:r>
              <a:rPr lang="en-US" sz="1400" b="1" dirty="0"/>
              <a:t>Chair of Clinical AI Task Force</a:t>
            </a:r>
          </a:p>
        </p:txBody>
      </p:sp>
      <p:sp>
        <p:nvSpPr>
          <p:cNvPr id="10" name="TextBox 9">
            <a:extLst>
              <a:ext uri="{FF2B5EF4-FFF2-40B4-BE49-F238E27FC236}">
                <a16:creationId xmlns:a16="http://schemas.microsoft.com/office/drawing/2014/main" id="{858B6E26-BD2E-720D-FDDF-E15A42A580EB}"/>
              </a:ext>
            </a:extLst>
          </p:cNvPr>
          <p:cNvSpPr txBox="1"/>
          <p:nvPr/>
        </p:nvSpPr>
        <p:spPr>
          <a:xfrm>
            <a:off x="4624207" y="4281426"/>
            <a:ext cx="2064989" cy="954107"/>
          </a:xfrm>
          <a:prstGeom prst="rect">
            <a:avLst/>
          </a:prstGeom>
          <a:noFill/>
        </p:spPr>
        <p:txBody>
          <a:bodyPr wrap="none" lIns="91440" tIns="45720" rIns="91440" bIns="45720" rtlCol="0" anchor="t">
            <a:spAutoFit/>
          </a:bodyPr>
          <a:lstStyle/>
          <a:p>
            <a:pPr algn="ctr"/>
            <a:r>
              <a:rPr lang="en-US" sz="1400"/>
              <a:t>Jason </a:t>
            </a:r>
            <a:r>
              <a:rPr lang="en-US" sz="1400" err="1"/>
              <a:t>Misurac</a:t>
            </a:r>
            <a:r>
              <a:rPr lang="en-US" sz="1400"/>
              <a:t>, MD, MS</a:t>
            </a:r>
          </a:p>
          <a:p>
            <a:pPr algn="ctr"/>
            <a:r>
              <a:rPr lang="en-US" sz="1400"/>
              <a:t>Associate Chief Health </a:t>
            </a:r>
            <a:endParaRPr lang="en-US" sz="1400">
              <a:ea typeface="Roboto"/>
            </a:endParaRPr>
          </a:p>
          <a:p>
            <a:pPr algn="ctr"/>
            <a:r>
              <a:rPr lang="en-US" sz="1400"/>
              <a:t>Information Officer</a:t>
            </a:r>
          </a:p>
          <a:p>
            <a:pPr algn="ctr"/>
            <a:r>
              <a:rPr lang="en-US" sz="1400" b="1"/>
              <a:t>Pediatric Nephrology</a:t>
            </a:r>
          </a:p>
        </p:txBody>
      </p:sp>
    </p:spTree>
    <p:extLst>
      <p:ext uri="{BB962C8B-B14F-4D97-AF65-F5344CB8AC3E}">
        <p14:creationId xmlns:p14="http://schemas.microsoft.com/office/powerpoint/2010/main" val="2462479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23EFDA2-FCC7-EADF-BAFF-E932346784AF}"/>
              </a:ext>
            </a:extLst>
          </p:cNvPr>
          <p:cNvSpPr>
            <a:spLocks noGrp="1"/>
          </p:cNvSpPr>
          <p:nvPr>
            <p:ph idx="1"/>
          </p:nvPr>
        </p:nvSpPr>
        <p:spPr/>
        <p:txBody>
          <a:bodyPr/>
          <a:lstStyle/>
          <a:p>
            <a:r>
              <a:rPr lang="en-US"/>
              <a:t>Patient-Clinician conversation</a:t>
            </a:r>
          </a:p>
        </p:txBody>
      </p:sp>
      <p:sp>
        <p:nvSpPr>
          <p:cNvPr id="6" name="Content Placeholder 5">
            <a:extLst>
              <a:ext uri="{FF2B5EF4-FFF2-40B4-BE49-F238E27FC236}">
                <a16:creationId xmlns:a16="http://schemas.microsoft.com/office/drawing/2014/main" id="{7F59DE3B-F1F2-5864-5CF9-A6A12AED2C35}"/>
              </a:ext>
            </a:extLst>
          </p:cNvPr>
          <p:cNvSpPr>
            <a:spLocks noGrp="1"/>
          </p:cNvSpPr>
          <p:nvPr>
            <p:ph idx="11"/>
          </p:nvPr>
        </p:nvSpPr>
        <p:spPr/>
        <p:txBody>
          <a:bodyPr/>
          <a:lstStyle/>
          <a:p>
            <a:r>
              <a:rPr lang="en-US"/>
              <a:t>Transcription and extraction</a:t>
            </a:r>
          </a:p>
        </p:txBody>
      </p:sp>
      <p:sp>
        <p:nvSpPr>
          <p:cNvPr id="7" name="Content Placeholder 6">
            <a:extLst>
              <a:ext uri="{FF2B5EF4-FFF2-40B4-BE49-F238E27FC236}">
                <a16:creationId xmlns:a16="http://schemas.microsoft.com/office/drawing/2014/main" id="{CF01446B-BDC1-83A6-2E87-CDC342A42062}"/>
              </a:ext>
            </a:extLst>
          </p:cNvPr>
          <p:cNvSpPr>
            <a:spLocks noGrp="1"/>
          </p:cNvSpPr>
          <p:nvPr>
            <p:ph idx="13"/>
          </p:nvPr>
        </p:nvSpPr>
        <p:spPr/>
        <p:txBody>
          <a:bodyPr/>
          <a:lstStyle/>
          <a:p>
            <a:r>
              <a:rPr lang="en-US"/>
              <a:t>Note generation and formatting </a:t>
            </a:r>
          </a:p>
        </p:txBody>
      </p:sp>
      <p:sp>
        <p:nvSpPr>
          <p:cNvPr id="4" name="Title 3">
            <a:extLst>
              <a:ext uri="{FF2B5EF4-FFF2-40B4-BE49-F238E27FC236}">
                <a16:creationId xmlns:a16="http://schemas.microsoft.com/office/drawing/2014/main" id="{ACF046E9-6A0A-48C9-BF60-C713E09E688F}"/>
              </a:ext>
            </a:extLst>
          </p:cNvPr>
          <p:cNvSpPr>
            <a:spLocks noGrp="1"/>
          </p:cNvSpPr>
          <p:nvPr>
            <p:ph type="title"/>
          </p:nvPr>
        </p:nvSpPr>
        <p:spPr/>
        <p:txBody>
          <a:bodyPr/>
          <a:lstStyle/>
          <a:p>
            <a:r>
              <a:rPr lang="en-US"/>
              <a:t>Ambient AI Scribe: Nabla</a:t>
            </a:r>
          </a:p>
        </p:txBody>
      </p:sp>
      <p:pic>
        <p:nvPicPr>
          <p:cNvPr id="8" name="Picture Placeholder 47">
            <a:extLst>
              <a:ext uri="{FF2B5EF4-FFF2-40B4-BE49-F238E27FC236}">
                <a16:creationId xmlns:a16="http://schemas.microsoft.com/office/drawing/2014/main" id="{3851A88E-6542-4147-BBB1-C57F0AFE191F}"/>
              </a:ext>
            </a:extLst>
          </p:cNvPr>
          <p:cNvPicPr>
            <a:picLocks noChangeAspect="1"/>
          </p:cNvPicPr>
          <p:nvPr/>
        </p:nvPicPr>
        <p:blipFill>
          <a:blip r:embed="rId3">
            <a:extLst>
              <a:ext uri="{96DAC541-7B7A-43D3-8B79-37D633B846F1}">
                <asvg:svgBlip xmlns:asvg="http://schemas.microsoft.com/office/drawing/2016/SVG/main" r:embed="rId4"/>
              </a:ext>
            </a:extLst>
          </a:blip>
          <a:srcRect l="1686" r="1686"/>
          <a:stretch>
            <a:fillRect/>
          </a:stretch>
        </p:blipFill>
        <p:spPr>
          <a:xfrm>
            <a:off x="1953910" y="2337468"/>
            <a:ext cx="1182412" cy="1222625"/>
          </a:xfrm>
          <a:prstGeom prst="rect">
            <a:avLst/>
          </a:prstGeom>
        </p:spPr>
      </p:pic>
      <p:pic>
        <p:nvPicPr>
          <p:cNvPr id="9" name="Picture Placeholder 35">
            <a:extLst>
              <a:ext uri="{FF2B5EF4-FFF2-40B4-BE49-F238E27FC236}">
                <a16:creationId xmlns:a16="http://schemas.microsoft.com/office/drawing/2014/main" id="{6AFAC84F-1E6C-4717-C436-D6AEEE5E0F89}"/>
              </a:ext>
            </a:extLst>
          </p:cNvPr>
          <p:cNvPicPr>
            <a:picLocks noChangeAspect="1"/>
          </p:cNvPicPr>
          <p:nvPr/>
        </p:nvPicPr>
        <p:blipFill>
          <a:blip r:embed="rId5">
            <a:extLst>
              <a:ext uri="{96DAC541-7B7A-43D3-8B79-37D633B846F1}">
                <asvg:svgBlip xmlns:asvg="http://schemas.microsoft.com/office/drawing/2016/SVG/main" r:embed="rId6"/>
              </a:ext>
            </a:extLst>
          </a:blip>
          <a:srcRect l="1686" r="1686"/>
          <a:stretch>
            <a:fillRect/>
          </a:stretch>
        </p:blipFill>
        <p:spPr>
          <a:xfrm>
            <a:off x="5500171" y="2310547"/>
            <a:ext cx="1182412" cy="1222625"/>
          </a:xfrm>
          <a:prstGeom prst="rect">
            <a:avLst/>
          </a:prstGeom>
        </p:spPr>
      </p:pic>
      <p:pic>
        <p:nvPicPr>
          <p:cNvPr id="10" name="Picture Placeholder 39">
            <a:extLst>
              <a:ext uri="{FF2B5EF4-FFF2-40B4-BE49-F238E27FC236}">
                <a16:creationId xmlns:a16="http://schemas.microsoft.com/office/drawing/2014/main" id="{338AF3F5-9D61-559B-BD9C-1C1B1E247992}"/>
              </a:ext>
            </a:extLst>
          </p:cNvPr>
          <p:cNvPicPr>
            <a:picLocks noChangeAspect="1"/>
          </p:cNvPicPr>
          <p:nvPr/>
        </p:nvPicPr>
        <p:blipFill>
          <a:blip r:embed="rId7">
            <a:extLst>
              <a:ext uri="{96DAC541-7B7A-43D3-8B79-37D633B846F1}">
                <asvg:svgBlip xmlns:asvg="http://schemas.microsoft.com/office/drawing/2016/SVG/main" r:embed="rId8"/>
              </a:ext>
            </a:extLst>
          </a:blip>
          <a:srcRect l="1688" r="1688"/>
          <a:stretch>
            <a:fillRect/>
          </a:stretch>
        </p:blipFill>
        <p:spPr>
          <a:xfrm>
            <a:off x="9046432" y="2299135"/>
            <a:ext cx="1182412" cy="1222625"/>
          </a:xfrm>
          <a:prstGeom prst="rect">
            <a:avLst/>
          </a:prstGeom>
        </p:spPr>
      </p:pic>
    </p:spTree>
    <p:extLst>
      <p:ext uri="{BB962C8B-B14F-4D97-AF65-F5344CB8AC3E}">
        <p14:creationId xmlns:p14="http://schemas.microsoft.com/office/powerpoint/2010/main" val="2073223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724A29A-A56D-ADC2-02CD-0424D10D9C8E}"/>
              </a:ext>
            </a:extLst>
          </p:cNvPr>
          <p:cNvGrpSpPr/>
          <p:nvPr/>
        </p:nvGrpSpPr>
        <p:grpSpPr>
          <a:xfrm>
            <a:off x="721305" y="1245291"/>
            <a:ext cx="8416570" cy="5083608"/>
            <a:chOff x="721305" y="1245291"/>
            <a:chExt cx="8416570" cy="5083608"/>
          </a:xfrm>
        </p:grpSpPr>
        <p:grpSp>
          <p:nvGrpSpPr>
            <p:cNvPr id="19" name="Group 18">
              <a:extLst>
                <a:ext uri="{FF2B5EF4-FFF2-40B4-BE49-F238E27FC236}">
                  <a16:creationId xmlns:a16="http://schemas.microsoft.com/office/drawing/2014/main" id="{2E8D7E09-C485-981F-9F4F-39DBD7C380B6}"/>
                </a:ext>
              </a:extLst>
            </p:cNvPr>
            <p:cNvGrpSpPr/>
            <p:nvPr/>
          </p:nvGrpSpPr>
          <p:grpSpPr>
            <a:xfrm>
              <a:off x="721305" y="1245291"/>
              <a:ext cx="8416570" cy="5083608"/>
              <a:chOff x="721305" y="1245291"/>
              <a:chExt cx="8416570" cy="5083608"/>
            </a:xfrm>
          </p:grpSpPr>
          <p:pic>
            <p:nvPicPr>
              <p:cNvPr id="2051" name="Picture 7">
                <a:extLst>
                  <a:ext uri="{FF2B5EF4-FFF2-40B4-BE49-F238E27FC236}">
                    <a16:creationId xmlns:a16="http://schemas.microsoft.com/office/drawing/2014/main" id="{AF005AAB-DD4A-C387-809E-35C7245DA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305" y="1245291"/>
                <a:ext cx="8416570" cy="508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832CF9B4-4BDF-69D8-2591-6DD3205A06CD}"/>
                  </a:ext>
                </a:extLst>
              </p:cNvPr>
              <p:cNvSpPr/>
              <p:nvPr/>
            </p:nvSpPr>
            <p:spPr>
              <a:xfrm>
                <a:off x="762351" y="1310742"/>
                <a:ext cx="3571523" cy="2132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grpSp>
        <p:sp>
          <p:nvSpPr>
            <p:cNvPr id="20" name="Rectangle 19">
              <a:extLst>
                <a:ext uri="{FF2B5EF4-FFF2-40B4-BE49-F238E27FC236}">
                  <a16:creationId xmlns:a16="http://schemas.microsoft.com/office/drawing/2014/main" id="{D9530739-7093-2A22-9794-2B879A2B9EF3}"/>
                </a:ext>
              </a:extLst>
            </p:cNvPr>
            <p:cNvSpPr/>
            <p:nvPr/>
          </p:nvSpPr>
          <p:spPr>
            <a:xfrm>
              <a:off x="5496276" y="3429000"/>
              <a:ext cx="3571523" cy="2132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grpSp>
      <p:sp>
        <p:nvSpPr>
          <p:cNvPr id="2" name="Title 1">
            <a:extLst>
              <a:ext uri="{FF2B5EF4-FFF2-40B4-BE49-F238E27FC236}">
                <a16:creationId xmlns:a16="http://schemas.microsoft.com/office/drawing/2014/main" id="{EF5C9119-DD89-E9CC-525E-67AF69BDB813}"/>
              </a:ext>
            </a:extLst>
          </p:cNvPr>
          <p:cNvSpPr>
            <a:spLocks noGrp="1"/>
          </p:cNvSpPr>
          <p:nvPr>
            <p:ph type="title"/>
          </p:nvPr>
        </p:nvSpPr>
        <p:spPr/>
        <p:txBody>
          <a:bodyPr/>
          <a:lstStyle/>
          <a:p>
            <a:r>
              <a:rPr lang="en-US"/>
              <a:t>Trial of Nabla at UIHC</a:t>
            </a:r>
          </a:p>
        </p:txBody>
      </p:sp>
      <p:grpSp>
        <p:nvGrpSpPr>
          <p:cNvPr id="17" name="Group 16">
            <a:extLst>
              <a:ext uri="{FF2B5EF4-FFF2-40B4-BE49-F238E27FC236}">
                <a16:creationId xmlns:a16="http://schemas.microsoft.com/office/drawing/2014/main" id="{5B6ECB7D-DD06-5394-5094-A731790376B4}"/>
              </a:ext>
            </a:extLst>
          </p:cNvPr>
          <p:cNvGrpSpPr/>
          <p:nvPr/>
        </p:nvGrpSpPr>
        <p:grpSpPr>
          <a:xfrm>
            <a:off x="9432213" y="1245291"/>
            <a:ext cx="2101625" cy="5085932"/>
            <a:chOff x="9040856" y="1245291"/>
            <a:chExt cx="2101625" cy="5085932"/>
          </a:xfrm>
        </p:grpSpPr>
        <p:pic>
          <p:nvPicPr>
            <p:cNvPr id="8" name="Picture 13">
              <a:extLst>
                <a:ext uri="{FF2B5EF4-FFF2-40B4-BE49-F238E27FC236}">
                  <a16:creationId xmlns:a16="http://schemas.microsoft.com/office/drawing/2014/main" id="{FAEF9E4F-C509-D9FC-A928-736455822F87}"/>
                </a:ext>
              </a:extLst>
            </p:cNvPr>
            <p:cNvPicPr>
              <a:picLocks noChangeAspect="1" noChangeArrowheads="1"/>
            </p:cNvPicPr>
            <p:nvPr/>
          </p:nvPicPr>
          <p:blipFill>
            <a:blip r:embed="rId3"/>
            <a:srcRect/>
            <a:stretch/>
          </p:blipFill>
          <p:spPr bwMode="auto">
            <a:xfrm>
              <a:off x="9040856" y="1245291"/>
              <a:ext cx="2101625" cy="508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22FC85B-5832-F0ED-DC25-96EF7DC4C24D}"/>
                </a:ext>
              </a:extLst>
            </p:cNvPr>
            <p:cNvSpPr/>
            <p:nvPr/>
          </p:nvSpPr>
          <p:spPr>
            <a:xfrm>
              <a:off x="9304865" y="1270539"/>
              <a:ext cx="711200" cy="109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grpSp>
      <p:pic>
        <p:nvPicPr>
          <p:cNvPr id="16" name="Picture 15">
            <a:extLst>
              <a:ext uri="{FF2B5EF4-FFF2-40B4-BE49-F238E27FC236}">
                <a16:creationId xmlns:a16="http://schemas.microsoft.com/office/drawing/2014/main" id="{5BB1C996-0951-A792-ECF1-6CE06648D056}"/>
              </a:ext>
            </a:extLst>
          </p:cNvPr>
          <p:cNvPicPr>
            <a:picLocks noChangeAspect="1"/>
          </p:cNvPicPr>
          <p:nvPr/>
        </p:nvPicPr>
        <p:blipFill>
          <a:blip r:embed="rId4"/>
          <a:stretch>
            <a:fillRect/>
          </a:stretch>
        </p:blipFill>
        <p:spPr>
          <a:xfrm>
            <a:off x="478031" y="7058026"/>
            <a:ext cx="8903118" cy="5135786"/>
          </a:xfrm>
          <a:prstGeom prst="rect">
            <a:avLst/>
          </a:prstGeom>
        </p:spPr>
      </p:pic>
      <p:sp>
        <p:nvSpPr>
          <p:cNvPr id="3" name="TextBox 2">
            <a:extLst>
              <a:ext uri="{FF2B5EF4-FFF2-40B4-BE49-F238E27FC236}">
                <a16:creationId xmlns:a16="http://schemas.microsoft.com/office/drawing/2014/main" id="{9EBDFA28-900B-8452-29D0-C9B30A5D4845}"/>
              </a:ext>
            </a:extLst>
          </p:cNvPr>
          <p:cNvSpPr txBox="1"/>
          <p:nvPr/>
        </p:nvSpPr>
        <p:spPr>
          <a:xfrm>
            <a:off x="6361043" y="6427113"/>
            <a:ext cx="5777994" cy="430887"/>
          </a:xfrm>
          <a:prstGeom prst="rect">
            <a:avLst/>
          </a:prstGeom>
          <a:noFill/>
        </p:spPr>
        <p:txBody>
          <a:bodyPr wrap="square" rtlCol="0">
            <a:spAutoFit/>
          </a:bodyPr>
          <a:lstStyle/>
          <a:p>
            <a:r>
              <a:rPr lang="en-US" sz="1100" dirty="0" err="1"/>
              <a:t>Misurac</a:t>
            </a:r>
            <a:r>
              <a:rPr lang="en-US" sz="1100" dirty="0"/>
              <a:t>, Knake, Blum. The Effect of Ambient AI Notes on Provider Burnout. Applied Clinical Informatics. 2024</a:t>
            </a:r>
          </a:p>
        </p:txBody>
      </p:sp>
    </p:spTree>
    <p:extLst>
      <p:ext uri="{BB962C8B-B14F-4D97-AF65-F5344CB8AC3E}">
        <p14:creationId xmlns:p14="http://schemas.microsoft.com/office/powerpoint/2010/main" val="237384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2.22222E-6 L 0.00143 -0.8493 " pathEditMode="relative" rAng="0" ptsTypes="AA">
                                      <p:cBhvr>
                                        <p:cTn id="6" dur="10" fill="hold"/>
                                        <p:tgtEl>
                                          <p:spTgt spid="16"/>
                                        </p:tgtEl>
                                        <p:attrNameLst>
                                          <p:attrName>ppt_x</p:attrName>
                                          <p:attrName>ppt_y</p:attrName>
                                        </p:attrNameLst>
                                      </p:cBhvr>
                                      <p:rCtr x="65" y="-42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FD18D-5653-5EFB-ADB9-F1FBB44140D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F539608-43B7-AC21-86E7-EFC9658110E8}"/>
              </a:ext>
            </a:extLst>
          </p:cNvPr>
          <p:cNvSpPr>
            <a:spLocks noGrp="1"/>
          </p:cNvSpPr>
          <p:nvPr>
            <p:ph type="title"/>
          </p:nvPr>
        </p:nvSpPr>
        <p:spPr/>
        <p:txBody>
          <a:bodyPr/>
          <a:lstStyle/>
          <a:p>
            <a:r>
              <a:rPr lang="en-US" dirty="0"/>
              <a:t>Who Am I?</a:t>
            </a:r>
          </a:p>
        </p:txBody>
      </p:sp>
      <p:pic>
        <p:nvPicPr>
          <p:cNvPr id="7" name="Picture 6" descr="A person with different hats&#10;&#10;AI-generated content may be incorrect.">
            <a:extLst>
              <a:ext uri="{FF2B5EF4-FFF2-40B4-BE49-F238E27FC236}">
                <a16:creationId xmlns:a16="http://schemas.microsoft.com/office/drawing/2014/main" id="{CD653F6E-06E2-34DF-31BF-0F2849DBCC10}"/>
              </a:ext>
            </a:extLst>
          </p:cNvPr>
          <p:cNvPicPr>
            <a:picLocks noChangeAspect="1"/>
          </p:cNvPicPr>
          <p:nvPr/>
        </p:nvPicPr>
        <p:blipFill>
          <a:blip r:embed="rId3"/>
          <a:stretch>
            <a:fillRect/>
          </a:stretch>
        </p:blipFill>
        <p:spPr>
          <a:xfrm>
            <a:off x="632412" y="462961"/>
            <a:ext cx="5463588" cy="5463588"/>
          </a:xfrm>
          <a:prstGeom prst="rect">
            <a:avLst/>
          </a:prstGeom>
        </p:spPr>
      </p:pic>
      <p:sp>
        <p:nvSpPr>
          <p:cNvPr id="12" name="TextBox 11">
            <a:extLst>
              <a:ext uri="{FF2B5EF4-FFF2-40B4-BE49-F238E27FC236}">
                <a16:creationId xmlns:a16="http://schemas.microsoft.com/office/drawing/2014/main" id="{430BF3BE-DB79-ACA1-4EFC-ABFFBB828B7E}"/>
              </a:ext>
            </a:extLst>
          </p:cNvPr>
          <p:cNvSpPr txBox="1"/>
          <p:nvPr/>
        </p:nvSpPr>
        <p:spPr>
          <a:xfrm>
            <a:off x="632412" y="5926549"/>
            <a:ext cx="5146675" cy="369332"/>
          </a:xfrm>
          <a:prstGeom prst="rect">
            <a:avLst/>
          </a:prstGeom>
          <a:noFill/>
        </p:spPr>
        <p:txBody>
          <a:bodyPr wrap="square" rtlCol="0">
            <a:spAutoFit/>
          </a:bodyPr>
          <a:lstStyle/>
          <a:p>
            <a:r>
              <a:rPr lang="en-US" dirty="0"/>
              <a:t>Image created using ChatGPT</a:t>
            </a:r>
          </a:p>
        </p:txBody>
      </p:sp>
      <p:pic>
        <p:nvPicPr>
          <p:cNvPr id="17" name="Picture Placeholder 16" descr="A pencil with writing on it&#10;&#10;AI-generated content may be incorrect.">
            <a:extLst>
              <a:ext uri="{FF2B5EF4-FFF2-40B4-BE49-F238E27FC236}">
                <a16:creationId xmlns:a16="http://schemas.microsoft.com/office/drawing/2014/main" id="{4C8DB19E-07E8-401A-7D63-AA0CB1C438D4}"/>
              </a:ext>
            </a:extLst>
          </p:cNvPr>
          <p:cNvPicPr>
            <a:picLocks noGrp="1" noChangeAspect="1"/>
          </p:cNvPicPr>
          <p:nvPr>
            <p:ph type="pic" sz="quarter" idx="11"/>
          </p:nvPr>
        </p:nvPicPr>
        <p:blipFill>
          <a:blip r:embed="rId4"/>
          <a:srcRect l="2174" r="2174"/>
          <a:stretch>
            <a:fillRect/>
          </a:stretch>
        </p:blipFill>
        <p:spPr/>
      </p:pic>
    </p:spTree>
    <p:extLst>
      <p:ext uri="{BB962C8B-B14F-4D97-AF65-F5344CB8AC3E}">
        <p14:creationId xmlns:p14="http://schemas.microsoft.com/office/powerpoint/2010/main" val="398396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A07B9-6863-5FAB-8793-217C7ED6847D}"/>
              </a:ext>
            </a:extLst>
          </p:cNvPr>
          <p:cNvSpPr>
            <a:spLocks noGrp="1"/>
          </p:cNvSpPr>
          <p:nvPr>
            <p:ph type="title"/>
          </p:nvPr>
        </p:nvSpPr>
        <p:spPr/>
        <p:txBody>
          <a:bodyPr/>
          <a:lstStyle/>
          <a:p>
            <a:r>
              <a:rPr lang="en-US" dirty="0"/>
              <a:t>Quotes from Users</a:t>
            </a:r>
          </a:p>
        </p:txBody>
      </p:sp>
      <p:sp>
        <p:nvSpPr>
          <p:cNvPr id="3" name="Content Placeholder 2">
            <a:extLst>
              <a:ext uri="{FF2B5EF4-FFF2-40B4-BE49-F238E27FC236}">
                <a16:creationId xmlns:a16="http://schemas.microsoft.com/office/drawing/2014/main" id="{7953DAE8-762D-DFD5-474F-420BE49162E9}"/>
              </a:ext>
            </a:extLst>
          </p:cNvPr>
          <p:cNvSpPr>
            <a:spLocks noGrp="1"/>
          </p:cNvSpPr>
          <p:nvPr>
            <p:ph idx="1"/>
          </p:nvPr>
        </p:nvSpPr>
        <p:spPr>
          <a:xfrm>
            <a:off x="543426" y="1710820"/>
            <a:ext cx="5340017" cy="3125875"/>
          </a:xfrm>
        </p:spPr>
        <p:txBody>
          <a:bodyPr>
            <a:normAutofit fontScale="85000" lnSpcReduction="10000"/>
          </a:bodyPr>
          <a:lstStyle/>
          <a:p>
            <a:pPr marL="0" indent="0">
              <a:buNone/>
            </a:pPr>
            <a:r>
              <a:rPr lang="en-US" dirty="0"/>
              <a:t>“When I </a:t>
            </a:r>
            <a:r>
              <a:rPr lang="en-US" u="sng" dirty="0"/>
              <a:t>get to make eye contact</a:t>
            </a:r>
            <a:r>
              <a:rPr lang="en-US" dirty="0"/>
              <a:t>, well, that's a positive reinforcer. I was like, wow, I really enjoyed that conversation [with the patient]. And I didn't have to spend it typing. And then </a:t>
            </a:r>
            <a:r>
              <a:rPr lang="en-US" u="sng" dirty="0"/>
              <a:t>these few minutes of rest in my brain </a:t>
            </a:r>
            <a:r>
              <a:rPr lang="en-US" dirty="0"/>
              <a:t>while I'm confident that [the ambient scribe] is at least going to remind me of all the important details” </a:t>
            </a:r>
          </a:p>
        </p:txBody>
      </p:sp>
      <p:sp>
        <p:nvSpPr>
          <p:cNvPr id="4" name="TextBox 3">
            <a:extLst>
              <a:ext uri="{FF2B5EF4-FFF2-40B4-BE49-F238E27FC236}">
                <a16:creationId xmlns:a16="http://schemas.microsoft.com/office/drawing/2014/main" id="{EFD03016-5A1A-892E-2FA1-C9D03B09AF9E}"/>
              </a:ext>
            </a:extLst>
          </p:cNvPr>
          <p:cNvSpPr txBox="1"/>
          <p:nvPr/>
        </p:nvSpPr>
        <p:spPr>
          <a:xfrm>
            <a:off x="6677526" y="1640668"/>
            <a:ext cx="5233737" cy="2308324"/>
          </a:xfrm>
          <a:prstGeom prst="rect">
            <a:avLst/>
          </a:prstGeom>
          <a:noFill/>
        </p:spPr>
        <p:txBody>
          <a:bodyPr wrap="square" rtlCol="0">
            <a:spAutoFit/>
          </a:bodyPr>
          <a:lstStyle/>
          <a:p>
            <a:r>
              <a:rPr lang="en-US" dirty="0"/>
              <a:t>“It's </a:t>
            </a:r>
            <a:r>
              <a:rPr lang="en-US" u="sng" dirty="0"/>
              <a:t>not exactly like the words I would choose </a:t>
            </a:r>
            <a:r>
              <a:rPr lang="en-US" dirty="0"/>
              <a:t>to write in the note, but it has the same exact meaning, and I think that's been more important to me than, like, making it my own, is that, like, I'm—, it's </a:t>
            </a:r>
            <a:r>
              <a:rPr lang="en-US" u="sng" dirty="0"/>
              <a:t>still conveying the exact same information that I would convey</a:t>
            </a:r>
            <a:r>
              <a:rPr lang="en-US" dirty="0"/>
              <a:t>, and it really, I think, has improved that relationship with the patient, right? I just feel more present with them” </a:t>
            </a:r>
          </a:p>
        </p:txBody>
      </p:sp>
      <p:sp>
        <p:nvSpPr>
          <p:cNvPr id="5" name="TextBox 4">
            <a:extLst>
              <a:ext uri="{FF2B5EF4-FFF2-40B4-BE49-F238E27FC236}">
                <a16:creationId xmlns:a16="http://schemas.microsoft.com/office/drawing/2014/main" id="{C051E86A-3F65-2372-F4BB-528FB54026EF}"/>
              </a:ext>
            </a:extLst>
          </p:cNvPr>
          <p:cNvSpPr txBox="1"/>
          <p:nvPr/>
        </p:nvSpPr>
        <p:spPr>
          <a:xfrm>
            <a:off x="6677526" y="4247147"/>
            <a:ext cx="5233737" cy="1754326"/>
          </a:xfrm>
          <a:prstGeom prst="rect">
            <a:avLst/>
          </a:prstGeom>
          <a:noFill/>
        </p:spPr>
        <p:txBody>
          <a:bodyPr wrap="square" rtlCol="0">
            <a:spAutoFit/>
          </a:bodyPr>
          <a:lstStyle/>
          <a:p>
            <a:r>
              <a:rPr lang="en-US" dirty="0"/>
              <a:t>“[The ambient scribe] is not my voice, right? [The ambient scribe] is a very different voice from my voice. My notes have a certain voice … And so when I read the note, it doesn't sound like me. But </a:t>
            </a:r>
            <a:r>
              <a:rPr lang="en-US" u="sng" dirty="0"/>
              <a:t>in the interest of efficiency</a:t>
            </a:r>
            <a:r>
              <a:rPr lang="en-US" dirty="0"/>
              <a:t>, I'm OK. It’s fine. I mean, let's get the note done” (Participant 18).</a:t>
            </a:r>
          </a:p>
        </p:txBody>
      </p:sp>
      <p:sp>
        <p:nvSpPr>
          <p:cNvPr id="6" name="TextBox 5">
            <a:extLst>
              <a:ext uri="{FF2B5EF4-FFF2-40B4-BE49-F238E27FC236}">
                <a16:creationId xmlns:a16="http://schemas.microsoft.com/office/drawing/2014/main" id="{8ED0A337-4E2B-875A-D5E3-4238B7D52FB9}"/>
              </a:ext>
            </a:extLst>
          </p:cNvPr>
          <p:cNvSpPr txBox="1"/>
          <p:nvPr/>
        </p:nvSpPr>
        <p:spPr>
          <a:xfrm>
            <a:off x="7339263" y="621614"/>
            <a:ext cx="4201026" cy="923330"/>
          </a:xfrm>
          <a:prstGeom prst="rect">
            <a:avLst/>
          </a:prstGeom>
          <a:noFill/>
        </p:spPr>
        <p:txBody>
          <a:bodyPr wrap="square" rtlCol="0">
            <a:spAutoFit/>
          </a:bodyPr>
          <a:lstStyle/>
          <a:p>
            <a:r>
              <a:rPr lang="en-US" b="1" dirty="0">
                <a:solidFill>
                  <a:schemeClr val="accent1"/>
                </a:solidFill>
              </a:rPr>
              <a:t>Clinicians may lose their typical voice or note template but maybe worth the trade-off</a:t>
            </a:r>
          </a:p>
        </p:txBody>
      </p:sp>
      <p:sp>
        <p:nvSpPr>
          <p:cNvPr id="7" name="Footer Placeholder 3">
            <a:extLst>
              <a:ext uri="{FF2B5EF4-FFF2-40B4-BE49-F238E27FC236}">
                <a16:creationId xmlns:a16="http://schemas.microsoft.com/office/drawing/2014/main" id="{8DC86D9A-6629-F3B4-5548-EABE3C61C96E}"/>
              </a:ext>
            </a:extLst>
          </p:cNvPr>
          <p:cNvSpPr>
            <a:spLocks noGrp="1"/>
          </p:cNvSpPr>
          <p:nvPr>
            <p:ph type="ftr" sz="quarter" idx="3"/>
          </p:nvPr>
        </p:nvSpPr>
        <p:spPr>
          <a:xfrm>
            <a:off x="6188765" y="6453809"/>
            <a:ext cx="5883965" cy="337930"/>
          </a:xfrm>
        </p:spPr>
        <p:txBody>
          <a:bodyPr/>
          <a:lstStyle/>
          <a:p>
            <a:pPr>
              <a:defRPr/>
            </a:pPr>
            <a:r>
              <a:rPr lang="en-US" altLang="en-US" sz="1200" dirty="0"/>
              <a:t>Unpublished work from University of Iowa.</a:t>
            </a:r>
          </a:p>
        </p:txBody>
      </p:sp>
    </p:spTree>
    <p:extLst>
      <p:ext uri="{BB962C8B-B14F-4D97-AF65-F5344CB8AC3E}">
        <p14:creationId xmlns:p14="http://schemas.microsoft.com/office/powerpoint/2010/main" val="21449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6C4A-A62B-BF46-F5B9-91E128B1AB66}"/>
              </a:ext>
            </a:extLst>
          </p:cNvPr>
          <p:cNvSpPr>
            <a:spLocks noGrp="1"/>
          </p:cNvSpPr>
          <p:nvPr>
            <p:ph type="title"/>
          </p:nvPr>
        </p:nvSpPr>
        <p:spPr/>
        <p:txBody>
          <a:bodyPr/>
          <a:lstStyle/>
          <a:p>
            <a:r>
              <a:rPr lang="en-US" dirty="0"/>
              <a:t>Key Points from Interviews</a:t>
            </a:r>
          </a:p>
        </p:txBody>
      </p:sp>
      <p:sp>
        <p:nvSpPr>
          <p:cNvPr id="3" name="Content Placeholder 2">
            <a:extLst>
              <a:ext uri="{FF2B5EF4-FFF2-40B4-BE49-F238E27FC236}">
                <a16:creationId xmlns:a16="http://schemas.microsoft.com/office/drawing/2014/main" id="{805EA0ED-D3F0-0906-0557-354228DE950F}"/>
              </a:ext>
            </a:extLst>
          </p:cNvPr>
          <p:cNvSpPr>
            <a:spLocks noGrp="1"/>
          </p:cNvSpPr>
          <p:nvPr>
            <p:ph idx="1"/>
          </p:nvPr>
        </p:nvSpPr>
        <p:spPr/>
        <p:txBody>
          <a:bodyPr/>
          <a:lstStyle/>
          <a:p>
            <a:r>
              <a:rPr lang="en-US" dirty="0"/>
              <a:t>Clinicians report improved patient presence and perceived efficiency</a:t>
            </a:r>
          </a:p>
          <a:p>
            <a:r>
              <a:rPr lang="en-US" dirty="0"/>
              <a:t>Focusing on document types that work better with Nabla templates help reduce clinician frustration</a:t>
            </a:r>
          </a:p>
          <a:p>
            <a:pPr lvl="1"/>
            <a:r>
              <a:rPr lang="en-US" dirty="0"/>
              <a:t>Not great with highly templated notes or procedures</a:t>
            </a:r>
          </a:p>
          <a:p>
            <a:r>
              <a:rPr lang="en-US" dirty="0"/>
              <a:t>Onboarding that pairs super-users with novices or short office hours may help clinicians calibrate length, salience, and tone</a:t>
            </a:r>
          </a:p>
        </p:txBody>
      </p:sp>
    </p:spTree>
    <p:extLst>
      <p:ext uri="{BB962C8B-B14F-4D97-AF65-F5344CB8AC3E}">
        <p14:creationId xmlns:p14="http://schemas.microsoft.com/office/powerpoint/2010/main" val="3801352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43C8-03DA-3A2F-A347-8B2523823DAE}"/>
              </a:ext>
            </a:extLst>
          </p:cNvPr>
          <p:cNvSpPr>
            <a:spLocks noGrp="1"/>
          </p:cNvSpPr>
          <p:nvPr>
            <p:ph type="title"/>
          </p:nvPr>
        </p:nvSpPr>
        <p:spPr/>
        <p:txBody>
          <a:bodyPr/>
          <a:lstStyle/>
          <a:p>
            <a:r>
              <a:rPr lang="en-US"/>
              <a:t>Neonatology Rounds</a:t>
            </a:r>
          </a:p>
        </p:txBody>
      </p:sp>
      <p:sp>
        <p:nvSpPr>
          <p:cNvPr id="3" name="TextBox 2">
            <a:extLst>
              <a:ext uri="{FF2B5EF4-FFF2-40B4-BE49-F238E27FC236}">
                <a16:creationId xmlns:a16="http://schemas.microsoft.com/office/drawing/2014/main" id="{BC17F372-5D72-0534-A0DD-B6B812A4B179}"/>
              </a:ext>
            </a:extLst>
          </p:cNvPr>
          <p:cNvSpPr txBox="1"/>
          <p:nvPr/>
        </p:nvSpPr>
        <p:spPr>
          <a:xfrm>
            <a:off x="789142" y="2531327"/>
            <a:ext cx="4984596" cy="2862322"/>
          </a:xfrm>
          <a:prstGeom prst="rect">
            <a:avLst/>
          </a:prstGeom>
          <a:noFill/>
        </p:spPr>
        <p:txBody>
          <a:bodyPr wrap="square" rtlCol="0">
            <a:spAutoFit/>
          </a:bodyPr>
          <a:lstStyle/>
          <a:p>
            <a:pPr marL="0" marR="0"/>
            <a:r>
              <a:rPr lang="en-US" sz="1800" b="1" kern="100" dirty="0">
                <a:effectLst/>
                <a:latin typeface="Aptos" panose="020B0004020202020204" pitchFamily="34" charset="0"/>
                <a:ea typeface="Aptos" panose="020B0004020202020204" pitchFamily="34" charset="0"/>
                <a:cs typeface="Times New Roman" panose="02020603050405020304" pitchFamily="18" charset="0"/>
              </a:rPr>
              <a:t>Subjective:</a:t>
            </a:r>
          </a:p>
          <a:p>
            <a:pPr marL="0" marR="0"/>
            <a:r>
              <a:rPr lang="en-US" sz="1800" kern="100" dirty="0">
                <a:effectLst/>
                <a:latin typeface="Aptos" panose="020B0004020202020204" pitchFamily="34" charset="0"/>
                <a:ea typeface="Aptos" panose="020B0004020202020204" pitchFamily="34" charset="0"/>
                <a:cs typeface="Times New Roman" panose="02020603050405020304" pitchFamily="18" charset="0"/>
              </a:rPr>
              <a:t>BB, a 1-day-old male, was born weighing 880 grams. Fluid management is being adjusted, with a focus on sodium and dextrose levels. There are no current concerns regarding respiratory status. The only noted risk factor for infection is a bulging bag at presentation, but it was intact until delivery, indicating cervical insufficiency.</a:t>
            </a:r>
          </a:p>
          <a:p>
            <a:endParaRPr lang="en-US" dirty="0"/>
          </a:p>
        </p:txBody>
      </p:sp>
      <p:pic>
        <p:nvPicPr>
          <p:cNvPr id="6" name="Picture 5" descr="A close up of words&#10;&#10;AI-generated content may be incorrect.">
            <a:extLst>
              <a:ext uri="{FF2B5EF4-FFF2-40B4-BE49-F238E27FC236}">
                <a16:creationId xmlns:a16="http://schemas.microsoft.com/office/drawing/2014/main" id="{628788AC-C228-0D4F-FA78-1C03B78BC883}"/>
              </a:ext>
            </a:extLst>
          </p:cNvPr>
          <p:cNvPicPr>
            <a:picLocks noChangeAspect="1"/>
          </p:cNvPicPr>
          <p:nvPr/>
        </p:nvPicPr>
        <p:blipFill>
          <a:blip r:embed="rId2"/>
          <a:stretch>
            <a:fillRect/>
          </a:stretch>
        </p:blipFill>
        <p:spPr>
          <a:xfrm>
            <a:off x="6095999" y="2362200"/>
            <a:ext cx="5613400" cy="1066800"/>
          </a:xfrm>
          <a:prstGeom prst="rect">
            <a:avLst/>
          </a:prstGeom>
        </p:spPr>
      </p:pic>
      <p:sp>
        <p:nvSpPr>
          <p:cNvPr id="4" name="TextBox 3">
            <a:extLst>
              <a:ext uri="{FF2B5EF4-FFF2-40B4-BE49-F238E27FC236}">
                <a16:creationId xmlns:a16="http://schemas.microsoft.com/office/drawing/2014/main" id="{DA39F000-E6BE-D471-3232-EDBEEC4F7DC9}"/>
              </a:ext>
            </a:extLst>
          </p:cNvPr>
          <p:cNvSpPr txBox="1"/>
          <p:nvPr/>
        </p:nvSpPr>
        <p:spPr>
          <a:xfrm>
            <a:off x="952499" y="1711842"/>
            <a:ext cx="4416943" cy="369332"/>
          </a:xfrm>
          <a:prstGeom prst="rect">
            <a:avLst/>
          </a:prstGeom>
          <a:noFill/>
        </p:spPr>
        <p:txBody>
          <a:bodyPr wrap="square" rtlCol="0">
            <a:spAutoFit/>
          </a:bodyPr>
          <a:lstStyle/>
          <a:p>
            <a:pPr algn="ctr"/>
            <a:r>
              <a:rPr lang="en-US" b="1" u="sng" dirty="0"/>
              <a:t>Ambient AI</a:t>
            </a:r>
          </a:p>
        </p:txBody>
      </p:sp>
      <p:sp>
        <p:nvSpPr>
          <p:cNvPr id="5" name="TextBox 4">
            <a:extLst>
              <a:ext uri="{FF2B5EF4-FFF2-40B4-BE49-F238E27FC236}">
                <a16:creationId xmlns:a16="http://schemas.microsoft.com/office/drawing/2014/main" id="{F6BF5FC2-7477-9356-06A1-FADC21FC1498}"/>
              </a:ext>
            </a:extLst>
          </p:cNvPr>
          <p:cNvSpPr txBox="1"/>
          <p:nvPr/>
        </p:nvSpPr>
        <p:spPr>
          <a:xfrm>
            <a:off x="6694227" y="1726265"/>
            <a:ext cx="4416943" cy="369332"/>
          </a:xfrm>
          <a:prstGeom prst="rect">
            <a:avLst/>
          </a:prstGeom>
          <a:noFill/>
        </p:spPr>
        <p:txBody>
          <a:bodyPr wrap="square" rtlCol="0">
            <a:spAutoFit/>
          </a:bodyPr>
          <a:lstStyle/>
          <a:p>
            <a:pPr algn="ctr"/>
            <a:r>
              <a:rPr lang="en-US" b="1" u="sng" dirty="0"/>
              <a:t>NICU Note Template</a:t>
            </a:r>
          </a:p>
        </p:txBody>
      </p:sp>
    </p:spTree>
    <p:extLst>
      <p:ext uri="{BB962C8B-B14F-4D97-AF65-F5344CB8AC3E}">
        <p14:creationId xmlns:p14="http://schemas.microsoft.com/office/powerpoint/2010/main" val="651443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73BB6-8673-0E57-7D50-2BF1E9518608}"/>
              </a:ext>
            </a:extLst>
          </p:cNvPr>
          <p:cNvSpPr>
            <a:spLocks noGrp="1"/>
          </p:cNvSpPr>
          <p:nvPr>
            <p:ph type="title"/>
          </p:nvPr>
        </p:nvSpPr>
        <p:spPr/>
        <p:txBody>
          <a:bodyPr/>
          <a:lstStyle/>
          <a:p>
            <a:r>
              <a:rPr lang="en-US"/>
              <a:t>Neonatology Rounds</a:t>
            </a:r>
          </a:p>
        </p:txBody>
      </p:sp>
      <p:sp>
        <p:nvSpPr>
          <p:cNvPr id="3" name="TextBox 2">
            <a:extLst>
              <a:ext uri="{FF2B5EF4-FFF2-40B4-BE49-F238E27FC236}">
                <a16:creationId xmlns:a16="http://schemas.microsoft.com/office/drawing/2014/main" id="{3022BE94-F415-3865-B266-F7C68CE39746}"/>
              </a:ext>
            </a:extLst>
          </p:cNvPr>
          <p:cNvSpPr txBox="1"/>
          <p:nvPr/>
        </p:nvSpPr>
        <p:spPr>
          <a:xfrm>
            <a:off x="535260" y="1874747"/>
            <a:ext cx="5426926" cy="4939814"/>
          </a:xfrm>
          <a:prstGeom prst="rect">
            <a:avLst/>
          </a:prstGeom>
          <a:noFill/>
        </p:spPr>
        <p:txBody>
          <a:bodyPr wrap="square" rtlCol="0">
            <a:spAutoFit/>
          </a:bodyPr>
          <a:lstStyle/>
          <a:p>
            <a:pPr marL="0" marR="0"/>
            <a:r>
              <a:rPr lang="en-US" sz="1500" b="1" kern="100" dirty="0">
                <a:effectLst/>
                <a:latin typeface="Aptos" panose="020B0004020202020204" pitchFamily="34" charset="0"/>
                <a:ea typeface="Aptos" panose="020B0004020202020204" pitchFamily="34" charset="0"/>
                <a:cs typeface="Times New Roman" panose="02020603050405020304" pitchFamily="18" charset="0"/>
              </a:rPr>
              <a:t>RDS (respiratory distress syndrome in the newborn) </a:t>
            </a:r>
          </a:p>
          <a:p>
            <a:pPr marL="0" marR="0"/>
            <a:r>
              <a:rPr lang="en-US" sz="1500" kern="100" dirty="0">
                <a:effectLst/>
                <a:latin typeface="Aptos" panose="020B0004020202020204" pitchFamily="34" charset="0"/>
                <a:ea typeface="Aptos" panose="020B0004020202020204" pitchFamily="34" charset="0"/>
                <a:cs typeface="Times New Roman" panose="02020603050405020304" pitchFamily="18" charset="0"/>
              </a:rPr>
              <a:t>- RDS managed with surfactant therapy. Current chest X-ray is the best in the unit, and the baby is on no respiratory settings.</a:t>
            </a:r>
          </a:p>
          <a:p>
            <a:pPr marL="0" marR="0"/>
            <a:r>
              <a:rPr lang="en-US" sz="1500" kern="100" dirty="0">
                <a:effectLst/>
                <a:latin typeface="Aptos" panose="020B0004020202020204" pitchFamily="34" charset="0"/>
                <a:ea typeface="Aptos" panose="020B0004020202020204" pitchFamily="34" charset="0"/>
                <a:cs typeface="Times New Roman" panose="02020603050405020304" pitchFamily="18" charset="0"/>
              </a:rPr>
              <a:t>- Monitor respiratory status. Consider extubation to NIPPV or Nava in the future, but no immediate changes planned to allow PDA to declare itself.</a:t>
            </a:r>
          </a:p>
          <a:p>
            <a:pPr marL="0" marR="0"/>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500" b="1" kern="100" dirty="0">
                <a:effectLst/>
                <a:latin typeface="Aptos" panose="020B0004020202020204" pitchFamily="34" charset="0"/>
                <a:ea typeface="Aptos" panose="020B0004020202020204" pitchFamily="34" charset="0"/>
                <a:cs typeface="Times New Roman" panose="02020603050405020304" pitchFamily="18" charset="0"/>
              </a:rPr>
              <a:t>Neonatal hypoglycemia</a:t>
            </a:r>
          </a:p>
          <a:p>
            <a:pPr marL="0" marR="0"/>
            <a:r>
              <a:rPr lang="en-US" sz="1500" kern="100" dirty="0">
                <a:effectLst/>
                <a:latin typeface="Aptos" panose="020B0004020202020204" pitchFamily="34" charset="0"/>
                <a:ea typeface="Aptos" panose="020B0004020202020204" pitchFamily="34" charset="0"/>
                <a:cs typeface="Times New Roman" panose="02020603050405020304" pitchFamily="18" charset="0"/>
              </a:rPr>
              <a:t>- Glucose levels trending down. Current glucose infusion rate (GIR) is suboptimal for basal needs.</a:t>
            </a:r>
          </a:p>
          <a:p>
            <a:pPr marL="0" marR="0"/>
            <a:r>
              <a:rPr lang="en-US" sz="1500" kern="100" dirty="0">
                <a:effectLst/>
                <a:latin typeface="Aptos" panose="020B0004020202020204" pitchFamily="34" charset="0"/>
                <a:ea typeface="Aptos" panose="020B0004020202020204" pitchFamily="34" charset="0"/>
                <a:cs typeface="Times New Roman" panose="02020603050405020304" pitchFamily="18" charset="0"/>
              </a:rPr>
              <a:t>- Increase dextrose delivery by starting a D20 piggyback at 0.5 mL/hour. Plan to increase dextrose further tonight if sodium levels tolerate. Consider adjusting UAC fluids to maintain nutritional balance.</a:t>
            </a:r>
          </a:p>
          <a:p>
            <a:pPr marL="0" marR="0"/>
            <a:r>
              <a:rPr lang="en-US" sz="15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1500" b="1" kern="100" dirty="0">
                <a:effectLst/>
                <a:latin typeface="Aptos" panose="020B0004020202020204" pitchFamily="34" charset="0"/>
                <a:ea typeface="Aptos" panose="020B0004020202020204" pitchFamily="34" charset="0"/>
                <a:cs typeface="Times New Roman" panose="02020603050405020304" pitchFamily="18" charset="0"/>
              </a:rPr>
              <a:t>Need for observation and evaluation of newborn for sepsis</a:t>
            </a:r>
          </a:p>
          <a:p>
            <a:pPr marL="0" marR="0"/>
            <a:r>
              <a:rPr lang="en-US" sz="1500" kern="100" dirty="0">
                <a:effectLst/>
                <a:latin typeface="Aptos" panose="020B0004020202020204" pitchFamily="34" charset="0"/>
                <a:ea typeface="Aptos" panose="020B0004020202020204" pitchFamily="34" charset="0"/>
                <a:cs typeface="Times New Roman" panose="02020603050405020304" pitchFamily="18" charset="0"/>
              </a:rPr>
              <a:t>- Risk factors for infection include bulging bag at presentation, though it was intact until delivery.</a:t>
            </a:r>
          </a:p>
          <a:p>
            <a:pPr marL="0" marR="0"/>
            <a:r>
              <a:rPr lang="en-US" sz="1500" kern="100" dirty="0">
                <a:effectLst/>
                <a:latin typeface="Aptos" panose="020B0004020202020204" pitchFamily="34" charset="0"/>
                <a:ea typeface="Aptos" panose="020B0004020202020204" pitchFamily="34" charset="0"/>
                <a:cs typeface="Times New Roman" panose="02020603050405020304" pitchFamily="18" charset="0"/>
              </a:rPr>
              <a:t>- Obtain CBC and CRP tomorrow (48 hours post-delivery).</a:t>
            </a:r>
          </a:p>
          <a:p>
            <a:pPr marL="0" marR="0"/>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endParaRPr lang="en-US" sz="1500" dirty="0"/>
          </a:p>
        </p:txBody>
      </p:sp>
      <p:pic>
        <p:nvPicPr>
          <p:cNvPr id="4" name="Picture 3" descr="A screenshot of a medical document&#10;&#10;AI-generated content may be incorrect.">
            <a:extLst>
              <a:ext uri="{FF2B5EF4-FFF2-40B4-BE49-F238E27FC236}">
                <a16:creationId xmlns:a16="http://schemas.microsoft.com/office/drawing/2014/main" id="{70958904-9AF7-97A1-1B69-4B7CD0D3B3EB}"/>
              </a:ext>
            </a:extLst>
          </p:cNvPr>
          <p:cNvPicPr>
            <a:picLocks noChangeAspect="1"/>
          </p:cNvPicPr>
          <p:nvPr/>
        </p:nvPicPr>
        <p:blipFill>
          <a:blip r:embed="rId2">
            <a:extLst>
              <a:ext uri="{28A0092B-C50C-407E-A947-70E740481C1C}">
                <a14:useLocalDpi xmlns:a14="http://schemas.microsoft.com/office/drawing/2010/main" val="0"/>
              </a:ext>
            </a:extLst>
          </a:blip>
          <a:srcRect t="16902"/>
          <a:stretch/>
        </p:blipFill>
        <p:spPr>
          <a:xfrm>
            <a:off x="5962186" y="1690081"/>
            <a:ext cx="5943600" cy="4740588"/>
          </a:xfrm>
          <a:prstGeom prst="rect">
            <a:avLst/>
          </a:prstGeom>
        </p:spPr>
      </p:pic>
      <p:sp>
        <p:nvSpPr>
          <p:cNvPr id="5" name="TextBox 4">
            <a:extLst>
              <a:ext uri="{FF2B5EF4-FFF2-40B4-BE49-F238E27FC236}">
                <a16:creationId xmlns:a16="http://schemas.microsoft.com/office/drawing/2014/main" id="{76B48ECB-F1B4-7B0F-ABB2-FE20A034E577}"/>
              </a:ext>
            </a:extLst>
          </p:cNvPr>
          <p:cNvSpPr txBox="1"/>
          <p:nvPr/>
        </p:nvSpPr>
        <p:spPr>
          <a:xfrm>
            <a:off x="952499" y="1505415"/>
            <a:ext cx="4416943" cy="369332"/>
          </a:xfrm>
          <a:prstGeom prst="rect">
            <a:avLst/>
          </a:prstGeom>
          <a:noFill/>
        </p:spPr>
        <p:txBody>
          <a:bodyPr wrap="square" rtlCol="0">
            <a:spAutoFit/>
          </a:bodyPr>
          <a:lstStyle/>
          <a:p>
            <a:pPr algn="ctr"/>
            <a:r>
              <a:rPr lang="en-US" b="1" u="sng" dirty="0"/>
              <a:t>Ambient AI</a:t>
            </a:r>
          </a:p>
        </p:txBody>
      </p:sp>
      <p:sp>
        <p:nvSpPr>
          <p:cNvPr id="6" name="TextBox 5">
            <a:extLst>
              <a:ext uri="{FF2B5EF4-FFF2-40B4-BE49-F238E27FC236}">
                <a16:creationId xmlns:a16="http://schemas.microsoft.com/office/drawing/2014/main" id="{5A63C597-252C-28F2-7152-1C8EA2D10B47}"/>
              </a:ext>
            </a:extLst>
          </p:cNvPr>
          <p:cNvSpPr txBox="1"/>
          <p:nvPr/>
        </p:nvSpPr>
        <p:spPr>
          <a:xfrm>
            <a:off x="6725514" y="1395866"/>
            <a:ext cx="4416943" cy="369332"/>
          </a:xfrm>
          <a:prstGeom prst="rect">
            <a:avLst/>
          </a:prstGeom>
          <a:noFill/>
        </p:spPr>
        <p:txBody>
          <a:bodyPr wrap="square" rtlCol="0">
            <a:spAutoFit/>
          </a:bodyPr>
          <a:lstStyle/>
          <a:p>
            <a:pPr algn="ctr"/>
            <a:r>
              <a:rPr lang="en-US" b="1" u="sng" dirty="0"/>
              <a:t>NICU Note Template</a:t>
            </a:r>
          </a:p>
        </p:txBody>
      </p:sp>
    </p:spTree>
    <p:extLst>
      <p:ext uri="{BB962C8B-B14F-4D97-AF65-F5344CB8AC3E}">
        <p14:creationId xmlns:p14="http://schemas.microsoft.com/office/powerpoint/2010/main" val="4811804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79C7-8561-8E01-FB70-12D2BE3F5632}"/>
              </a:ext>
            </a:extLst>
          </p:cNvPr>
          <p:cNvSpPr>
            <a:spLocks noGrp="1"/>
          </p:cNvSpPr>
          <p:nvPr>
            <p:ph type="title"/>
          </p:nvPr>
        </p:nvSpPr>
        <p:spPr/>
        <p:txBody>
          <a:bodyPr/>
          <a:lstStyle/>
          <a:p>
            <a:r>
              <a:rPr lang="en-US" dirty="0"/>
              <a:t>Prenatal Consult</a:t>
            </a:r>
          </a:p>
        </p:txBody>
      </p:sp>
      <p:pic>
        <p:nvPicPr>
          <p:cNvPr id="9" name="Content Placeholder 8" descr="A screenshot of a medical survey&#10;&#10;AI-generated content may be incorrect.">
            <a:extLst>
              <a:ext uri="{FF2B5EF4-FFF2-40B4-BE49-F238E27FC236}">
                <a16:creationId xmlns:a16="http://schemas.microsoft.com/office/drawing/2014/main" id="{28EA9209-CF33-2F41-B292-AB54E914D7D6}"/>
              </a:ext>
            </a:extLst>
          </p:cNvPr>
          <p:cNvPicPr>
            <a:picLocks noGrp="1" noChangeAspect="1"/>
          </p:cNvPicPr>
          <p:nvPr>
            <p:ph idx="1"/>
          </p:nvPr>
        </p:nvPicPr>
        <p:blipFill>
          <a:blip r:embed="rId2"/>
          <a:stretch>
            <a:fillRect/>
          </a:stretch>
        </p:blipFill>
        <p:spPr>
          <a:xfrm>
            <a:off x="523644" y="1984296"/>
            <a:ext cx="6201870" cy="3753293"/>
          </a:xfrm>
        </p:spPr>
      </p:pic>
      <p:sp>
        <p:nvSpPr>
          <p:cNvPr id="10" name="Frame 9">
            <a:extLst>
              <a:ext uri="{FF2B5EF4-FFF2-40B4-BE49-F238E27FC236}">
                <a16:creationId xmlns:a16="http://schemas.microsoft.com/office/drawing/2014/main" id="{BBAA537C-59D1-D2B6-0303-A2D3B5980C28}"/>
              </a:ext>
            </a:extLst>
          </p:cNvPr>
          <p:cNvSpPr/>
          <p:nvPr/>
        </p:nvSpPr>
        <p:spPr>
          <a:xfrm>
            <a:off x="2966483" y="2381693"/>
            <a:ext cx="1137683" cy="297712"/>
          </a:xfrm>
          <a:prstGeom prst="frame">
            <a:avLst>
              <a:gd name="adj1" fmla="val 1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F3CEC0E6-B40B-D94B-9A87-EB24CA522278}"/>
              </a:ext>
            </a:extLst>
          </p:cNvPr>
          <p:cNvSpPr txBox="1"/>
          <p:nvPr/>
        </p:nvSpPr>
        <p:spPr>
          <a:xfrm>
            <a:off x="952499" y="1505415"/>
            <a:ext cx="4416943" cy="369332"/>
          </a:xfrm>
          <a:prstGeom prst="rect">
            <a:avLst/>
          </a:prstGeom>
          <a:noFill/>
        </p:spPr>
        <p:txBody>
          <a:bodyPr wrap="square" rtlCol="0">
            <a:spAutoFit/>
          </a:bodyPr>
          <a:lstStyle/>
          <a:p>
            <a:pPr algn="ctr"/>
            <a:r>
              <a:rPr lang="en-US" b="1" u="sng" dirty="0"/>
              <a:t>Ambient AI</a:t>
            </a:r>
          </a:p>
        </p:txBody>
      </p:sp>
      <p:sp>
        <p:nvSpPr>
          <p:cNvPr id="4" name="TextBox 3">
            <a:extLst>
              <a:ext uri="{FF2B5EF4-FFF2-40B4-BE49-F238E27FC236}">
                <a16:creationId xmlns:a16="http://schemas.microsoft.com/office/drawing/2014/main" id="{1268F5E1-1D75-15CA-07E1-936A2C04D5B6}"/>
              </a:ext>
            </a:extLst>
          </p:cNvPr>
          <p:cNvSpPr txBox="1"/>
          <p:nvPr/>
        </p:nvSpPr>
        <p:spPr>
          <a:xfrm>
            <a:off x="6725514" y="1395866"/>
            <a:ext cx="4416943" cy="369332"/>
          </a:xfrm>
          <a:prstGeom prst="rect">
            <a:avLst/>
          </a:prstGeom>
          <a:noFill/>
        </p:spPr>
        <p:txBody>
          <a:bodyPr wrap="square" rtlCol="0">
            <a:spAutoFit/>
          </a:bodyPr>
          <a:lstStyle/>
          <a:p>
            <a:pPr algn="ctr"/>
            <a:r>
              <a:rPr lang="en-US" b="1" u="sng" dirty="0"/>
              <a:t>NICU Note Template</a:t>
            </a:r>
          </a:p>
        </p:txBody>
      </p:sp>
      <p:pic>
        <p:nvPicPr>
          <p:cNvPr id="8" name="Picture 7" descr="A close-up of a letter&#10;&#10;AI-generated content may be incorrect.">
            <a:extLst>
              <a:ext uri="{FF2B5EF4-FFF2-40B4-BE49-F238E27FC236}">
                <a16:creationId xmlns:a16="http://schemas.microsoft.com/office/drawing/2014/main" id="{0DC894D1-8CEC-E9EA-F4DB-0A10DC5A4CD4}"/>
              </a:ext>
            </a:extLst>
          </p:cNvPr>
          <p:cNvPicPr>
            <a:picLocks noChangeAspect="1"/>
          </p:cNvPicPr>
          <p:nvPr/>
        </p:nvPicPr>
        <p:blipFill>
          <a:blip r:embed="rId3"/>
          <a:srcRect b="26571"/>
          <a:stretch/>
        </p:blipFill>
        <p:spPr>
          <a:xfrm>
            <a:off x="6356438" y="1798904"/>
            <a:ext cx="5155094" cy="3028277"/>
          </a:xfrm>
          <a:prstGeom prst="rect">
            <a:avLst/>
          </a:prstGeom>
        </p:spPr>
      </p:pic>
      <p:sp>
        <p:nvSpPr>
          <p:cNvPr id="11" name="Frame 10">
            <a:extLst>
              <a:ext uri="{FF2B5EF4-FFF2-40B4-BE49-F238E27FC236}">
                <a16:creationId xmlns:a16="http://schemas.microsoft.com/office/drawing/2014/main" id="{2E6ED7FF-FF2C-AB4B-9CA2-685BA33B0531}"/>
              </a:ext>
            </a:extLst>
          </p:cNvPr>
          <p:cNvSpPr/>
          <p:nvPr/>
        </p:nvSpPr>
        <p:spPr>
          <a:xfrm>
            <a:off x="9530317" y="3015329"/>
            <a:ext cx="1272362" cy="312661"/>
          </a:xfrm>
          <a:prstGeom prst="frame">
            <a:avLst>
              <a:gd name="adj1" fmla="val 1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Arrow Connector 12">
            <a:extLst>
              <a:ext uri="{FF2B5EF4-FFF2-40B4-BE49-F238E27FC236}">
                <a16:creationId xmlns:a16="http://schemas.microsoft.com/office/drawing/2014/main" id="{345B0704-1F98-EA8A-859B-49F4895EAB03}"/>
              </a:ext>
            </a:extLst>
          </p:cNvPr>
          <p:cNvCxnSpPr/>
          <p:nvPr/>
        </p:nvCxnSpPr>
        <p:spPr>
          <a:xfrm flipV="1">
            <a:off x="5453525" y="4044029"/>
            <a:ext cx="1075720" cy="15663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1F89E79F-FF26-2C09-2196-8B64D97A4B4E}"/>
              </a:ext>
            </a:extLst>
          </p:cNvPr>
          <p:cNvCxnSpPr>
            <a:cxnSpLocks/>
          </p:cNvCxnSpPr>
          <p:nvPr/>
        </p:nvCxnSpPr>
        <p:spPr>
          <a:xfrm flipV="1">
            <a:off x="98127" y="3429000"/>
            <a:ext cx="569380" cy="10910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471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F9EB-72F7-E766-2470-9A91CA8DA974}"/>
              </a:ext>
            </a:extLst>
          </p:cNvPr>
          <p:cNvSpPr>
            <a:spLocks noGrp="1"/>
          </p:cNvSpPr>
          <p:nvPr>
            <p:ph type="title"/>
          </p:nvPr>
        </p:nvSpPr>
        <p:spPr/>
        <p:txBody>
          <a:bodyPr/>
          <a:lstStyle/>
          <a:p>
            <a:r>
              <a:rPr lang="en-US" dirty="0"/>
              <a:t>Family Meeting</a:t>
            </a:r>
          </a:p>
        </p:txBody>
      </p:sp>
      <p:pic>
        <p:nvPicPr>
          <p:cNvPr id="7" name="Picture 6" descr="A close-up of a text&#10;&#10;AI-generated content may be incorrect.">
            <a:extLst>
              <a:ext uri="{FF2B5EF4-FFF2-40B4-BE49-F238E27FC236}">
                <a16:creationId xmlns:a16="http://schemas.microsoft.com/office/drawing/2014/main" id="{49D49C3B-8E6D-AEB1-D779-AFD7EF9ADB89}"/>
              </a:ext>
            </a:extLst>
          </p:cNvPr>
          <p:cNvPicPr>
            <a:picLocks noChangeAspect="1"/>
          </p:cNvPicPr>
          <p:nvPr/>
        </p:nvPicPr>
        <p:blipFill>
          <a:blip r:embed="rId3"/>
          <a:stretch>
            <a:fillRect/>
          </a:stretch>
        </p:blipFill>
        <p:spPr>
          <a:xfrm>
            <a:off x="265470" y="1537850"/>
            <a:ext cx="10822399" cy="1891149"/>
          </a:xfrm>
          <a:prstGeom prst="rect">
            <a:avLst/>
          </a:prstGeom>
        </p:spPr>
      </p:pic>
      <p:pic>
        <p:nvPicPr>
          <p:cNvPr id="9" name="Picture 8" descr="A white background with black text&#10;&#10;AI-generated content may be incorrect.">
            <a:extLst>
              <a:ext uri="{FF2B5EF4-FFF2-40B4-BE49-F238E27FC236}">
                <a16:creationId xmlns:a16="http://schemas.microsoft.com/office/drawing/2014/main" id="{8F4E6320-58F6-0047-266F-0822638F0770}"/>
              </a:ext>
            </a:extLst>
          </p:cNvPr>
          <p:cNvPicPr>
            <a:picLocks noChangeAspect="1"/>
          </p:cNvPicPr>
          <p:nvPr/>
        </p:nvPicPr>
        <p:blipFill>
          <a:blip r:embed="rId4"/>
          <a:stretch>
            <a:fillRect/>
          </a:stretch>
        </p:blipFill>
        <p:spPr>
          <a:xfrm>
            <a:off x="5260258" y="3289864"/>
            <a:ext cx="6221564" cy="3041359"/>
          </a:xfrm>
          <a:prstGeom prst="rect">
            <a:avLst/>
          </a:prstGeom>
        </p:spPr>
      </p:pic>
      <p:sp>
        <p:nvSpPr>
          <p:cNvPr id="10" name="TextBox 9">
            <a:extLst>
              <a:ext uri="{FF2B5EF4-FFF2-40B4-BE49-F238E27FC236}">
                <a16:creationId xmlns:a16="http://schemas.microsoft.com/office/drawing/2014/main" id="{0D429773-E213-AFE5-CD82-4AD9FBD0DE55}"/>
              </a:ext>
            </a:extLst>
          </p:cNvPr>
          <p:cNvSpPr txBox="1"/>
          <p:nvPr/>
        </p:nvSpPr>
        <p:spPr>
          <a:xfrm>
            <a:off x="339365" y="4226081"/>
            <a:ext cx="4166647" cy="923330"/>
          </a:xfrm>
          <a:prstGeom prst="rect">
            <a:avLst/>
          </a:prstGeom>
          <a:noFill/>
        </p:spPr>
        <p:txBody>
          <a:bodyPr wrap="square" rtlCol="0">
            <a:spAutoFit/>
          </a:bodyPr>
          <a:lstStyle/>
          <a:p>
            <a:r>
              <a:rPr lang="en-US" dirty="0"/>
              <a:t>Still needs MD summarization at the end but captured much of the conversation!</a:t>
            </a:r>
          </a:p>
        </p:txBody>
      </p:sp>
    </p:spTree>
    <p:extLst>
      <p:ext uri="{BB962C8B-B14F-4D97-AF65-F5344CB8AC3E}">
        <p14:creationId xmlns:p14="http://schemas.microsoft.com/office/powerpoint/2010/main" val="6373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E1DF2-7D27-625C-309E-3D3B404874F4}"/>
              </a:ext>
            </a:extLst>
          </p:cNvPr>
          <p:cNvSpPr>
            <a:spLocks noGrp="1"/>
          </p:cNvSpPr>
          <p:nvPr>
            <p:ph type="title"/>
          </p:nvPr>
        </p:nvSpPr>
        <p:spPr/>
        <p:txBody>
          <a:bodyPr/>
          <a:lstStyle/>
          <a:p>
            <a:r>
              <a:rPr lang="en-US" dirty="0"/>
              <a:t>Informal Conclusions</a:t>
            </a:r>
          </a:p>
        </p:txBody>
      </p:sp>
      <p:sp>
        <p:nvSpPr>
          <p:cNvPr id="3" name="Content Placeholder 2">
            <a:extLst>
              <a:ext uri="{FF2B5EF4-FFF2-40B4-BE49-F238E27FC236}">
                <a16:creationId xmlns:a16="http://schemas.microsoft.com/office/drawing/2014/main" id="{32CA4BC6-0FAA-5FAE-02C8-0CDD285F0379}"/>
              </a:ext>
            </a:extLst>
          </p:cNvPr>
          <p:cNvSpPr>
            <a:spLocks noGrp="1"/>
          </p:cNvSpPr>
          <p:nvPr>
            <p:ph idx="1"/>
          </p:nvPr>
        </p:nvSpPr>
        <p:spPr/>
        <p:txBody>
          <a:bodyPr/>
          <a:lstStyle/>
          <a:p>
            <a:r>
              <a:rPr lang="en-US" dirty="0"/>
              <a:t>Many Ambient AI technologies are out there </a:t>
            </a:r>
          </a:p>
          <a:p>
            <a:pPr lvl="1"/>
            <a:r>
              <a:rPr lang="en-US" dirty="0"/>
              <a:t>Work with your legal team to determine what is the correct path</a:t>
            </a:r>
          </a:p>
          <a:p>
            <a:r>
              <a:rPr lang="en-US" dirty="0"/>
              <a:t>Ambient AI Tech is usually providing free usage to trainees</a:t>
            </a:r>
          </a:p>
          <a:p>
            <a:pPr lvl="1"/>
            <a:r>
              <a:rPr lang="en-US" dirty="0"/>
              <a:t>Graduates will have the expectation that technology will be there to help them</a:t>
            </a:r>
          </a:p>
          <a:p>
            <a:r>
              <a:rPr lang="en-US" dirty="0"/>
              <a:t>Must still give encouragement and feedback to trainees to know how to write and evaluate clinical notes</a:t>
            </a:r>
          </a:p>
        </p:txBody>
      </p:sp>
    </p:spTree>
    <p:extLst>
      <p:ext uri="{BB962C8B-B14F-4D97-AF65-F5344CB8AC3E}">
        <p14:creationId xmlns:p14="http://schemas.microsoft.com/office/powerpoint/2010/main" val="3693433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BAE73-222D-897B-9A96-ACE3CFC93455}"/>
              </a:ext>
            </a:extLst>
          </p:cNvPr>
          <p:cNvSpPr>
            <a:spLocks noGrp="1"/>
          </p:cNvSpPr>
          <p:nvPr>
            <p:ph type="ctrTitle"/>
          </p:nvPr>
        </p:nvSpPr>
        <p:spPr/>
        <p:txBody>
          <a:bodyPr>
            <a:normAutofit fontScale="90000"/>
          </a:bodyPr>
          <a:lstStyle/>
          <a:p>
            <a:r>
              <a:rPr lang="en-US"/>
              <a:t>Evidently: Medical Record Summarization </a:t>
            </a:r>
          </a:p>
        </p:txBody>
      </p:sp>
    </p:spTree>
    <p:extLst>
      <p:ext uri="{BB962C8B-B14F-4D97-AF65-F5344CB8AC3E}">
        <p14:creationId xmlns:p14="http://schemas.microsoft.com/office/powerpoint/2010/main" val="3303596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130B4-32D3-5F56-A0D3-4AE97BAE9719}"/>
              </a:ext>
            </a:extLst>
          </p:cNvPr>
          <p:cNvSpPr>
            <a:spLocks noGrp="1"/>
          </p:cNvSpPr>
          <p:nvPr>
            <p:ph type="title"/>
          </p:nvPr>
        </p:nvSpPr>
        <p:spPr/>
        <p:txBody>
          <a:bodyPr/>
          <a:lstStyle/>
          <a:p>
            <a:r>
              <a:rPr lang="en-US"/>
              <a:t>Evidently</a:t>
            </a:r>
          </a:p>
        </p:txBody>
      </p:sp>
      <p:sp>
        <p:nvSpPr>
          <p:cNvPr id="3" name="Content Placeholder 2">
            <a:extLst>
              <a:ext uri="{FF2B5EF4-FFF2-40B4-BE49-F238E27FC236}">
                <a16:creationId xmlns:a16="http://schemas.microsoft.com/office/drawing/2014/main" id="{5D22C9EB-2A80-8401-B9F7-3D5052E618FA}"/>
              </a:ext>
            </a:extLst>
          </p:cNvPr>
          <p:cNvSpPr>
            <a:spLocks noGrp="1"/>
          </p:cNvSpPr>
          <p:nvPr>
            <p:ph idx="1"/>
          </p:nvPr>
        </p:nvSpPr>
        <p:spPr/>
        <p:txBody>
          <a:bodyPr/>
          <a:lstStyle/>
          <a:p>
            <a:r>
              <a:rPr lang="en-US"/>
              <a:t>Accessed within Epic:</a:t>
            </a:r>
          </a:p>
          <a:p>
            <a:endParaRPr lang="en-US"/>
          </a:p>
          <a:p>
            <a:endParaRPr lang="en-US"/>
          </a:p>
          <a:p>
            <a:r>
              <a:rPr lang="en-US"/>
              <a:t>Patient highlights:</a:t>
            </a:r>
          </a:p>
          <a:p>
            <a:endParaRPr lang="en-US"/>
          </a:p>
          <a:p>
            <a:endParaRPr lang="en-US"/>
          </a:p>
        </p:txBody>
      </p:sp>
      <p:pic>
        <p:nvPicPr>
          <p:cNvPr id="7" name="Picture 6">
            <a:extLst>
              <a:ext uri="{FF2B5EF4-FFF2-40B4-BE49-F238E27FC236}">
                <a16:creationId xmlns:a16="http://schemas.microsoft.com/office/drawing/2014/main" id="{B725C4E7-7DC6-8FB2-364F-EF81BBC24FDD}"/>
              </a:ext>
            </a:extLst>
          </p:cNvPr>
          <p:cNvPicPr>
            <a:picLocks noChangeAspect="1"/>
          </p:cNvPicPr>
          <p:nvPr/>
        </p:nvPicPr>
        <p:blipFill>
          <a:blip r:embed="rId3"/>
          <a:stretch>
            <a:fillRect/>
          </a:stretch>
        </p:blipFill>
        <p:spPr>
          <a:xfrm>
            <a:off x="4912967" y="1395866"/>
            <a:ext cx="6832187" cy="1591318"/>
          </a:xfrm>
          <a:prstGeom prst="rect">
            <a:avLst/>
          </a:prstGeom>
        </p:spPr>
      </p:pic>
      <p:pic>
        <p:nvPicPr>
          <p:cNvPr id="9" name="Picture 8">
            <a:extLst>
              <a:ext uri="{FF2B5EF4-FFF2-40B4-BE49-F238E27FC236}">
                <a16:creationId xmlns:a16="http://schemas.microsoft.com/office/drawing/2014/main" id="{903B11A3-E499-E562-11B8-E9897390AD41}"/>
              </a:ext>
            </a:extLst>
          </p:cNvPr>
          <p:cNvPicPr>
            <a:picLocks noChangeAspect="1"/>
          </p:cNvPicPr>
          <p:nvPr/>
        </p:nvPicPr>
        <p:blipFill>
          <a:blip r:embed="rId4"/>
          <a:stretch>
            <a:fillRect/>
          </a:stretch>
        </p:blipFill>
        <p:spPr>
          <a:xfrm>
            <a:off x="4154451" y="3815178"/>
            <a:ext cx="7944959" cy="2238687"/>
          </a:xfrm>
          <a:prstGeom prst="rect">
            <a:avLst/>
          </a:prstGeom>
        </p:spPr>
      </p:pic>
    </p:spTree>
    <p:extLst>
      <p:ext uri="{BB962C8B-B14F-4D97-AF65-F5344CB8AC3E}">
        <p14:creationId xmlns:p14="http://schemas.microsoft.com/office/powerpoint/2010/main" val="22658024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130B4-32D3-5F56-A0D3-4AE97BAE9719}"/>
              </a:ext>
            </a:extLst>
          </p:cNvPr>
          <p:cNvSpPr>
            <a:spLocks noGrp="1"/>
          </p:cNvSpPr>
          <p:nvPr>
            <p:ph type="title"/>
          </p:nvPr>
        </p:nvSpPr>
        <p:spPr/>
        <p:txBody>
          <a:bodyPr/>
          <a:lstStyle/>
          <a:p>
            <a:r>
              <a:rPr lang="en-US"/>
              <a:t>Evidently</a:t>
            </a:r>
          </a:p>
        </p:txBody>
      </p:sp>
      <p:sp>
        <p:nvSpPr>
          <p:cNvPr id="3" name="Content Placeholder 2">
            <a:extLst>
              <a:ext uri="{FF2B5EF4-FFF2-40B4-BE49-F238E27FC236}">
                <a16:creationId xmlns:a16="http://schemas.microsoft.com/office/drawing/2014/main" id="{5D22C9EB-2A80-8401-B9F7-3D5052E618FA}"/>
              </a:ext>
            </a:extLst>
          </p:cNvPr>
          <p:cNvSpPr>
            <a:spLocks noGrp="1"/>
          </p:cNvSpPr>
          <p:nvPr>
            <p:ph idx="1"/>
          </p:nvPr>
        </p:nvSpPr>
        <p:spPr>
          <a:xfrm>
            <a:off x="952499" y="1686757"/>
            <a:ext cx="3221202" cy="4256843"/>
          </a:xfrm>
        </p:spPr>
        <p:txBody>
          <a:bodyPr/>
          <a:lstStyle/>
          <a:p>
            <a:r>
              <a:rPr lang="en-US"/>
              <a:t>AI patient summaries: “patient 2-liner”</a:t>
            </a:r>
          </a:p>
        </p:txBody>
      </p:sp>
      <p:pic>
        <p:nvPicPr>
          <p:cNvPr id="8" name="Picture 7">
            <a:extLst>
              <a:ext uri="{FF2B5EF4-FFF2-40B4-BE49-F238E27FC236}">
                <a16:creationId xmlns:a16="http://schemas.microsoft.com/office/drawing/2014/main" id="{EE740E58-B145-1C72-BD84-3CF9DB2E9E21}"/>
              </a:ext>
            </a:extLst>
          </p:cNvPr>
          <p:cNvPicPr>
            <a:picLocks noChangeAspect="1"/>
          </p:cNvPicPr>
          <p:nvPr/>
        </p:nvPicPr>
        <p:blipFill>
          <a:blip r:embed="rId2"/>
          <a:srcRect/>
          <a:stretch/>
        </p:blipFill>
        <p:spPr>
          <a:xfrm>
            <a:off x="3976236" y="666364"/>
            <a:ext cx="7916379" cy="5525271"/>
          </a:xfrm>
          <a:prstGeom prst="rect">
            <a:avLst/>
          </a:prstGeom>
        </p:spPr>
      </p:pic>
      <p:sp>
        <p:nvSpPr>
          <p:cNvPr id="5" name="Freeform: Shape 4">
            <a:extLst>
              <a:ext uri="{FF2B5EF4-FFF2-40B4-BE49-F238E27FC236}">
                <a16:creationId xmlns:a16="http://schemas.microsoft.com/office/drawing/2014/main" id="{8E3628D5-6932-FC78-A7FF-9775FF54F6E7}"/>
              </a:ext>
            </a:extLst>
          </p:cNvPr>
          <p:cNvSpPr/>
          <p:nvPr/>
        </p:nvSpPr>
        <p:spPr>
          <a:xfrm>
            <a:off x="4065008" y="1095103"/>
            <a:ext cx="7641125" cy="5106154"/>
          </a:xfrm>
          <a:custGeom>
            <a:avLst/>
            <a:gdLst>
              <a:gd name="connsiteX0" fmla="*/ 0 w 7641125"/>
              <a:gd name="connsiteY0" fmla="*/ 2046083 h 5106154"/>
              <a:gd name="connsiteX1" fmla="*/ 0 w 7641125"/>
              <a:gd name="connsiteY1" fmla="*/ 5106154 h 5106154"/>
              <a:gd name="connsiteX2" fmla="*/ 7641125 w 7641125"/>
              <a:gd name="connsiteY2" fmla="*/ 5106154 h 5106154"/>
              <a:gd name="connsiteX3" fmla="*/ 7641125 w 7641125"/>
              <a:gd name="connsiteY3" fmla="*/ 0 h 5106154"/>
              <a:gd name="connsiteX4" fmla="*/ 3856776 w 7641125"/>
              <a:gd name="connsiteY4" fmla="*/ 0 h 5106154"/>
              <a:gd name="connsiteX5" fmla="*/ 3856776 w 7641125"/>
              <a:gd name="connsiteY5" fmla="*/ 2046083 h 5106154"/>
              <a:gd name="connsiteX6" fmla="*/ 0 w 7641125"/>
              <a:gd name="connsiteY6" fmla="*/ 2046083 h 510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125" h="5106154">
                <a:moveTo>
                  <a:pt x="0" y="2046083"/>
                </a:moveTo>
                <a:lnTo>
                  <a:pt x="0" y="5106154"/>
                </a:lnTo>
                <a:lnTo>
                  <a:pt x="7641125" y="5106154"/>
                </a:lnTo>
                <a:lnTo>
                  <a:pt x="7641125" y="0"/>
                </a:lnTo>
                <a:lnTo>
                  <a:pt x="3856776" y="0"/>
                </a:lnTo>
                <a:lnTo>
                  <a:pt x="3856776" y="2046083"/>
                </a:lnTo>
                <a:lnTo>
                  <a:pt x="0" y="2046083"/>
                </a:lnTo>
                <a:close/>
              </a:path>
            </a:pathLst>
          </a:custGeom>
          <a:solidFill>
            <a:schemeClr val="accent2">
              <a:alpha val="7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212096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19C5-55A4-EE03-765C-E332D646108B}"/>
              </a:ext>
            </a:extLst>
          </p:cNvPr>
          <p:cNvSpPr>
            <a:spLocks noGrp="1"/>
          </p:cNvSpPr>
          <p:nvPr>
            <p:ph type="ctrTitle"/>
          </p:nvPr>
        </p:nvSpPr>
        <p:spPr>
          <a:xfrm>
            <a:off x="952500" y="2805221"/>
            <a:ext cx="6552271" cy="992326"/>
          </a:xfrm>
        </p:spPr>
        <p:txBody>
          <a:bodyPr>
            <a:normAutofit/>
          </a:bodyPr>
          <a:lstStyle/>
          <a:p>
            <a:r>
              <a:rPr lang="en-US" dirty="0"/>
              <a:t>What is AI?</a:t>
            </a:r>
          </a:p>
        </p:txBody>
      </p:sp>
      <p:pic>
        <p:nvPicPr>
          <p:cNvPr id="7" name="Picture 6" descr="A blue silhouette of a person's head with a brain and text&#10;&#10;AI-generated content may be incorrect.">
            <a:extLst>
              <a:ext uri="{FF2B5EF4-FFF2-40B4-BE49-F238E27FC236}">
                <a16:creationId xmlns:a16="http://schemas.microsoft.com/office/drawing/2014/main" id="{CF9B0072-2E99-199B-0697-D6FDB287FFF0}"/>
              </a:ext>
            </a:extLst>
          </p:cNvPr>
          <p:cNvPicPr>
            <a:picLocks noChangeAspect="1"/>
          </p:cNvPicPr>
          <p:nvPr/>
        </p:nvPicPr>
        <p:blipFill>
          <a:blip r:embed="rId2"/>
          <a:stretch>
            <a:fillRect/>
          </a:stretch>
        </p:blipFill>
        <p:spPr>
          <a:xfrm>
            <a:off x="5468274" y="1244908"/>
            <a:ext cx="6552276" cy="4368184"/>
          </a:xfrm>
          <a:prstGeom prst="rect">
            <a:avLst/>
          </a:prstGeom>
        </p:spPr>
      </p:pic>
    </p:spTree>
    <p:extLst>
      <p:ext uri="{BB962C8B-B14F-4D97-AF65-F5344CB8AC3E}">
        <p14:creationId xmlns:p14="http://schemas.microsoft.com/office/powerpoint/2010/main" val="34673936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F9E2-854F-2A19-A3D6-A943198BDE1D}"/>
              </a:ext>
            </a:extLst>
          </p:cNvPr>
          <p:cNvSpPr>
            <a:spLocks noGrp="1"/>
          </p:cNvSpPr>
          <p:nvPr>
            <p:ph type="title"/>
          </p:nvPr>
        </p:nvSpPr>
        <p:spPr/>
        <p:txBody>
          <a:bodyPr>
            <a:normAutofit/>
          </a:bodyPr>
          <a:lstStyle/>
          <a:p>
            <a:r>
              <a:rPr lang="en-US" dirty="0"/>
              <a:t>Prenatal Consult Example</a:t>
            </a:r>
          </a:p>
        </p:txBody>
      </p:sp>
      <p:pic>
        <p:nvPicPr>
          <p:cNvPr id="9" name="Content Placeholder 8" descr="A screenshot of a computer&#10;&#10;AI-generated content may be incorrect.">
            <a:extLst>
              <a:ext uri="{FF2B5EF4-FFF2-40B4-BE49-F238E27FC236}">
                <a16:creationId xmlns:a16="http://schemas.microsoft.com/office/drawing/2014/main" id="{B39782C8-5948-0CB1-9528-0D1100D2DD34}"/>
              </a:ext>
            </a:extLst>
          </p:cNvPr>
          <p:cNvPicPr>
            <a:picLocks noGrp="1" noChangeAspect="1"/>
          </p:cNvPicPr>
          <p:nvPr>
            <p:ph idx="1"/>
          </p:nvPr>
        </p:nvPicPr>
        <p:blipFill>
          <a:blip r:embed="rId2"/>
          <a:stretch>
            <a:fillRect/>
          </a:stretch>
        </p:blipFill>
        <p:spPr>
          <a:xfrm>
            <a:off x="952499" y="1923029"/>
            <a:ext cx="10302875" cy="3614935"/>
          </a:xfrm>
        </p:spPr>
      </p:pic>
    </p:spTree>
    <p:extLst>
      <p:ext uri="{BB962C8B-B14F-4D97-AF65-F5344CB8AC3E}">
        <p14:creationId xmlns:p14="http://schemas.microsoft.com/office/powerpoint/2010/main" val="25730280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8CCA7-B892-8539-9C98-7F0A075938E9}"/>
              </a:ext>
            </a:extLst>
          </p:cNvPr>
          <p:cNvSpPr>
            <a:spLocks noGrp="1"/>
          </p:cNvSpPr>
          <p:nvPr>
            <p:ph type="title"/>
          </p:nvPr>
        </p:nvSpPr>
        <p:spPr/>
        <p:txBody>
          <a:bodyPr/>
          <a:lstStyle/>
          <a:p>
            <a:r>
              <a:rPr lang="en-US"/>
              <a:t>Evidently</a:t>
            </a:r>
          </a:p>
        </p:txBody>
      </p:sp>
      <p:sp>
        <p:nvSpPr>
          <p:cNvPr id="3" name="Content Placeholder 2">
            <a:extLst>
              <a:ext uri="{FF2B5EF4-FFF2-40B4-BE49-F238E27FC236}">
                <a16:creationId xmlns:a16="http://schemas.microsoft.com/office/drawing/2014/main" id="{E1F32953-AA9A-20DD-7230-8D2BC0717A2E}"/>
              </a:ext>
            </a:extLst>
          </p:cNvPr>
          <p:cNvSpPr>
            <a:spLocks noGrp="1"/>
          </p:cNvSpPr>
          <p:nvPr>
            <p:ph idx="1"/>
          </p:nvPr>
        </p:nvSpPr>
        <p:spPr>
          <a:xfrm>
            <a:off x="952499" y="1686757"/>
            <a:ext cx="2428876" cy="4256843"/>
          </a:xfrm>
        </p:spPr>
        <p:txBody>
          <a:bodyPr/>
          <a:lstStyle/>
          <a:p>
            <a:r>
              <a:rPr lang="en-US"/>
              <a:t>Quickly find the source of the data:</a:t>
            </a:r>
          </a:p>
        </p:txBody>
      </p:sp>
      <p:pic>
        <p:nvPicPr>
          <p:cNvPr id="5" name="Picture 4">
            <a:extLst>
              <a:ext uri="{FF2B5EF4-FFF2-40B4-BE49-F238E27FC236}">
                <a16:creationId xmlns:a16="http://schemas.microsoft.com/office/drawing/2014/main" id="{3A255DB8-08BC-39FF-BDEB-2256F0A4B92A}"/>
              </a:ext>
            </a:extLst>
          </p:cNvPr>
          <p:cNvPicPr>
            <a:picLocks noChangeAspect="1"/>
          </p:cNvPicPr>
          <p:nvPr/>
        </p:nvPicPr>
        <p:blipFill>
          <a:blip r:embed="rId2"/>
          <a:stretch>
            <a:fillRect/>
          </a:stretch>
        </p:blipFill>
        <p:spPr>
          <a:xfrm>
            <a:off x="4342063" y="199487"/>
            <a:ext cx="6613023" cy="2048703"/>
          </a:xfrm>
          <a:prstGeom prst="rect">
            <a:avLst/>
          </a:prstGeom>
        </p:spPr>
      </p:pic>
      <p:pic>
        <p:nvPicPr>
          <p:cNvPr id="7" name="Picture 6">
            <a:extLst>
              <a:ext uri="{FF2B5EF4-FFF2-40B4-BE49-F238E27FC236}">
                <a16:creationId xmlns:a16="http://schemas.microsoft.com/office/drawing/2014/main" id="{74FC3583-B182-B623-D7B9-B82D61FAAB6F}"/>
              </a:ext>
            </a:extLst>
          </p:cNvPr>
          <p:cNvPicPr>
            <a:picLocks noChangeAspect="1"/>
          </p:cNvPicPr>
          <p:nvPr/>
        </p:nvPicPr>
        <p:blipFill rotWithShape="1">
          <a:blip r:embed="rId3"/>
          <a:srcRect b="30370"/>
          <a:stretch/>
        </p:blipFill>
        <p:spPr>
          <a:xfrm>
            <a:off x="4446838" y="2488596"/>
            <a:ext cx="4469031" cy="995236"/>
          </a:xfrm>
          <a:prstGeom prst="rect">
            <a:avLst/>
          </a:prstGeom>
        </p:spPr>
      </p:pic>
      <p:pic>
        <p:nvPicPr>
          <p:cNvPr id="10" name="Picture 9">
            <a:extLst>
              <a:ext uri="{FF2B5EF4-FFF2-40B4-BE49-F238E27FC236}">
                <a16:creationId xmlns:a16="http://schemas.microsoft.com/office/drawing/2014/main" id="{BC66F673-D551-49AE-C6F6-7603C95F724D}"/>
              </a:ext>
            </a:extLst>
          </p:cNvPr>
          <p:cNvPicPr>
            <a:picLocks noChangeAspect="1"/>
          </p:cNvPicPr>
          <p:nvPr/>
        </p:nvPicPr>
        <p:blipFill rotWithShape="1">
          <a:blip r:embed="rId4"/>
          <a:srcRect b="32352"/>
          <a:stretch/>
        </p:blipFill>
        <p:spPr>
          <a:xfrm>
            <a:off x="4446838" y="3628487"/>
            <a:ext cx="5888830" cy="3229513"/>
          </a:xfrm>
          <a:prstGeom prst="rect">
            <a:avLst/>
          </a:prstGeom>
        </p:spPr>
      </p:pic>
    </p:spTree>
    <p:extLst>
      <p:ext uri="{BB962C8B-B14F-4D97-AF65-F5344CB8AC3E}">
        <p14:creationId xmlns:p14="http://schemas.microsoft.com/office/powerpoint/2010/main" val="236684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B7AEA-77B4-6B65-DBBA-384FDD855043}"/>
              </a:ext>
            </a:extLst>
          </p:cNvPr>
          <p:cNvSpPr>
            <a:spLocks noGrp="1"/>
          </p:cNvSpPr>
          <p:nvPr>
            <p:ph type="ctrTitle"/>
          </p:nvPr>
        </p:nvSpPr>
        <p:spPr>
          <a:xfrm>
            <a:off x="952501" y="2805221"/>
            <a:ext cx="5279857" cy="992326"/>
          </a:xfrm>
        </p:spPr>
        <p:txBody>
          <a:bodyPr>
            <a:normAutofit fontScale="90000"/>
          </a:bodyPr>
          <a:lstStyle/>
          <a:p>
            <a:r>
              <a:rPr lang="en-US" dirty="0"/>
              <a:t>AI tools in Medical Education</a:t>
            </a:r>
          </a:p>
        </p:txBody>
      </p:sp>
      <p:pic>
        <p:nvPicPr>
          <p:cNvPr id="5" name="Picture 4" descr="A doctor writing on a book&#10;&#10;AI-generated content may be incorrect.">
            <a:extLst>
              <a:ext uri="{FF2B5EF4-FFF2-40B4-BE49-F238E27FC236}">
                <a16:creationId xmlns:a16="http://schemas.microsoft.com/office/drawing/2014/main" id="{772F6892-57CF-4CF9-7F28-338C83AF2F63}"/>
              </a:ext>
            </a:extLst>
          </p:cNvPr>
          <p:cNvPicPr>
            <a:picLocks noChangeAspect="1"/>
          </p:cNvPicPr>
          <p:nvPr/>
        </p:nvPicPr>
        <p:blipFill>
          <a:blip r:embed="rId2"/>
          <a:stretch>
            <a:fillRect/>
          </a:stretch>
        </p:blipFill>
        <p:spPr>
          <a:xfrm>
            <a:off x="6096000" y="1022683"/>
            <a:ext cx="5931569" cy="3954379"/>
          </a:xfrm>
          <a:prstGeom prst="rect">
            <a:avLst/>
          </a:prstGeom>
        </p:spPr>
      </p:pic>
      <p:sp>
        <p:nvSpPr>
          <p:cNvPr id="6" name="Footer Placeholder 3">
            <a:extLst>
              <a:ext uri="{FF2B5EF4-FFF2-40B4-BE49-F238E27FC236}">
                <a16:creationId xmlns:a16="http://schemas.microsoft.com/office/drawing/2014/main" id="{5B2FCC31-FDFC-9FDD-BAC7-B0149013FB7D}"/>
              </a:ext>
            </a:extLst>
          </p:cNvPr>
          <p:cNvSpPr txBox="1">
            <a:spLocks/>
          </p:cNvSpPr>
          <p:nvPr/>
        </p:nvSpPr>
        <p:spPr>
          <a:xfrm>
            <a:off x="6878341" y="4977062"/>
            <a:ext cx="4366885" cy="4264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Image generated by ChatGPT 5 (10/16/25)</a:t>
            </a:r>
          </a:p>
        </p:txBody>
      </p:sp>
    </p:spTree>
    <p:extLst>
      <p:ext uri="{BB962C8B-B14F-4D97-AF65-F5344CB8AC3E}">
        <p14:creationId xmlns:p14="http://schemas.microsoft.com/office/powerpoint/2010/main" val="3771886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17BF1-04AE-978E-50F8-F4C118D0450F}"/>
              </a:ext>
            </a:extLst>
          </p:cNvPr>
          <p:cNvSpPr>
            <a:spLocks noGrp="1"/>
          </p:cNvSpPr>
          <p:nvPr>
            <p:ph type="title"/>
          </p:nvPr>
        </p:nvSpPr>
        <p:spPr/>
        <p:txBody>
          <a:bodyPr/>
          <a:lstStyle/>
          <a:p>
            <a:r>
              <a:rPr lang="en-US" dirty="0"/>
              <a:t>Medical Education</a:t>
            </a:r>
          </a:p>
        </p:txBody>
      </p:sp>
      <p:sp>
        <p:nvSpPr>
          <p:cNvPr id="4" name="TextBox 3">
            <a:extLst>
              <a:ext uri="{FF2B5EF4-FFF2-40B4-BE49-F238E27FC236}">
                <a16:creationId xmlns:a16="http://schemas.microsoft.com/office/drawing/2014/main" id="{663F0E4B-63E2-CE0E-CF65-162936655554}"/>
              </a:ext>
            </a:extLst>
          </p:cNvPr>
          <p:cNvSpPr txBox="1"/>
          <p:nvPr/>
        </p:nvSpPr>
        <p:spPr>
          <a:xfrm>
            <a:off x="6343649" y="6027003"/>
            <a:ext cx="6093994" cy="830997"/>
          </a:xfrm>
          <a:prstGeom prst="rect">
            <a:avLst/>
          </a:prstGeom>
          <a:noFill/>
        </p:spPr>
        <p:txBody>
          <a:bodyPr wrap="square">
            <a:spAutoFit/>
          </a:bodyPr>
          <a:lstStyle/>
          <a:p>
            <a:pPr>
              <a:buNone/>
            </a:pPr>
            <a:br>
              <a:rPr lang="en-US" sz="1200" dirty="0">
                <a:effectLst/>
                <a:latin typeface="Helvetica" pitchFamily="2" charset="0"/>
              </a:rPr>
            </a:br>
            <a:endParaRPr lang="en-US" sz="1200" dirty="0">
              <a:effectLst/>
              <a:latin typeface="Helvetica" pitchFamily="2" charset="0"/>
            </a:endParaRPr>
          </a:p>
          <a:p>
            <a:pPr>
              <a:buNone/>
            </a:pPr>
            <a:r>
              <a:rPr lang="en-US" sz="1200" dirty="0">
                <a:effectLst/>
                <a:latin typeface="Helvetica" pitchFamily="2" charset="0"/>
              </a:rPr>
              <a:t>Abdulnour RE, Gin B, Boscardin CK. Educational strategies for clinical supervision of artificial intelligence use. N Engl J Med. 2025 Aug 21;393(8):786-797.</a:t>
            </a:r>
          </a:p>
        </p:txBody>
      </p:sp>
      <p:pic>
        <p:nvPicPr>
          <p:cNvPr id="5" name="Picture 4">
            <a:extLst>
              <a:ext uri="{FF2B5EF4-FFF2-40B4-BE49-F238E27FC236}">
                <a16:creationId xmlns:a16="http://schemas.microsoft.com/office/drawing/2014/main" id="{09A70DCA-0C28-4044-3EE2-F032F51EB2B5}"/>
              </a:ext>
            </a:extLst>
          </p:cNvPr>
          <p:cNvPicPr>
            <a:picLocks noChangeAspect="1"/>
          </p:cNvPicPr>
          <p:nvPr/>
        </p:nvPicPr>
        <p:blipFill>
          <a:blip r:embed="rId3"/>
          <a:stretch>
            <a:fillRect/>
          </a:stretch>
        </p:blipFill>
        <p:spPr>
          <a:xfrm>
            <a:off x="5352852" y="526777"/>
            <a:ext cx="6605237" cy="5593866"/>
          </a:xfrm>
          <a:prstGeom prst="rect">
            <a:avLst/>
          </a:prstGeom>
        </p:spPr>
      </p:pic>
      <p:pic>
        <p:nvPicPr>
          <p:cNvPr id="1026" name="Picture 2" descr="The Trough Of Disillusionment And Four Outliers On The Gartner Hype Cycle">
            <a:extLst>
              <a:ext uri="{FF2B5EF4-FFF2-40B4-BE49-F238E27FC236}">
                <a16:creationId xmlns:a16="http://schemas.microsoft.com/office/drawing/2014/main" id="{32E5AC91-E661-4388-7961-3AC85A4EC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42" y="1684417"/>
            <a:ext cx="4748956" cy="35650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F0F15D-DF56-316F-829C-568C6687601B}"/>
              </a:ext>
            </a:extLst>
          </p:cNvPr>
          <p:cNvSpPr txBox="1"/>
          <p:nvPr/>
        </p:nvSpPr>
        <p:spPr>
          <a:xfrm>
            <a:off x="354932" y="4576897"/>
            <a:ext cx="6220326" cy="1754326"/>
          </a:xfrm>
          <a:prstGeom prst="rect">
            <a:avLst/>
          </a:prstGeom>
          <a:noFill/>
        </p:spPr>
        <p:txBody>
          <a:bodyPr wrap="square">
            <a:spAutoFit/>
          </a:bodyPr>
          <a:lstStyle/>
          <a:p>
            <a:pPr>
              <a:buNone/>
            </a:pPr>
            <a:br>
              <a:rPr lang="en-US" dirty="0">
                <a:effectLst/>
                <a:latin typeface="Helvetica" pitchFamily="2" charset="0"/>
              </a:rPr>
            </a:br>
            <a:endParaRPr lang="en-US" dirty="0">
              <a:effectLst/>
              <a:latin typeface="Helvetica" pitchFamily="2" charset="0"/>
            </a:endParaRPr>
          </a:p>
          <a:p>
            <a:pPr>
              <a:buNone/>
            </a:pPr>
            <a:r>
              <a:rPr lang="en-US" dirty="0">
                <a:effectLst/>
                <a:latin typeface="Helvetica" pitchFamily="2" charset="0"/>
              </a:rPr>
              <a:t>RISKS:</a:t>
            </a:r>
          </a:p>
          <a:p>
            <a:pPr>
              <a:buNone/>
            </a:pPr>
            <a:r>
              <a:rPr lang="en-US" b="1" i="1" dirty="0">
                <a:effectLst/>
                <a:latin typeface="Helvetica" pitchFamily="2" charset="0"/>
              </a:rPr>
              <a:t>de-skilling </a:t>
            </a:r>
            <a:r>
              <a:rPr lang="en-US" dirty="0">
                <a:effectLst/>
                <a:latin typeface="Helvetica" pitchFamily="2" charset="0"/>
              </a:rPr>
              <a:t>(over-dependence on AI)</a:t>
            </a:r>
          </a:p>
          <a:p>
            <a:pPr>
              <a:buNone/>
            </a:pPr>
            <a:r>
              <a:rPr lang="en-US" b="1" i="1" dirty="0">
                <a:effectLst/>
                <a:latin typeface="Helvetica" pitchFamily="2" charset="0"/>
              </a:rPr>
              <a:t>mis-skilling </a:t>
            </a:r>
            <a:r>
              <a:rPr lang="en-US" dirty="0">
                <a:effectLst/>
                <a:latin typeface="Helvetica" pitchFamily="2" charset="0"/>
              </a:rPr>
              <a:t>(uncritical reliance on AI)</a:t>
            </a:r>
          </a:p>
          <a:p>
            <a:pPr>
              <a:buNone/>
            </a:pPr>
            <a:r>
              <a:rPr lang="en-US" b="1" i="1" dirty="0">
                <a:effectLst/>
                <a:latin typeface="Helvetica" pitchFamily="2" charset="0"/>
              </a:rPr>
              <a:t>never-skilling </a:t>
            </a:r>
            <a:r>
              <a:rPr lang="en-US" dirty="0">
                <a:effectLst/>
                <a:latin typeface="Helvetica" pitchFamily="2" charset="0"/>
              </a:rPr>
              <a:t>(AI displaces skill acquisition)</a:t>
            </a:r>
          </a:p>
        </p:txBody>
      </p:sp>
    </p:spTree>
    <p:extLst>
      <p:ext uri="{BB962C8B-B14F-4D97-AF65-F5344CB8AC3E}">
        <p14:creationId xmlns:p14="http://schemas.microsoft.com/office/powerpoint/2010/main" val="8432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FA2C-1EB0-FD1D-67E2-9C31AA8B9338}"/>
              </a:ext>
            </a:extLst>
          </p:cNvPr>
          <p:cNvSpPr>
            <a:spLocks noGrp="1"/>
          </p:cNvSpPr>
          <p:nvPr>
            <p:ph type="title"/>
          </p:nvPr>
        </p:nvSpPr>
        <p:spPr/>
        <p:txBody>
          <a:bodyPr/>
          <a:lstStyle/>
          <a:p>
            <a:r>
              <a:rPr lang="en-US" dirty="0"/>
              <a:t>UpToDate Expert AI</a:t>
            </a:r>
          </a:p>
        </p:txBody>
      </p:sp>
      <p:pic>
        <p:nvPicPr>
          <p:cNvPr id="4" name="Picture 3" descr="A diagram of a search engine&#10;&#10;AI-generated content may be incorrect.">
            <a:extLst>
              <a:ext uri="{FF2B5EF4-FFF2-40B4-BE49-F238E27FC236}">
                <a16:creationId xmlns:a16="http://schemas.microsoft.com/office/drawing/2014/main" id="{9ED863B4-8984-7EDD-F20A-CADBA840D90D}"/>
              </a:ext>
            </a:extLst>
          </p:cNvPr>
          <p:cNvPicPr>
            <a:picLocks noChangeAspect="1"/>
          </p:cNvPicPr>
          <p:nvPr/>
        </p:nvPicPr>
        <p:blipFill>
          <a:blip r:embed="rId2"/>
          <a:stretch>
            <a:fillRect/>
          </a:stretch>
        </p:blipFill>
        <p:spPr>
          <a:xfrm>
            <a:off x="96253" y="1574550"/>
            <a:ext cx="7772400" cy="2962693"/>
          </a:xfrm>
          <a:prstGeom prst="rect">
            <a:avLst/>
          </a:prstGeom>
        </p:spPr>
      </p:pic>
      <p:pic>
        <p:nvPicPr>
          <p:cNvPr id="6" name="Picture 5" descr="A screenshot of a screenshot of a medical website&#10;&#10;AI-generated content may be incorrect.">
            <a:extLst>
              <a:ext uri="{FF2B5EF4-FFF2-40B4-BE49-F238E27FC236}">
                <a16:creationId xmlns:a16="http://schemas.microsoft.com/office/drawing/2014/main" id="{B187C27F-6B9F-2464-3B76-1DF01174933C}"/>
              </a:ext>
            </a:extLst>
          </p:cNvPr>
          <p:cNvPicPr>
            <a:picLocks noChangeAspect="1"/>
          </p:cNvPicPr>
          <p:nvPr/>
        </p:nvPicPr>
        <p:blipFill>
          <a:blip r:embed="rId3"/>
          <a:stretch>
            <a:fillRect/>
          </a:stretch>
        </p:blipFill>
        <p:spPr>
          <a:xfrm>
            <a:off x="5756607" y="661858"/>
            <a:ext cx="6339140" cy="5534283"/>
          </a:xfrm>
          <a:prstGeom prst="rect">
            <a:avLst/>
          </a:prstGeom>
        </p:spPr>
      </p:pic>
    </p:spTree>
    <p:extLst>
      <p:ext uri="{BB962C8B-B14F-4D97-AF65-F5344CB8AC3E}">
        <p14:creationId xmlns:p14="http://schemas.microsoft.com/office/powerpoint/2010/main" val="310350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1559-EE48-7296-DF7C-FC02089E6A66}"/>
              </a:ext>
            </a:extLst>
          </p:cNvPr>
          <p:cNvSpPr>
            <a:spLocks noGrp="1"/>
          </p:cNvSpPr>
          <p:nvPr>
            <p:ph type="title"/>
          </p:nvPr>
        </p:nvSpPr>
        <p:spPr/>
        <p:txBody>
          <a:bodyPr>
            <a:normAutofit fontScale="90000"/>
          </a:bodyPr>
          <a:lstStyle/>
          <a:p>
            <a:r>
              <a:rPr lang="en-US" dirty="0"/>
              <a:t>A 45-year-old M patient with asthma and allergies is having worsening cough at night.</a:t>
            </a:r>
          </a:p>
        </p:txBody>
      </p:sp>
      <p:sp>
        <p:nvSpPr>
          <p:cNvPr id="3" name="Content Placeholder 2">
            <a:extLst>
              <a:ext uri="{FF2B5EF4-FFF2-40B4-BE49-F238E27FC236}">
                <a16:creationId xmlns:a16="http://schemas.microsoft.com/office/drawing/2014/main" id="{3EE3DC56-57E1-7D85-5812-4E55423DD40C}"/>
              </a:ext>
            </a:extLst>
          </p:cNvPr>
          <p:cNvSpPr>
            <a:spLocks noGrp="1"/>
          </p:cNvSpPr>
          <p:nvPr>
            <p:ph idx="1"/>
          </p:nvPr>
        </p:nvSpPr>
        <p:spPr/>
        <p:txBody>
          <a:bodyPr/>
          <a:lstStyle/>
          <a:p>
            <a:r>
              <a:rPr lang="en-US" dirty="0"/>
              <a:t>Should he call his doctor and get an appointment?</a:t>
            </a:r>
          </a:p>
          <a:p>
            <a:r>
              <a:rPr lang="en-US" dirty="0"/>
              <a:t>Or ask ChatGPT what to do?</a:t>
            </a:r>
          </a:p>
          <a:p>
            <a:r>
              <a:rPr lang="en-US" dirty="0"/>
              <a:t>What may be the risk or benefits of asking an LLM for medical advice?</a:t>
            </a:r>
          </a:p>
          <a:p>
            <a:r>
              <a:rPr lang="en-US" dirty="0"/>
              <a:t>How should we talk to our patients about using this new technology?</a:t>
            </a:r>
          </a:p>
        </p:txBody>
      </p:sp>
    </p:spTree>
    <p:extLst>
      <p:ext uri="{BB962C8B-B14F-4D97-AF65-F5344CB8AC3E}">
        <p14:creationId xmlns:p14="http://schemas.microsoft.com/office/powerpoint/2010/main" val="17649239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768ED-01D8-BCE8-EB44-B31A99C3BD6F}"/>
              </a:ext>
            </a:extLst>
          </p:cNvPr>
          <p:cNvSpPr>
            <a:spLocks noGrp="1"/>
          </p:cNvSpPr>
          <p:nvPr>
            <p:ph type="title"/>
          </p:nvPr>
        </p:nvSpPr>
        <p:spPr>
          <a:xfrm>
            <a:off x="838200" y="365125"/>
            <a:ext cx="4228070" cy="1325563"/>
          </a:xfrm>
        </p:spPr>
        <p:txBody>
          <a:bodyPr/>
          <a:lstStyle/>
          <a:p>
            <a:r>
              <a:rPr lang="en-US" dirty="0"/>
              <a:t>ChatGPT 5 answer (10/1/25)</a:t>
            </a:r>
          </a:p>
        </p:txBody>
      </p:sp>
      <p:pic>
        <p:nvPicPr>
          <p:cNvPr id="5" name="Content Placeholder 4" descr="A screenshot of a medical information&#10;&#10;AI-generated content may be incorrect.">
            <a:extLst>
              <a:ext uri="{FF2B5EF4-FFF2-40B4-BE49-F238E27FC236}">
                <a16:creationId xmlns:a16="http://schemas.microsoft.com/office/drawing/2014/main" id="{358D8B77-E0DC-200D-90C1-5BAB98274130}"/>
              </a:ext>
            </a:extLst>
          </p:cNvPr>
          <p:cNvPicPr>
            <a:picLocks noGrp="1" noChangeAspect="1"/>
          </p:cNvPicPr>
          <p:nvPr>
            <p:ph idx="1"/>
          </p:nvPr>
        </p:nvPicPr>
        <p:blipFill>
          <a:blip r:embed="rId2"/>
          <a:stretch>
            <a:fillRect/>
          </a:stretch>
        </p:blipFill>
        <p:spPr>
          <a:xfrm>
            <a:off x="4956258" y="365125"/>
            <a:ext cx="6973109" cy="5924464"/>
          </a:xfrm>
        </p:spPr>
      </p:pic>
    </p:spTree>
    <p:extLst>
      <p:ext uri="{BB962C8B-B14F-4D97-AF65-F5344CB8AC3E}">
        <p14:creationId xmlns:p14="http://schemas.microsoft.com/office/powerpoint/2010/main" val="3457170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B6C2-49DE-FE44-BB82-11C54E445E62}"/>
              </a:ext>
            </a:extLst>
          </p:cNvPr>
          <p:cNvSpPr>
            <a:spLocks noGrp="1"/>
          </p:cNvSpPr>
          <p:nvPr>
            <p:ph type="title"/>
          </p:nvPr>
        </p:nvSpPr>
        <p:spPr/>
        <p:txBody>
          <a:bodyPr/>
          <a:lstStyle/>
          <a:p>
            <a:r>
              <a:rPr lang="en-US" dirty="0"/>
              <a:t>Final ChatGPT Differential</a:t>
            </a:r>
          </a:p>
        </p:txBody>
      </p:sp>
      <p:pic>
        <p:nvPicPr>
          <p:cNvPr id="4" name="Picture 3">
            <a:extLst>
              <a:ext uri="{FF2B5EF4-FFF2-40B4-BE49-F238E27FC236}">
                <a16:creationId xmlns:a16="http://schemas.microsoft.com/office/drawing/2014/main" id="{5212850A-6B7B-792A-4993-D9121C7FDD36}"/>
              </a:ext>
            </a:extLst>
          </p:cNvPr>
          <p:cNvPicPr>
            <a:picLocks noChangeAspect="1"/>
          </p:cNvPicPr>
          <p:nvPr/>
        </p:nvPicPr>
        <p:blipFill>
          <a:blip r:embed="rId2"/>
          <a:stretch>
            <a:fillRect/>
          </a:stretch>
        </p:blipFill>
        <p:spPr>
          <a:xfrm>
            <a:off x="3630827" y="1585650"/>
            <a:ext cx="8394708" cy="5129647"/>
          </a:xfrm>
          <a:prstGeom prst="rect">
            <a:avLst/>
          </a:prstGeom>
        </p:spPr>
      </p:pic>
    </p:spTree>
    <p:extLst>
      <p:ext uri="{BB962C8B-B14F-4D97-AF65-F5344CB8AC3E}">
        <p14:creationId xmlns:p14="http://schemas.microsoft.com/office/powerpoint/2010/main" val="8491352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ACDD1-9040-95FC-5FD2-F9795B064A41}"/>
              </a:ext>
            </a:extLst>
          </p:cNvPr>
          <p:cNvSpPr>
            <a:spLocks noGrp="1"/>
          </p:cNvSpPr>
          <p:nvPr>
            <p:ph type="title"/>
          </p:nvPr>
        </p:nvSpPr>
        <p:spPr/>
        <p:txBody>
          <a:bodyPr/>
          <a:lstStyle/>
          <a:p>
            <a:r>
              <a:rPr lang="en-US" dirty="0"/>
              <a:t>Are patients already doing this and using it?</a:t>
            </a:r>
          </a:p>
        </p:txBody>
      </p:sp>
      <p:sp>
        <p:nvSpPr>
          <p:cNvPr id="3" name="Content Placeholder 2">
            <a:extLst>
              <a:ext uri="{FF2B5EF4-FFF2-40B4-BE49-F238E27FC236}">
                <a16:creationId xmlns:a16="http://schemas.microsoft.com/office/drawing/2014/main" id="{4E5D0DAE-32A9-51A9-BAC4-F34ED9700E24}"/>
              </a:ext>
            </a:extLst>
          </p:cNvPr>
          <p:cNvSpPr>
            <a:spLocks noGrp="1"/>
          </p:cNvSpPr>
          <p:nvPr>
            <p:ph idx="1"/>
          </p:nvPr>
        </p:nvSpPr>
        <p:spPr/>
        <p:txBody>
          <a:bodyPr/>
          <a:lstStyle/>
          <a:p>
            <a:r>
              <a:rPr lang="en-US" dirty="0"/>
              <a:t>Yes Absolutely!</a:t>
            </a:r>
          </a:p>
          <a:p>
            <a:r>
              <a:rPr lang="en-US" dirty="0"/>
              <a:t>We all need to start thinking about how to talk to our patients about AI technologies and how to warn them about the risks/benefits</a:t>
            </a:r>
          </a:p>
        </p:txBody>
      </p:sp>
    </p:spTree>
    <p:extLst>
      <p:ext uri="{BB962C8B-B14F-4D97-AF65-F5344CB8AC3E}">
        <p14:creationId xmlns:p14="http://schemas.microsoft.com/office/powerpoint/2010/main" val="39383844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E749C-DFCF-81C3-2C35-4EB3C8E12CA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AC0109B-F630-50F3-F835-FF99380FE4F1}"/>
              </a:ext>
            </a:extLst>
          </p:cNvPr>
          <p:cNvSpPr>
            <a:spLocks noGrp="1"/>
          </p:cNvSpPr>
          <p:nvPr>
            <p:ph type="ctrTitle"/>
          </p:nvPr>
        </p:nvSpPr>
        <p:spPr>
          <a:xfrm>
            <a:off x="952500" y="2805221"/>
            <a:ext cx="5809247" cy="992326"/>
          </a:xfrm>
        </p:spPr>
        <p:txBody>
          <a:bodyPr>
            <a:normAutofit fontScale="90000"/>
          </a:bodyPr>
          <a:lstStyle/>
          <a:p>
            <a:r>
              <a:rPr lang="en-US" dirty="0"/>
              <a:t>AI for Personal Help</a:t>
            </a:r>
          </a:p>
        </p:txBody>
      </p:sp>
      <p:pic>
        <p:nvPicPr>
          <p:cNvPr id="3" name="Picture 2" descr="A baby sitting on the floor with a person behind her&#10;&#10;AI-generated content may be incorrect.">
            <a:extLst>
              <a:ext uri="{FF2B5EF4-FFF2-40B4-BE49-F238E27FC236}">
                <a16:creationId xmlns:a16="http://schemas.microsoft.com/office/drawing/2014/main" id="{2808F861-392B-F2C7-5118-0DCDC8F5784B}"/>
              </a:ext>
            </a:extLst>
          </p:cNvPr>
          <p:cNvPicPr>
            <a:picLocks noChangeAspect="1"/>
          </p:cNvPicPr>
          <p:nvPr/>
        </p:nvPicPr>
        <p:blipFill>
          <a:blip r:embed="rId2"/>
          <a:stretch>
            <a:fillRect/>
          </a:stretch>
        </p:blipFill>
        <p:spPr>
          <a:xfrm>
            <a:off x="7210206" y="1068445"/>
            <a:ext cx="4721110" cy="4721110"/>
          </a:xfrm>
          <a:prstGeom prst="rect">
            <a:avLst/>
          </a:prstGeom>
        </p:spPr>
      </p:pic>
      <p:sp>
        <p:nvSpPr>
          <p:cNvPr id="4" name="Footer Placeholder 3">
            <a:extLst>
              <a:ext uri="{FF2B5EF4-FFF2-40B4-BE49-F238E27FC236}">
                <a16:creationId xmlns:a16="http://schemas.microsoft.com/office/drawing/2014/main" id="{34AD4833-DB00-ACA0-5B97-349A9DCEAE18}"/>
              </a:ext>
            </a:extLst>
          </p:cNvPr>
          <p:cNvSpPr txBox="1">
            <a:spLocks/>
          </p:cNvSpPr>
          <p:nvPr/>
        </p:nvSpPr>
        <p:spPr>
          <a:xfrm>
            <a:off x="7210206" y="5789555"/>
            <a:ext cx="4366885" cy="4264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Image generated by Microsoft </a:t>
            </a:r>
            <a:r>
              <a:rPr lang="en-US" sz="1400" dirty="0" err="1"/>
              <a:t>CoPIlot</a:t>
            </a:r>
            <a:r>
              <a:rPr lang="en-US" sz="1400" dirty="0"/>
              <a:t> (7/7/25)</a:t>
            </a:r>
          </a:p>
        </p:txBody>
      </p:sp>
    </p:spTree>
    <p:extLst>
      <p:ext uri="{BB962C8B-B14F-4D97-AF65-F5344CB8AC3E}">
        <p14:creationId xmlns:p14="http://schemas.microsoft.com/office/powerpoint/2010/main" val="3450098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6C3E4-A1D2-9C64-E911-91CB985733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C575AD-82DD-6866-D5BC-6BB261E5CFF5}"/>
              </a:ext>
            </a:extLst>
          </p:cNvPr>
          <p:cNvSpPr>
            <a:spLocks noGrp="1"/>
          </p:cNvSpPr>
          <p:nvPr>
            <p:ph type="title"/>
          </p:nvPr>
        </p:nvSpPr>
        <p:spPr/>
        <p:txBody>
          <a:bodyPr/>
          <a:lstStyle/>
          <a:p>
            <a:r>
              <a:rPr lang="en-US" dirty="0"/>
              <a:t>Biomedical Informatics Definition</a:t>
            </a:r>
          </a:p>
        </p:txBody>
      </p:sp>
      <p:sp>
        <p:nvSpPr>
          <p:cNvPr id="4" name="Content Placeholder 3">
            <a:extLst>
              <a:ext uri="{FF2B5EF4-FFF2-40B4-BE49-F238E27FC236}">
                <a16:creationId xmlns:a16="http://schemas.microsoft.com/office/drawing/2014/main" id="{613AD498-E51A-C085-731D-81F5A02DC47D}"/>
              </a:ext>
            </a:extLst>
          </p:cNvPr>
          <p:cNvSpPr>
            <a:spLocks noGrp="1"/>
          </p:cNvSpPr>
          <p:nvPr>
            <p:ph idx="1"/>
          </p:nvPr>
        </p:nvSpPr>
        <p:spPr/>
        <p:txBody>
          <a:bodyPr/>
          <a:lstStyle/>
          <a:p>
            <a:pPr marL="0" indent="0">
              <a:buNone/>
            </a:pPr>
            <a:r>
              <a:rPr lang="en-US" dirty="0"/>
              <a:t>“The interdisciplinary field that studies and pursues the effective uses of biomedical data, information, and knowledge for scientific inquiry, problem solving, decision making, motivated by efforts to improve human health”</a:t>
            </a:r>
          </a:p>
        </p:txBody>
      </p:sp>
      <p:sp>
        <p:nvSpPr>
          <p:cNvPr id="3" name="Footer Placeholder 2">
            <a:extLst>
              <a:ext uri="{FF2B5EF4-FFF2-40B4-BE49-F238E27FC236}">
                <a16:creationId xmlns:a16="http://schemas.microsoft.com/office/drawing/2014/main" id="{6CDAB038-FA43-CC3F-27B2-D939C24CA0B2}"/>
              </a:ext>
            </a:extLst>
          </p:cNvPr>
          <p:cNvSpPr>
            <a:spLocks noGrp="1"/>
          </p:cNvSpPr>
          <p:nvPr>
            <p:ph type="ftr" sz="quarter" idx="3"/>
          </p:nvPr>
        </p:nvSpPr>
        <p:spPr>
          <a:xfrm>
            <a:off x="5920740" y="6331223"/>
            <a:ext cx="6271260" cy="676105"/>
          </a:xfrm>
        </p:spPr>
        <p:txBody>
          <a:bodyPr/>
          <a:lstStyle/>
          <a:p>
            <a:r>
              <a:rPr lang="en-US" sz="1000" dirty="0" err="1"/>
              <a:t>Kulikowski</a:t>
            </a:r>
            <a:r>
              <a:rPr lang="en-US" sz="1000" dirty="0"/>
              <a:t> et al. AMIA Board White Paper: definition of biomedical informatics and specification of core competencies for graduate education in the discipline. JAMIA 2012.</a:t>
            </a:r>
          </a:p>
        </p:txBody>
      </p:sp>
      <p:grpSp>
        <p:nvGrpSpPr>
          <p:cNvPr id="8" name="Group 7">
            <a:extLst>
              <a:ext uri="{FF2B5EF4-FFF2-40B4-BE49-F238E27FC236}">
                <a16:creationId xmlns:a16="http://schemas.microsoft.com/office/drawing/2014/main" id="{E99BE6B8-E42E-B037-2A53-FC777101DB4A}"/>
              </a:ext>
            </a:extLst>
          </p:cNvPr>
          <p:cNvGrpSpPr/>
          <p:nvPr/>
        </p:nvGrpSpPr>
        <p:grpSpPr>
          <a:xfrm>
            <a:off x="2706472" y="3708400"/>
            <a:ext cx="6794500" cy="2235200"/>
            <a:chOff x="2404918" y="3618345"/>
            <a:chExt cx="6794500" cy="2235200"/>
          </a:xfrm>
        </p:grpSpPr>
        <p:pic>
          <p:nvPicPr>
            <p:cNvPr id="6" name="Picture 5" descr="Diagram&#10;&#10;Description automatically generated">
              <a:extLst>
                <a:ext uri="{FF2B5EF4-FFF2-40B4-BE49-F238E27FC236}">
                  <a16:creationId xmlns:a16="http://schemas.microsoft.com/office/drawing/2014/main" id="{502F8016-769E-7503-05E7-EEEC112355F2}"/>
                </a:ext>
              </a:extLst>
            </p:cNvPr>
            <p:cNvPicPr>
              <a:picLocks noChangeAspect="1"/>
            </p:cNvPicPr>
            <p:nvPr/>
          </p:nvPicPr>
          <p:blipFill>
            <a:blip r:embed="rId3"/>
            <a:stretch>
              <a:fillRect/>
            </a:stretch>
          </p:blipFill>
          <p:spPr>
            <a:xfrm>
              <a:off x="2404918" y="3618345"/>
              <a:ext cx="6794500" cy="2235200"/>
            </a:xfrm>
            <a:prstGeom prst="rect">
              <a:avLst/>
            </a:prstGeom>
          </p:spPr>
        </p:pic>
        <p:sp>
          <p:nvSpPr>
            <p:cNvPr id="7" name="Footer Placeholder 2">
              <a:extLst>
                <a:ext uri="{FF2B5EF4-FFF2-40B4-BE49-F238E27FC236}">
                  <a16:creationId xmlns:a16="http://schemas.microsoft.com/office/drawing/2014/main" id="{DAA5933E-9BD2-164A-02D3-F0A724EE5B9F}"/>
                </a:ext>
              </a:extLst>
            </p:cNvPr>
            <p:cNvSpPr txBox="1">
              <a:spLocks/>
            </p:cNvSpPr>
            <p:nvPr/>
          </p:nvSpPr>
          <p:spPr>
            <a:xfrm>
              <a:off x="4640068" y="5447605"/>
              <a:ext cx="4017818" cy="260468"/>
            </a:xfrm>
            <a:prstGeom prst="rect">
              <a:avLst/>
            </a:prstGeom>
          </p:spPr>
          <p:txBody>
            <a:bodyPr vert="horz" lIns="0" tIns="0" rIns="0" bIns="0" rtlCol="0" anchor="b"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(Friedman. 2009).</a:t>
              </a:r>
            </a:p>
          </p:txBody>
        </p:sp>
      </p:grpSp>
    </p:spTree>
    <p:extLst>
      <p:ext uri="{BB962C8B-B14F-4D97-AF65-F5344CB8AC3E}">
        <p14:creationId xmlns:p14="http://schemas.microsoft.com/office/powerpoint/2010/main" val="19202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98E0E3-ED6E-105B-F561-F4F971D07149}"/>
              </a:ext>
            </a:extLst>
          </p:cNvPr>
          <p:cNvSpPr>
            <a:spLocks noGrp="1"/>
          </p:cNvSpPr>
          <p:nvPr>
            <p:ph type="title"/>
          </p:nvPr>
        </p:nvSpPr>
        <p:spPr/>
        <p:txBody>
          <a:bodyPr/>
          <a:lstStyle/>
          <a:p>
            <a:r>
              <a:rPr lang="en-US" dirty="0"/>
              <a:t>Top 10 list from ChatGPT</a:t>
            </a:r>
          </a:p>
        </p:txBody>
      </p:sp>
      <p:pic>
        <p:nvPicPr>
          <p:cNvPr id="12" name="Picture 11" descr="A screen shot of a computer&#10;&#10;AI-generated content may be incorrect.">
            <a:extLst>
              <a:ext uri="{FF2B5EF4-FFF2-40B4-BE49-F238E27FC236}">
                <a16:creationId xmlns:a16="http://schemas.microsoft.com/office/drawing/2014/main" id="{2398244E-C44B-5E69-59CA-430746BF319E}"/>
              </a:ext>
            </a:extLst>
          </p:cNvPr>
          <p:cNvPicPr>
            <a:picLocks noChangeAspect="1"/>
          </p:cNvPicPr>
          <p:nvPr/>
        </p:nvPicPr>
        <p:blipFill>
          <a:blip r:embed="rId3"/>
          <a:stretch>
            <a:fillRect/>
          </a:stretch>
        </p:blipFill>
        <p:spPr>
          <a:xfrm>
            <a:off x="3011539" y="830178"/>
            <a:ext cx="6168919" cy="5654842"/>
          </a:xfrm>
          <a:prstGeom prst="rect">
            <a:avLst/>
          </a:prstGeom>
        </p:spPr>
      </p:pic>
    </p:spTree>
    <p:extLst>
      <p:ext uri="{BB962C8B-B14F-4D97-AF65-F5344CB8AC3E}">
        <p14:creationId xmlns:p14="http://schemas.microsoft.com/office/powerpoint/2010/main" val="7836052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5D5C-80AD-5D59-31DE-871FD4AFBC3D}"/>
              </a:ext>
            </a:extLst>
          </p:cNvPr>
          <p:cNvSpPr>
            <a:spLocks noGrp="1"/>
          </p:cNvSpPr>
          <p:nvPr>
            <p:ph type="title"/>
          </p:nvPr>
        </p:nvSpPr>
        <p:spPr/>
        <p:txBody>
          <a:bodyPr/>
          <a:lstStyle/>
          <a:p>
            <a:r>
              <a:rPr lang="en-US" dirty="0"/>
              <a:t>House Projects</a:t>
            </a:r>
          </a:p>
        </p:txBody>
      </p:sp>
      <p:pic>
        <p:nvPicPr>
          <p:cNvPr id="6" name="Content Placeholder 5" descr="A green field with red circles&#10;&#10;AI-generated content may be incorrect.">
            <a:extLst>
              <a:ext uri="{FF2B5EF4-FFF2-40B4-BE49-F238E27FC236}">
                <a16:creationId xmlns:a16="http://schemas.microsoft.com/office/drawing/2014/main" id="{A76D63F0-CF9F-863A-0741-5C92AB88FF9B}"/>
              </a:ext>
            </a:extLst>
          </p:cNvPr>
          <p:cNvPicPr>
            <a:picLocks noGrp="1" noChangeAspect="1"/>
          </p:cNvPicPr>
          <p:nvPr>
            <p:ph idx="1"/>
          </p:nvPr>
        </p:nvPicPr>
        <p:blipFill>
          <a:blip r:embed="rId3"/>
          <a:stretch>
            <a:fillRect/>
          </a:stretch>
        </p:blipFill>
        <p:spPr>
          <a:xfrm>
            <a:off x="5807870" y="121905"/>
            <a:ext cx="6384130" cy="4256087"/>
          </a:xfrm>
        </p:spPr>
      </p:pic>
      <p:sp>
        <p:nvSpPr>
          <p:cNvPr id="4" name="AutoShape 2" descr="Generated image">
            <a:extLst>
              <a:ext uri="{FF2B5EF4-FFF2-40B4-BE49-F238E27FC236}">
                <a16:creationId xmlns:a16="http://schemas.microsoft.com/office/drawing/2014/main" id="{707D55C2-6042-54C2-1B73-E1EDFCA13A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garden with different flowers&#10;&#10;AI-generated content may be incorrect.">
            <a:extLst>
              <a:ext uri="{FF2B5EF4-FFF2-40B4-BE49-F238E27FC236}">
                <a16:creationId xmlns:a16="http://schemas.microsoft.com/office/drawing/2014/main" id="{73D57224-9155-56AB-CDCD-FEEE78BA58E9}"/>
              </a:ext>
            </a:extLst>
          </p:cNvPr>
          <p:cNvPicPr>
            <a:picLocks noChangeAspect="1"/>
          </p:cNvPicPr>
          <p:nvPr/>
        </p:nvPicPr>
        <p:blipFill>
          <a:blip r:embed="rId4"/>
          <a:stretch>
            <a:fillRect/>
          </a:stretch>
        </p:blipFill>
        <p:spPr>
          <a:xfrm>
            <a:off x="16043" y="2424762"/>
            <a:ext cx="5859692" cy="3906461"/>
          </a:xfrm>
          <a:prstGeom prst="rect">
            <a:avLst/>
          </a:prstGeom>
        </p:spPr>
      </p:pic>
      <p:pic>
        <p:nvPicPr>
          <p:cNvPr id="10" name="Picture 9" descr="A couple trees in a grassy area&#10;&#10;AI-generated content may be incorrect.">
            <a:extLst>
              <a:ext uri="{FF2B5EF4-FFF2-40B4-BE49-F238E27FC236}">
                <a16:creationId xmlns:a16="http://schemas.microsoft.com/office/drawing/2014/main" id="{17EED4EE-0302-D0E3-D288-581119E423CF}"/>
              </a:ext>
            </a:extLst>
          </p:cNvPr>
          <p:cNvPicPr>
            <a:picLocks noChangeAspect="1"/>
          </p:cNvPicPr>
          <p:nvPr/>
        </p:nvPicPr>
        <p:blipFill>
          <a:blip r:embed="rId5"/>
          <a:stretch>
            <a:fillRect/>
          </a:stretch>
        </p:blipFill>
        <p:spPr>
          <a:xfrm>
            <a:off x="6248400" y="0"/>
            <a:ext cx="5712645" cy="5712645"/>
          </a:xfrm>
          <a:prstGeom prst="rect">
            <a:avLst/>
          </a:prstGeom>
        </p:spPr>
      </p:pic>
    </p:spTree>
    <p:extLst>
      <p:ext uri="{BB962C8B-B14F-4D97-AF65-F5344CB8AC3E}">
        <p14:creationId xmlns:p14="http://schemas.microsoft.com/office/powerpoint/2010/main" val="30061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4534-809E-BD16-57D1-75BE63F10C4A}"/>
              </a:ext>
            </a:extLst>
          </p:cNvPr>
          <p:cNvSpPr>
            <a:spLocks noGrp="1"/>
          </p:cNvSpPr>
          <p:nvPr>
            <p:ph type="title"/>
          </p:nvPr>
        </p:nvSpPr>
        <p:spPr/>
        <p:txBody>
          <a:bodyPr/>
          <a:lstStyle/>
          <a:p>
            <a:r>
              <a:rPr lang="en-US" dirty="0"/>
              <a:t>Trip Planning and Surviving Kid Activities</a:t>
            </a:r>
          </a:p>
        </p:txBody>
      </p:sp>
      <p:pic>
        <p:nvPicPr>
          <p:cNvPr id="5" name="Content Placeholder 4" descr="A screenshot of a white text&#10;&#10;AI-generated content may be incorrect.">
            <a:extLst>
              <a:ext uri="{FF2B5EF4-FFF2-40B4-BE49-F238E27FC236}">
                <a16:creationId xmlns:a16="http://schemas.microsoft.com/office/drawing/2014/main" id="{A546FE02-0DC5-37AD-31F2-CFA1CAE3E54B}"/>
              </a:ext>
            </a:extLst>
          </p:cNvPr>
          <p:cNvPicPr>
            <a:picLocks noGrp="1" noChangeAspect="1"/>
          </p:cNvPicPr>
          <p:nvPr>
            <p:ph idx="1"/>
          </p:nvPr>
        </p:nvPicPr>
        <p:blipFill>
          <a:blip r:embed="rId2"/>
          <a:stretch>
            <a:fillRect/>
          </a:stretch>
        </p:blipFill>
        <p:spPr>
          <a:xfrm>
            <a:off x="5749160" y="1699545"/>
            <a:ext cx="5810942" cy="4256087"/>
          </a:xfrm>
        </p:spPr>
      </p:pic>
      <p:pic>
        <p:nvPicPr>
          <p:cNvPr id="7" name="Picture 6" descr="A screenshot of a map&#10;&#10;AI-generated content may be incorrect.">
            <a:extLst>
              <a:ext uri="{FF2B5EF4-FFF2-40B4-BE49-F238E27FC236}">
                <a16:creationId xmlns:a16="http://schemas.microsoft.com/office/drawing/2014/main" id="{6A1115A6-5761-7357-771E-2FC338F613C1}"/>
              </a:ext>
            </a:extLst>
          </p:cNvPr>
          <p:cNvPicPr>
            <a:picLocks noChangeAspect="1"/>
          </p:cNvPicPr>
          <p:nvPr/>
        </p:nvPicPr>
        <p:blipFill>
          <a:blip r:embed="rId3"/>
          <a:stretch>
            <a:fillRect/>
          </a:stretch>
        </p:blipFill>
        <p:spPr>
          <a:xfrm>
            <a:off x="0" y="1567777"/>
            <a:ext cx="5810943" cy="4519622"/>
          </a:xfrm>
          <a:prstGeom prst="rect">
            <a:avLst/>
          </a:prstGeom>
        </p:spPr>
      </p:pic>
    </p:spTree>
    <p:extLst>
      <p:ext uri="{BB962C8B-B14F-4D97-AF65-F5344CB8AC3E}">
        <p14:creationId xmlns:p14="http://schemas.microsoft.com/office/powerpoint/2010/main" val="17515069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98781-81EA-0BEB-8546-99CA54CCDC9A}"/>
              </a:ext>
            </a:extLst>
          </p:cNvPr>
          <p:cNvSpPr>
            <a:spLocks noGrp="1"/>
          </p:cNvSpPr>
          <p:nvPr>
            <p:ph type="title"/>
          </p:nvPr>
        </p:nvSpPr>
        <p:spPr/>
        <p:txBody>
          <a:bodyPr/>
          <a:lstStyle/>
          <a:p>
            <a:r>
              <a:rPr lang="en-US" dirty="0"/>
              <a:t>Fellowship Goals and Objectives</a:t>
            </a:r>
          </a:p>
        </p:txBody>
      </p:sp>
      <p:pic>
        <p:nvPicPr>
          <p:cNvPr id="5" name="Picture 4" descr="A group of people standing together&#10;&#10;AI-generated content may be incorrect.">
            <a:extLst>
              <a:ext uri="{FF2B5EF4-FFF2-40B4-BE49-F238E27FC236}">
                <a16:creationId xmlns:a16="http://schemas.microsoft.com/office/drawing/2014/main" id="{030E1BC1-B39C-54E2-6874-A6A722CC9C61}"/>
              </a:ext>
            </a:extLst>
          </p:cNvPr>
          <p:cNvPicPr>
            <a:picLocks noChangeAspect="1"/>
          </p:cNvPicPr>
          <p:nvPr/>
        </p:nvPicPr>
        <p:blipFill>
          <a:blip r:embed="rId2"/>
          <a:stretch>
            <a:fillRect/>
          </a:stretch>
        </p:blipFill>
        <p:spPr>
          <a:xfrm>
            <a:off x="8678779" y="0"/>
            <a:ext cx="3513221" cy="3513221"/>
          </a:xfrm>
          <a:prstGeom prst="rect">
            <a:avLst/>
          </a:prstGeom>
        </p:spPr>
      </p:pic>
      <p:sp>
        <p:nvSpPr>
          <p:cNvPr id="6" name="Footer Placeholder 3">
            <a:extLst>
              <a:ext uri="{FF2B5EF4-FFF2-40B4-BE49-F238E27FC236}">
                <a16:creationId xmlns:a16="http://schemas.microsoft.com/office/drawing/2014/main" id="{DB634220-EC6C-4B24-9FEE-1C550384777E}"/>
              </a:ext>
            </a:extLst>
          </p:cNvPr>
          <p:cNvSpPr txBox="1">
            <a:spLocks/>
          </p:cNvSpPr>
          <p:nvPr/>
        </p:nvSpPr>
        <p:spPr>
          <a:xfrm>
            <a:off x="8678779" y="3513221"/>
            <a:ext cx="4165555" cy="28090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t>Image generated by ChatGPT 4o (5/21/25)</a:t>
            </a:r>
          </a:p>
        </p:txBody>
      </p:sp>
      <p:pic>
        <p:nvPicPr>
          <p:cNvPr id="8" name="Picture 7" descr="A screenshot of a phone&#10;&#10;AI-generated content may be incorrect.">
            <a:extLst>
              <a:ext uri="{FF2B5EF4-FFF2-40B4-BE49-F238E27FC236}">
                <a16:creationId xmlns:a16="http://schemas.microsoft.com/office/drawing/2014/main" id="{9A5CB850-2299-2EDE-E3A2-E64CE17A7313}"/>
              </a:ext>
            </a:extLst>
          </p:cNvPr>
          <p:cNvPicPr>
            <a:picLocks noChangeAspect="1"/>
          </p:cNvPicPr>
          <p:nvPr/>
        </p:nvPicPr>
        <p:blipFill>
          <a:blip r:embed="rId3"/>
          <a:stretch>
            <a:fillRect/>
          </a:stretch>
        </p:blipFill>
        <p:spPr>
          <a:xfrm>
            <a:off x="155735" y="1630369"/>
            <a:ext cx="4623809" cy="4327511"/>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BF4CA980-6468-A084-F3E7-0CE96757F8F9}"/>
              </a:ext>
            </a:extLst>
          </p:cNvPr>
          <p:cNvPicPr>
            <a:picLocks noChangeAspect="1"/>
          </p:cNvPicPr>
          <p:nvPr/>
        </p:nvPicPr>
        <p:blipFill>
          <a:blip r:embed="rId4"/>
          <a:stretch>
            <a:fillRect/>
          </a:stretch>
        </p:blipFill>
        <p:spPr>
          <a:xfrm>
            <a:off x="4779544" y="2658979"/>
            <a:ext cx="6214851" cy="3418168"/>
          </a:xfrm>
          <a:prstGeom prst="rect">
            <a:avLst/>
          </a:prstGeom>
        </p:spPr>
      </p:pic>
    </p:spTree>
    <p:extLst>
      <p:ext uri="{BB962C8B-B14F-4D97-AF65-F5344CB8AC3E}">
        <p14:creationId xmlns:p14="http://schemas.microsoft.com/office/powerpoint/2010/main" val="130697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16B88-CDFA-8A77-68D4-78CB82070F09}"/>
              </a:ext>
            </a:extLst>
          </p:cNvPr>
          <p:cNvSpPr>
            <a:spLocks noGrp="1"/>
          </p:cNvSpPr>
          <p:nvPr>
            <p:ph type="title"/>
          </p:nvPr>
        </p:nvSpPr>
        <p:spPr/>
        <p:txBody>
          <a:bodyPr/>
          <a:lstStyle/>
          <a:p>
            <a:r>
              <a:rPr lang="en-US" dirty="0"/>
              <a:t>How to get involved and learn more</a:t>
            </a:r>
          </a:p>
        </p:txBody>
      </p:sp>
      <p:sp>
        <p:nvSpPr>
          <p:cNvPr id="3" name="Content Placeholder 2">
            <a:extLst>
              <a:ext uri="{FF2B5EF4-FFF2-40B4-BE49-F238E27FC236}">
                <a16:creationId xmlns:a16="http://schemas.microsoft.com/office/drawing/2014/main" id="{1752A67E-E489-3E00-CF63-3EEA60CF767E}"/>
              </a:ext>
            </a:extLst>
          </p:cNvPr>
          <p:cNvSpPr>
            <a:spLocks noGrp="1"/>
          </p:cNvSpPr>
          <p:nvPr>
            <p:ph idx="1"/>
          </p:nvPr>
        </p:nvSpPr>
        <p:spPr/>
        <p:txBody>
          <a:bodyPr/>
          <a:lstStyle/>
          <a:p>
            <a:r>
              <a:rPr lang="en-US" dirty="0"/>
              <a:t>Start trying to use it!</a:t>
            </a:r>
          </a:p>
          <a:p>
            <a:pPr lvl="1"/>
            <a:r>
              <a:rPr lang="en-US" dirty="0"/>
              <a:t>Talk with you institution about rules and options</a:t>
            </a:r>
          </a:p>
          <a:p>
            <a:r>
              <a:rPr lang="en-US" dirty="0"/>
              <a:t>Ask AI how to use AI</a:t>
            </a:r>
          </a:p>
          <a:p>
            <a:r>
              <a:rPr lang="en-US" dirty="0"/>
              <a:t>Ask your friends and colleagues</a:t>
            </a:r>
          </a:p>
          <a:p>
            <a:r>
              <a:rPr lang="en-US" dirty="0"/>
              <a:t>Advocate for your hospital system</a:t>
            </a:r>
          </a:p>
          <a:p>
            <a:r>
              <a:rPr lang="en-US" dirty="0"/>
              <a:t>Take online courses to learn more</a:t>
            </a:r>
          </a:p>
        </p:txBody>
      </p:sp>
      <p:pic>
        <p:nvPicPr>
          <p:cNvPr id="4" name="Picture 3" descr="A person in a white coat with stethoscope around her head&#10;&#10;AI-generated content may be incorrect.">
            <a:extLst>
              <a:ext uri="{FF2B5EF4-FFF2-40B4-BE49-F238E27FC236}">
                <a16:creationId xmlns:a16="http://schemas.microsoft.com/office/drawing/2014/main" id="{A714DD22-BB2F-38BC-267F-B2B6335C0E37}"/>
              </a:ext>
            </a:extLst>
          </p:cNvPr>
          <p:cNvPicPr>
            <a:picLocks noChangeAspect="1"/>
          </p:cNvPicPr>
          <p:nvPr/>
        </p:nvPicPr>
        <p:blipFill>
          <a:blip r:embed="rId2"/>
          <a:stretch>
            <a:fillRect/>
          </a:stretch>
        </p:blipFill>
        <p:spPr>
          <a:xfrm>
            <a:off x="8406558" y="1686757"/>
            <a:ext cx="3622249" cy="3622249"/>
          </a:xfrm>
          <a:prstGeom prst="rect">
            <a:avLst/>
          </a:prstGeom>
        </p:spPr>
      </p:pic>
      <p:sp>
        <p:nvSpPr>
          <p:cNvPr id="5" name="Footer Placeholder 3">
            <a:extLst>
              <a:ext uri="{FF2B5EF4-FFF2-40B4-BE49-F238E27FC236}">
                <a16:creationId xmlns:a16="http://schemas.microsoft.com/office/drawing/2014/main" id="{3CDCECFF-5CC7-0D68-F7CA-7A40DC1D03AF}"/>
              </a:ext>
            </a:extLst>
          </p:cNvPr>
          <p:cNvSpPr txBox="1">
            <a:spLocks/>
          </p:cNvSpPr>
          <p:nvPr/>
        </p:nvSpPr>
        <p:spPr>
          <a:xfrm>
            <a:off x="8609110" y="5397585"/>
            <a:ext cx="3214583" cy="3378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Image generated by Microsoft </a:t>
            </a:r>
            <a:r>
              <a:rPr lang="en-US" sz="1000" dirty="0" err="1"/>
              <a:t>CoPIlot</a:t>
            </a:r>
            <a:r>
              <a:rPr lang="en-US" sz="1000" dirty="0"/>
              <a:t> (7/7/25)</a:t>
            </a:r>
          </a:p>
        </p:txBody>
      </p:sp>
    </p:spTree>
    <p:extLst>
      <p:ext uri="{BB962C8B-B14F-4D97-AF65-F5344CB8AC3E}">
        <p14:creationId xmlns:p14="http://schemas.microsoft.com/office/powerpoint/2010/main" val="31447401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AB5F5E-4403-4CAB-2D38-35D3137E65AA}"/>
              </a:ext>
            </a:extLst>
          </p:cNvPr>
          <p:cNvSpPr>
            <a:spLocks noGrp="1"/>
          </p:cNvSpPr>
          <p:nvPr>
            <p:ph type="ctrTitle"/>
          </p:nvPr>
        </p:nvSpPr>
        <p:spPr/>
        <p:txBody>
          <a:bodyPr>
            <a:normAutofit fontScale="90000"/>
          </a:bodyPr>
          <a:lstStyle/>
          <a:p>
            <a:r>
              <a:rPr lang="en-US" dirty="0"/>
              <a:t>Informatics Training Opportunities</a:t>
            </a:r>
          </a:p>
        </p:txBody>
      </p:sp>
      <p:sp>
        <p:nvSpPr>
          <p:cNvPr id="8" name="Subtitle 7">
            <a:extLst>
              <a:ext uri="{FF2B5EF4-FFF2-40B4-BE49-F238E27FC236}">
                <a16:creationId xmlns:a16="http://schemas.microsoft.com/office/drawing/2014/main" id="{ABE7CF20-3E21-06FA-FEB7-071D4DE5E9D9}"/>
              </a:ext>
            </a:extLst>
          </p:cNvPr>
          <p:cNvSpPr>
            <a:spLocks noGrp="1"/>
          </p:cNvSpPr>
          <p:nvPr>
            <p:ph type="subTitle" idx="1"/>
          </p:nvPr>
        </p:nvSpPr>
        <p:spPr/>
        <p:txBody>
          <a:bodyPr/>
          <a:lstStyle/>
          <a:p>
            <a:endParaRPr lang="en-US" dirty="0"/>
          </a:p>
        </p:txBody>
      </p:sp>
      <p:pic>
        <p:nvPicPr>
          <p:cNvPr id="10" name="Picture 9" descr="A baby wearing a graduation cap&#10;&#10;AI-generated content may be incorrect.">
            <a:extLst>
              <a:ext uri="{FF2B5EF4-FFF2-40B4-BE49-F238E27FC236}">
                <a16:creationId xmlns:a16="http://schemas.microsoft.com/office/drawing/2014/main" id="{37549B8F-EDAE-E06A-1B45-571B5FA6DABA}"/>
              </a:ext>
            </a:extLst>
          </p:cNvPr>
          <p:cNvPicPr>
            <a:picLocks noChangeAspect="1"/>
          </p:cNvPicPr>
          <p:nvPr/>
        </p:nvPicPr>
        <p:blipFill>
          <a:blip r:embed="rId2"/>
          <a:stretch>
            <a:fillRect/>
          </a:stretch>
        </p:blipFill>
        <p:spPr>
          <a:xfrm flipH="1">
            <a:off x="7850074" y="315884"/>
            <a:ext cx="4023269" cy="6034904"/>
          </a:xfrm>
          <a:prstGeom prst="rect">
            <a:avLst/>
          </a:prstGeom>
        </p:spPr>
      </p:pic>
      <p:sp>
        <p:nvSpPr>
          <p:cNvPr id="11" name="Footer Placeholder 3">
            <a:extLst>
              <a:ext uri="{FF2B5EF4-FFF2-40B4-BE49-F238E27FC236}">
                <a16:creationId xmlns:a16="http://schemas.microsoft.com/office/drawing/2014/main" id="{3760569A-1044-DA91-8C96-76C49E18E7E6}"/>
              </a:ext>
            </a:extLst>
          </p:cNvPr>
          <p:cNvSpPr txBox="1">
            <a:spLocks/>
          </p:cNvSpPr>
          <p:nvPr/>
        </p:nvSpPr>
        <p:spPr>
          <a:xfrm>
            <a:off x="7742009" y="6350788"/>
            <a:ext cx="46792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Image generated by ChatGPT 4o (4/21/25)</a:t>
            </a:r>
          </a:p>
        </p:txBody>
      </p:sp>
    </p:spTree>
    <p:extLst>
      <p:ext uri="{BB962C8B-B14F-4D97-AF65-F5344CB8AC3E}">
        <p14:creationId xmlns:p14="http://schemas.microsoft.com/office/powerpoint/2010/main" val="27916403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E96256-AAEB-724E-252A-3AE895D4BB19}"/>
              </a:ext>
            </a:extLst>
          </p:cNvPr>
          <p:cNvSpPr>
            <a:spLocks noGrp="1"/>
          </p:cNvSpPr>
          <p:nvPr>
            <p:ph type="title"/>
          </p:nvPr>
        </p:nvSpPr>
        <p:spPr/>
        <p:txBody>
          <a:bodyPr/>
          <a:lstStyle/>
          <a:p>
            <a:r>
              <a:rPr lang="en-US" dirty="0"/>
              <a:t>Clinical Informatics Fellowship at Iowa</a:t>
            </a:r>
          </a:p>
        </p:txBody>
      </p:sp>
      <p:sp>
        <p:nvSpPr>
          <p:cNvPr id="6" name="Content Placeholder 5">
            <a:extLst>
              <a:ext uri="{FF2B5EF4-FFF2-40B4-BE49-F238E27FC236}">
                <a16:creationId xmlns:a16="http://schemas.microsoft.com/office/drawing/2014/main" id="{B8E9AB2C-FB1F-023F-54F4-9C373BDBEB10}"/>
              </a:ext>
            </a:extLst>
          </p:cNvPr>
          <p:cNvSpPr>
            <a:spLocks noGrp="1"/>
          </p:cNvSpPr>
          <p:nvPr>
            <p:ph idx="1"/>
          </p:nvPr>
        </p:nvSpPr>
        <p:spPr/>
        <p:txBody>
          <a:bodyPr/>
          <a:lstStyle/>
          <a:p>
            <a:r>
              <a:rPr lang="en-US" dirty="0"/>
              <a:t>2-year Clinical Informatics fellowship open to residents or fellows of all specialties</a:t>
            </a:r>
          </a:p>
          <a:p>
            <a:pPr lvl="1"/>
            <a:r>
              <a:rPr lang="en-US" dirty="0"/>
              <a:t>20% clinical time in primary specialty (open to moonlighting)</a:t>
            </a:r>
          </a:p>
          <a:p>
            <a:pPr lvl="1"/>
            <a:r>
              <a:rPr lang="en-US" dirty="0"/>
              <a:t>80% rotation time with CIO, CMIO, clinical informatics, data analysts</a:t>
            </a:r>
          </a:p>
          <a:p>
            <a:pPr lvl="2"/>
            <a:r>
              <a:rPr lang="en-US" dirty="0"/>
              <a:t>Become certified Epic Physician builder</a:t>
            </a:r>
          </a:p>
          <a:p>
            <a:pPr lvl="2"/>
            <a:r>
              <a:rPr lang="en-US" dirty="0"/>
              <a:t>Learn how to take informatics projects from start to finish in the institution</a:t>
            </a:r>
          </a:p>
          <a:p>
            <a:pPr lvl="2"/>
            <a:r>
              <a:rPr lang="en-US" dirty="0"/>
              <a:t>Learn data analytic skills</a:t>
            </a:r>
          </a:p>
          <a:p>
            <a:pPr lvl="2"/>
            <a:r>
              <a:rPr lang="en-US" dirty="0"/>
              <a:t>Required Informatics capstone project with presentations and publications</a:t>
            </a:r>
          </a:p>
          <a:p>
            <a:endParaRPr lang="en-US" dirty="0"/>
          </a:p>
        </p:txBody>
      </p:sp>
    </p:spTree>
    <p:extLst>
      <p:ext uri="{BB962C8B-B14F-4D97-AF65-F5344CB8AC3E}">
        <p14:creationId xmlns:p14="http://schemas.microsoft.com/office/powerpoint/2010/main" val="13922599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573F3-7760-DAD1-8196-255A2E27FB4D}"/>
              </a:ext>
            </a:extLst>
          </p:cNvPr>
          <p:cNvSpPr>
            <a:spLocks noGrp="1"/>
          </p:cNvSpPr>
          <p:nvPr>
            <p:ph type="title"/>
          </p:nvPr>
        </p:nvSpPr>
        <p:spPr/>
        <p:txBody>
          <a:bodyPr/>
          <a:lstStyle/>
          <a:p>
            <a:r>
              <a:rPr lang="en-US"/>
              <a:t>Combined Fellowships</a:t>
            </a:r>
          </a:p>
        </p:txBody>
      </p:sp>
      <p:pic>
        <p:nvPicPr>
          <p:cNvPr id="5" name="Content Placeholder 4" descr="A graph of a medical information&#10;&#10;AI-generated content may be incorrect.">
            <a:extLst>
              <a:ext uri="{FF2B5EF4-FFF2-40B4-BE49-F238E27FC236}">
                <a16:creationId xmlns:a16="http://schemas.microsoft.com/office/drawing/2014/main" id="{E00C0446-6919-AC5C-DDEA-DDD48F68B103}"/>
              </a:ext>
            </a:extLst>
          </p:cNvPr>
          <p:cNvPicPr>
            <a:picLocks noGrp="1" noChangeAspect="1"/>
          </p:cNvPicPr>
          <p:nvPr>
            <p:ph idx="1"/>
          </p:nvPr>
        </p:nvPicPr>
        <p:blipFill>
          <a:blip r:embed="rId2"/>
          <a:stretch>
            <a:fillRect/>
          </a:stretch>
        </p:blipFill>
        <p:spPr>
          <a:xfrm>
            <a:off x="4030806" y="1309723"/>
            <a:ext cx="4903422" cy="4965178"/>
          </a:xfrm>
        </p:spPr>
      </p:pic>
      <p:sp>
        <p:nvSpPr>
          <p:cNvPr id="6" name="Footer Placeholder 3">
            <a:extLst>
              <a:ext uri="{FF2B5EF4-FFF2-40B4-BE49-F238E27FC236}">
                <a16:creationId xmlns:a16="http://schemas.microsoft.com/office/drawing/2014/main" id="{9C2829B7-A4A1-0C3A-5902-19C88D05C2F8}"/>
              </a:ext>
            </a:extLst>
          </p:cNvPr>
          <p:cNvSpPr>
            <a:spLocks noGrp="1"/>
          </p:cNvSpPr>
          <p:nvPr>
            <p:ph type="ftr" sz="quarter" idx="3"/>
          </p:nvPr>
        </p:nvSpPr>
        <p:spPr>
          <a:xfrm>
            <a:off x="7211833" y="6492875"/>
            <a:ext cx="4679216" cy="365125"/>
          </a:xfrm>
        </p:spPr>
        <p:txBody>
          <a:bodyPr/>
          <a:lstStyle/>
          <a:p>
            <a:r>
              <a:rPr lang="en-US"/>
              <a:t>Palma et al. Early experience with combined fellowship training in clinical informatics. JAMIA. 2020</a:t>
            </a:r>
          </a:p>
        </p:txBody>
      </p:sp>
    </p:spTree>
    <p:extLst>
      <p:ext uri="{BB962C8B-B14F-4D97-AF65-F5344CB8AC3E}">
        <p14:creationId xmlns:p14="http://schemas.microsoft.com/office/powerpoint/2010/main" val="26274810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62">
            <a:extLst>
              <a:ext uri="{FF2B5EF4-FFF2-40B4-BE49-F238E27FC236}">
                <a16:creationId xmlns:a16="http://schemas.microsoft.com/office/drawing/2014/main" id="{38932C87-DB28-8B40-F0F1-291ECD7607ED}"/>
              </a:ext>
            </a:extLst>
          </p:cNvPr>
          <p:cNvSpPr>
            <a:spLocks noGrp="1"/>
          </p:cNvSpPr>
          <p:nvPr>
            <p:ph type="body" sz="quarter" idx="10"/>
          </p:nvPr>
        </p:nvSpPr>
        <p:spPr>
          <a:xfrm>
            <a:off x="1268233" y="5019085"/>
            <a:ext cx="2977097" cy="369332"/>
          </a:xfrm>
        </p:spPr>
        <p:txBody>
          <a:bodyPr/>
          <a:lstStyle/>
          <a:p>
            <a:r>
              <a:rPr lang="en-US" err="1"/>
              <a:t>Lindsey-knake@uiowa.edu</a:t>
            </a:r>
            <a:endParaRPr lang="en-US"/>
          </a:p>
        </p:txBody>
      </p:sp>
      <p:sp>
        <p:nvSpPr>
          <p:cNvPr id="3" name="Title 2">
            <a:extLst>
              <a:ext uri="{FF2B5EF4-FFF2-40B4-BE49-F238E27FC236}">
                <a16:creationId xmlns:a16="http://schemas.microsoft.com/office/drawing/2014/main" id="{0372AD14-BED4-4A3E-8474-5AB4CAE61C4F}"/>
              </a:ext>
            </a:extLst>
          </p:cNvPr>
          <p:cNvSpPr>
            <a:spLocks noGrp="1"/>
          </p:cNvSpPr>
          <p:nvPr>
            <p:ph type="ctrTitle"/>
          </p:nvPr>
        </p:nvSpPr>
        <p:spPr/>
        <p:txBody>
          <a:bodyPr/>
          <a:lstStyle/>
          <a:p>
            <a:r>
              <a:rPr lang="en-US"/>
              <a:t>Questions?</a:t>
            </a:r>
          </a:p>
        </p:txBody>
      </p:sp>
      <p:sp>
        <p:nvSpPr>
          <p:cNvPr id="5" name="Text Placeholder 4">
            <a:extLst>
              <a:ext uri="{FF2B5EF4-FFF2-40B4-BE49-F238E27FC236}">
                <a16:creationId xmlns:a16="http://schemas.microsoft.com/office/drawing/2014/main" id="{D6392C30-4B11-4481-945C-ED83B657CADA}"/>
              </a:ext>
            </a:extLst>
          </p:cNvPr>
          <p:cNvSpPr>
            <a:spLocks noGrp="1"/>
          </p:cNvSpPr>
          <p:nvPr>
            <p:ph type="body" sz="quarter" idx="12"/>
          </p:nvPr>
        </p:nvSpPr>
        <p:spPr>
          <a:xfrm>
            <a:off x="8341680" y="5161547"/>
            <a:ext cx="3338263" cy="864324"/>
          </a:xfrm>
        </p:spPr>
        <p:txBody>
          <a:bodyPr/>
          <a:lstStyle/>
          <a:p>
            <a:r>
              <a:rPr lang="en-US" b="1" dirty="0"/>
              <a:t>Lindsey Knake MD, MS</a:t>
            </a:r>
          </a:p>
          <a:p>
            <a:r>
              <a:rPr lang="en-US" dirty="0"/>
              <a:t>Assistant Professor</a:t>
            </a:r>
          </a:p>
          <a:p>
            <a:r>
              <a:rPr lang="en-US" dirty="0"/>
              <a:t>Associate Chief Health Information Officer</a:t>
            </a:r>
          </a:p>
        </p:txBody>
      </p:sp>
      <p:grpSp>
        <p:nvGrpSpPr>
          <p:cNvPr id="10" name="Group 9">
            <a:extLst>
              <a:ext uri="{FF2B5EF4-FFF2-40B4-BE49-F238E27FC236}">
                <a16:creationId xmlns:a16="http://schemas.microsoft.com/office/drawing/2014/main" id="{0C391244-35F5-4C0F-F28E-95817DF12FCC}"/>
              </a:ext>
            </a:extLst>
          </p:cNvPr>
          <p:cNvGrpSpPr/>
          <p:nvPr/>
        </p:nvGrpSpPr>
        <p:grpSpPr>
          <a:xfrm>
            <a:off x="905721" y="5519903"/>
            <a:ext cx="362512" cy="360057"/>
            <a:chOff x="5065566" y="5510961"/>
            <a:chExt cx="362512" cy="360057"/>
          </a:xfrm>
        </p:grpSpPr>
        <p:sp>
          <p:nvSpPr>
            <p:cNvPr id="8" name="Oval 7">
              <a:extLst>
                <a:ext uri="{FF2B5EF4-FFF2-40B4-BE49-F238E27FC236}">
                  <a16:creationId xmlns:a16="http://schemas.microsoft.com/office/drawing/2014/main" id="{A6D8BB36-C917-1932-A382-1D1781EB6693}"/>
                </a:ext>
              </a:extLst>
            </p:cNvPr>
            <p:cNvSpPr/>
            <p:nvPr/>
          </p:nvSpPr>
          <p:spPr>
            <a:xfrm>
              <a:off x="5065566" y="5510961"/>
              <a:ext cx="362512" cy="360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9" name="Freeform 8">
              <a:extLst>
                <a:ext uri="{FF2B5EF4-FFF2-40B4-BE49-F238E27FC236}">
                  <a16:creationId xmlns:a16="http://schemas.microsoft.com/office/drawing/2014/main" id="{5566D98A-09AE-C944-95B5-31AAC757AC58}"/>
                </a:ext>
              </a:extLst>
            </p:cNvPr>
            <p:cNvSpPr/>
            <p:nvPr/>
          </p:nvSpPr>
          <p:spPr>
            <a:xfrm>
              <a:off x="5162169" y="5596823"/>
              <a:ext cx="184844" cy="187593"/>
            </a:xfrm>
            <a:custGeom>
              <a:avLst/>
              <a:gdLst>
                <a:gd name="connsiteX0" fmla="*/ 512480 w 861106"/>
                <a:gd name="connsiteY0" fmla="*/ 372568 h 879875"/>
                <a:gd name="connsiteX1" fmla="*/ 833043 w 861106"/>
                <a:gd name="connsiteY1" fmla="*/ 0 h 879875"/>
                <a:gd name="connsiteX2" fmla="*/ 757081 w 861106"/>
                <a:gd name="connsiteY2" fmla="*/ 0 h 879875"/>
                <a:gd name="connsiteX3" fmla="*/ 478737 w 861106"/>
                <a:gd name="connsiteY3" fmla="*/ 323496 h 879875"/>
                <a:gd name="connsiteX4" fmla="*/ 256422 w 861106"/>
                <a:gd name="connsiteY4" fmla="*/ 0 h 879875"/>
                <a:gd name="connsiteX5" fmla="*/ 0 w 861106"/>
                <a:gd name="connsiteY5" fmla="*/ 0 h 879875"/>
                <a:gd name="connsiteX6" fmla="*/ 336184 w 861106"/>
                <a:gd name="connsiteY6" fmla="*/ 489187 h 879875"/>
                <a:gd name="connsiteX7" fmla="*/ 0 w 861106"/>
                <a:gd name="connsiteY7" fmla="*/ 879875 h 879875"/>
                <a:gd name="connsiteX8" fmla="*/ 75972 w 861106"/>
                <a:gd name="connsiteY8" fmla="*/ 879875 h 879875"/>
                <a:gd name="connsiteX9" fmla="*/ 369917 w 861106"/>
                <a:gd name="connsiteY9" fmla="*/ 538258 h 879875"/>
                <a:gd name="connsiteX10" fmla="*/ 604694 w 861106"/>
                <a:gd name="connsiteY10" fmla="*/ 879875 h 879875"/>
                <a:gd name="connsiteX11" fmla="*/ 861106 w 861106"/>
                <a:gd name="connsiteY11" fmla="*/ 879875 h 879875"/>
                <a:gd name="connsiteX12" fmla="*/ 512461 w 861106"/>
                <a:gd name="connsiteY12" fmla="*/ 372568 h 879875"/>
                <a:gd name="connsiteX13" fmla="*/ 512480 w 861106"/>
                <a:gd name="connsiteY13" fmla="*/ 372568 h 879875"/>
                <a:gd name="connsiteX14" fmla="*/ 408435 w 861106"/>
                <a:gd name="connsiteY14" fmla="*/ 493488 h 879875"/>
                <a:gd name="connsiteX15" fmla="*/ 374367 w 861106"/>
                <a:gd name="connsiteY15" fmla="*/ 444781 h 879875"/>
                <a:gd name="connsiteX16" fmla="*/ 103347 w 861106"/>
                <a:gd name="connsiteY16" fmla="*/ 57178 h 879875"/>
                <a:gd name="connsiteX17" fmla="*/ 220031 w 861106"/>
                <a:gd name="connsiteY17" fmla="*/ 57178 h 879875"/>
                <a:gd name="connsiteX18" fmla="*/ 438743 w 861106"/>
                <a:gd name="connsiteY18" fmla="*/ 369985 h 879875"/>
                <a:gd name="connsiteX19" fmla="*/ 472811 w 861106"/>
                <a:gd name="connsiteY19" fmla="*/ 418697 h 879875"/>
                <a:gd name="connsiteX20" fmla="*/ 757120 w 861106"/>
                <a:gd name="connsiteY20" fmla="*/ 825303 h 879875"/>
                <a:gd name="connsiteX21" fmla="*/ 640436 w 861106"/>
                <a:gd name="connsiteY21" fmla="*/ 825303 h 879875"/>
                <a:gd name="connsiteX22" fmla="*/ 408435 w 861106"/>
                <a:gd name="connsiteY22" fmla="*/ 493507 h 879875"/>
                <a:gd name="connsiteX23" fmla="*/ 408435 w 861106"/>
                <a:gd name="connsiteY23" fmla="*/ 493488 h 87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106" h="879875">
                  <a:moveTo>
                    <a:pt x="512480" y="372568"/>
                  </a:moveTo>
                  <a:lnTo>
                    <a:pt x="833043" y="0"/>
                  </a:lnTo>
                  <a:lnTo>
                    <a:pt x="757081" y="0"/>
                  </a:lnTo>
                  <a:lnTo>
                    <a:pt x="478737" y="323496"/>
                  </a:lnTo>
                  <a:lnTo>
                    <a:pt x="256422" y="0"/>
                  </a:lnTo>
                  <a:lnTo>
                    <a:pt x="0" y="0"/>
                  </a:lnTo>
                  <a:lnTo>
                    <a:pt x="336184" y="489187"/>
                  </a:lnTo>
                  <a:lnTo>
                    <a:pt x="0" y="879875"/>
                  </a:lnTo>
                  <a:lnTo>
                    <a:pt x="75972" y="879875"/>
                  </a:lnTo>
                  <a:lnTo>
                    <a:pt x="369917" y="538258"/>
                  </a:lnTo>
                  <a:lnTo>
                    <a:pt x="604694" y="879875"/>
                  </a:lnTo>
                  <a:lnTo>
                    <a:pt x="861106" y="879875"/>
                  </a:lnTo>
                  <a:lnTo>
                    <a:pt x="512461" y="372568"/>
                  </a:lnTo>
                  <a:lnTo>
                    <a:pt x="512480" y="372568"/>
                  </a:lnTo>
                  <a:close/>
                  <a:moveTo>
                    <a:pt x="408435" y="493488"/>
                  </a:moveTo>
                  <a:lnTo>
                    <a:pt x="374367" y="444781"/>
                  </a:lnTo>
                  <a:lnTo>
                    <a:pt x="103347" y="57178"/>
                  </a:lnTo>
                  <a:lnTo>
                    <a:pt x="220031" y="57178"/>
                  </a:lnTo>
                  <a:lnTo>
                    <a:pt x="438743" y="369985"/>
                  </a:lnTo>
                  <a:lnTo>
                    <a:pt x="472811" y="418697"/>
                  </a:lnTo>
                  <a:lnTo>
                    <a:pt x="757120" y="825303"/>
                  </a:lnTo>
                  <a:lnTo>
                    <a:pt x="640436" y="825303"/>
                  </a:lnTo>
                  <a:lnTo>
                    <a:pt x="408435" y="493507"/>
                  </a:lnTo>
                  <a:lnTo>
                    <a:pt x="408435" y="493488"/>
                  </a:lnTo>
                  <a:close/>
                </a:path>
              </a:pathLst>
            </a:custGeom>
            <a:solidFill>
              <a:srgbClr val="000000"/>
            </a:solidFill>
            <a:ln w="984" cap="flat">
              <a:noFill/>
              <a:prstDash val="solid"/>
              <a:miter/>
            </a:ln>
          </p:spPr>
          <p:txBody>
            <a:bodyPr rtlCol="0" anchor="ctr"/>
            <a:lstStyle/>
            <a:p>
              <a:endParaRPr lang="en-US"/>
            </a:p>
          </p:txBody>
        </p:sp>
      </p:grpSp>
      <p:sp>
        <p:nvSpPr>
          <p:cNvPr id="11" name="Text Placeholder 4">
            <a:extLst>
              <a:ext uri="{FF2B5EF4-FFF2-40B4-BE49-F238E27FC236}">
                <a16:creationId xmlns:a16="http://schemas.microsoft.com/office/drawing/2014/main" id="{CE8494C9-E9AC-A9C8-B5BC-5EFFF0B16E69}"/>
              </a:ext>
            </a:extLst>
          </p:cNvPr>
          <p:cNvSpPr txBox="1">
            <a:spLocks/>
          </p:cNvSpPr>
          <p:nvPr/>
        </p:nvSpPr>
        <p:spPr>
          <a:xfrm>
            <a:off x="1364836" y="5519903"/>
            <a:ext cx="3338263" cy="369333"/>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a:t>
            </a:r>
            <a:r>
              <a:rPr lang="en-US" sz="1800" dirty="0" err="1"/>
              <a:t>lindseyknake</a:t>
            </a:r>
            <a:endParaRPr lang="en-US" sz="1800" dirty="0"/>
          </a:p>
        </p:txBody>
      </p:sp>
      <p:pic>
        <p:nvPicPr>
          <p:cNvPr id="13" name="Picture 12" descr="A room with medical devices and monitors&#10;&#10;Description automatically generated">
            <a:extLst>
              <a:ext uri="{FF2B5EF4-FFF2-40B4-BE49-F238E27FC236}">
                <a16:creationId xmlns:a16="http://schemas.microsoft.com/office/drawing/2014/main" id="{95D3E47F-AC11-FDEC-7F14-36F5381E6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7632" y="-1117"/>
            <a:ext cx="3182954" cy="3182954"/>
          </a:xfrm>
          <a:prstGeom prst="rect">
            <a:avLst/>
          </a:prstGeom>
        </p:spPr>
      </p:pic>
      <p:sp>
        <p:nvSpPr>
          <p:cNvPr id="14" name="Footer Placeholder 3">
            <a:extLst>
              <a:ext uri="{FF2B5EF4-FFF2-40B4-BE49-F238E27FC236}">
                <a16:creationId xmlns:a16="http://schemas.microsoft.com/office/drawing/2014/main" id="{6E76F420-772D-BE25-D793-065FF34B632A}"/>
              </a:ext>
            </a:extLst>
          </p:cNvPr>
          <p:cNvSpPr txBox="1">
            <a:spLocks/>
          </p:cNvSpPr>
          <p:nvPr/>
        </p:nvSpPr>
        <p:spPr>
          <a:xfrm>
            <a:off x="-57103" y="18645"/>
            <a:ext cx="2094736" cy="104599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200"/>
              <a:t>“</a:t>
            </a:r>
            <a:r>
              <a:rPr lang="en-US" sz="1200" b="0" i="0" u="none" strike="noStrike">
                <a:solidFill>
                  <a:srgbClr val="0D0D0D"/>
                </a:solidFill>
                <a:effectLst/>
                <a:latin typeface="Söhne"/>
              </a:rPr>
              <a:t>The future directions of artificial intelligence and clinical decision support for doctors to predict extubation success in neonates” created by </a:t>
            </a:r>
            <a:r>
              <a:rPr lang="en-US" altLang="en-US" sz="1200"/>
              <a:t>DALLE and </a:t>
            </a:r>
            <a:r>
              <a:rPr lang="en-US" altLang="en-US" sz="1200" err="1"/>
              <a:t>ChatGPT</a:t>
            </a:r>
            <a:r>
              <a:rPr lang="en-US" altLang="en-US" sz="1200"/>
              <a:t> </a:t>
            </a:r>
          </a:p>
        </p:txBody>
      </p:sp>
      <p:sp>
        <p:nvSpPr>
          <p:cNvPr id="12" name="Oval 11">
            <a:extLst>
              <a:ext uri="{FF2B5EF4-FFF2-40B4-BE49-F238E27FC236}">
                <a16:creationId xmlns:a16="http://schemas.microsoft.com/office/drawing/2014/main" id="{4950F404-9AA3-188B-32D3-E3967DF92FAC}"/>
              </a:ext>
            </a:extLst>
          </p:cNvPr>
          <p:cNvSpPr/>
          <p:nvPr/>
        </p:nvSpPr>
        <p:spPr>
          <a:xfrm>
            <a:off x="880616" y="5965822"/>
            <a:ext cx="362512" cy="360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pic>
        <p:nvPicPr>
          <p:cNvPr id="17" name="Picture 16" descr="A blue butterfly on a white background&#10;&#10;AI-generated content may be incorrect.">
            <a:extLst>
              <a:ext uri="{FF2B5EF4-FFF2-40B4-BE49-F238E27FC236}">
                <a16:creationId xmlns:a16="http://schemas.microsoft.com/office/drawing/2014/main" id="{B29323DF-59F8-9252-5F56-2F5526BEBC60}"/>
              </a:ext>
            </a:extLst>
          </p:cNvPr>
          <p:cNvPicPr>
            <a:picLocks noChangeAspect="1"/>
          </p:cNvPicPr>
          <p:nvPr/>
        </p:nvPicPr>
        <p:blipFill>
          <a:blip r:embed="rId4"/>
          <a:srcRect l="9449" t="-8290" r="16905" b="6220"/>
          <a:stretch/>
        </p:blipFill>
        <p:spPr>
          <a:xfrm>
            <a:off x="949325" y="6005625"/>
            <a:ext cx="223244" cy="280450"/>
          </a:xfrm>
          <a:prstGeom prst="rect">
            <a:avLst/>
          </a:prstGeom>
        </p:spPr>
      </p:pic>
      <p:sp>
        <p:nvSpPr>
          <p:cNvPr id="18" name="Text Placeholder 4">
            <a:extLst>
              <a:ext uri="{FF2B5EF4-FFF2-40B4-BE49-F238E27FC236}">
                <a16:creationId xmlns:a16="http://schemas.microsoft.com/office/drawing/2014/main" id="{6F88B9FD-007A-8799-0215-F4563CF9E7A5}"/>
              </a:ext>
            </a:extLst>
          </p:cNvPr>
          <p:cNvSpPr txBox="1">
            <a:spLocks/>
          </p:cNvSpPr>
          <p:nvPr/>
        </p:nvSpPr>
        <p:spPr>
          <a:xfrm>
            <a:off x="1364836" y="5956546"/>
            <a:ext cx="3338263" cy="369333"/>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a:t>
            </a:r>
            <a:r>
              <a:rPr lang="en-US" sz="1800" dirty="0" err="1"/>
              <a:t>lindseyknake</a:t>
            </a:r>
            <a:endParaRPr lang="en-US" sz="1800" dirty="0"/>
          </a:p>
        </p:txBody>
      </p:sp>
      <p:pic>
        <p:nvPicPr>
          <p:cNvPr id="6" name="Picture 5" descr="A picture containing projector&#10;&#10;Description automatically generated">
            <a:extLst>
              <a:ext uri="{FF2B5EF4-FFF2-40B4-BE49-F238E27FC236}">
                <a16:creationId xmlns:a16="http://schemas.microsoft.com/office/drawing/2014/main" id="{30E5E118-04E9-ECCE-F0BF-911D10223102}"/>
              </a:ext>
            </a:extLst>
          </p:cNvPr>
          <p:cNvPicPr>
            <a:picLocks noChangeAspect="1"/>
          </p:cNvPicPr>
          <p:nvPr/>
        </p:nvPicPr>
        <p:blipFill>
          <a:blip r:embed="rId5"/>
          <a:stretch>
            <a:fillRect/>
          </a:stretch>
        </p:blipFill>
        <p:spPr>
          <a:xfrm>
            <a:off x="8112357" y="1800856"/>
            <a:ext cx="2711266" cy="2726686"/>
          </a:xfrm>
          <a:prstGeom prst="rect">
            <a:avLst/>
          </a:prstGeom>
        </p:spPr>
      </p:pic>
      <p:sp>
        <p:nvSpPr>
          <p:cNvPr id="7" name="Text Placeholder 4">
            <a:extLst>
              <a:ext uri="{FF2B5EF4-FFF2-40B4-BE49-F238E27FC236}">
                <a16:creationId xmlns:a16="http://schemas.microsoft.com/office/drawing/2014/main" id="{DBDC4994-F20C-40E2-01FE-8C2B0B55DF3B}"/>
              </a:ext>
            </a:extLst>
          </p:cNvPr>
          <p:cNvSpPr txBox="1">
            <a:spLocks/>
          </p:cNvSpPr>
          <p:nvPr/>
        </p:nvSpPr>
        <p:spPr>
          <a:xfrm>
            <a:off x="8112357" y="4280716"/>
            <a:ext cx="2711266" cy="864324"/>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err="1"/>
              <a:t>NeoMINDAI.com</a:t>
            </a:r>
            <a:endParaRPr lang="en-US" b="1" dirty="0"/>
          </a:p>
        </p:txBody>
      </p:sp>
    </p:spTree>
    <p:extLst>
      <p:ext uri="{BB962C8B-B14F-4D97-AF65-F5344CB8AC3E}">
        <p14:creationId xmlns:p14="http://schemas.microsoft.com/office/powerpoint/2010/main" val="10496433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372FD-FCFB-5154-7BA1-6F920C9C1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0DE0F0-C271-E773-E89A-680BE93D8DF4}"/>
              </a:ext>
            </a:extLst>
          </p:cNvPr>
          <p:cNvSpPr>
            <a:spLocks noGrp="1"/>
          </p:cNvSpPr>
          <p:nvPr>
            <p:ph type="ctrTitle"/>
          </p:nvPr>
        </p:nvSpPr>
        <p:spPr/>
        <p:txBody>
          <a:bodyPr/>
          <a:lstStyle/>
          <a:p>
            <a:r>
              <a:rPr lang="en-US" dirty="0"/>
              <a:t>AI Device Integration</a:t>
            </a:r>
          </a:p>
        </p:txBody>
      </p:sp>
      <p:sp>
        <p:nvSpPr>
          <p:cNvPr id="3" name="Subtitle 2">
            <a:extLst>
              <a:ext uri="{FF2B5EF4-FFF2-40B4-BE49-F238E27FC236}">
                <a16:creationId xmlns:a16="http://schemas.microsoft.com/office/drawing/2014/main" id="{1F514D8C-E66E-3E08-37D4-FB1670D0D428}"/>
              </a:ext>
            </a:extLst>
          </p:cNvPr>
          <p:cNvSpPr>
            <a:spLocks noGrp="1"/>
          </p:cNvSpPr>
          <p:nvPr>
            <p:ph type="subTitle" idx="1"/>
          </p:nvPr>
        </p:nvSpPr>
        <p:spPr/>
        <p:txBody>
          <a:bodyPr/>
          <a:lstStyle/>
          <a:p>
            <a:endParaRPr lang="en-US"/>
          </a:p>
        </p:txBody>
      </p:sp>
      <p:pic>
        <p:nvPicPr>
          <p:cNvPr id="5" name="Picture 4" descr="A diagram of a device connected to a device&#10;&#10;AI-generated content may be incorrect.">
            <a:extLst>
              <a:ext uri="{FF2B5EF4-FFF2-40B4-BE49-F238E27FC236}">
                <a16:creationId xmlns:a16="http://schemas.microsoft.com/office/drawing/2014/main" id="{43CE224E-837E-EBF2-F57D-F84867622130}"/>
              </a:ext>
            </a:extLst>
          </p:cNvPr>
          <p:cNvPicPr>
            <a:picLocks noChangeAspect="1"/>
          </p:cNvPicPr>
          <p:nvPr/>
        </p:nvPicPr>
        <p:blipFill>
          <a:blip r:embed="rId3"/>
          <a:stretch>
            <a:fillRect/>
          </a:stretch>
        </p:blipFill>
        <p:spPr>
          <a:xfrm>
            <a:off x="8392388" y="2151456"/>
            <a:ext cx="3449783" cy="2299855"/>
          </a:xfrm>
          <a:prstGeom prst="rect">
            <a:avLst/>
          </a:prstGeom>
        </p:spPr>
      </p:pic>
      <p:sp>
        <p:nvSpPr>
          <p:cNvPr id="6" name="Footer Placeholder 3">
            <a:extLst>
              <a:ext uri="{FF2B5EF4-FFF2-40B4-BE49-F238E27FC236}">
                <a16:creationId xmlns:a16="http://schemas.microsoft.com/office/drawing/2014/main" id="{9D357675-5F9C-74BE-D2C4-D3A002BC206E}"/>
              </a:ext>
            </a:extLst>
          </p:cNvPr>
          <p:cNvSpPr txBox="1">
            <a:spLocks/>
          </p:cNvSpPr>
          <p:nvPr/>
        </p:nvSpPr>
        <p:spPr>
          <a:xfrm>
            <a:off x="8392388" y="4595147"/>
            <a:ext cx="4366885" cy="4264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Image generated by ChatGPT 4o (4/21/25)</a:t>
            </a:r>
          </a:p>
        </p:txBody>
      </p:sp>
    </p:spTree>
    <p:extLst>
      <p:ext uri="{BB962C8B-B14F-4D97-AF65-F5344CB8AC3E}">
        <p14:creationId xmlns:p14="http://schemas.microsoft.com/office/powerpoint/2010/main" val="3803771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C5A17-BCD9-1C81-C307-97AC5458E71A}"/>
            </a:ext>
          </a:extLst>
        </p:cNvPr>
        <p:cNvGrpSpPr/>
        <p:nvPr/>
      </p:nvGrpSpPr>
      <p:grpSpPr>
        <a:xfrm>
          <a:off x="0" y="0"/>
          <a:ext cx="0" cy="0"/>
          <a:chOff x="0" y="0"/>
          <a:chExt cx="0" cy="0"/>
        </a:xfrm>
      </p:grpSpPr>
      <p:sp>
        <p:nvSpPr>
          <p:cNvPr id="19457" name="Title 1">
            <a:extLst>
              <a:ext uri="{FF2B5EF4-FFF2-40B4-BE49-F238E27FC236}">
                <a16:creationId xmlns:a16="http://schemas.microsoft.com/office/drawing/2014/main" id="{768109D3-168F-EEF5-EF7E-AFEEC533BDD6}"/>
              </a:ext>
            </a:extLst>
          </p:cNvPr>
          <p:cNvSpPr>
            <a:spLocks noGrp="1"/>
          </p:cNvSpPr>
          <p:nvPr>
            <p:ph type="title"/>
          </p:nvPr>
        </p:nvSpPr>
        <p:spPr/>
        <p:txBody>
          <a:bodyPr>
            <a:normAutofit/>
          </a:bodyPr>
          <a:lstStyle/>
          <a:p>
            <a:pPr algn="ctr"/>
            <a:r>
              <a:rPr lang="en-US" altLang="en-US" dirty="0"/>
              <a:t>Biomedical 	Informatics </a:t>
            </a:r>
          </a:p>
        </p:txBody>
      </p:sp>
      <p:sp>
        <p:nvSpPr>
          <p:cNvPr id="19458" name="Slide Number Placeholder 3">
            <a:extLst>
              <a:ext uri="{FF2B5EF4-FFF2-40B4-BE49-F238E27FC236}">
                <a16:creationId xmlns:a16="http://schemas.microsoft.com/office/drawing/2014/main" id="{A4DB75AB-0065-5622-BD7E-227572004CE2}"/>
              </a:ext>
            </a:extLst>
          </p:cNvPr>
          <p:cNvSpPr>
            <a:spLocks noGrp="1" noChangeArrowheads="1"/>
          </p:cNvSpPr>
          <p:nvPr>
            <p:ph type="sldNum" sz="quarter" idx="4294967295"/>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FB89395-52A8-474A-8FDF-BDE7377A7E16}" type="slidenum">
              <a:rPr lang="en-US" altLang="en-US" sz="1200">
                <a:solidFill>
                  <a:srgbClr val="898989"/>
                </a:solidFill>
                <a:latin typeface="Arial" panose="020B0604020202020204" pitchFamily="34" charset="0"/>
              </a:rPr>
              <a:pPr>
                <a:spcBef>
                  <a:spcPct val="0"/>
                </a:spcBef>
                <a:buFontTx/>
                <a:buNone/>
              </a:pPr>
              <a:t>7</a:t>
            </a:fld>
            <a:endParaRPr lang="en-US" altLang="en-US" sz="1200">
              <a:solidFill>
                <a:srgbClr val="898989"/>
              </a:solidFill>
              <a:latin typeface="Arial" panose="020B0604020202020204" pitchFamily="34" charset="0"/>
            </a:endParaRPr>
          </a:p>
        </p:txBody>
      </p:sp>
      <p:pic>
        <p:nvPicPr>
          <p:cNvPr id="19459" name="Picture 14" descr="How Machine Learning Optimizes the Supply Chain | Blume Global">
            <a:extLst>
              <a:ext uri="{FF2B5EF4-FFF2-40B4-BE49-F238E27FC236}">
                <a16:creationId xmlns:a16="http://schemas.microsoft.com/office/drawing/2014/main" id="{D4E11BD8-D66D-E4E5-BC7F-A368BA253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4938" y="3473735"/>
            <a:ext cx="18859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6" descr="Predictive Modeling in the Telecommunications Industry | Ventera">
            <a:extLst>
              <a:ext uri="{FF2B5EF4-FFF2-40B4-BE49-F238E27FC236}">
                <a16:creationId xmlns:a16="http://schemas.microsoft.com/office/drawing/2014/main" id="{11D996D1-DB50-47B0-E269-12485D7E9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4938" y="1600485"/>
            <a:ext cx="17526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2" descr="Massive Unexplored Clinical Decision Support System Industry is Creating a  Major Opportunity for the Market | by Aryan Kumar | Medium">
            <a:extLst>
              <a:ext uri="{FF2B5EF4-FFF2-40B4-BE49-F238E27FC236}">
                <a16:creationId xmlns:a16="http://schemas.microsoft.com/office/drawing/2014/main" id="{6A785A6E-2DF4-D54D-FDF9-717375A272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0338"/>
          <a:stretch>
            <a:fillRect/>
          </a:stretch>
        </p:blipFill>
        <p:spPr bwMode="auto">
          <a:xfrm>
            <a:off x="7451726" y="5164424"/>
            <a:ext cx="24923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descr="An explosion of bioinformatics careers | Science | AAAS">
            <a:extLst>
              <a:ext uri="{FF2B5EF4-FFF2-40B4-BE49-F238E27FC236}">
                <a16:creationId xmlns:a16="http://schemas.microsoft.com/office/drawing/2014/main" id="{B4D35492-D9E1-F4A7-33C9-D71609156F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4538" y="1557623"/>
            <a:ext cx="27051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4" descr="Diabetic Retinopathy - Ocutech">
            <a:extLst>
              <a:ext uri="{FF2B5EF4-FFF2-40B4-BE49-F238E27FC236}">
                <a16:creationId xmlns:a16="http://schemas.microsoft.com/office/drawing/2014/main" id="{47F8125E-E9F0-6664-A441-78CD5657C1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4538" y="3321336"/>
            <a:ext cx="27051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descr="Why so Much Emphasis on Interoperability? | Hello Health">
            <a:extLst>
              <a:ext uri="{FF2B5EF4-FFF2-40B4-BE49-F238E27FC236}">
                <a16:creationId xmlns:a16="http://schemas.microsoft.com/office/drawing/2014/main" id="{38C9161A-A765-796D-2A09-3827C71E1F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3901" y="4842160"/>
            <a:ext cx="27463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3" descr="Umbrella with solid fill">
            <a:extLst>
              <a:ext uri="{FF2B5EF4-FFF2-40B4-BE49-F238E27FC236}">
                <a16:creationId xmlns:a16="http://schemas.microsoft.com/office/drawing/2014/main" id="{EDEA7FED-D74F-9F79-CA70-A18D256ADF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91432" y="57393"/>
            <a:ext cx="1593851" cy="1593851"/>
          </a:xfrm>
          <a:prstGeom prst="rect">
            <a:avLst/>
          </a:prstGeom>
        </p:spPr>
      </p:pic>
    </p:spTree>
    <p:extLst>
      <p:ext uri="{BB962C8B-B14F-4D97-AF65-F5344CB8AC3E}">
        <p14:creationId xmlns:p14="http://schemas.microsoft.com/office/powerpoint/2010/main" val="34716965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83DB95D-276A-8844-B23B-FE573605A69D}"/>
              </a:ext>
            </a:extLst>
          </p:cNvPr>
          <p:cNvSpPr>
            <a:spLocks noGrp="1"/>
          </p:cNvSpPr>
          <p:nvPr>
            <p:ph type="title"/>
          </p:nvPr>
        </p:nvSpPr>
        <p:spPr/>
        <p:txBody>
          <a:bodyPr/>
          <a:lstStyle/>
          <a:p>
            <a:r>
              <a:rPr lang="en-US" altLang="en-US" b="1"/>
              <a:t>Open vs Closed Loop FiO2 Control </a:t>
            </a:r>
          </a:p>
        </p:txBody>
      </p:sp>
      <p:sp>
        <p:nvSpPr>
          <p:cNvPr id="38914" name="Slide Number Placeholder 3">
            <a:extLst>
              <a:ext uri="{FF2B5EF4-FFF2-40B4-BE49-F238E27FC236}">
                <a16:creationId xmlns:a16="http://schemas.microsoft.com/office/drawing/2014/main" id="{CD496936-9188-CE42-AF76-EDF68CA76FDC}"/>
              </a:ext>
            </a:extLst>
          </p:cNvPr>
          <p:cNvSpPr>
            <a:spLocks noGrp="1" noChangeArrowheads="1"/>
          </p:cNvSpPr>
          <p:nvPr>
            <p:ph type="sldNum" sz="quarter" idx="4294967295"/>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2CFA61B-5CBF-DD43-BC77-69E15E13A8E1}" type="slidenum">
              <a:rPr lang="en-US" altLang="en-US">
                <a:solidFill>
                  <a:srgbClr val="898989"/>
                </a:solidFill>
              </a:rPr>
              <a:pPr/>
              <a:t>70</a:t>
            </a:fld>
            <a:endParaRPr lang="en-US" altLang="en-US">
              <a:solidFill>
                <a:srgbClr val="898989"/>
              </a:solidFill>
            </a:endParaRPr>
          </a:p>
        </p:txBody>
      </p:sp>
      <p:pic>
        <p:nvPicPr>
          <p:cNvPr id="38915" name="Picture 5" descr="Graphical user interface, text, application&#10;&#10;Description automatically generated">
            <a:extLst>
              <a:ext uri="{FF2B5EF4-FFF2-40B4-BE49-F238E27FC236}">
                <a16:creationId xmlns:a16="http://schemas.microsoft.com/office/drawing/2014/main" id="{AFDB038B-D982-B04B-B013-0C10CE548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235" y="1665357"/>
            <a:ext cx="6858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 text, application, email&#10;&#10;Description automatically generated">
            <a:extLst>
              <a:ext uri="{FF2B5EF4-FFF2-40B4-BE49-F238E27FC236}">
                <a16:creationId xmlns:a16="http://schemas.microsoft.com/office/drawing/2014/main" id="{C483DCC0-09CC-3443-88A8-4B0AF49B5B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691" y="1956009"/>
            <a:ext cx="76962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ext&#10;&#10;Description automatically generated with medium confidence">
            <a:extLst>
              <a:ext uri="{FF2B5EF4-FFF2-40B4-BE49-F238E27FC236}">
                <a16:creationId xmlns:a16="http://schemas.microsoft.com/office/drawing/2014/main" id="{CE2289A5-C570-8504-240E-745C1B77AC52}"/>
              </a:ext>
            </a:extLst>
          </p:cNvPr>
          <p:cNvPicPr>
            <a:picLocks noChangeAspect="1"/>
          </p:cNvPicPr>
          <p:nvPr/>
        </p:nvPicPr>
        <p:blipFill>
          <a:blip r:embed="rId5"/>
          <a:stretch>
            <a:fillRect/>
          </a:stretch>
        </p:blipFill>
        <p:spPr>
          <a:xfrm>
            <a:off x="4184524" y="1214624"/>
            <a:ext cx="6471881" cy="4923318"/>
          </a:xfrm>
          <a:prstGeom prst="rect">
            <a:avLst/>
          </a:prstGeom>
        </p:spPr>
      </p:pic>
    </p:spTree>
    <p:extLst>
      <p:ext uri="{BB962C8B-B14F-4D97-AF65-F5344CB8AC3E}">
        <p14:creationId xmlns:p14="http://schemas.microsoft.com/office/powerpoint/2010/main" val="733558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EF34-695E-0146-A9D5-5F2DF98DAD1E}"/>
              </a:ext>
            </a:extLst>
          </p:cNvPr>
          <p:cNvSpPr>
            <a:spLocks noGrp="1"/>
          </p:cNvSpPr>
          <p:nvPr>
            <p:ph type="title"/>
          </p:nvPr>
        </p:nvSpPr>
        <p:spPr/>
        <p:txBody>
          <a:bodyPr/>
          <a:lstStyle/>
          <a:p>
            <a:r>
              <a:rPr lang="en-US"/>
              <a:t>Closed loop for automated weaning</a:t>
            </a:r>
          </a:p>
        </p:txBody>
      </p:sp>
      <p:pic>
        <p:nvPicPr>
          <p:cNvPr id="7" name="Picture 6" descr="Diagram&#10;&#10;Description automatically generated">
            <a:extLst>
              <a:ext uri="{FF2B5EF4-FFF2-40B4-BE49-F238E27FC236}">
                <a16:creationId xmlns:a16="http://schemas.microsoft.com/office/drawing/2014/main" id="{45DA35BC-6B92-0F4A-BC59-216F7B61D815}"/>
              </a:ext>
            </a:extLst>
          </p:cNvPr>
          <p:cNvPicPr>
            <a:picLocks noChangeAspect="1"/>
          </p:cNvPicPr>
          <p:nvPr/>
        </p:nvPicPr>
        <p:blipFill>
          <a:blip r:embed="rId3"/>
          <a:stretch>
            <a:fillRect/>
          </a:stretch>
        </p:blipFill>
        <p:spPr>
          <a:xfrm>
            <a:off x="952499" y="2785326"/>
            <a:ext cx="10767437" cy="3364824"/>
          </a:xfrm>
          <a:prstGeom prst="rect">
            <a:avLst/>
          </a:prstGeom>
        </p:spPr>
      </p:pic>
      <p:sp>
        <p:nvSpPr>
          <p:cNvPr id="9" name="TextBox 8">
            <a:extLst>
              <a:ext uri="{FF2B5EF4-FFF2-40B4-BE49-F238E27FC236}">
                <a16:creationId xmlns:a16="http://schemas.microsoft.com/office/drawing/2014/main" id="{AEAC4EF4-D986-4641-BEB0-026762A0E521}"/>
              </a:ext>
            </a:extLst>
          </p:cNvPr>
          <p:cNvSpPr txBox="1"/>
          <p:nvPr/>
        </p:nvSpPr>
        <p:spPr>
          <a:xfrm>
            <a:off x="6361043" y="6427113"/>
            <a:ext cx="5777994" cy="430887"/>
          </a:xfrm>
          <a:prstGeom prst="rect">
            <a:avLst/>
          </a:prstGeom>
          <a:noFill/>
        </p:spPr>
        <p:txBody>
          <a:bodyPr wrap="square" rtlCol="0">
            <a:spAutoFit/>
          </a:bodyPr>
          <a:lstStyle/>
          <a:p>
            <a:r>
              <a:rPr lang="en-US" sz="1100" dirty="0"/>
              <a:t>Chatburn, Mireles-</a:t>
            </a:r>
            <a:r>
              <a:rPr lang="en-US" sz="1100" dirty="0" err="1"/>
              <a:t>Cabodevila</a:t>
            </a:r>
            <a:r>
              <a:rPr lang="en-US" sz="1100" dirty="0"/>
              <a:t>. Closed-Loop Control of </a:t>
            </a:r>
            <a:r>
              <a:rPr lang="en-US" sz="1100" dirty="0" err="1"/>
              <a:t>Mechancal</a:t>
            </a:r>
            <a:r>
              <a:rPr lang="en-US" sz="1100" dirty="0"/>
              <a:t> </a:t>
            </a:r>
            <a:r>
              <a:rPr lang="en-US" sz="1100" dirty="0" err="1"/>
              <a:t>Ventilation:Description</a:t>
            </a:r>
            <a:r>
              <a:rPr lang="en-US" sz="1100" dirty="0"/>
              <a:t> and Classification of Targeting Schemes. Respiratory Care. 2011.</a:t>
            </a:r>
          </a:p>
        </p:txBody>
      </p:sp>
      <p:pic>
        <p:nvPicPr>
          <p:cNvPr id="1026" name="Picture 2" descr="Mechanical ventilation - Wikipedia">
            <a:extLst>
              <a:ext uri="{FF2B5EF4-FFF2-40B4-BE49-F238E27FC236}">
                <a16:creationId xmlns:a16="http://schemas.microsoft.com/office/drawing/2014/main" id="{F8326B75-728A-AA5F-F2EC-FB3CA3B8F3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3004" y="0"/>
            <a:ext cx="2088995" cy="278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501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5E76B-9A6D-2F39-6400-8989500DE2C0}"/>
              </a:ext>
            </a:extLst>
          </p:cNvPr>
          <p:cNvSpPr>
            <a:spLocks noGrp="1"/>
          </p:cNvSpPr>
          <p:nvPr>
            <p:ph type="title"/>
          </p:nvPr>
        </p:nvSpPr>
        <p:spPr>
          <a:xfrm>
            <a:off x="952500" y="389509"/>
            <a:ext cx="10287000" cy="1331865"/>
          </a:xfrm>
        </p:spPr>
        <p:txBody>
          <a:bodyPr anchor="ctr">
            <a:normAutofit/>
          </a:bodyPr>
          <a:lstStyle/>
          <a:p>
            <a:r>
              <a:rPr lang="en-US" dirty="0"/>
              <a:t>Closed Loop FiO2 Control</a:t>
            </a:r>
          </a:p>
        </p:txBody>
      </p:sp>
      <p:graphicFrame>
        <p:nvGraphicFramePr>
          <p:cNvPr id="3" name="Table 2">
            <a:extLst>
              <a:ext uri="{FF2B5EF4-FFF2-40B4-BE49-F238E27FC236}">
                <a16:creationId xmlns:a16="http://schemas.microsoft.com/office/drawing/2014/main" id="{7B51DEA5-3E40-BCF4-0CD3-52AAA4B28952}"/>
              </a:ext>
            </a:extLst>
          </p:cNvPr>
          <p:cNvGraphicFramePr>
            <a:graphicFrameLocks noGrp="1"/>
          </p:cNvGraphicFramePr>
          <p:nvPr/>
        </p:nvGraphicFramePr>
        <p:xfrm>
          <a:off x="952497" y="1921204"/>
          <a:ext cx="10287003" cy="4028779"/>
        </p:xfrm>
        <a:graphic>
          <a:graphicData uri="http://schemas.openxmlformats.org/drawingml/2006/table">
            <a:tbl>
              <a:tblPr/>
              <a:tblGrid>
                <a:gridCol w="2324846">
                  <a:extLst>
                    <a:ext uri="{9D8B030D-6E8A-4147-A177-3AD203B41FA5}">
                      <a16:colId xmlns:a16="http://schemas.microsoft.com/office/drawing/2014/main" val="3489125468"/>
                    </a:ext>
                  </a:extLst>
                </a:gridCol>
                <a:gridCol w="1056925">
                  <a:extLst>
                    <a:ext uri="{9D8B030D-6E8A-4147-A177-3AD203B41FA5}">
                      <a16:colId xmlns:a16="http://schemas.microsoft.com/office/drawing/2014/main" val="3232074665"/>
                    </a:ext>
                  </a:extLst>
                </a:gridCol>
                <a:gridCol w="1055883">
                  <a:extLst>
                    <a:ext uri="{9D8B030D-6E8A-4147-A177-3AD203B41FA5}">
                      <a16:colId xmlns:a16="http://schemas.microsoft.com/office/drawing/2014/main" val="3534074980"/>
                    </a:ext>
                  </a:extLst>
                </a:gridCol>
                <a:gridCol w="1051715">
                  <a:extLst>
                    <a:ext uri="{9D8B030D-6E8A-4147-A177-3AD203B41FA5}">
                      <a16:colId xmlns:a16="http://schemas.microsoft.com/office/drawing/2014/main" val="2508449469"/>
                    </a:ext>
                  </a:extLst>
                </a:gridCol>
                <a:gridCol w="2444658">
                  <a:extLst>
                    <a:ext uri="{9D8B030D-6E8A-4147-A177-3AD203B41FA5}">
                      <a16:colId xmlns:a16="http://schemas.microsoft.com/office/drawing/2014/main" val="3684160602"/>
                    </a:ext>
                  </a:extLst>
                </a:gridCol>
                <a:gridCol w="2352976">
                  <a:extLst>
                    <a:ext uri="{9D8B030D-6E8A-4147-A177-3AD203B41FA5}">
                      <a16:colId xmlns:a16="http://schemas.microsoft.com/office/drawing/2014/main" val="182120937"/>
                    </a:ext>
                  </a:extLst>
                </a:gridCol>
              </a:tblGrid>
              <a:tr h="231475">
                <a:tc>
                  <a:txBody>
                    <a:bodyPr/>
                    <a:lstStyle/>
                    <a:p>
                      <a:r>
                        <a:rPr lang="en-US" sz="700" b="1"/>
                        <a:t>Study (Year)</a:t>
                      </a:r>
                      <a:endParaRPr lang="en-US" sz="700"/>
                    </a:p>
                  </a:txBody>
                  <a:tcPr marL="7437" marR="7437" marT="3718" marB="3718" anchor="ctr">
                    <a:lnL>
                      <a:noFill/>
                    </a:lnL>
                    <a:lnR>
                      <a:noFill/>
                    </a:lnR>
                    <a:lnT>
                      <a:noFill/>
                    </a:lnT>
                    <a:lnB>
                      <a:noFill/>
                    </a:lnB>
                    <a:noFill/>
                  </a:tcPr>
                </a:tc>
                <a:tc>
                  <a:txBody>
                    <a:bodyPr/>
                    <a:lstStyle/>
                    <a:p>
                      <a:r>
                        <a:rPr lang="en-US" sz="700" b="1"/>
                        <a:t>Patient Population &amp; Setting</a:t>
                      </a:r>
                      <a:endParaRPr lang="en-US" sz="700"/>
                    </a:p>
                  </a:txBody>
                  <a:tcPr marL="7437" marR="7437" marT="3718" marB="3718" anchor="ctr">
                    <a:lnL>
                      <a:noFill/>
                    </a:lnL>
                    <a:lnR>
                      <a:noFill/>
                    </a:lnR>
                    <a:lnT>
                      <a:noFill/>
                    </a:lnT>
                    <a:lnB>
                      <a:noFill/>
                    </a:lnB>
                    <a:noFill/>
                  </a:tcPr>
                </a:tc>
                <a:tc>
                  <a:txBody>
                    <a:bodyPr/>
                    <a:lstStyle/>
                    <a:p>
                      <a:r>
                        <a:rPr lang="en-US" sz="700" b="1"/>
                        <a:t>Design</a:t>
                      </a:r>
                      <a:endParaRPr lang="en-US" sz="700"/>
                    </a:p>
                  </a:txBody>
                  <a:tcPr marL="7437" marR="7437" marT="3718" marB="3718" anchor="ctr">
                    <a:lnL>
                      <a:noFill/>
                    </a:lnL>
                    <a:lnR>
                      <a:noFill/>
                    </a:lnR>
                    <a:lnT>
                      <a:noFill/>
                    </a:lnT>
                    <a:lnB>
                      <a:noFill/>
                    </a:lnB>
                    <a:noFill/>
                  </a:tcPr>
                </a:tc>
                <a:tc>
                  <a:txBody>
                    <a:bodyPr/>
                    <a:lstStyle/>
                    <a:p>
                      <a:r>
                        <a:rPr lang="en-US" sz="700" b="1" dirty="0"/>
                        <a:t>Time in Target SpO₂ Range</a:t>
                      </a:r>
                      <a:endParaRPr lang="en-US" sz="700" dirty="0"/>
                    </a:p>
                  </a:txBody>
                  <a:tcPr marL="7437" marR="7437" marT="3718" marB="3718" anchor="ctr">
                    <a:lnL>
                      <a:noFill/>
                    </a:lnL>
                    <a:lnR>
                      <a:noFill/>
                    </a:lnR>
                    <a:lnT>
                      <a:noFill/>
                    </a:lnT>
                    <a:lnB>
                      <a:noFill/>
                    </a:lnB>
                    <a:noFill/>
                  </a:tcPr>
                </a:tc>
                <a:tc>
                  <a:txBody>
                    <a:bodyPr/>
                    <a:lstStyle/>
                    <a:p>
                      <a:r>
                        <a:rPr lang="en-US" sz="700" b="1"/>
                        <a:t>Hypoxemia/Hyperoxemia</a:t>
                      </a:r>
                      <a:endParaRPr lang="en-US" sz="700"/>
                    </a:p>
                  </a:txBody>
                  <a:tcPr marL="7437" marR="7437" marT="3718" marB="3718" anchor="ctr">
                    <a:lnL>
                      <a:noFill/>
                    </a:lnL>
                    <a:lnR>
                      <a:noFill/>
                    </a:lnR>
                    <a:lnT>
                      <a:noFill/>
                    </a:lnT>
                    <a:lnB>
                      <a:noFill/>
                    </a:lnB>
                    <a:noFill/>
                  </a:tcPr>
                </a:tc>
                <a:tc>
                  <a:txBody>
                    <a:bodyPr/>
                    <a:lstStyle/>
                    <a:p>
                      <a:r>
                        <a:rPr lang="en-US" sz="700" b="1"/>
                        <a:t>Other Outcomes</a:t>
                      </a:r>
                      <a:endParaRPr lang="en-US" sz="700"/>
                    </a:p>
                  </a:txBody>
                  <a:tcPr marL="7437" marR="7437" marT="3718" marB="3718" anchor="ctr">
                    <a:lnL>
                      <a:noFill/>
                    </a:lnL>
                    <a:lnR>
                      <a:noFill/>
                    </a:lnR>
                    <a:lnT>
                      <a:noFill/>
                    </a:lnT>
                    <a:lnB>
                      <a:noFill/>
                    </a:lnB>
                    <a:noFill/>
                  </a:tcPr>
                </a:tc>
                <a:extLst>
                  <a:ext uri="{0D108BD9-81ED-4DB2-BD59-A6C34878D82A}">
                    <a16:rowId xmlns:a16="http://schemas.microsoft.com/office/drawing/2014/main" val="3021711478"/>
                  </a:ext>
                </a:extLst>
              </a:tr>
              <a:tr h="431509">
                <a:tc>
                  <a:txBody>
                    <a:bodyPr/>
                    <a:lstStyle/>
                    <a:p>
                      <a:r>
                        <a:rPr lang="en-US" sz="700" b="1"/>
                        <a:t>Claure et al. (2001)</a:t>
                      </a:r>
                      <a:r>
                        <a:rPr lang="en-US" sz="700"/>
                        <a:t>​</a:t>
                      </a:r>
                      <a:r>
                        <a:rPr lang="en-US" sz="700">
                          <a:effectLst/>
                          <a:hlinkClick r:id="rId3"/>
                        </a:rPr>
                        <a:t>pubmed.ncbi.nlm.nih.gov</a:t>
                      </a:r>
                      <a:r>
                        <a:rPr lang="en-US" sz="700"/>
                        <a:t>​</a:t>
                      </a:r>
                      <a:r>
                        <a:rPr lang="en-US" sz="700">
                          <a:effectLst/>
                          <a:hlinkClick r:id="rId4"/>
                        </a:rPr>
                        <a:t>pubmed.ncbi.nlm.nih.gov</a:t>
                      </a:r>
                      <a:endParaRPr lang="en-US" sz="700"/>
                    </a:p>
                  </a:txBody>
                  <a:tcPr marL="7437" marR="7437" marT="3718" marB="3718" anchor="ctr">
                    <a:lnL>
                      <a:noFill/>
                    </a:lnL>
                    <a:lnR>
                      <a:noFill/>
                    </a:lnR>
                    <a:lnT>
                      <a:noFill/>
                    </a:lnT>
                    <a:lnB>
                      <a:noFill/>
                    </a:lnB>
                    <a:noFill/>
                  </a:tcPr>
                </a:tc>
                <a:tc>
                  <a:txBody>
                    <a:bodyPr/>
                    <a:lstStyle/>
                    <a:p>
                      <a:r>
                        <a:rPr lang="en-US" sz="700"/>
                        <a:t>14 VLBW infants on ventilators (GA ~25 wks); frequent desats</a:t>
                      </a:r>
                    </a:p>
                  </a:txBody>
                  <a:tcPr marL="7437" marR="7437" marT="3718" marB="3718" anchor="ctr">
                    <a:lnL>
                      <a:noFill/>
                    </a:lnL>
                    <a:lnR>
                      <a:noFill/>
                    </a:lnR>
                    <a:lnT>
                      <a:noFill/>
                    </a:lnT>
                    <a:lnB>
                      <a:noFill/>
                    </a:lnB>
                    <a:noFill/>
                  </a:tcPr>
                </a:tc>
                <a:tc>
                  <a:txBody>
                    <a:bodyPr/>
                    <a:lstStyle/>
                    <a:p>
                      <a:r>
                        <a:rPr lang="en-US" sz="700"/>
                        <a:t>2×2 hr crossover (auto vs. manual with dedicated nurse); SpO₂ target 88–96%</a:t>
                      </a:r>
                    </a:p>
                  </a:txBody>
                  <a:tcPr marL="7437" marR="7437" marT="3718" marB="3718" anchor="ctr">
                    <a:lnL>
                      <a:noFill/>
                    </a:lnL>
                    <a:lnR>
                      <a:noFill/>
                    </a:lnR>
                    <a:lnT>
                      <a:noFill/>
                    </a:lnT>
                    <a:lnB>
                      <a:noFill/>
                    </a:lnB>
                    <a:noFill/>
                  </a:tcPr>
                </a:tc>
                <a:tc>
                  <a:txBody>
                    <a:bodyPr/>
                    <a:lstStyle/>
                    <a:p>
                      <a:r>
                        <a:rPr lang="en-US" sz="700" b="1"/>
                        <a:t>75% vs 66%</a:t>
                      </a:r>
                      <a:r>
                        <a:rPr lang="en-US" sz="700"/>
                        <a:t>of time in target (cLOx vs manual; </a:t>
                      </a:r>
                      <a:r>
                        <a:rPr lang="en-US" sz="700" i="1"/>
                        <a:t>P</a:t>
                      </a:r>
                      <a:r>
                        <a:rPr lang="en-US" sz="700"/>
                        <a:t>&lt;.05)</a:t>
                      </a:r>
                    </a:p>
                  </a:txBody>
                  <a:tcPr marL="7437" marR="7437" marT="3718" marB="3718" anchor="ctr">
                    <a:lnL>
                      <a:noFill/>
                    </a:lnL>
                    <a:lnR>
                      <a:noFill/>
                    </a:lnR>
                    <a:lnT>
                      <a:noFill/>
                    </a:lnT>
                    <a:lnB>
                      <a:noFill/>
                    </a:lnB>
                    <a:noFill/>
                  </a:tcPr>
                </a:tc>
                <a:tc>
                  <a:txBody>
                    <a:bodyPr/>
                    <a:lstStyle/>
                    <a:p>
                      <a:r>
                        <a:rPr lang="en-US" sz="700"/>
                        <a:t>Hypoxemic episodes &lt;88%: ~15/hr both; hyperoxemic &gt;96%: 10 vs 13/hr (slightly fewer with auto); shorter episode duration with auto</a:t>
                      </a:r>
                    </a:p>
                  </a:txBody>
                  <a:tcPr marL="7437" marR="7437" marT="3718" marB="3718" anchor="ctr">
                    <a:lnL>
                      <a:noFill/>
                    </a:lnL>
                    <a:lnR>
                      <a:noFill/>
                    </a:lnR>
                    <a:lnT>
                      <a:noFill/>
                    </a:lnT>
                    <a:lnB>
                      <a:noFill/>
                    </a:lnB>
                    <a:noFill/>
                  </a:tcPr>
                </a:tc>
                <a:tc>
                  <a:txBody>
                    <a:bodyPr/>
                    <a:lstStyle/>
                    <a:p>
                      <a:r>
                        <a:rPr lang="en-US" sz="700"/>
                        <a:t>Nurse made 29 adjustments/hr manually vs auto adjusting continuously. Concluded cLOx as effective as a 1:1 nurse in maintaining saturations.</a:t>
                      </a:r>
                    </a:p>
                  </a:txBody>
                  <a:tcPr marL="7437" marR="7437" marT="3718" marB="3718" anchor="ctr">
                    <a:lnL>
                      <a:noFill/>
                    </a:lnL>
                    <a:lnR>
                      <a:noFill/>
                    </a:lnR>
                    <a:lnT>
                      <a:noFill/>
                    </a:lnT>
                    <a:lnB>
                      <a:noFill/>
                    </a:lnB>
                    <a:noFill/>
                  </a:tcPr>
                </a:tc>
                <a:extLst>
                  <a:ext uri="{0D108BD9-81ED-4DB2-BD59-A6C34878D82A}">
                    <a16:rowId xmlns:a16="http://schemas.microsoft.com/office/drawing/2014/main" val="2410166287"/>
                  </a:ext>
                </a:extLst>
              </a:tr>
              <a:tr h="331492">
                <a:tc>
                  <a:txBody>
                    <a:bodyPr/>
                    <a:lstStyle/>
                    <a:p>
                      <a:r>
                        <a:rPr lang="en-US" sz="700" b="1"/>
                        <a:t>Urschitz et al. (2004)</a:t>
                      </a:r>
                      <a:r>
                        <a:rPr lang="en-US" sz="700"/>
                        <a:t>​</a:t>
                      </a:r>
                      <a:r>
                        <a:rPr lang="en-US" sz="700">
                          <a:effectLst/>
                          <a:hlinkClick r:id="rId5"/>
                        </a:rPr>
                        <a:t>researchgate.net</a:t>
                      </a:r>
                      <a:endParaRPr lang="en-US" sz="700"/>
                    </a:p>
                  </a:txBody>
                  <a:tcPr marL="7437" marR="7437" marT="3718" marB="3718" anchor="ctr">
                    <a:lnL>
                      <a:noFill/>
                    </a:lnL>
                    <a:lnR>
                      <a:noFill/>
                    </a:lnR>
                    <a:lnT>
                      <a:noFill/>
                    </a:lnT>
                    <a:lnB>
                      <a:noFill/>
                    </a:lnB>
                    <a:noFill/>
                  </a:tcPr>
                </a:tc>
                <a:tc>
                  <a:txBody>
                    <a:bodyPr/>
                    <a:lstStyle/>
                    <a:p>
                      <a:r>
                        <a:rPr lang="en-US" sz="700"/>
                        <a:t>20 preterm infants (ventilated/CPAP) in NICU</a:t>
                      </a:r>
                    </a:p>
                  </a:txBody>
                  <a:tcPr marL="7437" marR="7437" marT="3718" marB="3718" anchor="ctr">
                    <a:lnL>
                      <a:noFill/>
                    </a:lnL>
                    <a:lnR>
                      <a:noFill/>
                    </a:lnR>
                    <a:lnT>
                      <a:noFill/>
                    </a:lnT>
                    <a:lnB>
                      <a:noFill/>
                    </a:lnB>
                    <a:noFill/>
                  </a:tcPr>
                </a:tc>
                <a:tc>
                  <a:txBody>
                    <a:bodyPr/>
                    <a:lstStyle/>
                    <a:p>
                      <a:r>
                        <a:rPr lang="en-US" sz="700"/>
                        <a:t>Randomized crossover 4–12 hr (manual vs auto FiO₂; CLiO₂ system)</a:t>
                      </a:r>
                    </a:p>
                  </a:txBody>
                  <a:tcPr marL="7437" marR="7437" marT="3718" marB="3718" anchor="ctr">
                    <a:lnL>
                      <a:noFill/>
                    </a:lnL>
                    <a:lnR>
                      <a:noFill/>
                    </a:lnR>
                    <a:lnT>
                      <a:noFill/>
                    </a:lnT>
                    <a:lnB>
                      <a:noFill/>
                    </a:lnB>
                    <a:noFill/>
                  </a:tcPr>
                </a:tc>
                <a:tc>
                  <a:txBody>
                    <a:bodyPr/>
                    <a:lstStyle/>
                    <a:p>
                      <a:r>
                        <a:rPr lang="en-US" sz="700" b="1" dirty="0"/>
                        <a:t>90.5% vs 81.7%</a:t>
                      </a:r>
                      <a:r>
                        <a:rPr lang="en-US" sz="700" dirty="0"/>
                        <a:t> in target range (</a:t>
                      </a:r>
                      <a:r>
                        <a:rPr lang="en-US" sz="700" i="1" dirty="0"/>
                        <a:t>P</a:t>
                      </a:r>
                      <a:r>
                        <a:rPr lang="en-US" sz="700" dirty="0"/>
                        <a:t>&lt;.001)</a:t>
                      </a:r>
                    </a:p>
                  </a:txBody>
                  <a:tcPr marL="7437" marR="7437" marT="3718" marB="3718" anchor="ctr">
                    <a:lnL>
                      <a:noFill/>
                    </a:lnL>
                    <a:lnR>
                      <a:noFill/>
                    </a:lnR>
                    <a:lnT>
                      <a:noFill/>
                    </a:lnT>
                    <a:lnB>
                      <a:noFill/>
                    </a:lnB>
                    <a:noFill/>
                  </a:tcPr>
                </a:tc>
                <a:tc>
                  <a:txBody>
                    <a:bodyPr/>
                    <a:lstStyle/>
                    <a:p>
                      <a:r>
                        <a:rPr lang="en-US" sz="700" dirty="0"/>
                        <a:t>Fewer deviations outside range with auto; both hypo- and </a:t>
                      </a:r>
                      <a:r>
                        <a:rPr lang="en-US" sz="700" dirty="0" err="1"/>
                        <a:t>hyperoxemia</a:t>
                      </a:r>
                      <a:r>
                        <a:rPr lang="en-US" sz="700" dirty="0"/>
                        <a:t> reduced under </a:t>
                      </a:r>
                      <a:r>
                        <a:rPr lang="en-US" sz="700" dirty="0" err="1"/>
                        <a:t>CLiO</a:t>
                      </a:r>
                      <a:r>
                        <a:rPr lang="en-US" sz="700" dirty="0"/>
                        <a:t>₂</a:t>
                      </a:r>
                    </a:p>
                  </a:txBody>
                  <a:tcPr marL="7437" marR="7437" marT="3718" marB="3718" anchor="ctr">
                    <a:lnL>
                      <a:noFill/>
                    </a:lnL>
                    <a:lnR>
                      <a:noFill/>
                    </a:lnR>
                    <a:lnT>
                      <a:noFill/>
                    </a:lnT>
                    <a:lnB>
                      <a:noFill/>
                    </a:lnB>
                    <a:noFill/>
                  </a:tcPr>
                </a:tc>
                <a:tc>
                  <a:txBody>
                    <a:bodyPr/>
                    <a:lstStyle/>
                    <a:p>
                      <a:r>
                        <a:rPr lang="en-US" sz="700"/>
                        <a:t>First CLiO₂ prototype trial. Demonstrated feasibility and ~9% improvement in normoxemia time with closed-loop control.</a:t>
                      </a:r>
                    </a:p>
                  </a:txBody>
                  <a:tcPr marL="7437" marR="7437" marT="3718" marB="3718" anchor="ctr">
                    <a:lnL>
                      <a:noFill/>
                    </a:lnL>
                    <a:lnR>
                      <a:noFill/>
                    </a:lnR>
                    <a:lnT>
                      <a:noFill/>
                    </a:lnT>
                    <a:lnB>
                      <a:noFill/>
                    </a:lnB>
                    <a:noFill/>
                  </a:tcPr>
                </a:tc>
                <a:extLst>
                  <a:ext uri="{0D108BD9-81ED-4DB2-BD59-A6C34878D82A}">
                    <a16:rowId xmlns:a16="http://schemas.microsoft.com/office/drawing/2014/main" val="289778496"/>
                  </a:ext>
                </a:extLst>
              </a:tr>
              <a:tr h="431509">
                <a:tc>
                  <a:txBody>
                    <a:bodyPr/>
                    <a:lstStyle/>
                    <a:p>
                      <a:r>
                        <a:rPr lang="en-US" sz="700" b="1"/>
                        <a:t>Hallenberger et al. (2014)</a:t>
                      </a:r>
                      <a:r>
                        <a:rPr lang="en-US" sz="700"/>
                        <a:t>​</a:t>
                      </a:r>
                      <a:r>
                        <a:rPr lang="en-US" sz="700">
                          <a:effectLst/>
                          <a:hlinkClick r:id="rId6"/>
                        </a:rPr>
                        <a:t>pubmed.ncbi.nlm.nih.gov</a:t>
                      </a:r>
                      <a:r>
                        <a:rPr lang="en-US" sz="700"/>
                        <a:t>​</a:t>
                      </a:r>
                      <a:r>
                        <a:rPr lang="en-US" sz="700">
                          <a:effectLst/>
                          <a:hlinkClick r:id="rId7"/>
                        </a:rPr>
                        <a:t>pubmed.ncbi.nlm.nih.gov</a:t>
                      </a:r>
                      <a:endParaRPr lang="en-US" sz="700"/>
                    </a:p>
                  </a:txBody>
                  <a:tcPr marL="7437" marR="7437" marT="3718" marB="3718" anchor="ctr">
                    <a:lnL>
                      <a:noFill/>
                    </a:lnL>
                    <a:lnR>
                      <a:noFill/>
                    </a:lnR>
                    <a:lnT>
                      <a:noFill/>
                    </a:lnT>
                    <a:lnB>
                      <a:noFill/>
                    </a:lnB>
                    <a:noFill/>
                  </a:tcPr>
                </a:tc>
                <a:tc>
                  <a:txBody>
                    <a:bodyPr/>
                    <a:lstStyle/>
                    <a:p>
                      <a:r>
                        <a:rPr lang="en-US" sz="700"/>
                        <a:t>34 preterm infants on ventilator or CPAP (multicenter)</a:t>
                      </a:r>
                    </a:p>
                  </a:txBody>
                  <a:tcPr marL="7437" marR="7437" marT="3718" marB="3718" anchor="ctr">
                    <a:lnL>
                      <a:noFill/>
                    </a:lnL>
                    <a:lnR>
                      <a:noFill/>
                    </a:lnR>
                    <a:lnT>
                      <a:noFill/>
                    </a:lnT>
                    <a:lnB>
                      <a:noFill/>
                    </a:lnB>
                    <a:noFill/>
                  </a:tcPr>
                </a:tc>
                <a:tc>
                  <a:txBody>
                    <a:bodyPr/>
                    <a:lstStyle/>
                    <a:p>
                      <a:r>
                        <a:rPr lang="en-US" sz="700"/>
                        <a:t>24 h crossover (manual vs </a:t>
                      </a:r>
                      <a:r>
                        <a:rPr lang="en-US" sz="700" b="1"/>
                        <a:t>CLAC</a:t>
                      </a:r>
                      <a:r>
                        <a:rPr lang="en-US" sz="700"/>
                        <a:t>support); targets per unit protocol (90–95% typical)</a:t>
                      </a:r>
                    </a:p>
                  </a:txBody>
                  <a:tcPr marL="7437" marR="7437" marT="3718" marB="3718" anchor="ctr">
                    <a:lnL>
                      <a:noFill/>
                    </a:lnL>
                    <a:lnR>
                      <a:noFill/>
                    </a:lnR>
                    <a:lnT>
                      <a:noFill/>
                    </a:lnT>
                    <a:lnB>
                      <a:noFill/>
                    </a:lnB>
                    <a:noFill/>
                  </a:tcPr>
                </a:tc>
                <a:tc>
                  <a:txBody>
                    <a:bodyPr/>
                    <a:lstStyle/>
                    <a:p>
                      <a:r>
                        <a:rPr lang="en-US" sz="700" b="1"/>
                        <a:t>71.2% vs 61.4%</a:t>
                      </a:r>
                      <a:r>
                        <a:rPr lang="en-US" sz="700"/>
                        <a:t>median time in target (</a:t>
                      </a:r>
                      <a:r>
                        <a:rPr lang="en-US" sz="700" i="1"/>
                        <a:t>P</a:t>
                      </a:r>
                      <a:r>
                        <a:rPr lang="en-US" sz="700"/>
                        <a:t>&lt;.001)</a:t>
                      </a:r>
                    </a:p>
                  </a:txBody>
                  <a:tcPr marL="7437" marR="7437" marT="3718" marB="3718" anchor="ctr">
                    <a:lnL>
                      <a:noFill/>
                    </a:lnL>
                    <a:lnR>
                      <a:noFill/>
                    </a:lnR>
                    <a:lnT>
                      <a:noFill/>
                    </a:lnT>
                    <a:lnB>
                      <a:noFill/>
                    </a:lnB>
                    <a:noFill/>
                  </a:tcPr>
                </a:tc>
                <a:tc>
                  <a:txBody>
                    <a:bodyPr/>
                    <a:lstStyle/>
                    <a:p>
                      <a:r>
                        <a:rPr lang="en-US" sz="700"/>
                        <a:t>Fewer desaturation events and less overshoot reported with CLAC</a:t>
                      </a:r>
                    </a:p>
                  </a:txBody>
                  <a:tcPr marL="7437" marR="7437" marT="3718" marB="3718" anchor="ctr">
                    <a:lnL>
                      <a:noFill/>
                    </a:lnL>
                    <a:lnR>
                      <a:noFill/>
                    </a:lnR>
                    <a:lnT>
                      <a:noFill/>
                    </a:lnT>
                    <a:lnB>
                      <a:noFill/>
                    </a:lnB>
                    <a:noFill/>
                  </a:tcPr>
                </a:tc>
                <a:tc>
                  <a:txBody>
                    <a:bodyPr/>
                    <a:lstStyle/>
                    <a:p>
                      <a:r>
                        <a:rPr lang="en-US" sz="700"/>
                        <a:t>Manual FiO₂ adjustments reduced (52 vs 77 median per 24h, </a:t>
                      </a:r>
                      <a:r>
                        <a:rPr lang="en-US" sz="700" i="1"/>
                        <a:t>P</a:t>
                      </a:r>
                      <a:r>
                        <a:rPr lang="en-US" sz="700"/>
                        <a:t>=.007). Concluded automated control </a:t>
                      </a:r>
                      <a:r>
                        <a:rPr lang="en-US" sz="700" b="1"/>
                        <a:t>improved SpO₂ stability</a:t>
                      </a:r>
                      <a:r>
                        <a:rPr lang="en-US" sz="700"/>
                        <a:t> and eased workload​</a:t>
                      </a:r>
                      <a:r>
                        <a:rPr lang="en-US" sz="700">
                          <a:effectLst/>
                          <a:hlinkClick r:id="rId6"/>
                        </a:rPr>
                        <a:t>pubmed.ncbi.nlm.nih.gov</a:t>
                      </a:r>
                      <a:r>
                        <a:rPr lang="en-US" sz="700"/>
                        <a:t>​</a:t>
                      </a:r>
                      <a:r>
                        <a:rPr lang="en-US" sz="700">
                          <a:effectLst/>
                          <a:hlinkClick r:id="rId7"/>
                        </a:rPr>
                        <a:t>pubmed.ncbi.nlm.nih.gov</a:t>
                      </a:r>
                      <a:r>
                        <a:rPr lang="en-US" sz="700"/>
                        <a:t>.</a:t>
                      </a:r>
                    </a:p>
                  </a:txBody>
                  <a:tcPr marL="7437" marR="7437" marT="3718" marB="3718" anchor="ctr">
                    <a:lnL>
                      <a:noFill/>
                    </a:lnL>
                    <a:lnR>
                      <a:noFill/>
                    </a:lnR>
                    <a:lnT>
                      <a:noFill/>
                    </a:lnT>
                    <a:lnB>
                      <a:noFill/>
                    </a:lnB>
                    <a:noFill/>
                  </a:tcPr>
                </a:tc>
                <a:extLst>
                  <a:ext uri="{0D108BD9-81ED-4DB2-BD59-A6C34878D82A}">
                    <a16:rowId xmlns:a16="http://schemas.microsoft.com/office/drawing/2014/main" val="1222697082"/>
                  </a:ext>
                </a:extLst>
              </a:tr>
              <a:tr h="431509">
                <a:tc>
                  <a:txBody>
                    <a:bodyPr/>
                    <a:lstStyle/>
                    <a:p>
                      <a:r>
                        <a:rPr lang="en-US" sz="700" b="1"/>
                        <a:t>Zapata et al. (2014)</a:t>
                      </a:r>
                      <a:r>
                        <a:rPr lang="en-US" sz="700"/>
                        <a:t>​</a:t>
                      </a:r>
                      <a:r>
                        <a:rPr lang="en-US" sz="700">
                          <a:effectLst/>
                          <a:hlinkClick r:id="rId8"/>
                        </a:rPr>
                        <a:t>pubmed.ncbi.nlm.nih.gov</a:t>
                      </a:r>
                      <a:r>
                        <a:rPr lang="en-US" sz="700"/>
                        <a:t>​</a:t>
                      </a:r>
                      <a:r>
                        <a:rPr lang="en-US" sz="700">
                          <a:effectLst/>
                          <a:hlinkClick r:id="rId9"/>
                        </a:rPr>
                        <a:t>pubmed.ncbi.nlm.nih.gov</a:t>
                      </a:r>
                      <a:endParaRPr lang="en-US" sz="700"/>
                    </a:p>
                  </a:txBody>
                  <a:tcPr marL="7437" marR="7437" marT="3718" marB="3718" anchor="ctr">
                    <a:lnL>
                      <a:noFill/>
                    </a:lnL>
                    <a:lnR>
                      <a:noFill/>
                    </a:lnR>
                    <a:lnT>
                      <a:noFill/>
                    </a:lnT>
                    <a:lnB>
                      <a:noFill/>
                    </a:lnB>
                    <a:noFill/>
                  </a:tcPr>
                </a:tc>
                <a:tc>
                  <a:txBody>
                    <a:bodyPr/>
                    <a:lstStyle/>
                    <a:p>
                      <a:r>
                        <a:rPr lang="en-US" sz="700"/>
                        <a:t>20 ELBW infants on oxygen (no ventilation)</a:t>
                      </a:r>
                    </a:p>
                  </a:txBody>
                  <a:tcPr marL="7437" marR="7437" marT="3718" marB="3718" anchor="ctr">
                    <a:lnL>
                      <a:noFill/>
                    </a:lnL>
                    <a:lnR>
                      <a:noFill/>
                    </a:lnR>
                    <a:lnT>
                      <a:noFill/>
                    </a:lnT>
                    <a:lnB>
                      <a:noFill/>
                    </a:lnB>
                    <a:noFill/>
                  </a:tcPr>
                </a:tc>
                <a:tc>
                  <a:txBody>
                    <a:bodyPr/>
                    <a:lstStyle/>
                    <a:p>
                      <a:r>
                        <a:rPr lang="en-US" sz="700"/>
                        <a:t>12 h RCT (parallel groups: Auto-Mixer® device vs manual); target 85–93%</a:t>
                      </a:r>
                    </a:p>
                  </a:txBody>
                  <a:tcPr marL="7437" marR="7437" marT="3718" marB="3718" anchor="ctr">
                    <a:lnL>
                      <a:noFill/>
                    </a:lnL>
                    <a:lnR>
                      <a:noFill/>
                    </a:lnR>
                    <a:lnT>
                      <a:noFill/>
                    </a:lnT>
                    <a:lnB>
                      <a:noFill/>
                    </a:lnB>
                    <a:noFill/>
                  </a:tcPr>
                </a:tc>
                <a:tc>
                  <a:txBody>
                    <a:bodyPr/>
                    <a:lstStyle/>
                    <a:p>
                      <a:r>
                        <a:rPr lang="en-US" sz="700" b="1"/>
                        <a:t>58% vs 33.7%</a:t>
                      </a:r>
                      <a:r>
                        <a:rPr lang="en-US" sz="700"/>
                        <a:t> in target (</a:t>
                      </a:r>
                      <a:r>
                        <a:rPr lang="en-US" sz="700" i="1"/>
                        <a:t>P</a:t>
                      </a:r>
                      <a:r>
                        <a:rPr lang="en-US" sz="700"/>
                        <a:t>&lt;.05)</a:t>
                      </a:r>
                    </a:p>
                  </a:txBody>
                  <a:tcPr marL="7437" marR="7437" marT="3718" marB="3718" anchor="ctr">
                    <a:lnL>
                      <a:noFill/>
                    </a:lnL>
                    <a:lnR>
                      <a:noFill/>
                    </a:lnR>
                    <a:lnT>
                      <a:noFill/>
                    </a:lnT>
                    <a:lnB>
                      <a:noFill/>
                    </a:lnB>
                    <a:noFill/>
                  </a:tcPr>
                </a:tc>
                <a:tc>
                  <a:txBody>
                    <a:bodyPr/>
                    <a:lstStyle/>
                    <a:p>
                      <a:r>
                        <a:rPr lang="en-US" sz="700" b="1"/>
                        <a:t>Hyperoxia (SpO₂ &gt;95%)</a:t>
                      </a:r>
                      <a:r>
                        <a:rPr lang="en-US" sz="700"/>
                        <a:t>: 26.5% vs 54.8% of time (auto vs manual); brief SpO₂ &lt;85% dips occurred slightly more often with auto</a:t>
                      </a:r>
                    </a:p>
                  </a:txBody>
                  <a:tcPr marL="7437" marR="7437" marT="3718" marB="3718" anchor="ctr">
                    <a:lnL>
                      <a:noFill/>
                    </a:lnL>
                    <a:lnR>
                      <a:noFill/>
                    </a:lnR>
                    <a:lnT>
                      <a:noFill/>
                    </a:lnT>
                    <a:lnB>
                      <a:noFill/>
                    </a:lnB>
                    <a:noFill/>
                  </a:tcPr>
                </a:tc>
                <a:tc>
                  <a:txBody>
                    <a:bodyPr/>
                    <a:lstStyle/>
                    <a:p>
                      <a:r>
                        <a:rPr lang="en-US" sz="700"/>
                        <a:t>Avg SpO₂ was lower with auto (89.8% vs 92.2%), indicating avoidance of oversaturation​</a:t>
                      </a:r>
                      <a:r>
                        <a:rPr lang="en-US" sz="700">
                          <a:effectLst/>
                          <a:hlinkClick r:id="rId8"/>
                        </a:rPr>
                        <a:t>pubmed.ncbi.nlm.nih.gov</a:t>
                      </a:r>
                      <a:r>
                        <a:rPr lang="en-US" sz="700"/>
                        <a:t>. No manual interventions needed in auto group vs ~80 adjustments in 12h manually.</a:t>
                      </a:r>
                    </a:p>
                  </a:txBody>
                  <a:tcPr marL="7437" marR="7437" marT="3718" marB="3718" anchor="ctr">
                    <a:lnL>
                      <a:noFill/>
                    </a:lnL>
                    <a:lnR>
                      <a:noFill/>
                    </a:lnR>
                    <a:lnT>
                      <a:noFill/>
                    </a:lnT>
                    <a:lnB>
                      <a:noFill/>
                    </a:lnB>
                    <a:noFill/>
                  </a:tcPr>
                </a:tc>
                <a:extLst>
                  <a:ext uri="{0D108BD9-81ED-4DB2-BD59-A6C34878D82A}">
                    <a16:rowId xmlns:a16="http://schemas.microsoft.com/office/drawing/2014/main" val="217293485"/>
                  </a:ext>
                </a:extLst>
              </a:tr>
              <a:tr h="431509">
                <a:tc>
                  <a:txBody>
                    <a:bodyPr/>
                    <a:lstStyle/>
                    <a:p>
                      <a:r>
                        <a:rPr lang="en-US" sz="700" b="1"/>
                        <a:t>van Kaam et al. (2015)</a:t>
                      </a:r>
                      <a:r>
                        <a:rPr lang="en-US" sz="700"/>
                        <a:t>​</a:t>
                      </a:r>
                      <a:r>
                        <a:rPr lang="en-US" sz="700">
                          <a:effectLst/>
                          <a:hlinkClick r:id="rId10"/>
                        </a:rPr>
                        <a:t>pubmed.ncbi.nlm.nih.gov</a:t>
                      </a:r>
                      <a:r>
                        <a:rPr lang="en-US" sz="700"/>
                        <a:t>​</a:t>
                      </a:r>
                      <a:r>
                        <a:rPr lang="en-US" sz="700">
                          <a:effectLst/>
                          <a:hlinkClick r:id="rId11"/>
                        </a:rPr>
                        <a:t>pubmed.ncbi.nlm.nih.gov</a:t>
                      </a:r>
                      <a:endParaRPr lang="en-US" sz="700"/>
                    </a:p>
                  </a:txBody>
                  <a:tcPr marL="7437" marR="7437" marT="3718" marB="3718" anchor="ctr">
                    <a:lnL>
                      <a:noFill/>
                    </a:lnL>
                    <a:lnR>
                      <a:noFill/>
                    </a:lnR>
                    <a:lnT>
                      <a:noFill/>
                    </a:lnT>
                    <a:lnB>
                      <a:noFill/>
                    </a:lnB>
                    <a:noFill/>
                  </a:tcPr>
                </a:tc>
                <a:tc>
                  <a:txBody>
                    <a:bodyPr/>
                    <a:lstStyle/>
                    <a:p>
                      <a:r>
                        <a:rPr lang="en-US" sz="700"/>
                        <a:t>50 preterm infants (ventilated or CPAP) in 8 NICUs</a:t>
                      </a:r>
                    </a:p>
                  </a:txBody>
                  <a:tcPr marL="7437" marR="7437" marT="3718" marB="3718" anchor="ctr">
                    <a:lnL>
                      <a:noFill/>
                    </a:lnL>
                    <a:lnR>
                      <a:noFill/>
                    </a:lnR>
                    <a:lnT>
                      <a:noFill/>
                    </a:lnT>
                    <a:lnB>
                      <a:noFill/>
                    </a:lnB>
                    <a:noFill/>
                  </a:tcPr>
                </a:tc>
                <a:tc>
                  <a:txBody>
                    <a:bodyPr/>
                    <a:lstStyle/>
                    <a:p>
                      <a:r>
                        <a:rPr lang="en-US" sz="700"/>
                        <a:t>24 h crossover (manual vs auto; evaluated at two SpO₂ target ranges 89–93% and 91–95%)</a:t>
                      </a:r>
                    </a:p>
                  </a:txBody>
                  <a:tcPr marL="7437" marR="7437" marT="3718" marB="3718" anchor="ctr">
                    <a:lnL>
                      <a:noFill/>
                    </a:lnL>
                    <a:lnR>
                      <a:noFill/>
                    </a:lnR>
                    <a:lnT>
                      <a:noFill/>
                    </a:lnT>
                    <a:lnB>
                      <a:noFill/>
                    </a:lnB>
                    <a:noFill/>
                  </a:tcPr>
                </a:tc>
                <a:tc>
                  <a:txBody>
                    <a:bodyPr/>
                    <a:lstStyle/>
                    <a:p>
                      <a:r>
                        <a:rPr lang="en-US" sz="700" b="1"/>
                        <a:t>Lower target:</a:t>
                      </a:r>
                      <a:r>
                        <a:rPr lang="en-US" sz="700"/>
                        <a:t>62±17% vs 54±16%; </a:t>
                      </a:r>
                      <a:r>
                        <a:rPr lang="en-US" sz="700" b="1"/>
                        <a:t>Higher target:</a:t>
                      </a:r>
                      <a:r>
                        <a:rPr lang="en-US" sz="700"/>
                        <a:t>62±17% vs 58±15% in range (</a:t>
                      </a:r>
                      <a:r>
                        <a:rPr lang="en-US" sz="700" i="1"/>
                        <a:t>P</a:t>
                      </a:r>
                      <a:r>
                        <a:rPr lang="en-US" sz="700"/>
                        <a:t>&lt;.001 for both)</a:t>
                      </a:r>
                    </a:p>
                  </a:txBody>
                  <a:tcPr marL="7437" marR="7437" marT="3718" marB="3718" anchor="ctr">
                    <a:lnL>
                      <a:noFill/>
                    </a:lnL>
                    <a:lnR>
                      <a:noFill/>
                    </a:lnR>
                    <a:lnT>
                      <a:noFill/>
                    </a:lnT>
                    <a:lnB>
                      <a:noFill/>
                    </a:lnB>
                    <a:noFill/>
                  </a:tcPr>
                </a:tc>
                <a:tc>
                  <a:txBody>
                    <a:bodyPr/>
                    <a:lstStyle/>
                    <a:p>
                      <a:r>
                        <a:rPr lang="en-US" sz="700"/>
                        <a:t>Time &lt;80% SpO₂ (</a:t>
                      </a:r>
                      <a:r>
                        <a:rPr lang="en-US" sz="700" b="1"/>
                        <a:t>hypoxemia</a:t>
                      </a:r>
                      <a:r>
                        <a:rPr lang="en-US" sz="700"/>
                        <a:t>) reduced with auto at both targets; time &gt;98% SpO₂ (</a:t>
                      </a:r>
                      <a:r>
                        <a:rPr lang="en-US" sz="700" b="1"/>
                        <a:t>extreme hyperoxia</a:t>
                      </a:r>
                      <a:r>
                        <a:rPr lang="en-US" sz="700"/>
                        <a:t>) reduced with auto in low-target group​</a:t>
                      </a:r>
                      <a:r>
                        <a:rPr lang="en-US" sz="700">
                          <a:effectLst/>
                          <a:hlinkClick r:id="rId10"/>
                        </a:rPr>
                        <a:t>pubmed.ncbi.nlm.nih.gov</a:t>
                      </a:r>
                      <a:r>
                        <a:rPr lang="en-US" sz="700"/>
                        <a:t>​</a:t>
                      </a:r>
                      <a:r>
                        <a:rPr lang="en-US" sz="700">
                          <a:effectLst/>
                          <a:hlinkClick r:id="rId11"/>
                        </a:rPr>
                        <a:t>pubmed.ncbi.nlm.nih.gov</a:t>
                      </a:r>
                      <a:endParaRPr lang="en-US" sz="700"/>
                    </a:p>
                  </a:txBody>
                  <a:tcPr marL="7437" marR="7437" marT="3718" marB="3718" anchor="ctr">
                    <a:lnL>
                      <a:noFill/>
                    </a:lnL>
                    <a:lnR>
                      <a:noFill/>
                    </a:lnR>
                    <a:lnT>
                      <a:noFill/>
                    </a:lnT>
                    <a:lnB>
                      <a:noFill/>
                    </a:lnB>
                    <a:noFill/>
                  </a:tcPr>
                </a:tc>
                <a:tc>
                  <a:txBody>
                    <a:bodyPr/>
                    <a:lstStyle/>
                    <a:p>
                      <a:r>
                        <a:rPr lang="en-US" sz="700"/>
                        <a:t>Benefits were similar on invasive vs noninvasive support. Automated control significantly </a:t>
                      </a:r>
                      <a:r>
                        <a:rPr lang="en-US" sz="700" b="1"/>
                        <a:t>cut hypoxemic time</a:t>
                      </a:r>
                      <a:r>
                        <a:rPr lang="en-US" sz="700"/>
                        <a:t> in all scenarios. Manual FiO₂ changes reduced during auto control.</a:t>
                      </a:r>
                    </a:p>
                  </a:txBody>
                  <a:tcPr marL="7437" marR="7437" marT="3718" marB="3718" anchor="ctr">
                    <a:lnL>
                      <a:noFill/>
                    </a:lnL>
                    <a:lnR>
                      <a:noFill/>
                    </a:lnR>
                    <a:lnT>
                      <a:noFill/>
                    </a:lnT>
                    <a:lnB>
                      <a:noFill/>
                    </a:lnB>
                    <a:noFill/>
                  </a:tcPr>
                </a:tc>
                <a:extLst>
                  <a:ext uri="{0D108BD9-81ED-4DB2-BD59-A6C34878D82A}">
                    <a16:rowId xmlns:a16="http://schemas.microsoft.com/office/drawing/2014/main" val="3444985467"/>
                  </a:ext>
                </a:extLst>
              </a:tr>
              <a:tr h="431509">
                <a:tc>
                  <a:txBody>
                    <a:bodyPr/>
                    <a:lstStyle/>
                    <a:p>
                      <a:r>
                        <a:rPr lang="en-US" sz="700" b="1"/>
                        <a:t>Plottier et al. (2017)</a:t>
                      </a:r>
                      <a:r>
                        <a:rPr lang="en-US" sz="700"/>
                        <a:t>​</a:t>
                      </a:r>
                      <a:r>
                        <a:rPr lang="en-US" sz="700">
                          <a:effectLst/>
                          <a:hlinkClick r:id="rId12"/>
                        </a:rPr>
                        <a:t>pubmed.ncbi.nlm.nih.gov</a:t>
                      </a:r>
                      <a:r>
                        <a:rPr lang="en-US" sz="700"/>
                        <a:t>​</a:t>
                      </a:r>
                      <a:r>
                        <a:rPr lang="en-US" sz="700">
                          <a:effectLst/>
                          <a:hlinkClick r:id="rId13"/>
                        </a:rPr>
                        <a:t>pubmed.ncbi.nlm.nih.gov</a:t>
                      </a:r>
                      <a:endParaRPr lang="en-US" sz="700"/>
                    </a:p>
                  </a:txBody>
                  <a:tcPr marL="7437" marR="7437" marT="3718" marB="3718" anchor="ctr">
                    <a:lnL>
                      <a:noFill/>
                    </a:lnL>
                    <a:lnR>
                      <a:noFill/>
                    </a:lnR>
                    <a:lnT>
                      <a:noFill/>
                    </a:lnT>
                    <a:lnB>
                      <a:noFill/>
                    </a:lnB>
                    <a:noFill/>
                  </a:tcPr>
                </a:tc>
                <a:tc>
                  <a:txBody>
                    <a:bodyPr/>
                    <a:lstStyle/>
                    <a:p>
                      <a:r>
                        <a:rPr lang="en-US" sz="700"/>
                        <a:t>20 preterm infants on CPAP/high-flow (Tasmania)</a:t>
                      </a:r>
                    </a:p>
                  </a:txBody>
                  <a:tcPr marL="7437" marR="7437" marT="3718" marB="3718" anchor="ctr">
                    <a:lnL>
                      <a:noFill/>
                    </a:lnL>
                    <a:lnR>
                      <a:noFill/>
                    </a:lnR>
                    <a:lnT>
                      <a:noFill/>
                    </a:lnT>
                    <a:lnB>
                      <a:noFill/>
                    </a:lnB>
                    <a:noFill/>
                  </a:tcPr>
                </a:tc>
                <a:tc>
                  <a:txBody>
                    <a:bodyPr/>
                    <a:lstStyle/>
                    <a:p>
                      <a:r>
                        <a:rPr lang="en-US" sz="700"/>
                        <a:t>4 h auto period vs two 4 h manual periods (before/after); PID algorithm (OxyGenie prototype)</a:t>
                      </a:r>
                    </a:p>
                  </a:txBody>
                  <a:tcPr marL="7437" marR="7437" marT="3718" marB="3718" anchor="ctr">
                    <a:lnL>
                      <a:noFill/>
                    </a:lnL>
                    <a:lnR>
                      <a:noFill/>
                    </a:lnR>
                    <a:lnT>
                      <a:noFill/>
                    </a:lnT>
                    <a:lnB>
                      <a:noFill/>
                    </a:lnB>
                    <a:noFill/>
                  </a:tcPr>
                </a:tc>
                <a:tc>
                  <a:txBody>
                    <a:bodyPr/>
                    <a:lstStyle/>
                    <a:p>
                      <a:r>
                        <a:rPr lang="en-US" sz="700" b="1"/>
                        <a:t>81% vs 56%</a:t>
                      </a:r>
                      <a:r>
                        <a:rPr lang="en-US" sz="700"/>
                        <a:t>median time in target or in room air (</a:t>
                      </a:r>
                      <a:r>
                        <a:rPr lang="en-US" sz="700" i="1"/>
                        <a:t>P</a:t>
                      </a:r>
                      <a:r>
                        <a:rPr lang="en-US" sz="700"/>
                        <a:t>&lt;.001)</a:t>
                      </a:r>
                    </a:p>
                  </a:txBody>
                  <a:tcPr marL="7437" marR="7437" marT="3718" marB="3718" anchor="ctr">
                    <a:lnL>
                      <a:noFill/>
                    </a:lnL>
                    <a:lnR>
                      <a:noFill/>
                    </a:lnR>
                    <a:lnT>
                      <a:noFill/>
                    </a:lnT>
                    <a:lnB>
                      <a:noFill/>
                    </a:lnB>
                    <a:noFill/>
                  </a:tcPr>
                </a:tc>
                <a:tc>
                  <a:txBody>
                    <a:bodyPr/>
                    <a:lstStyle/>
                    <a:p>
                      <a:r>
                        <a:rPr lang="en-US" sz="700"/>
                        <a:t>Time spent in hypoxemia and hyperoxemia </a:t>
                      </a:r>
                      <a:r>
                        <a:rPr lang="en-US" sz="700" b="1"/>
                        <a:t>both reduced</a:t>
                      </a:r>
                      <a:r>
                        <a:rPr lang="en-US" sz="700"/>
                        <a:t>; </a:t>
                      </a:r>
                      <a:r>
                        <a:rPr lang="en-US" sz="700" i="1"/>
                        <a:t>prolonged</a:t>
                      </a:r>
                      <a:r>
                        <a:rPr lang="en-US" sz="700"/>
                        <a:t>desats/oversats “virtually eliminated” under OxyGenie​</a:t>
                      </a:r>
                      <a:r>
                        <a:rPr lang="en-US" sz="700">
                          <a:effectLst/>
                          <a:hlinkClick r:id="rId12"/>
                        </a:rPr>
                        <a:t>pubmed.ncbi.nlm.nih.gov</a:t>
                      </a:r>
                      <a:r>
                        <a:rPr lang="en-US" sz="700"/>
                        <a:t>​</a:t>
                      </a:r>
                      <a:r>
                        <a:rPr lang="en-US" sz="700">
                          <a:effectLst/>
                          <a:hlinkClick r:id="rId13"/>
                        </a:rPr>
                        <a:t>pubmed.ncbi.nlm.nih.gov</a:t>
                      </a:r>
                      <a:endParaRPr lang="en-US" sz="700"/>
                    </a:p>
                  </a:txBody>
                  <a:tcPr marL="7437" marR="7437" marT="3718" marB="3718" anchor="ctr">
                    <a:lnL>
                      <a:noFill/>
                    </a:lnL>
                    <a:lnR>
                      <a:noFill/>
                    </a:lnR>
                    <a:lnT>
                      <a:noFill/>
                    </a:lnT>
                    <a:lnB>
                      <a:noFill/>
                    </a:lnB>
                    <a:noFill/>
                  </a:tcPr>
                </a:tc>
                <a:tc>
                  <a:txBody>
                    <a:bodyPr/>
                    <a:lstStyle/>
                    <a:p>
                      <a:r>
                        <a:rPr lang="en-US" sz="700"/>
                        <a:t>Each infant showed improvement with auto. Manual adjustments fell from 2.3 per hr to 0.24 per hr. O₂ use was unchanged, indicating </a:t>
                      </a:r>
                      <a:r>
                        <a:rPr lang="en-US" sz="700" b="1"/>
                        <a:t>better efficiency</a:t>
                      </a:r>
                      <a:r>
                        <a:rPr lang="en-US" sz="700"/>
                        <a:t>(no extra O₂ needed)​</a:t>
                      </a:r>
                      <a:r>
                        <a:rPr lang="en-US" sz="700">
                          <a:effectLst/>
                          <a:hlinkClick r:id="rId13"/>
                        </a:rPr>
                        <a:t>pubmed.ncbi.nlm.nih.gov</a:t>
                      </a:r>
                      <a:r>
                        <a:rPr lang="en-US" sz="700"/>
                        <a:t>​</a:t>
                      </a:r>
                      <a:r>
                        <a:rPr lang="en-US" sz="700">
                          <a:effectLst/>
                          <a:hlinkClick r:id="rId14"/>
                        </a:rPr>
                        <a:t>pubmed.ncbi.nlm.nih.gov</a:t>
                      </a:r>
                      <a:r>
                        <a:rPr lang="en-US" sz="700"/>
                        <a:t>.</a:t>
                      </a:r>
                    </a:p>
                  </a:txBody>
                  <a:tcPr marL="7437" marR="7437" marT="3718" marB="3718" anchor="ctr">
                    <a:lnL>
                      <a:noFill/>
                    </a:lnL>
                    <a:lnR>
                      <a:noFill/>
                    </a:lnR>
                    <a:lnT>
                      <a:noFill/>
                    </a:lnT>
                    <a:lnB>
                      <a:noFill/>
                    </a:lnB>
                    <a:noFill/>
                  </a:tcPr>
                </a:tc>
                <a:extLst>
                  <a:ext uri="{0D108BD9-81ED-4DB2-BD59-A6C34878D82A}">
                    <a16:rowId xmlns:a16="http://schemas.microsoft.com/office/drawing/2014/main" val="1060598133"/>
                  </a:ext>
                </a:extLst>
              </a:tr>
              <a:tr h="331492">
                <a:tc>
                  <a:txBody>
                    <a:bodyPr/>
                    <a:lstStyle/>
                    <a:p>
                      <a:r>
                        <a:rPr lang="en-US" sz="700" b="1"/>
                        <a:t>Reynolds et al. (2019)</a:t>
                      </a:r>
                      <a:r>
                        <a:rPr lang="en-US" sz="700"/>
                        <a:t>​</a:t>
                      </a:r>
                      <a:r>
                        <a:rPr lang="en-US" sz="700">
                          <a:effectLst/>
                          <a:hlinkClick r:id="rId15"/>
                        </a:rPr>
                        <a:t>vapotherm.com</a:t>
                      </a:r>
                      <a:endParaRPr lang="en-US" sz="700"/>
                    </a:p>
                  </a:txBody>
                  <a:tcPr marL="7437" marR="7437" marT="3718" marB="3718" anchor="ctr">
                    <a:lnL>
                      <a:noFill/>
                    </a:lnL>
                    <a:lnR>
                      <a:noFill/>
                    </a:lnR>
                    <a:lnT>
                      <a:noFill/>
                    </a:lnT>
                    <a:lnB>
                      <a:noFill/>
                    </a:lnB>
                    <a:noFill/>
                  </a:tcPr>
                </a:tc>
                <a:tc>
                  <a:txBody>
                    <a:bodyPr/>
                    <a:lstStyle/>
                    <a:p>
                      <a:r>
                        <a:rPr lang="en-US" sz="700"/>
                        <a:t>17 preterm infants on high-flow nasal cannula (UK)</a:t>
                      </a:r>
                    </a:p>
                  </a:txBody>
                  <a:tcPr marL="7437" marR="7437" marT="3718" marB="3718" anchor="ctr">
                    <a:lnL>
                      <a:noFill/>
                    </a:lnL>
                    <a:lnR>
                      <a:noFill/>
                    </a:lnR>
                    <a:lnT>
                      <a:noFill/>
                    </a:lnT>
                    <a:lnB>
                      <a:noFill/>
                    </a:lnB>
                    <a:noFill/>
                  </a:tcPr>
                </a:tc>
                <a:tc>
                  <a:txBody>
                    <a:bodyPr/>
                    <a:lstStyle/>
                    <a:p>
                      <a:r>
                        <a:rPr lang="en-US" sz="700"/>
                        <a:t>8–12 h crossover (IntellO₂ automated vs manual); target 90–95% SpO₂</a:t>
                      </a:r>
                    </a:p>
                  </a:txBody>
                  <a:tcPr marL="7437" marR="7437" marT="3718" marB="3718" anchor="ctr">
                    <a:lnL>
                      <a:noFill/>
                    </a:lnL>
                    <a:lnR>
                      <a:noFill/>
                    </a:lnR>
                    <a:lnT>
                      <a:noFill/>
                    </a:lnT>
                    <a:lnB>
                      <a:noFill/>
                    </a:lnB>
                    <a:noFill/>
                  </a:tcPr>
                </a:tc>
                <a:tc>
                  <a:txBody>
                    <a:bodyPr/>
                    <a:lstStyle/>
                    <a:p>
                      <a:r>
                        <a:rPr lang="en-US" sz="700" b="1"/>
                        <a:t>80% vs 49%</a:t>
                      </a:r>
                      <a:r>
                        <a:rPr lang="en-US" sz="700"/>
                        <a:t>median time in target (</a:t>
                      </a:r>
                      <a:r>
                        <a:rPr lang="en-US" sz="700" i="1"/>
                        <a:t>P</a:t>
                      </a:r>
                      <a:r>
                        <a:rPr lang="en-US" sz="700"/>
                        <a:t>&lt;.0001)</a:t>
                      </a:r>
                    </a:p>
                  </a:txBody>
                  <a:tcPr marL="7437" marR="7437" marT="3718" marB="3718" anchor="ctr">
                    <a:lnL>
                      <a:noFill/>
                    </a:lnL>
                    <a:lnR>
                      <a:noFill/>
                    </a:lnR>
                    <a:lnT>
                      <a:noFill/>
                    </a:lnT>
                    <a:lnB>
                      <a:noFill/>
                    </a:lnB>
                    <a:noFill/>
                  </a:tcPr>
                </a:tc>
                <a:tc>
                  <a:txBody>
                    <a:bodyPr/>
                    <a:lstStyle/>
                    <a:p>
                      <a:r>
                        <a:rPr lang="en-US" sz="700"/>
                        <a:t>Fewer prolonged desats: median 0 episodes ≥60s &lt;80% SpO₂ with auto vs several with manual​</a:t>
                      </a:r>
                      <a:r>
                        <a:rPr lang="en-US" sz="700">
                          <a:effectLst/>
                          <a:hlinkClick r:id="rId15"/>
                        </a:rPr>
                        <a:t>vapotherm.com</a:t>
                      </a:r>
                      <a:r>
                        <a:rPr lang="en-US" sz="700"/>
                        <a:t>; hyperoxic episodes also fewer with auto</a:t>
                      </a:r>
                    </a:p>
                  </a:txBody>
                  <a:tcPr marL="7437" marR="7437" marT="3718" marB="3718" anchor="ctr">
                    <a:lnL>
                      <a:noFill/>
                    </a:lnL>
                    <a:lnR>
                      <a:noFill/>
                    </a:lnR>
                    <a:lnT>
                      <a:noFill/>
                    </a:lnT>
                    <a:lnB>
                      <a:noFill/>
                    </a:lnB>
                    <a:noFill/>
                  </a:tcPr>
                </a:tc>
                <a:tc>
                  <a:txBody>
                    <a:bodyPr/>
                    <a:lstStyle/>
                    <a:p>
                      <a:r>
                        <a:rPr lang="en-US" sz="700"/>
                        <a:t>IntellO₂ (Vapotherm) maintained saturations significantly closer to target​</a:t>
                      </a:r>
                      <a:r>
                        <a:rPr lang="en-US" sz="700">
                          <a:effectLst/>
                          <a:hlinkClick r:id="rId16"/>
                        </a:rPr>
                        <a:t>vapotherm.com</a:t>
                      </a:r>
                      <a:r>
                        <a:rPr lang="en-US" sz="700"/>
                        <a:t>. Authors noted 31% absolute gain in time in range and improved stability with automation.</a:t>
                      </a:r>
                    </a:p>
                  </a:txBody>
                  <a:tcPr marL="7437" marR="7437" marT="3718" marB="3718" anchor="ctr">
                    <a:lnL>
                      <a:noFill/>
                    </a:lnL>
                    <a:lnR>
                      <a:noFill/>
                    </a:lnR>
                    <a:lnT>
                      <a:noFill/>
                    </a:lnT>
                    <a:lnB>
                      <a:noFill/>
                    </a:lnB>
                    <a:noFill/>
                  </a:tcPr>
                </a:tc>
                <a:extLst>
                  <a:ext uri="{0D108BD9-81ED-4DB2-BD59-A6C34878D82A}">
                    <a16:rowId xmlns:a16="http://schemas.microsoft.com/office/drawing/2014/main" val="675860602"/>
                  </a:ext>
                </a:extLst>
              </a:tr>
              <a:tr h="531526">
                <a:tc>
                  <a:txBody>
                    <a:bodyPr/>
                    <a:lstStyle/>
                    <a:p>
                      <a:r>
                        <a:rPr lang="en-US" sz="700" b="1"/>
                        <a:t>Sturrock et al. (2020)</a:t>
                      </a:r>
                      <a:r>
                        <a:rPr lang="en-US" sz="700"/>
                        <a:t>​</a:t>
                      </a:r>
                      <a:r>
                        <a:rPr lang="en-US" sz="700">
                          <a:effectLst/>
                          <a:hlinkClick r:id="rId17"/>
                        </a:rPr>
                        <a:t>f.hubspotusercontent00.net</a:t>
                      </a:r>
                      <a:r>
                        <a:rPr lang="en-US" sz="700"/>
                        <a:t>​</a:t>
                      </a:r>
                      <a:r>
                        <a:rPr lang="en-US" sz="700">
                          <a:effectLst/>
                          <a:hlinkClick r:id="rId18"/>
                        </a:rPr>
                        <a:t>f.hubspotusercontent00.net</a:t>
                      </a:r>
                      <a:endParaRPr lang="en-US" sz="700"/>
                    </a:p>
                  </a:txBody>
                  <a:tcPr marL="7437" marR="7437" marT="3718" marB="3718" anchor="ctr">
                    <a:lnL>
                      <a:noFill/>
                    </a:lnL>
                    <a:lnR>
                      <a:noFill/>
                    </a:lnR>
                    <a:lnT>
                      <a:noFill/>
                    </a:lnT>
                    <a:lnB>
                      <a:noFill/>
                    </a:lnB>
                    <a:noFill/>
                  </a:tcPr>
                </a:tc>
                <a:tc>
                  <a:txBody>
                    <a:bodyPr/>
                    <a:lstStyle/>
                    <a:p>
                      <a:r>
                        <a:rPr lang="en-US" sz="700"/>
                        <a:t>24 extremely preterm infants on ventilators (UK)</a:t>
                      </a:r>
                    </a:p>
                  </a:txBody>
                  <a:tcPr marL="7437" marR="7437" marT="3718" marB="3718" anchor="ctr">
                    <a:lnL>
                      <a:noFill/>
                    </a:lnL>
                    <a:lnR>
                      <a:noFill/>
                    </a:lnR>
                    <a:lnT>
                      <a:noFill/>
                    </a:lnT>
                    <a:lnB>
                      <a:noFill/>
                    </a:lnB>
                    <a:noFill/>
                  </a:tcPr>
                </a:tc>
                <a:tc>
                  <a:txBody>
                    <a:bodyPr/>
                    <a:lstStyle/>
                    <a:p>
                      <a:r>
                        <a:rPr lang="en-US" sz="700"/>
                        <a:t>2×12 h crossover (manual vs auto; SLE6000 ventilator with OxyGenie)</a:t>
                      </a:r>
                    </a:p>
                  </a:txBody>
                  <a:tcPr marL="7437" marR="7437" marT="3718" marB="3718" anchor="ctr">
                    <a:lnL>
                      <a:noFill/>
                    </a:lnL>
                    <a:lnR>
                      <a:noFill/>
                    </a:lnR>
                    <a:lnT>
                      <a:noFill/>
                    </a:lnT>
                    <a:lnB>
                      <a:noFill/>
                    </a:lnB>
                    <a:noFill/>
                  </a:tcPr>
                </a:tc>
                <a:tc>
                  <a:txBody>
                    <a:bodyPr/>
                    <a:lstStyle/>
                    <a:p>
                      <a:r>
                        <a:rPr lang="en-US" sz="700"/>
                        <a:t>Target range adherence </a:t>
                      </a:r>
                      <a:r>
                        <a:rPr lang="en-US" sz="700" b="1"/>
                        <a:t>↑ (significantly)</a:t>
                      </a:r>
                      <a:r>
                        <a:rPr lang="en-US" sz="700"/>
                        <a:t>with auto (exact % not reported; ~85% vs ~68% estimated)</a:t>
                      </a:r>
                    </a:p>
                  </a:txBody>
                  <a:tcPr marL="7437" marR="7437" marT="3718" marB="3718" anchor="ctr">
                    <a:lnL>
                      <a:noFill/>
                    </a:lnL>
                    <a:lnR>
                      <a:noFill/>
                    </a:lnR>
                    <a:lnT>
                      <a:noFill/>
                    </a:lnT>
                    <a:lnB>
                      <a:noFill/>
                    </a:lnB>
                    <a:noFill/>
                  </a:tcPr>
                </a:tc>
                <a:tc>
                  <a:txBody>
                    <a:bodyPr/>
                    <a:lstStyle/>
                    <a:p>
                      <a:r>
                        <a:rPr lang="en-US" sz="700"/>
                        <a:t>Desaturations &gt;30s or &gt;60s </a:t>
                      </a:r>
                      <a:r>
                        <a:rPr lang="en-US" sz="700" b="1"/>
                        <a:t>significantly fewer</a:t>
                      </a:r>
                      <a:r>
                        <a:rPr lang="en-US" sz="700"/>
                        <a:t> with auto (</a:t>
                      </a:r>
                      <a:r>
                        <a:rPr lang="en-US" sz="700" i="1"/>
                        <a:t>P</a:t>
                      </a:r>
                      <a:r>
                        <a:rPr lang="en-US" sz="700"/>
                        <a:t>=.03 and </a:t>
                      </a:r>
                      <a:r>
                        <a:rPr lang="en-US" sz="700" i="1"/>
                        <a:t>.002</a:t>
                      </a:r>
                      <a:r>
                        <a:rPr lang="en-US" sz="700"/>
                        <a:t>)​</a:t>
                      </a:r>
                      <a:r>
                        <a:rPr lang="en-US" sz="700">
                          <a:effectLst/>
                          <a:hlinkClick r:id="rId17"/>
                        </a:rPr>
                        <a:t>f.hubspotusercontent00.net</a:t>
                      </a:r>
                      <a:r>
                        <a:rPr lang="en-US" sz="700"/>
                        <a:t>; manual FiO₂ changes near-zero with auto vs ~11 per 12h manually (</a:t>
                      </a:r>
                      <a:r>
                        <a:rPr lang="en-US" sz="700" i="1"/>
                        <a:t>P</a:t>
                      </a:r>
                      <a:r>
                        <a:rPr lang="en-US" sz="700"/>
                        <a:t>&lt;.001)</a:t>
                      </a:r>
                    </a:p>
                  </a:txBody>
                  <a:tcPr marL="7437" marR="7437" marT="3718" marB="3718" anchor="ctr">
                    <a:lnL>
                      <a:noFill/>
                    </a:lnL>
                    <a:lnR>
                      <a:noFill/>
                    </a:lnR>
                    <a:lnT>
                      <a:noFill/>
                    </a:lnT>
                    <a:lnB>
                      <a:noFill/>
                    </a:lnB>
                    <a:noFill/>
                  </a:tcPr>
                </a:tc>
                <a:tc>
                  <a:txBody>
                    <a:bodyPr/>
                    <a:lstStyle/>
                    <a:p>
                      <a:r>
                        <a:rPr lang="en-US" sz="700" dirty="0"/>
                        <a:t>No difference in number of blood gas or X-ray checks​</a:t>
                      </a:r>
                      <a:r>
                        <a:rPr lang="en-US" sz="700" dirty="0">
                          <a:effectLst/>
                          <a:hlinkClick r:id="rId19"/>
                        </a:rPr>
                        <a:t>f.hubspotusercontent00.net</a:t>
                      </a:r>
                      <a:r>
                        <a:rPr lang="en-US" sz="700" dirty="0"/>
                        <a:t>. Concluded closed-loop O₂ yielded </a:t>
                      </a:r>
                      <a:r>
                        <a:rPr lang="en-US" sz="700" b="1" dirty="0"/>
                        <a:t>fewer prolonged </a:t>
                      </a:r>
                      <a:r>
                        <a:rPr lang="en-US" sz="700" b="1" dirty="0" err="1"/>
                        <a:t>desats</a:t>
                      </a:r>
                      <a:r>
                        <a:rPr lang="en-US" sz="700" b="1" dirty="0"/>
                        <a:t> and more time in range</a:t>
                      </a:r>
                      <a:r>
                        <a:rPr lang="en-US" sz="700" dirty="0"/>
                        <a:t>, without adverse effects​</a:t>
                      </a:r>
                      <a:r>
                        <a:rPr lang="en-US" sz="700" dirty="0">
                          <a:effectLst/>
                          <a:hlinkClick r:id="rId17"/>
                        </a:rPr>
                        <a:t>f.hubspotusercontent00.net</a:t>
                      </a:r>
                      <a:r>
                        <a:rPr lang="en-US" sz="700" dirty="0"/>
                        <a:t>​</a:t>
                      </a:r>
                      <a:r>
                        <a:rPr lang="en-US" sz="700" dirty="0">
                          <a:effectLst/>
                          <a:hlinkClick r:id="rId18"/>
                        </a:rPr>
                        <a:t>f.hubspotusercontent00.net</a:t>
                      </a:r>
                      <a:r>
                        <a:rPr lang="en-US" sz="700" dirty="0"/>
                        <a:t>.</a:t>
                      </a:r>
                    </a:p>
                  </a:txBody>
                  <a:tcPr marL="7437" marR="7437" marT="3718" marB="3718" anchor="ctr">
                    <a:lnL>
                      <a:noFill/>
                    </a:lnL>
                    <a:lnR>
                      <a:noFill/>
                    </a:lnR>
                    <a:lnT>
                      <a:noFill/>
                    </a:lnT>
                    <a:lnB>
                      <a:noFill/>
                    </a:lnB>
                    <a:noFill/>
                  </a:tcPr>
                </a:tc>
                <a:extLst>
                  <a:ext uri="{0D108BD9-81ED-4DB2-BD59-A6C34878D82A}">
                    <a16:rowId xmlns:a16="http://schemas.microsoft.com/office/drawing/2014/main" val="1963791869"/>
                  </a:ext>
                </a:extLst>
              </a:tr>
            </a:tbl>
          </a:graphicData>
        </a:graphic>
      </p:graphicFrame>
      <p:pic>
        <p:nvPicPr>
          <p:cNvPr id="5" name="Picture 4" descr="A screenshot of a phone&#10;&#10;AI-generated content may be incorrect.">
            <a:extLst>
              <a:ext uri="{FF2B5EF4-FFF2-40B4-BE49-F238E27FC236}">
                <a16:creationId xmlns:a16="http://schemas.microsoft.com/office/drawing/2014/main" id="{C3B2988E-3C4F-BB7C-77DD-39F2CCDC1AF2}"/>
              </a:ext>
            </a:extLst>
          </p:cNvPr>
          <p:cNvPicPr>
            <a:picLocks noChangeAspect="1"/>
          </p:cNvPicPr>
          <p:nvPr/>
        </p:nvPicPr>
        <p:blipFill>
          <a:blip r:embed="rId20"/>
          <a:stretch>
            <a:fillRect/>
          </a:stretch>
        </p:blipFill>
        <p:spPr>
          <a:xfrm>
            <a:off x="8157928" y="758676"/>
            <a:ext cx="4034072" cy="1162528"/>
          </a:xfrm>
          <a:prstGeom prst="rect">
            <a:avLst/>
          </a:prstGeom>
        </p:spPr>
      </p:pic>
      <p:pic>
        <p:nvPicPr>
          <p:cNvPr id="1026" name="Picture 2" descr="DON'T use the Blossom as the primary branding">
            <a:extLst>
              <a:ext uri="{FF2B5EF4-FFF2-40B4-BE49-F238E27FC236}">
                <a16:creationId xmlns:a16="http://schemas.microsoft.com/office/drawing/2014/main" id="{E0E89B25-3483-E3E0-10D5-1E346A2AFA74}"/>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30147" t="43011" r="31835" b="42939"/>
          <a:stretch/>
        </p:blipFill>
        <p:spPr bwMode="auto">
          <a:xfrm>
            <a:off x="10433254" y="265666"/>
            <a:ext cx="1612491" cy="3930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D3CEB3-D3B0-F876-048D-EBB23EE34773}"/>
              </a:ext>
            </a:extLst>
          </p:cNvPr>
          <p:cNvSpPr txBox="1"/>
          <p:nvPr/>
        </p:nvSpPr>
        <p:spPr>
          <a:xfrm>
            <a:off x="6361043" y="6427113"/>
            <a:ext cx="5777994" cy="430887"/>
          </a:xfrm>
          <a:prstGeom prst="rect">
            <a:avLst/>
          </a:prstGeom>
          <a:noFill/>
        </p:spPr>
        <p:txBody>
          <a:bodyPr wrap="square" rtlCol="0">
            <a:spAutoFit/>
          </a:bodyPr>
          <a:lstStyle/>
          <a:p>
            <a:r>
              <a:rPr lang="en-US" sz="1100" dirty="0"/>
              <a:t>Nair et al. Automated Oxygen Delivery in Neonatal Intensive Care. Frontiers in Pediatrics. 2022.</a:t>
            </a:r>
          </a:p>
        </p:txBody>
      </p:sp>
      <p:pic>
        <p:nvPicPr>
          <p:cNvPr id="8" name="Picture 7" descr="A white sheet with black text&#10;&#10;AI-generated content may be incorrect.">
            <a:extLst>
              <a:ext uri="{FF2B5EF4-FFF2-40B4-BE49-F238E27FC236}">
                <a16:creationId xmlns:a16="http://schemas.microsoft.com/office/drawing/2014/main" id="{42CD9566-1B10-16BF-ACB3-3566FE4AD077}"/>
              </a:ext>
            </a:extLst>
          </p:cNvPr>
          <p:cNvPicPr>
            <a:picLocks noChangeAspect="1"/>
          </p:cNvPicPr>
          <p:nvPr/>
        </p:nvPicPr>
        <p:blipFill>
          <a:blip r:embed="rId22"/>
          <a:stretch>
            <a:fillRect/>
          </a:stretch>
        </p:blipFill>
        <p:spPr>
          <a:xfrm>
            <a:off x="3216994" y="1869585"/>
            <a:ext cx="5658001" cy="4157589"/>
          </a:xfrm>
          <a:prstGeom prst="rect">
            <a:avLst/>
          </a:prstGeom>
        </p:spPr>
      </p:pic>
    </p:spTree>
    <p:extLst>
      <p:ext uri="{BB962C8B-B14F-4D97-AF65-F5344CB8AC3E}">
        <p14:creationId xmlns:p14="http://schemas.microsoft.com/office/powerpoint/2010/main" val="335296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F6669-7F40-F564-C353-118E328F0D97}"/>
              </a:ext>
            </a:extLst>
          </p:cNvPr>
          <p:cNvSpPr>
            <a:spLocks noGrp="1"/>
          </p:cNvSpPr>
          <p:nvPr>
            <p:ph type="title"/>
          </p:nvPr>
        </p:nvSpPr>
        <p:spPr/>
        <p:txBody>
          <a:bodyPr/>
          <a:lstStyle/>
          <a:p>
            <a:r>
              <a:rPr lang="en-US" dirty="0"/>
              <a:t>Is this coming to the US soon?</a:t>
            </a:r>
          </a:p>
        </p:txBody>
      </p:sp>
      <p:sp>
        <p:nvSpPr>
          <p:cNvPr id="4" name="TextBox 3">
            <a:extLst>
              <a:ext uri="{FF2B5EF4-FFF2-40B4-BE49-F238E27FC236}">
                <a16:creationId xmlns:a16="http://schemas.microsoft.com/office/drawing/2014/main" id="{E4C7A0EB-0923-3746-CD19-44E3C59C1270}"/>
              </a:ext>
            </a:extLst>
          </p:cNvPr>
          <p:cNvSpPr txBox="1"/>
          <p:nvPr/>
        </p:nvSpPr>
        <p:spPr>
          <a:xfrm>
            <a:off x="6361043" y="6427113"/>
            <a:ext cx="5777994" cy="430887"/>
          </a:xfrm>
          <a:prstGeom prst="rect">
            <a:avLst/>
          </a:prstGeom>
          <a:noFill/>
        </p:spPr>
        <p:txBody>
          <a:bodyPr wrap="square" rtlCol="0">
            <a:spAutoFit/>
          </a:bodyPr>
          <a:lstStyle/>
          <a:p>
            <a:r>
              <a:rPr lang="en-US" sz="1100" dirty="0"/>
              <a:t>Nair et al. Automated Oxygen Delivery in Neonatal Intensive Care. Frontiers in Pediatrics. 2022.</a:t>
            </a:r>
          </a:p>
        </p:txBody>
      </p:sp>
      <p:pic>
        <p:nvPicPr>
          <p:cNvPr id="8" name="Picture 7" descr="A screen shot of a computer&#10;&#10;AI-generated content may be incorrect.">
            <a:extLst>
              <a:ext uri="{FF2B5EF4-FFF2-40B4-BE49-F238E27FC236}">
                <a16:creationId xmlns:a16="http://schemas.microsoft.com/office/drawing/2014/main" id="{4BDC2F39-4231-7981-3216-315896F202A0}"/>
              </a:ext>
            </a:extLst>
          </p:cNvPr>
          <p:cNvPicPr>
            <a:picLocks noChangeAspect="1"/>
          </p:cNvPicPr>
          <p:nvPr/>
        </p:nvPicPr>
        <p:blipFill>
          <a:blip r:embed="rId3"/>
          <a:stretch>
            <a:fillRect/>
          </a:stretch>
        </p:blipFill>
        <p:spPr>
          <a:xfrm>
            <a:off x="8554790" y="433168"/>
            <a:ext cx="3450097" cy="2894418"/>
          </a:xfrm>
          <a:prstGeom prst="rect">
            <a:avLst/>
          </a:prstGeom>
        </p:spPr>
      </p:pic>
      <p:sp>
        <p:nvSpPr>
          <p:cNvPr id="9" name="TextBox 8">
            <a:extLst>
              <a:ext uri="{FF2B5EF4-FFF2-40B4-BE49-F238E27FC236}">
                <a16:creationId xmlns:a16="http://schemas.microsoft.com/office/drawing/2014/main" id="{A67DF53B-A695-C5C8-C565-08D1AA92E412}"/>
              </a:ext>
            </a:extLst>
          </p:cNvPr>
          <p:cNvSpPr txBox="1"/>
          <p:nvPr/>
        </p:nvSpPr>
        <p:spPr>
          <a:xfrm>
            <a:off x="894533" y="1855773"/>
            <a:ext cx="4197347" cy="2031325"/>
          </a:xfrm>
          <a:prstGeom prst="rect">
            <a:avLst/>
          </a:prstGeom>
          <a:noFill/>
        </p:spPr>
        <p:txBody>
          <a:bodyPr wrap="square" rtlCol="0">
            <a:spAutoFit/>
          </a:bodyPr>
          <a:lstStyle/>
          <a:p>
            <a:pPr marL="285750" indent="-285750">
              <a:buFont typeface="Arial" panose="020B0604020202020204" pitchFamily="34" charset="0"/>
              <a:buChar char="•"/>
            </a:pPr>
            <a:r>
              <a:rPr lang="en-US" dirty="0"/>
              <a:t>No current FDA approval</a:t>
            </a:r>
          </a:p>
          <a:p>
            <a:pPr marL="285750" indent="-285750">
              <a:buFont typeface="Arial" panose="020B0604020202020204" pitchFamily="34" charset="0"/>
              <a:buChar char="•"/>
            </a:pPr>
            <a:r>
              <a:rPr lang="en-US" dirty="0"/>
              <a:t>Still investigational</a:t>
            </a:r>
          </a:p>
          <a:p>
            <a:pPr marL="285750" indent="-285750">
              <a:buFont typeface="Arial" panose="020B0604020202020204" pitchFamily="34" charset="0"/>
              <a:buChar char="•"/>
            </a:pPr>
            <a:r>
              <a:rPr lang="en-US" dirty="0"/>
              <a:t>Still waiting for larger studies looking at improving long term outcomes such as BPD, ROP ,etc.</a:t>
            </a:r>
          </a:p>
          <a:p>
            <a:pPr marL="285750" indent="-285750">
              <a:buFont typeface="Arial" panose="020B0604020202020204" pitchFamily="34" charset="0"/>
              <a:buChar char="•"/>
            </a:pPr>
            <a:r>
              <a:rPr lang="en-US" dirty="0"/>
              <a:t>Only 9% of units in UK are using this technology</a:t>
            </a:r>
          </a:p>
        </p:txBody>
      </p:sp>
      <p:pic>
        <p:nvPicPr>
          <p:cNvPr id="6" name="Content Placeholder 5" descr="A screen shot of a monitor&#10;&#10;AI-generated content may be incorrect.">
            <a:extLst>
              <a:ext uri="{FF2B5EF4-FFF2-40B4-BE49-F238E27FC236}">
                <a16:creationId xmlns:a16="http://schemas.microsoft.com/office/drawing/2014/main" id="{7E44D33F-0A16-2571-AA65-5508275A5C80}"/>
              </a:ext>
            </a:extLst>
          </p:cNvPr>
          <p:cNvPicPr>
            <a:picLocks noGrp="1" noChangeAspect="1"/>
          </p:cNvPicPr>
          <p:nvPr>
            <p:ph idx="1"/>
          </p:nvPr>
        </p:nvPicPr>
        <p:blipFill>
          <a:blip r:embed="rId4"/>
          <a:stretch>
            <a:fillRect/>
          </a:stretch>
        </p:blipFill>
        <p:spPr>
          <a:xfrm>
            <a:off x="5003027" y="3327586"/>
            <a:ext cx="3640617" cy="2886719"/>
          </a:xfrm>
        </p:spPr>
      </p:pic>
    </p:spTree>
    <p:extLst>
      <p:ext uri="{BB962C8B-B14F-4D97-AF65-F5344CB8AC3E}">
        <p14:creationId xmlns:p14="http://schemas.microsoft.com/office/powerpoint/2010/main" val="26173382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A6B7-8820-29A7-CA25-43163647BEC2}"/>
              </a:ext>
            </a:extLst>
          </p:cNvPr>
          <p:cNvSpPr>
            <a:spLocks noGrp="1"/>
          </p:cNvSpPr>
          <p:nvPr>
            <p:ph type="title"/>
          </p:nvPr>
        </p:nvSpPr>
        <p:spPr/>
        <p:txBody>
          <a:bodyPr/>
          <a:lstStyle/>
          <a:p>
            <a:r>
              <a:rPr lang="en-US" dirty="0"/>
              <a:t>How to use Deep Research</a:t>
            </a:r>
          </a:p>
        </p:txBody>
      </p:sp>
      <p:pic>
        <p:nvPicPr>
          <p:cNvPr id="5" name="Content Placeholder 4" descr="A screenshot of a chat&#10;&#10;AI-generated content may be incorrect.">
            <a:extLst>
              <a:ext uri="{FF2B5EF4-FFF2-40B4-BE49-F238E27FC236}">
                <a16:creationId xmlns:a16="http://schemas.microsoft.com/office/drawing/2014/main" id="{394AB246-B88F-A886-E051-1B97490D75B4}"/>
              </a:ext>
            </a:extLst>
          </p:cNvPr>
          <p:cNvPicPr>
            <a:picLocks noGrp="1" noChangeAspect="1"/>
          </p:cNvPicPr>
          <p:nvPr>
            <p:ph idx="1"/>
          </p:nvPr>
        </p:nvPicPr>
        <p:blipFill>
          <a:blip r:embed="rId3"/>
          <a:stretch>
            <a:fillRect/>
          </a:stretch>
        </p:blipFill>
        <p:spPr>
          <a:xfrm>
            <a:off x="217284" y="2051049"/>
            <a:ext cx="5464785" cy="3892550"/>
          </a:xfrm>
        </p:spPr>
      </p:pic>
      <p:grpSp>
        <p:nvGrpSpPr>
          <p:cNvPr id="9" name="Group 8">
            <a:extLst>
              <a:ext uri="{FF2B5EF4-FFF2-40B4-BE49-F238E27FC236}">
                <a16:creationId xmlns:a16="http://schemas.microsoft.com/office/drawing/2014/main" id="{D1934449-6ACD-3C7B-8779-D5248092A290}"/>
              </a:ext>
            </a:extLst>
          </p:cNvPr>
          <p:cNvGrpSpPr/>
          <p:nvPr/>
        </p:nvGrpSpPr>
        <p:grpSpPr>
          <a:xfrm>
            <a:off x="4049123" y="2920181"/>
            <a:ext cx="7395440" cy="1812959"/>
            <a:chOff x="1984349" y="2841523"/>
            <a:chExt cx="7395440" cy="1812959"/>
          </a:xfrm>
        </p:grpSpPr>
        <p:pic>
          <p:nvPicPr>
            <p:cNvPr id="7" name="Picture 6" descr="A screenshot of a computer&#10;&#10;AI-generated content may be incorrect.">
              <a:extLst>
                <a:ext uri="{FF2B5EF4-FFF2-40B4-BE49-F238E27FC236}">
                  <a16:creationId xmlns:a16="http://schemas.microsoft.com/office/drawing/2014/main" id="{92D318A7-4F9E-AB4C-A59C-963679076FA8}"/>
                </a:ext>
              </a:extLst>
            </p:cNvPr>
            <p:cNvPicPr>
              <a:picLocks noChangeAspect="1"/>
            </p:cNvPicPr>
            <p:nvPr/>
          </p:nvPicPr>
          <p:blipFill>
            <a:blip r:embed="rId4"/>
            <a:stretch>
              <a:fillRect/>
            </a:stretch>
          </p:blipFill>
          <p:spPr>
            <a:xfrm>
              <a:off x="1984349" y="2841523"/>
              <a:ext cx="7395440" cy="1812959"/>
            </a:xfrm>
            <a:prstGeom prst="rect">
              <a:avLst/>
            </a:prstGeom>
          </p:spPr>
        </p:pic>
        <p:sp>
          <p:nvSpPr>
            <p:cNvPr id="8" name="Frame 7">
              <a:extLst>
                <a:ext uri="{FF2B5EF4-FFF2-40B4-BE49-F238E27FC236}">
                  <a16:creationId xmlns:a16="http://schemas.microsoft.com/office/drawing/2014/main" id="{B31AF7EF-E6CA-F1FC-54ED-574A98E6C7B3}"/>
                </a:ext>
              </a:extLst>
            </p:cNvPr>
            <p:cNvSpPr/>
            <p:nvPr/>
          </p:nvSpPr>
          <p:spPr>
            <a:xfrm>
              <a:off x="2153265" y="4129548"/>
              <a:ext cx="2910348" cy="456108"/>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0" name="Picture 2" descr="DON'T use the Blossom as the primary branding">
            <a:extLst>
              <a:ext uri="{FF2B5EF4-FFF2-40B4-BE49-F238E27FC236}">
                <a16:creationId xmlns:a16="http://schemas.microsoft.com/office/drawing/2014/main" id="{D728EB2B-13BA-41F4-F2D0-EADB03231C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147" t="43011" r="31835" b="42939"/>
          <a:stretch/>
        </p:blipFill>
        <p:spPr bwMode="auto">
          <a:xfrm>
            <a:off x="9379789" y="778247"/>
            <a:ext cx="2274121" cy="55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38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B043A-20E5-558D-259A-83C41AA78102}"/>
              </a:ext>
            </a:extLst>
          </p:cNvPr>
          <p:cNvSpPr>
            <a:spLocks noGrp="1"/>
          </p:cNvSpPr>
          <p:nvPr>
            <p:ph type="ctrTitle"/>
          </p:nvPr>
        </p:nvSpPr>
        <p:spPr/>
        <p:txBody>
          <a:bodyPr/>
          <a:lstStyle/>
          <a:p>
            <a:r>
              <a:rPr lang="en-US" dirty="0"/>
              <a:t>Predictive Analytics</a:t>
            </a:r>
          </a:p>
        </p:txBody>
      </p:sp>
      <p:sp>
        <p:nvSpPr>
          <p:cNvPr id="3" name="Subtitle 2">
            <a:extLst>
              <a:ext uri="{FF2B5EF4-FFF2-40B4-BE49-F238E27FC236}">
                <a16:creationId xmlns:a16="http://schemas.microsoft.com/office/drawing/2014/main" id="{4A85013C-8D47-3EDC-7E7E-59145D4FE222}"/>
              </a:ext>
            </a:extLst>
          </p:cNvPr>
          <p:cNvSpPr>
            <a:spLocks noGrp="1"/>
          </p:cNvSpPr>
          <p:nvPr>
            <p:ph type="subTitle" idx="1"/>
          </p:nvPr>
        </p:nvSpPr>
        <p:spPr/>
        <p:txBody>
          <a:bodyPr/>
          <a:lstStyle/>
          <a:p>
            <a:endParaRPr lang="en-US"/>
          </a:p>
        </p:txBody>
      </p:sp>
      <p:pic>
        <p:nvPicPr>
          <p:cNvPr id="5" name="Picture 4" descr="A graph with a magnifying glass and a gear&#10;&#10;AI-generated content may be incorrect.">
            <a:extLst>
              <a:ext uri="{FF2B5EF4-FFF2-40B4-BE49-F238E27FC236}">
                <a16:creationId xmlns:a16="http://schemas.microsoft.com/office/drawing/2014/main" id="{F232DDF1-0EF0-B0A3-CA70-8C7E079F0735}"/>
              </a:ext>
            </a:extLst>
          </p:cNvPr>
          <p:cNvPicPr>
            <a:picLocks noChangeAspect="1"/>
          </p:cNvPicPr>
          <p:nvPr/>
        </p:nvPicPr>
        <p:blipFill>
          <a:blip r:embed="rId2"/>
          <a:stretch>
            <a:fillRect/>
          </a:stretch>
        </p:blipFill>
        <p:spPr>
          <a:xfrm>
            <a:off x="8093133" y="2028169"/>
            <a:ext cx="3823854" cy="2549236"/>
          </a:xfrm>
          <a:prstGeom prst="rect">
            <a:avLst/>
          </a:prstGeom>
        </p:spPr>
      </p:pic>
    </p:spTree>
    <p:extLst>
      <p:ext uri="{BB962C8B-B14F-4D97-AF65-F5344CB8AC3E}">
        <p14:creationId xmlns:p14="http://schemas.microsoft.com/office/powerpoint/2010/main" val="22335701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28" title="Sickbay Executive Slides HIGH RES.png"/>
          <p:cNvPicPr preferRelativeResize="0"/>
          <p:nvPr/>
        </p:nvPicPr>
        <p:blipFill>
          <a:blip r:embed="rId3">
            <a:alphaModFix/>
          </a:blip>
          <a:stretch>
            <a:fillRect/>
          </a:stretch>
        </p:blipFill>
        <p:spPr>
          <a:xfrm>
            <a:off x="0" y="1"/>
            <a:ext cx="12192000" cy="6858007"/>
          </a:xfrm>
          <a:prstGeom prst="rect">
            <a:avLst/>
          </a:prstGeom>
          <a:noFill/>
          <a:ln>
            <a:noFill/>
          </a:ln>
        </p:spPr>
      </p:pic>
      <p:sp>
        <p:nvSpPr>
          <p:cNvPr id="295" name="Google Shape;295;p28"/>
          <p:cNvSpPr txBox="1"/>
          <p:nvPr/>
        </p:nvSpPr>
        <p:spPr>
          <a:xfrm>
            <a:off x="27000" y="6590400"/>
            <a:ext cx="2452400" cy="369291"/>
          </a:xfrm>
          <a:prstGeom prst="rect">
            <a:avLst/>
          </a:prstGeom>
          <a:noFill/>
          <a:ln>
            <a:noFill/>
          </a:ln>
        </p:spPr>
        <p:txBody>
          <a:bodyPr spcFirstLastPara="1" wrap="square" lIns="121900" tIns="121900" rIns="121900" bIns="121900" anchor="t" anchorCtr="0">
            <a:spAutoFit/>
          </a:bodyPr>
          <a:lstStyle/>
          <a:p>
            <a:r>
              <a:rPr lang="en" sz="800">
                <a:latin typeface="Urbanist"/>
                <a:ea typeface="Urbanist"/>
                <a:cs typeface="Urbanist"/>
                <a:sym typeface="Urbanist"/>
              </a:rPr>
              <a:t>SAL20250417</a:t>
            </a:r>
            <a:endParaRPr sz="800">
              <a:latin typeface="Urbanist"/>
              <a:ea typeface="Urbanist"/>
              <a:cs typeface="Urbanist"/>
              <a:sym typeface="Urbanist"/>
            </a:endParaRPr>
          </a:p>
        </p:txBody>
      </p:sp>
    </p:spTree>
    <p:extLst>
      <p:ext uri="{BB962C8B-B14F-4D97-AF65-F5344CB8AC3E}">
        <p14:creationId xmlns:p14="http://schemas.microsoft.com/office/powerpoint/2010/main" val="42316443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grpSp>
        <p:nvGrpSpPr>
          <p:cNvPr id="300" name="Google Shape;300;p29"/>
          <p:cNvGrpSpPr/>
          <p:nvPr/>
        </p:nvGrpSpPr>
        <p:grpSpPr>
          <a:xfrm>
            <a:off x="0" y="0"/>
            <a:ext cx="12192000" cy="6858000"/>
            <a:chOff x="0" y="0"/>
            <a:chExt cx="9144000" cy="5143500"/>
          </a:xfrm>
        </p:grpSpPr>
        <p:pic>
          <p:nvPicPr>
            <p:cNvPr id="301" name="Google Shape;301;p2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02" name="Google Shape;302;p29"/>
            <p:cNvPicPr preferRelativeResize="0"/>
            <p:nvPr/>
          </p:nvPicPr>
          <p:blipFill>
            <a:blip r:embed="rId4">
              <a:alphaModFix/>
            </a:blip>
            <a:stretch>
              <a:fillRect/>
            </a:stretch>
          </p:blipFill>
          <p:spPr>
            <a:xfrm>
              <a:off x="532625" y="4441724"/>
              <a:ext cx="1930476" cy="503974"/>
            </a:xfrm>
            <a:prstGeom prst="rect">
              <a:avLst/>
            </a:prstGeom>
            <a:noFill/>
            <a:ln>
              <a:noFill/>
            </a:ln>
          </p:spPr>
        </p:pic>
      </p:grpSp>
      <p:sp>
        <p:nvSpPr>
          <p:cNvPr id="303" name="Google Shape;303;p29"/>
          <p:cNvSpPr txBox="1"/>
          <p:nvPr/>
        </p:nvSpPr>
        <p:spPr>
          <a:xfrm>
            <a:off x="535000" y="6488800"/>
            <a:ext cx="2452400" cy="369291"/>
          </a:xfrm>
          <a:prstGeom prst="rect">
            <a:avLst/>
          </a:prstGeom>
          <a:noFill/>
          <a:ln>
            <a:noFill/>
          </a:ln>
        </p:spPr>
        <p:txBody>
          <a:bodyPr spcFirstLastPara="1" wrap="square" lIns="121900" tIns="121900" rIns="121900" bIns="121900" anchor="t" anchorCtr="0">
            <a:spAutoFit/>
          </a:bodyPr>
          <a:lstStyle/>
          <a:p>
            <a:r>
              <a:rPr lang="en" sz="800">
                <a:latin typeface="Urbanist"/>
                <a:ea typeface="Urbanist"/>
                <a:cs typeface="Urbanist"/>
                <a:sym typeface="Urbanist"/>
              </a:rPr>
              <a:t>SAL20250417</a:t>
            </a:r>
            <a:endParaRPr sz="800">
              <a:latin typeface="Urbanist"/>
              <a:ea typeface="Urbanist"/>
              <a:cs typeface="Urbanist"/>
              <a:sym typeface="Urbanist"/>
            </a:endParaRPr>
          </a:p>
        </p:txBody>
      </p:sp>
    </p:spTree>
    <p:extLst>
      <p:ext uri="{BB962C8B-B14F-4D97-AF65-F5344CB8AC3E}">
        <p14:creationId xmlns:p14="http://schemas.microsoft.com/office/powerpoint/2010/main" val="20857516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781933-E0A8-4D21-6820-32B64E5B11D5}"/>
              </a:ext>
            </a:extLst>
          </p:cNvPr>
          <p:cNvSpPr>
            <a:spLocks noGrp="1"/>
          </p:cNvSpPr>
          <p:nvPr>
            <p:ph type="title"/>
          </p:nvPr>
        </p:nvSpPr>
        <p:spPr/>
        <p:txBody>
          <a:bodyPr>
            <a:normAutofit/>
          </a:bodyPr>
          <a:lstStyle/>
          <a:p>
            <a:r>
              <a:rPr lang="en-US" dirty="0" err="1"/>
              <a:t>HeRO</a:t>
            </a:r>
            <a:r>
              <a:rPr lang="en-US" dirty="0"/>
              <a:t> Score</a:t>
            </a:r>
          </a:p>
        </p:txBody>
      </p:sp>
      <p:pic>
        <p:nvPicPr>
          <p:cNvPr id="2" name="Content Placeholder 4">
            <a:extLst>
              <a:ext uri="{FF2B5EF4-FFF2-40B4-BE49-F238E27FC236}">
                <a16:creationId xmlns:a16="http://schemas.microsoft.com/office/drawing/2014/main" id="{6CFBF326-3DAD-EEAA-DF34-E4D0D5375666}"/>
              </a:ext>
            </a:extLst>
          </p:cNvPr>
          <p:cNvPicPr>
            <a:picLocks noChangeAspect="1"/>
          </p:cNvPicPr>
          <p:nvPr/>
        </p:nvPicPr>
        <p:blipFill>
          <a:blip r:embed="rId2"/>
          <a:stretch>
            <a:fillRect/>
          </a:stretch>
        </p:blipFill>
        <p:spPr>
          <a:xfrm>
            <a:off x="4159410" y="1395866"/>
            <a:ext cx="7414753" cy="4351338"/>
          </a:xfrm>
          <a:prstGeom prst="rect">
            <a:avLst/>
          </a:prstGeom>
        </p:spPr>
      </p:pic>
      <p:sp>
        <p:nvSpPr>
          <p:cNvPr id="3" name="TextBox 2">
            <a:extLst>
              <a:ext uri="{FF2B5EF4-FFF2-40B4-BE49-F238E27FC236}">
                <a16:creationId xmlns:a16="http://schemas.microsoft.com/office/drawing/2014/main" id="{F395005A-4E97-A8C8-DC51-5377A2199A04}"/>
              </a:ext>
            </a:extLst>
          </p:cNvPr>
          <p:cNvSpPr txBox="1"/>
          <p:nvPr/>
        </p:nvSpPr>
        <p:spPr>
          <a:xfrm>
            <a:off x="617837" y="2690336"/>
            <a:ext cx="2514245" cy="1477328"/>
          </a:xfrm>
          <a:prstGeom prst="rect">
            <a:avLst/>
          </a:prstGeom>
          <a:noFill/>
        </p:spPr>
        <p:txBody>
          <a:bodyPr wrap="square" rtlCol="0">
            <a:spAutoFit/>
          </a:bodyPr>
          <a:lstStyle/>
          <a:p>
            <a:r>
              <a:rPr lang="en-US" dirty="0"/>
              <a:t>Surgical NEC in a 6 day old 30 </a:t>
            </a:r>
            <a:r>
              <a:rPr lang="en-US" dirty="0" err="1"/>
              <a:t>wk</a:t>
            </a:r>
            <a:r>
              <a:rPr lang="en-US" dirty="0"/>
              <a:t>, 900g infant; uncomplicated delivery, advancing feeds </a:t>
            </a:r>
          </a:p>
        </p:txBody>
      </p:sp>
    </p:spTree>
    <p:extLst>
      <p:ext uri="{BB962C8B-B14F-4D97-AF65-F5344CB8AC3E}">
        <p14:creationId xmlns:p14="http://schemas.microsoft.com/office/powerpoint/2010/main" val="39586851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A9CB-8F72-C12F-B520-91590209E91D}"/>
              </a:ext>
            </a:extLst>
          </p:cNvPr>
          <p:cNvSpPr>
            <a:spLocks noGrp="1"/>
          </p:cNvSpPr>
          <p:nvPr>
            <p:ph type="title"/>
          </p:nvPr>
        </p:nvSpPr>
        <p:spPr/>
        <p:txBody>
          <a:bodyPr>
            <a:normAutofit/>
          </a:bodyPr>
          <a:lstStyle/>
          <a:p>
            <a:r>
              <a:rPr lang="en-US" dirty="0" err="1"/>
              <a:t>HeRO</a:t>
            </a:r>
            <a:r>
              <a:rPr lang="en-US" dirty="0"/>
              <a:t> Score</a:t>
            </a:r>
          </a:p>
        </p:txBody>
      </p:sp>
      <p:pic>
        <p:nvPicPr>
          <p:cNvPr id="3" name="Content Placeholder 4">
            <a:extLst>
              <a:ext uri="{FF2B5EF4-FFF2-40B4-BE49-F238E27FC236}">
                <a16:creationId xmlns:a16="http://schemas.microsoft.com/office/drawing/2014/main" id="{DAD13969-C160-F1D6-0B30-735B9D0E079C}"/>
              </a:ext>
            </a:extLst>
          </p:cNvPr>
          <p:cNvPicPr>
            <a:picLocks noChangeAspect="1"/>
          </p:cNvPicPr>
          <p:nvPr/>
        </p:nvPicPr>
        <p:blipFill>
          <a:blip r:embed="rId2"/>
          <a:stretch>
            <a:fillRect/>
          </a:stretch>
        </p:blipFill>
        <p:spPr>
          <a:xfrm>
            <a:off x="4159410" y="1395866"/>
            <a:ext cx="7414753" cy="4351338"/>
          </a:xfrm>
          <a:prstGeom prst="rect">
            <a:avLst/>
          </a:prstGeom>
        </p:spPr>
      </p:pic>
      <p:sp>
        <p:nvSpPr>
          <p:cNvPr id="4" name="TextBox 3">
            <a:extLst>
              <a:ext uri="{FF2B5EF4-FFF2-40B4-BE49-F238E27FC236}">
                <a16:creationId xmlns:a16="http://schemas.microsoft.com/office/drawing/2014/main" id="{4E784E07-8C17-27EC-31D5-D882F35BDFAD}"/>
              </a:ext>
            </a:extLst>
          </p:cNvPr>
          <p:cNvSpPr txBox="1"/>
          <p:nvPr/>
        </p:nvSpPr>
        <p:spPr>
          <a:xfrm>
            <a:off x="702058" y="2828835"/>
            <a:ext cx="2514245" cy="1200329"/>
          </a:xfrm>
          <a:prstGeom prst="rect">
            <a:avLst/>
          </a:prstGeom>
          <a:noFill/>
        </p:spPr>
        <p:txBody>
          <a:bodyPr wrap="square" rtlCol="0">
            <a:spAutoFit/>
          </a:bodyPr>
          <a:lstStyle/>
          <a:p>
            <a:r>
              <a:rPr lang="en-US" dirty="0"/>
              <a:t>CPAP, 21% with increasing apnea; </a:t>
            </a:r>
            <a:br>
              <a:rPr lang="en-US" dirty="0"/>
            </a:br>
            <a:r>
              <a:rPr lang="en-US" dirty="0"/>
              <a:t>time of blood culture &amp; intubation </a:t>
            </a:r>
          </a:p>
        </p:txBody>
      </p:sp>
    </p:spTree>
    <p:extLst>
      <p:ext uri="{BB962C8B-B14F-4D97-AF65-F5344CB8AC3E}">
        <p14:creationId xmlns:p14="http://schemas.microsoft.com/office/powerpoint/2010/main" val="2936039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2B06C-CDE8-509F-4CFE-EAB62AF7AE3D}"/>
            </a:ext>
          </a:extLst>
        </p:cNvPr>
        <p:cNvGrpSpPr/>
        <p:nvPr/>
      </p:nvGrpSpPr>
      <p:grpSpPr>
        <a:xfrm>
          <a:off x="0" y="0"/>
          <a:ext cx="0" cy="0"/>
          <a:chOff x="0" y="0"/>
          <a:chExt cx="0" cy="0"/>
        </a:xfrm>
      </p:grpSpPr>
      <p:pic>
        <p:nvPicPr>
          <p:cNvPr id="7" name="Picture 6" descr="Angle view of circuit shaped like a brain">
            <a:extLst>
              <a:ext uri="{FF2B5EF4-FFF2-40B4-BE49-F238E27FC236}">
                <a16:creationId xmlns:a16="http://schemas.microsoft.com/office/drawing/2014/main" id="{FBCD80D9-126A-902D-C53F-3F170C6CFCDE}"/>
              </a:ext>
            </a:extLst>
          </p:cNvPr>
          <p:cNvPicPr>
            <a:picLocks noChangeAspect="1"/>
          </p:cNvPicPr>
          <p:nvPr/>
        </p:nvPicPr>
        <p:blipFill rotWithShape="1">
          <a:blip r:embed="rId3"/>
          <a:srcRect t="19355"/>
          <a:stretch/>
        </p:blipFill>
        <p:spPr>
          <a:xfrm>
            <a:off x="20" y="10"/>
            <a:ext cx="12191980" cy="6857990"/>
          </a:xfrm>
          <a:prstGeom prst="rect">
            <a:avLst/>
          </a:prstGeom>
        </p:spPr>
      </p:pic>
      <p:sp>
        <p:nvSpPr>
          <p:cNvPr id="5" name="Title 4">
            <a:extLst>
              <a:ext uri="{FF2B5EF4-FFF2-40B4-BE49-F238E27FC236}">
                <a16:creationId xmlns:a16="http://schemas.microsoft.com/office/drawing/2014/main" id="{B986768F-59DC-C92A-827F-97AE0A36F59C}"/>
              </a:ext>
            </a:extLst>
          </p:cNvPr>
          <p:cNvSpPr>
            <a:spLocks noGrp="1"/>
          </p:cNvSpPr>
          <p:nvPr>
            <p:ph type="ctrTitle"/>
          </p:nvPr>
        </p:nvSpPr>
        <p:spPr>
          <a:xfrm>
            <a:off x="8022021" y="3231931"/>
            <a:ext cx="3852041" cy="1834056"/>
          </a:xfrm>
        </p:spPr>
        <p:txBody>
          <a:bodyPr vert="horz" lIns="91440" tIns="45720" rIns="91440" bIns="45720" rtlCol="0" anchor="b">
            <a:normAutofit/>
          </a:bodyPr>
          <a:lstStyle/>
          <a:p>
            <a:pPr algn="ctr"/>
            <a:r>
              <a:rPr lang="en-US" sz="4000">
                <a:ea typeface="+mj-ea"/>
                <a:cs typeface="+mj-cs"/>
              </a:rPr>
              <a:t>Artificial or Augmented Intelligence</a:t>
            </a:r>
          </a:p>
        </p:txBody>
      </p:sp>
    </p:spTree>
    <p:extLst>
      <p:ext uri="{BB962C8B-B14F-4D97-AF65-F5344CB8AC3E}">
        <p14:creationId xmlns:p14="http://schemas.microsoft.com/office/powerpoint/2010/main" val="21231865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6"/>
          <p:cNvSpPr txBox="1">
            <a:spLocks noGrp="1"/>
          </p:cNvSpPr>
          <p:nvPr>
            <p:ph type="ctrTitle"/>
          </p:nvPr>
        </p:nvSpPr>
        <p:spPr>
          <a:xfrm>
            <a:off x="311884" y="377440"/>
            <a:ext cx="11698760" cy="553998"/>
          </a:xfrm>
          <a:prstGeom prst="rect">
            <a:avLst/>
          </a:prstGeom>
        </p:spPr>
        <p:txBody>
          <a:bodyPr spcFirstLastPara="1" vert="horz" wrap="square" lIns="0" tIns="0" rIns="0" bIns="0" rtlCol="0" anchor="t" anchorCtr="0">
            <a:spAutoFit/>
          </a:bodyPr>
          <a:lstStyle/>
          <a:p>
            <a:r>
              <a:rPr lang="en" b="1" dirty="0">
                <a:cs typeface="Roboto" panose="02000000000000000000" pitchFamily="2" charset="0"/>
              </a:rPr>
              <a:t>Forecasting tools use AI to predict the next value </a:t>
            </a:r>
            <a:endParaRPr b="1" dirty="0">
              <a:cs typeface="Roboto" panose="02000000000000000000" pitchFamily="2" charset="0"/>
            </a:endParaRPr>
          </a:p>
        </p:txBody>
      </p:sp>
      <p:pic>
        <p:nvPicPr>
          <p:cNvPr id="295" name="Google Shape;295;p46"/>
          <p:cNvPicPr preferRelativeResize="0"/>
          <p:nvPr/>
        </p:nvPicPr>
        <p:blipFill>
          <a:blip r:embed="rId3">
            <a:alphaModFix/>
          </a:blip>
          <a:stretch>
            <a:fillRect/>
          </a:stretch>
        </p:blipFill>
        <p:spPr>
          <a:xfrm>
            <a:off x="311884" y="2099958"/>
            <a:ext cx="4607325" cy="3052377"/>
          </a:xfrm>
          <a:prstGeom prst="rect">
            <a:avLst/>
          </a:prstGeom>
          <a:noFill/>
          <a:ln>
            <a:noFill/>
          </a:ln>
        </p:spPr>
      </p:pic>
      <p:sp>
        <p:nvSpPr>
          <p:cNvPr id="3" name="TextBox 2">
            <a:extLst>
              <a:ext uri="{FF2B5EF4-FFF2-40B4-BE49-F238E27FC236}">
                <a16:creationId xmlns:a16="http://schemas.microsoft.com/office/drawing/2014/main" id="{94173FD4-EF39-CAB4-36EE-EB8EA45E3A03}"/>
              </a:ext>
            </a:extLst>
          </p:cNvPr>
          <p:cNvSpPr txBox="1"/>
          <p:nvPr/>
        </p:nvSpPr>
        <p:spPr>
          <a:xfrm>
            <a:off x="1010769" y="5732550"/>
            <a:ext cx="3058603" cy="461665"/>
          </a:xfrm>
          <a:prstGeom prst="rect">
            <a:avLst/>
          </a:prstGeom>
          <a:noFill/>
        </p:spPr>
        <p:txBody>
          <a:bodyPr wrap="square">
            <a:spAutoFit/>
          </a:bodyPr>
          <a:lstStyle/>
          <a:p>
            <a:pPr algn="ctr"/>
            <a:r>
              <a:rPr lang="en" sz="2400" dirty="0">
                <a:latin typeface="Roboto" panose="02000000000000000000" pitchFamily="2" charset="0"/>
                <a:ea typeface="Roboto" panose="02000000000000000000" pitchFamily="2" charset="0"/>
                <a:cs typeface="Roboto" panose="02000000000000000000" pitchFamily="2" charset="0"/>
              </a:rPr>
              <a:t>Bilirubin (NeoPrediX)</a:t>
            </a:r>
            <a:endParaRPr lang="en-US" sz="2400" dirty="0"/>
          </a:p>
        </p:txBody>
      </p:sp>
      <p:pic>
        <p:nvPicPr>
          <p:cNvPr id="6146" name="Picture 2">
            <a:extLst>
              <a:ext uri="{FF2B5EF4-FFF2-40B4-BE49-F238E27FC236}">
                <a16:creationId xmlns:a16="http://schemas.microsoft.com/office/drawing/2014/main" id="{60F6AAA5-9CB6-1394-BAC8-B9156A56A2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041" r="22106"/>
          <a:stretch/>
        </p:blipFill>
        <p:spPr bwMode="auto">
          <a:xfrm>
            <a:off x="5140150" y="1498543"/>
            <a:ext cx="6870495" cy="4234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7F0005A-F9A1-6365-73E0-C3367772C5D7}"/>
              </a:ext>
            </a:extLst>
          </p:cNvPr>
          <p:cNvSpPr txBox="1"/>
          <p:nvPr/>
        </p:nvSpPr>
        <p:spPr>
          <a:xfrm>
            <a:off x="7617419" y="5829733"/>
            <a:ext cx="3058603" cy="830997"/>
          </a:xfrm>
          <a:prstGeom prst="rect">
            <a:avLst/>
          </a:prstGeom>
          <a:noFill/>
        </p:spPr>
        <p:txBody>
          <a:bodyPr wrap="square">
            <a:spAutoFit/>
          </a:bodyPr>
          <a:lstStyle/>
          <a:p>
            <a:pPr algn="ctr"/>
            <a:r>
              <a:rPr lang="en" sz="2400" dirty="0">
                <a:latin typeface="Roboto" panose="02000000000000000000" pitchFamily="2" charset="0"/>
                <a:ea typeface="Roboto" panose="02000000000000000000" pitchFamily="2" charset="0"/>
                <a:cs typeface="Roboto" panose="02000000000000000000" pitchFamily="2" charset="0"/>
              </a:rPr>
              <a:t>PaCO2</a:t>
            </a:r>
          </a:p>
          <a:p>
            <a:pPr algn="ctr"/>
            <a:r>
              <a:rPr lang="en" sz="2400" dirty="0">
                <a:latin typeface="Roboto" panose="02000000000000000000" pitchFamily="2" charset="0"/>
                <a:ea typeface="Roboto" panose="02000000000000000000" pitchFamily="2" charset="0"/>
                <a:cs typeface="Roboto" panose="02000000000000000000" pitchFamily="2" charset="0"/>
              </a:rPr>
              <a:t>(Etiometry T3)</a:t>
            </a:r>
            <a:endParaRPr lang="en-US" sz="2400" dirty="0"/>
          </a:p>
        </p:txBody>
      </p:sp>
      <p:pic>
        <p:nvPicPr>
          <p:cNvPr id="5" name="Picture 6" descr="Etiometry's Platform for Clinical Decision Support Software Earns 6th FDA  Clearance | Business Wire">
            <a:extLst>
              <a:ext uri="{FF2B5EF4-FFF2-40B4-BE49-F238E27FC236}">
                <a16:creationId xmlns:a16="http://schemas.microsoft.com/office/drawing/2014/main" id="{3E57D34D-3A06-7B6D-A203-215F7DF373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1181" y="5544725"/>
            <a:ext cx="904820" cy="472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90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713F-115D-49FC-D228-60392AE90953}"/>
              </a:ext>
            </a:extLst>
          </p:cNvPr>
          <p:cNvSpPr>
            <a:spLocks noGrp="1"/>
          </p:cNvSpPr>
          <p:nvPr>
            <p:ph type="title"/>
          </p:nvPr>
        </p:nvSpPr>
        <p:spPr/>
        <p:txBody>
          <a:bodyPr/>
          <a:lstStyle/>
          <a:p>
            <a:endParaRPr lang="en-US"/>
          </a:p>
        </p:txBody>
      </p:sp>
      <p:sp>
        <p:nvSpPr>
          <p:cNvPr id="4" name="Freeform 2">
            <a:extLst>
              <a:ext uri="{FF2B5EF4-FFF2-40B4-BE49-F238E27FC236}">
                <a16:creationId xmlns:a16="http://schemas.microsoft.com/office/drawing/2014/main" id="{67B265FB-3DB4-B5E2-CDC7-A2FB79D12161}"/>
              </a:ext>
            </a:extLst>
          </p:cNvPr>
          <p:cNvSpPr/>
          <p:nvPr/>
        </p:nvSpPr>
        <p:spPr>
          <a:xfrm>
            <a:off x="952499" y="312234"/>
            <a:ext cx="10928195" cy="5717906"/>
          </a:xfrm>
          <a:custGeom>
            <a:avLst/>
            <a:gdLst/>
            <a:ahLst/>
            <a:cxnLst/>
            <a:rect l="l" t="t" r="r" b="b"/>
            <a:pathLst>
              <a:path w="18288000" h="10117819">
                <a:moveTo>
                  <a:pt x="0" y="0"/>
                </a:moveTo>
                <a:lnTo>
                  <a:pt x="18288000" y="0"/>
                </a:lnTo>
                <a:lnTo>
                  <a:pt x="18288000" y="10117820"/>
                </a:lnTo>
                <a:lnTo>
                  <a:pt x="0" y="10117820"/>
                </a:lnTo>
                <a:lnTo>
                  <a:pt x="0" y="0"/>
                </a:lnTo>
                <a:close/>
              </a:path>
            </a:pathLst>
          </a:custGeom>
          <a:blipFill>
            <a:blip r:embed="rId2"/>
            <a:stretch>
              <a:fillRect/>
            </a:stretch>
          </a:blipFill>
        </p:spPr>
        <p:txBody>
          <a:bodyPr/>
          <a:lstStyle/>
          <a:p>
            <a:endParaRPr lang="en-US" sz="933"/>
          </a:p>
        </p:txBody>
      </p:sp>
      <p:pic>
        <p:nvPicPr>
          <p:cNvPr id="1028" name="Picture 4" descr="EKG: What is it and what does it mean? – JP Stroke Foundation">
            <a:extLst>
              <a:ext uri="{FF2B5EF4-FFF2-40B4-BE49-F238E27FC236}">
                <a16:creationId xmlns:a16="http://schemas.microsoft.com/office/drawing/2014/main" id="{3B9B125A-3767-AB79-8F39-8FF2EC71E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18" y="1395866"/>
            <a:ext cx="2448436" cy="14059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chine Learning and AI Case Studies - Part 3: Recommender Algorithms in ML  and Netflix | Avnish Hirani">
            <a:extLst>
              <a:ext uri="{FF2B5EF4-FFF2-40B4-BE49-F238E27FC236}">
                <a16:creationId xmlns:a16="http://schemas.microsoft.com/office/drawing/2014/main" id="{8CA04219-91C0-FF30-58C1-3CD4CE4BFF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118" y="3111919"/>
            <a:ext cx="2969012" cy="15471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t GPT(no coding required ...">
            <a:extLst>
              <a:ext uri="{FF2B5EF4-FFF2-40B4-BE49-F238E27FC236}">
                <a16:creationId xmlns:a16="http://schemas.microsoft.com/office/drawing/2014/main" id="{C9D48EB8-D319-CB2A-9421-1B463C7676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306" y="4824182"/>
            <a:ext cx="2221572" cy="1275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24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1A790F25-1532-4228-B785-A86FDB9B5D23}" vid="{C3C41630-9FA1-4535-ADE2-E91E23017340}"/>
    </a:ext>
  </a:extLst>
</a:theme>
</file>

<file path=ppt/theme/theme2.xml><?xml version="1.0" encoding="utf-8"?>
<a:theme xmlns:a="http://schemas.openxmlformats.org/drawingml/2006/main" name="1_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32074</TotalTime>
  <Words>4446</Words>
  <Application>Microsoft Office PowerPoint</Application>
  <PresentationFormat>Widescreen</PresentationFormat>
  <Paragraphs>415</Paragraphs>
  <Slides>80</Slides>
  <Notes>31</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80</vt:i4>
      </vt:variant>
    </vt:vector>
  </HeadingPairs>
  <TitlesOfParts>
    <vt:vector size="97" baseType="lpstr">
      <vt:lpstr>ＭＳ Ｐゴシック</vt:lpstr>
      <vt:lpstr>Antonio</vt:lpstr>
      <vt:lpstr>Aptos</vt:lpstr>
      <vt:lpstr>Arial</vt:lpstr>
      <vt:lpstr>Calibri</vt:lpstr>
      <vt:lpstr>Canva Sans 1</vt:lpstr>
      <vt:lpstr>Canva Sans 1 Bold</vt:lpstr>
      <vt:lpstr>Helvetica</vt:lpstr>
      <vt:lpstr>Poppins</vt:lpstr>
      <vt:lpstr>Roboto</vt:lpstr>
      <vt:lpstr>Roboto Black</vt:lpstr>
      <vt:lpstr>Roboto Regular</vt:lpstr>
      <vt:lpstr>Söhne</vt:lpstr>
      <vt:lpstr>Urbanist</vt:lpstr>
      <vt:lpstr>Urbanist SemiBold</vt:lpstr>
      <vt:lpstr>Office Theme</vt:lpstr>
      <vt:lpstr>1_Office Theme</vt:lpstr>
      <vt:lpstr>Smart Notes, Less Burnout: Ambient AI for the Modern Clinician</vt:lpstr>
      <vt:lpstr>Learning Objectives</vt:lpstr>
      <vt:lpstr>Disclaimers!</vt:lpstr>
      <vt:lpstr>Who Am I?</vt:lpstr>
      <vt:lpstr>What is AI?</vt:lpstr>
      <vt:lpstr>Biomedical Informatics Definition</vt:lpstr>
      <vt:lpstr>Biomedical  Informatics </vt:lpstr>
      <vt:lpstr>Artificial or Augmented Intelligence</vt:lpstr>
      <vt:lpstr>PowerPoint Presentation</vt:lpstr>
      <vt:lpstr>FDA Approved AI Algorithms - 2020</vt:lpstr>
      <vt:lpstr>FDA Approved Algorithms - 2024</vt:lpstr>
      <vt:lpstr>Is AI Implemented into Clinical Practice?</vt:lpstr>
      <vt:lpstr>Implementation in PICU and NICU</vt:lpstr>
      <vt:lpstr>Understanding Machine Learning</vt:lpstr>
      <vt:lpstr>Simple Linear Regression</vt:lpstr>
      <vt:lpstr>Simple Decision Trees</vt:lpstr>
      <vt:lpstr>Machine Learning</vt:lpstr>
      <vt:lpstr>Life Cycle of Prediction models</vt:lpstr>
      <vt:lpstr>PowerPoint Presentation</vt:lpstr>
      <vt:lpstr>PowerPoint Presentation</vt:lpstr>
      <vt:lpstr>PowerPoint Presentation</vt:lpstr>
      <vt:lpstr>Literature Reviews</vt:lpstr>
      <vt:lpstr>Ambient AI</vt:lpstr>
      <vt:lpstr>What is Ambient AI?</vt:lpstr>
      <vt:lpstr>Multi-center QI Study on Clinician Experience</vt:lpstr>
      <vt:lpstr>AI Integration in EHR</vt:lpstr>
      <vt:lpstr>Ordersets as Clinical Decision Support</vt:lpstr>
      <vt:lpstr>With Links to Protocols and Help Text</vt:lpstr>
      <vt:lpstr>Patient List as a form of CDS</vt:lpstr>
      <vt:lpstr>Epic Prediction Tools</vt:lpstr>
      <vt:lpstr>Future Direction for LLMs in EHRs</vt:lpstr>
      <vt:lpstr>Chatbots are Empathetic</vt:lpstr>
      <vt:lpstr>Epic AI suite – Announced at 2025 UGM meeting</vt:lpstr>
      <vt:lpstr>Epic’s Version of a Patient Summary</vt:lpstr>
      <vt:lpstr>ARPA-H Grant </vt:lpstr>
      <vt:lpstr>AI-Powered Healthcare at UIHC: Evidently and Nabla</vt:lpstr>
      <vt:lpstr>Iowa Pediatric AI Implementation Team</vt:lpstr>
      <vt:lpstr>Ambient AI Scribe: Nabla</vt:lpstr>
      <vt:lpstr>Trial of Nabla at UIHC</vt:lpstr>
      <vt:lpstr>Quotes from Users</vt:lpstr>
      <vt:lpstr>Key Points from Interviews</vt:lpstr>
      <vt:lpstr>Neonatology Rounds</vt:lpstr>
      <vt:lpstr>Neonatology Rounds</vt:lpstr>
      <vt:lpstr>Prenatal Consult</vt:lpstr>
      <vt:lpstr>Family Meeting</vt:lpstr>
      <vt:lpstr>Informal Conclusions</vt:lpstr>
      <vt:lpstr>Evidently: Medical Record Summarization </vt:lpstr>
      <vt:lpstr>Evidently</vt:lpstr>
      <vt:lpstr>Evidently</vt:lpstr>
      <vt:lpstr>Prenatal Consult Example</vt:lpstr>
      <vt:lpstr>Evidently</vt:lpstr>
      <vt:lpstr>AI tools in Medical Education</vt:lpstr>
      <vt:lpstr>Medical Education</vt:lpstr>
      <vt:lpstr>UpToDate Expert AI</vt:lpstr>
      <vt:lpstr>A 45-year-old M patient with asthma and allergies is having worsening cough at night.</vt:lpstr>
      <vt:lpstr>ChatGPT 5 answer (10/1/25)</vt:lpstr>
      <vt:lpstr>Final ChatGPT Differential</vt:lpstr>
      <vt:lpstr>Are patients already doing this and using it?</vt:lpstr>
      <vt:lpstr>AI for Personal Help</vt:lpstr>
      <vt:lpstr>Top 10 list from ChatGPT</vt:lpstr>
      <vt:lpstr>House Projects</vt:lpstr>
      <vt:lpstr>Trip Planning and Surviving Kid Activities</vt:lpstr>
      <vt:lpstr>Fellowship Goals and Objectives</vt:lpstr>
      <vt:lpstr>How to get involved and learn more</vt:lpstr>
      <vt:lpstr>Informatics Training Opportunities</vt:lpstr>
      <vt:lpstr>Clinical Informatics Fellowship at Iowa</vt:lpstr>
      <vt:lpstr>Combined Fellowships</vt:lpstr>
      <vt:lpstr>Questions?</vt:lpstr>
      <vt:lpstr>AI Device Integration</vt:lpstr>
      <vt:lpstr>Open vs Closed Loop FiO2 Control </vt:lpstr>
      <vt:lpstr>Closed loop for automated weaning</vt:lpstr>
      <vt:lpstr>Closed Loop FiO2 Control</vt:lpstr>
      <vt:lpstr>Is this coming to the US soon?</vt:lpstr>
      <vt:lpstr>How to use Deep Research</vt:lpstr>
      <vt:lpstr>Predictive Analytics</vt:lpstr>
      <vt:lpstr>PowerPoint Presentation</vt:lpstr>
      <vt:lpstr>PowerPoint Presentation</vt:lpstr>
      <vt:lpstr>HeRO Score</vt:lpstr>
      <vt:lpstr>HeRO Score</vt:lpstr>
      <vt:lpstr>Forecasting tools use AI to predict the next value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Knake, Lindsey A</dc:creator>
  <cp:lastModifiedBy>Avery Wilson</cp:lastModifiedBy>
  <cp:revision>27</cp:revision>
  <dcterms:created xsi:type="dcterms:W3CDTF">2024-06-07T14:42:14Z</dcterms:created>
  <dcterms:modified xsi:type="dcterms:W3CDTF">2025-10-17T20:46:16Z</dcterms:modified>
</cp:coreProperties>
</file>