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0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1"/>
  </p:notesMasterIdLst>
  <p:sldIdLst>
    <p:sldId id="258" r:id="rId5"/>
    <p:sldId id="320" r:id="rId6"/>
    <p:sldId id="321" r:id="rId7"/>
    <p:sldId id="334" r:id="rId8"/>
    <p:sldId id="335" r:id="rId9"/>
    <p:sldId id="409" r:id="rId10"/>
    <p:sldId id="319" r:id="rId11"/>
    <p:sldId id="410" r:id="rId12"/>
    <p:sldId id="322" r:id="rId13"/>
    <p:sldId id="411" r:id="rId14"/>
    <p:sldId id="326" r:id="rId15"/>
    <p:sldId id="323" r:id="rId16"/>
    <p:sldId id="325" r:id="rId17"/>
    <p:sldId id="412" r:id="rId18"/>
    <p:sldId id="327" r:id="rId19"/>
    <p:sldId id="340" r:id="rId20"/>
    <p:sldId id="413" r:id="rId21"/>
    <p:sldId id="336" r:id="rId22"/>
    <p:sldId id="337" r:id="rId23"/>
    <p:sldId id="338" r:id="rId24"/>
    <p:sldId id="339" r:id="rId25"/>
    <p:sldId id="329" r:id="rId26"/>
    <p:sldId id="341" r:id="rId27"/>
    <p:sldId id="330" r:id="rId28"/>
    <p:sldId id="342" r:id="rId29"/>
    <p:sldId id="331" r:id="rId30"/>
    <p:sldId id="332" r:id="rId31"/>
    <p:sldId id="343" r:id="rId32"/>
    <p:sldId id="344" r:id="rId33"/>
    <p:sldId id="345" r:id="rId34"/>
    <p:sldId id="346" r:id="rId35"/>
    <p:sldId id="328" r:id="rId36"/>
    <p:sldId id="349" r:id="rId37"/>
    <p:sldId id="354" r:id="rId38"/>
    <p:sldId id="355" r:id="rId39"/>
    <p:sldId id="347" r:id="rId40"/>
    <p:sldId id="348" r:id="rId41"/>
    <p:sldId id="421" r:id="rId42"/>
    <p:sldId id="382" r:id="rId43"/>
    <p:sldId id="385" r:id="rId44"/>
    <p:sldId id="386" r:id="rId45"/>
    <p:sldId id="384" r:id="rId46"/>
    <p:sldId id="387" r:id="rId47"/>
    <p:sldId id="423" r:id="rId48"/>
    <p:sldId id="366" r:id="rId49"/>
    <p:sldId id="414" r:id="rId50"/>
    <p:sldId id="333" r:id="rId51"/>
    <p:sldId id="415" r:id="rId52"/>
    <p:sldId id="416" r:id="rId53"/>
    <p:sldId id="417" r:id="rId54"/>
    <p:sldId id="418" r:id="rId55"/>
    <p:sldId id="419" r:id="rId56"/>
    <p:sldId id="420" r:id="rId57"/>
    <p:sldId id="491" r:id="rId58"/>
    <p:sldId id="422" r:id="rId59"/>
    <p:sldId id="492" r:id="rId60"/>
    <p:sldId id="383" r:id="rId61"/>
    <p:sldId id="380" r:id="rId62"/>
    <p:sldId id="381" r:id="rId63"/>
    <p:sldId id="425" r:id="rId64"/>
    <p:sldId id="351" r:id="rId65"/>
    <p:sldId id="352" r:id="rId66"/>
    <p:sldId id="353" r:id="rId67"/>
    <p:sldId id="356" r:id="rId68"/>
    <p:sldId id="357" r:id="rId69"/>
    <p:sldId id="358" r:id="rId70"/>
    <p:sldId id="359" r:id="rId71"/>
    <p:sldId id="284" r:id="rId72"/>
    <p:sldId id="283" r:id="rId73"/>
    <p:sldId id="287" r:id="rId74"/>
    <p:sldId id="431" r:id="rId75"/>
    <p:sldId id="285" r:id="rId76"/>
    <p:sldId id="286" r:id="rId77"/>
    <p:sldId id="288" r:id="rId78"/>
    <p:sldId id="289" r:id="rId79"/>
    <p:sldId id="361" r:id="rId80"/>
    <p:sldId id="493" r:id="rId81"/>
    <p:sldId id="362" r:id="rId82"/>
    <p:sldId id="363" r:id="rId83"/>
    <p:sldId id="364" r:id="rId84"/>
    <p:sldId id="365" r:id="rId85"/>
    <p:sldId id="494" r:id="rId86"/>
    <p:sldId id="388" r:id="rId87"/>
    <p:sldId id="389" r:id="rId88"/>
    <p:sldId id="390" r:id="rId89"/>
    <p:sldId id="391" r:id="rId90"/>
    <p:sldId id="495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5" r:id="rId100"/>
    <p:sldId id="376" r:id="rId101"/>
    <p:sldId id="377" r:id="rId102"/>
    <p:sldId id="378" r:id="rId103"/>
    <p:sldId id="379" r:id="rId104"/>
    <p:sldId id="496" r:id="rId105"/>
    <p:sldId id="392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01" r:id="rId115"/>
    <p:sldId id="402" r:id="rId116"/>
    <p:sldId id="403" r:id="rId117"/>
    <p:sldId id="408" r:id="rId118"/>
    <p:sldId id="407" r:id="rId119"/>
    <p:sldId id="404" r:id="rId120"/>
    <p:sldId id="405" r:id="rId121"/>
    <p:sldId id="406" r:id="rId122"/>
    <p:sldId id="424" r:id="rId123"/>
    <p:sldId id="497" r:id="rId124"/>
    <p:sldId id="440" r:id="rId125"/>
    <p:sldId id="441" r:id="rId126"/>
    <p:sldId id="442" r:id="rId127"/>
    <p:sldId id="498" r:id="rId128"/>
    <p:sldId id="444" r:id="rId129"/>
    <p:sldId id="445" r:id="rId130"/>
    <p:sldId id="446" r:id="rId131"/>
    <p:sldId id="447" r:id="rId132"/>
    <p:sldId id="448" r:id="rId133"/>
    <p:sldId id="449" r:id="rId134"/>
    <p:sldId id="450" r:id="rId135"/>
    <p:sldId id="451" r:id="rId136"/>
    <p:sldId id="452" r:id="rId137"/>
    <p:sldId id="453" r:id="rId138"/>
    <p:sldId id="455" r:id="rId139"/>
    <p:sldId id="456" r:id="rId140"/>
    <p:sldId id="457" r:id="rId141"/>
    <p:sldId id="458" r:id="rId142"/>
    <p:sldId id="459" r:id="rId143"/>
    <p:sldId id="461" r:id="rId144"/>
    <p:sldId id="462" r:id="rId145"/>
    <p:sldId id="463" r:id="rId146"/>
    <p:sldId id="464" r:id="rId147"/>
    <p:sldId id="466" r:id="rId148"/>
    <p:sldId id="468" r:id="rId149"/>
    <p:sldId id="469" r:id="rId150"/>
    <p:sldId id="470" r:id="rId151"/>
    <p:sldId id="471" r:id="rId152"/>
    <p:sldId id="472" r:id="rId153"/>
    <p:sldId id="473" r:id="rId154"/>
    <p:sldId id="474" r:id="rId155"/>
    <p:sldId id="476" r:id="rId156"/>
    <p:sldId id="477" r:id="rId157"/>
    <p:sldId id="478" r:id="rId158"/>
    <p:sldId id="479" r:id="rId159"/>
    <p:sldId id="480" r:id="rId160"/>
    <p:sldId id="481" r:id="rId161"/>
    <p:sldId id="482" r:id="rId162"/>
    <p:sldId id="499" r:id="rId163"/>
    <p:sldId id="484" r:id="rId164"/>
    <p:sldId id="485" r:id="rId165"/>
    <p:sldId id="486" r:id="rId166"/>
    <p:sldId id="487" r:id="rId167"/>
    <p:sldId id="488" r:id="rId168"/>
    <p:sldId id="489" r:id="rId169"/>
    <p:sldId id="490" r:id="rId1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60" y="4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2" Type="http://schemas.openxmlformats.org/officeDocument/2006/relationships/presProps" Target="pres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tableStyles" Target="tableStyle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E197-D215-457F-A864-E8207BEA0A0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442EF-BD5D-47B3-B15C-FA20C381A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25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6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16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5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33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12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53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8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79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7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51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5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48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4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00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34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35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2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2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744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0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67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87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23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840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33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6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36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1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2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821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9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31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796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51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02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11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68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2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059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54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88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2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5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4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12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97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AA152-FFD5-4242-B125-D5BD117A246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– Solid Blac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1035436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</a:t>
            </a:r>
            <a:br>
              <a:rPr lang="en-US"/>
            </a:br>
            <a:r>
              <a:rPr lang="en-US"/>
              <a:t>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10354360" cy="407460"/>
          </a:xfrm>
        </p:spPr>
        <p:txBody>
          <a:bodyPr lIns="0" tIns="0" rIns="0" bIns="0"/>
          <a:lstStyle>
            <a:lvl1pPr marL="0" indent="0" algn="l">
              <a:buNone/>
              <a:defRPr sz="2400" b="1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1035436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60634"/>
            <a:ext cx="10376585" cy="365125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090346-EE11-B192-39CF-DD1878E7E36C}"/>
              </a:ext>
            </a:extLst>
          </p:cNvPr>
          <p:cNvSpPr txBox="1"/>
          <p:nvPr userDrawn="1"/>
        </p:nvSpPr>
        <p:spPr>
          <a:xfrm>
            <a:off x="9011476" y="6116752"/>
            <a:ext cx="2006651" cy="380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/>
              <a:t>CHANGING MEDICINE.</a:t>
            </a:r>
          </a:p>
          <a:p>
            <a:pPr>
              <a:lnSpc>
                <a:spcPct val="95000"/>
              </a:lnSpc>
            </a:pPr>
            <a:r>
              <a:rPr lang="en-US" sz="1300" b="1"/>
              <a:t>CHANGING LIVES</a:t>
            </a:r>
            <a:r>
              <a:rPr lang="en-US" sz="1300" b="1" spc="-200" baseline="0"/>
              <a:t>.</a:t>
            </a:r>
            <a:r>
              <a:rPr lang="en-US" sz="800" b="1" baseline="80000"/>
              <a:t>®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0F2B9-4E5A-2651-C980-C8F142486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6" y="0"/>
            <a:ext cx="1941444" cy="1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  <p15:guide id="3" pos="58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99232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637441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2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CF07CB-9367-42C3-A692-C40393AD82D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10302446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06F508E-037B-DA86-AE66-014888F7A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45F1979-C745-21AF-CE0E-EB03A020FE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5A4A98C-CFAA-6356-5F93-D9AA7790DCF7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5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CF07CB-9367-42C3-A692-C40393AD82D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2CA1F1A-D575-37F2-C3C1-0AE64DD25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B3945EF-B850-1319-F8DC-3350E4D5F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EA7F39-3913-E6ED-89F3-9A69CD7B50C1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2400">
          <p15:clr>
            <a:srgbClr val="FBAE40"/>
          </p15:clr>
        </p15:guide>
        <p15:guide id="8" orient="horz" pos="3744">
          <p15:clr>
            <a:srgbClr val="FBAE40"/>
          </p15:clr>
        </p15:guide>
        <p15:guide id="9" orient="horz" pos="1608">
          <p15:clr>
            <a:srgbClr val="FBAE40"/>
          </p15:clr>
        </p15:guide>
        <p15:guide id="10" pos="1248">
          <p15:clr>
            <a:srgbClr val="FBAE40"/>
          </p15:clr>
        </p15:guide>
        <p15:guide id="11" pos="1896">
          <p15:clr>
            <a:srgbClr val="FBAE40"/>
          </p15:clr>
        </p15:guide>
        <p15:guide id="12" pos="2544">
          <p15:clr>
            <a:srgbClr val="FBAE40"/>
          </p15:clr>
        </p15:guide>
        <p15:guide id="13" pos="3192">
          <p15:clr>
            <a:srgbClr val="FBAE40"/>
          </p15:clr>
        </p15:guide>
        <p15:guide id="14" pos="4488">
          <p15:clr>
            <a:srgbClr val="FBAE40"/>
          </p15:clr>
        </p15:guide>
        <p15:guide id="15" pos="5136">
          <p15:clr>
            <a:srgbClr val="FBAE40"/>
          </p15:clr>
        </p15:guide>
        <p15:guide id="16" pos="6432">
          <p15:clr>
            <a:srgbClr val="FBAE40"/>
          </p15:clr>
        </p15:guide>
        <p15:guide id="17" pos="5784">
          <p15:clr>
            <a:srgbClr val="FBAE40"/>
          </p15:clr>
        </p15:guide>
        <p15:guide id="18" orient="horz" pos="2160">
          <p15:clr>
            <a:srgbClr val="FBAE40"/>
          </p15:clr>
        </p15:guide>
        <p15:guide id="19" orient="horz" pos="2712">
          <p15:clr>
            <a:srgbClr val="FBAE40"/>
          </p15:clr>
        </p15:guide>
        <p15:guide id="20" orient="horz" pos="3264">
          <p15:clr>
            <a:srgbClr val="FBAE40"/>
          </p15:clr>
        </p15:guide>
        <p15:guide id="21" orient="horz" pos="38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93485-D02C-BD30-B93B-47E56F033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3D65FBC-1312-D740-2268-5F2EE98FBE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FD0869-90A0-6363-688F-E8A4A4F99C74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BCF34-4793-417C-89B0-69C4E4B55BF8}"/>
              </a:ext>
            </a:extLst>
          </p:cNvPr>
          <p:cNvGrpSpPr/>
          <p:nvPr userDrawn="1"/>
        </p:nvGrpSpPr>
        <p:grpSpPr>
          <a:xfrm>
            <a:off x="4376691" y="1679383"/>
            <a:ext cx="3429739" cy="4264218"/>
            <a:chOff x="4376691" y="719666"/>
            <a:chExt cx="3429739" cy="52607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/>
            <p:nvPr userDrawn="1"/>
          </p:nvCxnSpPr>
          <p:spPr>
            <a:xfrm>
              <a:off x="4376691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/>
            <p:nvPr userDrawn="1"/>
          </p:nvCxnSpPr>
          <p:spPr>
            <a:xfrm>
              <a:off x="780643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3EBF5-4304-A4E2-5C30-5C81A716E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4BD9F1-5550-A4FD-7884-239AF40C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6D921CB-C27A-D7E5-9242-1C124235C5AF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08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BCF34-4793-417C-89B0-69C4E4B55BF8}"/>
              </a:ext>
            </a:extLst>
          </p:cNvPr>
          <p:cNvGrpSpPr/>
          <p:nvPr userDrawn="1"/>
        </p:nvGrpSpPr>
        <p:grpSpPr>
          <a:xfrm>
            <a:off x="3524250" y="1686757"/>
            <a:ext cx="5149850" cy="4256844"/>
            <a:chOff x="3524250" y="719666"/>
            <a:chExt cx="5149850" cy="52607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/>
            <p:nvPr userDrawn="1"/>
          </p:nvCxnSpPr>
          <p:spPr>
            <a:xfrm>
              <a:off x="352425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/>
            <p:nvPr userDrawn="1"/>
          </p:nvCxnSpPr>
          <p:spPr>
            <a:xfrm>
              <a:off x="867410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FD649-7F42-9DC1-6AF3-D984E8657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4CF12EA-5A24-8566-2D5C-0D6CE6205B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62772C-9C43-5348-5603-DC67A3512588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3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5DD3A4-1F16-4549-AF79-33A7C7667FE8}"/>
              </a:ext>
            </a:extLst>
          </p:cNvPr>
          <p:cNvGrpSpPr/>
          <p:nvPr userDrawn="1"/>
        </p:nvGrpSpPr>
        <p:grpSpPr>
          <a:xfrm>
            <a:off x="3011869" y="1686759"/>
            <a:ext cx="6172262" cy="4256842"/>
            <a:chOff x="3011869" y="1686758"/>
            <a:chExt cx="6172262" cy="429362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11869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31909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EF932C4-F1C3-47F2-84B8-FEC885C184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6192" y="1686758"/>
              <a:ext cx="0" cy="429362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F5ADDF-F780-4384-87F4-30070C81BB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84131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6F708-09D7-5F4C-A4CF-6214D68CD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8AA7DE0-E155-073D-51FB-DB41A106FA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CE712B-1232-1862-7051-C001F0CF6C5F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3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4ACBD-A565-C824-7644-37ECEE843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44C2BAF-D32D-58DC-479B-0434A1969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F7A8FD0-2AC1-275A-9524-9DE4BF6C6B13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64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58504-26F2-2A14-4D8E-29892EFC2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8A780A5-9A55-C45E-9F84-ECFAA4A250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9E4697-1DF2-48BD-9681-3CCBC4EBCF19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06BC8-E960-E24C-878D-B7523027F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5661F97-CD77-4D97-2127-6F59966D2B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20D79B-99BE-30F4-FFDB-B35DFE81DAB5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Sol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914400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Right 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9144000" cy="407460"/>
          </a:xfrm>
        </p:spPr>
        <p:txBody>
          <a:bodyPr lIns="0" tIns="0" rIns="0" bIns="0"/>
          <a:lstStyle>
            <a:lvl1pPr marL="0" indent="0" algn="l">
              <a:buNone/>
              <a:defRPr sz="2400" b="1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914400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D2A103D-B44C-09C1-7BB8-33D77CD43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60634"/>
            <a:ext cx="9166225" cy="365125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71325-0ED8-168E-BF1B-09CE76828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6" y="0"/>
            <a:ext cx="1941444" cy="1207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F4101-2D98-E5EE-4D83-FDE1E0EE6E53}"/>
              </a:ext>
            </a:extLst>
          </p:cNvPr>
          <p:cNvSpPr txBox="1"/>
          <p:nvPr userDrawn="1"/>
        </p:nvSpPr>
        <p:spPr>
          <a:xfrm>
            <a:off x="9011476" y="6116752"/>
            <a:ext cx="2006651" cy="380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/>
              <a:t>CHANGING MEDICINE.</a:t>
            </a:r>
          </a:p>
          <a:p>
            <a:pPr>
              <a:lnSpc>
                <a:spcPct val="95000"/>
              </a:lnSpc>
            </a:pPr>
            <a:r>
              <a:rPr lang="en-US" sz="1300" b="1"/>
              <a:t>CHANGING LIVES</a:t>
            </a:r>
            <a:r>
              <a:rPr lang="en-US" sz="1300" b="1" spc="-200" baseline="0"/>
              <a:t>.</a:t>
            </a:r>
            <a:r>
              <a:rPr lang="en-US" sz="800" b="1" baseline="800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629294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47EEE-7B57-1772-1ED5-D313BE90C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EB70FCE-6EB9-27D0-3231-4ACAF15BFA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8BD71F8-36C7-0D6F-BA71-A4EC45774EBB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6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2400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>
            <a:cxnSpLocks/>
          </p:cNvCxnSpPr>
          <p:nvPr userDrawn="1"/>
        </p:nvCxnSpPr>
        <p:spPr>
          <a:xfrm>
            <a:off x="3443288" y="2921860"/>
            <a:ext cx="17335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90011-EBAB-AA7A-0BEB-A6874C70F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6ACD5D-F5F8-A848-B9BA-91AAB700F112}"/>
              </a:ext>
            </a:extLst>
          </p:cNvPr>
          <p:cNvCxnSpPr>
            <a:cxnSpLocks/>
          </p:cNvCxnSpPr>
          <p:nvPr userDrawn="1"/>
        </p:nvCxnSpPr>
        <p:spPr>
          <a:xfrm>
            <a:off x="7013575" y="2921860"/>
            <a:ext cx="16926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7647B0F-BD82-D7F9-C2D2-78E74B93D8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E67C6A6-8114-73E3-9530-83F659442862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5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1316">
          <p15:clr>
            <a:srgbClr val="FBAE40"/>
          </p15:clr>
        </p15:guide>
        <p15:guide id="9" orient="horz" pos="2366">
          <p15:clr>
            <a:srgbClr val="FBAE40"/>
          </p15:clr>
        </p15:guide>
        <p15:guide id="14" pos="5544">
          <p15:clr>
            <a:srgbClr val="FBAE40"/>
          </p15:clr>
        </p15:guide>
        <p15:guide id="15" pos="6600">
          <p15:clr>
            <a:srgbClr val="FBAE40"/>
          </p15:clr>
        </p15:guide>
        <p15:guide id="16" pos="1066">
          <p15:clr>
            <a:srgbClr val="FBAE40"/>
          </p15:clr>
        </p15:guide>
        <p15:guide id="17" pos="2118">
          <p15:clr>
            <a:srgbClr val="FBAE40"/>
          </p15:clr>
        </p15:guide>
        <p15:guide id="18" pos="3313">
          <p15:clr>
            <a:srgbClr val="FBAE40"/>
          </p15:clr>
        </p15:guide>
        <p15:guide id="19" pos="4370">
          <p15:clr>
            <a:srgbClr val="FBAE40"/>
          </p15:clr>
        </p15:guide>
        <p15:guide id="20" pos="2169">
          <p15:clr>
            <a:srgbClr val="FBAE40"/>
          </p15:clr>
        </p15:guide>
        <p15:guide id="21" pos="3261">
          <p15:clr>
            <a:srgbClr val="FBAE40"/>
          </p15:clr>
        </p15:guide>
        <p15:guide id="22" pos="4418">
          <p15:clr>
            <a:srgbClr val="FBAE40"/>
          </p15:clr>
        </p15:guide>
        <p15:guide id="23" pos="5490">
          <p15:clr>
            <a:srgbClr val="FBAE40"/>
          </p15:clr>
        </p15:guide>
        <p15:guide id="24" pos="665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>
            <a:cxnSpLocks/>
          </p:cNvCxnSpPr>
          <p:nvPr userDrawn="1"/>
        </p:nvCxnSpPr>
        <p:spPr>
          <a:xfrm>
            <a:off x="3048000" y="2921860"/>
            <a:ext cx="838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DC1DA-C3FD-AB7E-48D3-691676123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84D14F-B31B-CAB8-5FB9-945EA37FC8EF}"/>
              </a:ext>
            </a:extLst>
          </p:cNvPr>
          <p:cNvCxnSpPr>
            <a:cxnSpLocks/>
          </p:cNvCxnSpPr>
          <p:nvPr userDrawn="1"/>
        </p:nvCxnSpPr>
        <p:spPr>
          <a:xfrm>
            <a:off x="5715000" y="2921860"/>
            <a:ext cx="7493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BC3FA-D70B-45FB-B0C5-595AA93535D8}"/>
              </a:ext>
            </a:extLst>
          </p:cNvPr>
          <p:cNvCxnSpPr>
            <a:cxnSpLocks/>
          </p:cNvCxnSpPr>
          <p:nvPr userDrawn="1"/>
        </p:nvCxnSpPr>
        <p:spPr>
          <a:xfrm>
            <a:off x="8305800" y="2921860"/>
            <a:ext cx="8350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00628AE-479F-9DEF-98A4-4B6F587416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617AE9-9221-2FF1-B4EE-6D815ABA3C11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7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pos="816">
          <p15:clr>
            <a:srgbClr val="FBAE40"/>
          </p15:clr>
        </p15:guide>
        <p15:guide id="9" pos="1868">
          <p15:clr>
            <a:srgbClr val="FBAE40"/>
          </p15:clr>
        </p15:guide>
        <p15:guide id="10" pos="2500">
          <p15:clr>
            <a:srgbClr val="FBAE40"/>
          </p15:clr>
        </p15:guide>
        <p15:guide id="11" pos="3548">
          <p15:clr>
            <a:srgbClr val="FBAE40"/>
          </p15:clr>
        </p15:guide>
        <p15:guide id="12" pos="4124">
          <p15:clr>
            <a:srgbClr val="FBAE40"/>
          </p15:clr>
        </p15:guide>
        <p15:guide id="13" pos="5175">
          <p15:clr>
            <a:srgbClr val="FBAE40"/>
          </p15:clr>
        </p15:guide>
        <p15:guide id="14" pos="5813">
          <p15:clr>
            <a:srgbClr val="FBAE40"/>
          </p15:clr>
        </p15:guide>
        <p15:guide id="15" pos="6864">
          <p15:clr>
            <a:srgbClr val="FBAE40"/>
          </p15:clr>
        </p15:guide>
        <p15:guide id="16" orient="horz" pos="1315">
          <p15:clr>
            <a:srgbClr val="FBAE40"/>
          </p15:clr>
        </p15:guide>
        <p15:guide id="17" orient="horz" pos="2367">
          <p15:clr>
            <a:srgbClr val="FBAE40"/>
          </p15:clr>
        </p15:guide>
        <p15:guide id="18" pos="1920">
          <p15:clr>
            <a:srgbClr val="FBAE40"/>
          </p15:clr>
        </p15:guide>
        <p15:guide id="19" pos="2448">
          <p15:clr>
            <a:srgbClr val="FBAE40"/>
          </p15:clr>
        </p15:guide>
        <p15:guide id="20" pos="3600">
          <p15:clr>
            <a:srgbClr val="FBAE40"/>
          </p15:clr>
        </p15:guide>
        <p15:guide id="21" pos="4072">
          <p15:clr>
            <a:srgbClr val="FBAE40"/>
          </p15:clr>
        </p15:guide>
        <p15:guide id="22" pos="5232">
          <p15:clr>
            <a:srgbClr val="FBAE40"/>
          </p15:clr>
        </p15:guide>
        <p15:guide id="23" pos="575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>
            <a:cxnSpLocks/>
          </p:cNvCxnSpPr>
          <p:nvPr userDrawn="1"/>
        </p:nvCxnSpPr>
        <p:spPr>
          <a:xfrm>
            <a:off x="2825750" y="2921860"/>
            <a:ext cx="3651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3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4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5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E57EF6-6A46-C262-4D5B-570FD5AFE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9B4F0C-FBF6-6B23-6019-CE0930AF8B81}"/>
              </a:ext>
            </a:extLst>
          </p:cNvPr>
          <p:cNvCxnSpPr>
            <a:cxnSpLocks/>
          </p:cNvCxnSpPr>
          <p:nvPr userDrawn="1"/>
        </p:nvCxnSpPr>
        <p:spPr>
          <a:xfrm>
            <a:off x="4873625" y="2921860"/>
            <a:ext cx="3651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5E7EB7-C08C-A706-75F5-163114F556B0}"/>
              </a:ext>
            </a:extLst>
          </p:cNvPr>
          <p:cNvCxnSpPr>
            <a:cxnSpLocks/>
          </p:cNvCxnSpPr>
          <p:nvPr userDrawn="1"/>
        </p:nvCxnSpPr>
        <p:spPr>
          <a:xfrm>
            <a:off x="6931025" y="2921860"/>
            <a:ext cx="3651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C79DC6E-06D3-01FD-6A70-A0F2D9B643AA}"/>
              </a:ext>
            </a:extLst>
          </p:cNvPr>
          <p:cNvCxnSpPr>
            <a:cxnSpLocks/>
          </p:cNvCxnSpPr>
          <p:nvPr userDrawn="1"/>
        </p:nvCxnSpPr>
        <p:spPr>
          <a:xfrm>
            <a:off x="8985250" y="2921860"/>
            <a:ext cx="3651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8BCC5BE-76D5-EA97-AB45-D26134E42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73D2A58-F486-9EB8-D8FB-EA5FA2896940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2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318">
          <p15:clr>
            <a:srgbClr val="FBAE40"/>
          </p15:clr>
        </p15:guide>
        <p15:guide id="9" orient="horz" pos="1358">
          <p15:clr>
            <a:srgbClr val="FBAE40"/>
          </p15:clr>
        </p15:guide>
        <p15:guide id="10" pos="772">
          <p15:clr>
            <a:srgbClr val="FBAE40"/>
          </p15:clr>
        </p15:guide>
        <p15:guide id="11" pos="1724">
          <p15:clr>
            <a:srgbClr val="FBAE40"/>
          </p15:clr>
        </p15:guide>
        <p15:guide id="12" pos="3356">
          <p15:clr>
            <a:srgbClr val="FBAE40"/>
          </p15:clr>
        </p15:guide>
        <p15:guide id="13" pos="3016">
          <p15:clr>
            <a:srgbClr val="FBAE40"/>
          </p15:clr>
        </p15:guide>
        <p15:guide id="14" pos="1464">
          <p15:clr>
            <a:srgbClr val="FBAE40"/>
          </p15:clr>
        </p15:guide>
        <p15:guide id="15" pos="4308">
          <p15:clr>
            <a:srgbClr val="FBAE40"/>
          </p15:clr>
        </p15:guide>
        <p15:guide id="16" pos="4649">
          <p15:clr>
            <a:srgbClr val="FBAE40"/>
          </p15:clr>
        </p15:guide>
        <p15:guide id="17" pos="5606">
          <p15:clr>
            <a:srgbClr val="FBAE40"/>
          </p15:clr>
        </p15:guide>
        <p15:guide id="19" pos="7512">
          <p15:clr>
            <a:srgbClr val="FBAE40"/>
          </p15:clr>
        </p15:guide>
        <p15:guide id="20" pos="1780">
          <p15:clr>
            <a:srgbClr val="FBAE40"/>
          </p15:clr>
        </p15:guide>
        <p15:guide id="21" pos="2010">
          <p15:clr>
            <a:srgbClr val="FBAE40"/>
          </p15:clr>
        </p15:guide>
        <p15:guide id="22" pos="3072">
          <p15:clr>
            <a:srgbClr val="FBAE40"/>
          </p15:clr>
        </p15:guide>
        <p15:guide id="23" pos="3300">
          <p15:clr>
            <a:srgbClr val="FBAE40"/>
          </p15:clr>
        </p15:guide>
        <p15:guide id="24" pos="4366">
          <p15:clr>
            <a:srgbClr val="FBAE40"/>
          </p15:clr>
        </p15:guide>
        <p15:guide id="25" pos="7056">
          <p15:clr>
            <a:srgbClr val="FBAE40"/>
          </p15:clr>
        </p15:guide>
        <p15:guide id="26" pos="5660">
          <p15:clr>
            <a:srgbClr val="FBAE40"/>
          </p15:clr>
        </p15:guide>
        <p15:guide id="27" pos="7464">
          <p15:clr>
            <a:srgbClr val="FBAE40"/>
          </p15:clr>
        </p15:guide>
        <p15:guide id="28" pos="2064">
          <p15:clr>
            <a:srgbClr val="FBAE40"/>
          </p15:clr>
        </p15:guide>
        <p15:guide id="29">
          <p15:clr>
            <a:srgbClr val="FBAE40"/>
          </p15:clr>
        </p15:guide>
        <p15:guide id="30" pos="5888">
          <p15:clr>
            <a:srgbClr val="FBAE40"/>
          </p15:clr>
        </p15:guide>
        <p15:guide id="31" pos="5944">
          <p15:clr>
            <a:srgbClr val="FBAE40"/>
          </p15:clr>
        </p15:guide>
        <p15:guide id="32" pos="7416">
          <p15:clr>
            <a:srgbClr val="FBAE40"/>
          </p15:clr>
        </p15:guide>
        <p15:guide id="33" pos="689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BCF34-4793-417C-89B0-69C4E4B55BF8}"/>
              </a:ext>
            </a:extLst>
          </p:cNvPr>
          <p:cNvGrpSpPr/>
          <p:nvPr userDrawn="1"/>
        </p:nvGrpSpPr>
        <p:grpSpPr>
          <a:xfrm>
            <a:off x="4376691" y="1679383"/>
            <a:ext cx="3429739" cy="4264218"/>
            <a:chOff x="4376691" y="719666"/>
            <a:chExt cx="3429739" cy="52607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/>
            <p:nvPr userDrawn="1"/>
          </p:nvCxnSpPr>
          <p:spPr>
            <a:xfrm>
              <a:off x="4376691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/>
            <p:nvPr userDrawn="1"/>
          </p:nvCxnSpPr>
          <p:spPr>
            <a:xfrm>
              <a:off x="780643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54636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53512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53512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09F9FE-688A-0314-3FCB-DECACE861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4260EDB-479D-1809-25F7-7026D1D672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FC41B9A-FCFA-1172-37A7-AB47B0D25ECB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8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4BCF34-4793-417C-89B0-69C4E4B55BF8}"/>
              </a:ext>
            </a:extLst>
          </p:cNvPr>
          <p:cNvGrpSpPr/>
          <p:nvPr userDrawn="1"/>
        </p:nvGrpSpPr>
        <p:grpSpPr>
          <a:xfrm>
            <a:off x="3524250" y="1686757"/>
            <a:ext cx="5149850" cy="4256844"/>
            <a:chOff x="3524250" y="719666"/>
            <a:chExt cx="5149850" cy="52607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/>
            <p:nvPr userDrawn="1"/>
          </p:nvCxnSpPr>
          <p:spPr>
            <a:xfrm>
              <a:off x="352425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/>
            <p:nvPr userDrawn="1"/>
          </p:nvCxnSpPr>
          <p:spPr>
            <a:xfrm>
              <a:off x="8674100" y="719666"/>
              <a:ext cx="0" cy="52607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53513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355896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4535130"/>
            <a:ext cx="2148760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355896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4535130"/>
            <a:ext cx="2148760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452508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1DB74C6-E1E3-4A4F-A899-AE944C4BC2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40308" y="1684461"/>
            <a:ext cx="2154706" cy="16216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87834FAF-E63C-4237-A219-3A85ABAC9EE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03337" y="1684461"/>
            <a:ext cx="2154706" cy="16216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ADF20-051D-0468-3294-0CE22DD5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C48C7F6-546B-E259-95A8-D317BBAB8C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E71239-E0C1-04AC-A5F1-6AB44F76757B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ur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53373D-FF10-4355-AA00-B31430F115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535130"/>
            <a:ext cx="1835088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5DD3A4-1F16-4549-AF79-33A7C7667FE8}"/>
              </a:ext>
            </a:extLst>
          </p:cNvPr>
          <p:cNvGrpSpPr/>
          <p:nvPr userDrawn="1"/>
        </p:nvGrpSpPr>
        <p:grpSpPr>
          <a:xfrm>
            <a:off x="3011869" y="1686759"/>
            <a:ext cx="6172262" cy="4256842"/>
            <a:chOff x="3011869" y="1686758"/>
            <a:chExt cx="6172262" cy="429362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36E4CD-9037-4D69-A3E3-6380D9131A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11869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A77083-F133-420F-93AD-77761878E8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31909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EF932C4-F1C3-47F2-84B8-FEC885C184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66192" y="1686758"/>
              <a:ext cx="0" cy="429362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F5ADDF-F780-4384-87F4-30070C81BB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84131" y="1686758"/>
              <a:ext cx="0" cy="429362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3545060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4535130"/>
            <a:ext cx="1617953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3545060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4535130"/>
            <a:ext cx="1617953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3545060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4535130"/>
            <a:ext cx="1617953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3545060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4535130"/>
            <a:ext cx="1838233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column text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42236" cy="16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A76DD000-F678-4F74-B689-3C21D4B60D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29003" y="1680599"/>
            <a:ext cx="1617954" cy="16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123E9D90-8EEF-4864-BB43-ED190DB0B4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87023" y="1673225"/>
            <a:ext cx="1617954" cy="16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2B2CFB9A-A9AE-487A-9D9A-22147BC5B8A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46978" y="1678310"/>
            <a:ext cx="1617954" cy="16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0E1D3434-C81E-4BE5-A058-CC08F924600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94654" y="1686759"/>
            <a:ext cx="1844846" cy="1621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17177-9740-009B-336C-CD9397B7C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CAD2314-A075-658F-1664-44E3305E5E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E5EFF98-ADBF-6CEF-0AEA-81947E94052D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389509"/>
            <a:ext cx="10287000" cy="1331865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 </a:t>
            </a:r>
            <a:br>
              <a:rPr lang="en-US"/>
            </a:br>
            <a:r>
              <a:rPr lang="en-US"/>
              <a:t>that runs to two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2050741"/>
            <a:ext cx="10287000" cy="3892859"/>
          </a:xfr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95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026BD-8233-4CE9-BFDD-A9E26AEFE3E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B4C1B-0A69-054B-6800-6C203E38A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C81CF23-183D-2353-4E0F-568EE1A2CC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42037C0-D5E4-AD2E-ECED-E9336924D929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3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  <p15:guide id="8" orient="horz" pos="37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E423193-F2CF-43C4-A4FA-5D8A65CDD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95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1ECE11-C8F6-5981-ED85-B1E4043F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F53585C-08C3-FE89-08FB-9DCA034420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6742992-6A62-A002-308C-891025F5CF31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3912">
          <p15:clr>
            <a:srgbClr val="FBAE40"/>
          </p15:clr>
        </p15:guide>
        <p15:guide id="3" pos="600">
          <p15:clr>
            <a:srgbClr val="FBAE40"/>
          </p15:clr>
        </p15:guide>
        <p15:guide id="4" orient="horz" pos="1056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  <p15:guide id="8" orient="horz" pos="1692">
          <p15:clr>
            <a:srgbClr val="FBAE40"/>
          </p15:clr>
        </p15:guide>
        <p15:guide id="9" orient="horz" pos="271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Click icon to add picture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0" indent="0">
              <a:buClr>
                <a:schemeClr val="tx2"/>
              </a:buClr>
              <a:buSzPct val="95000"/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AF337-04E3-4F84-A120-0176D637DD2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6D6729-3B09-8732-1943-892036A56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01652AB-36CE-A71B-5C37-81F95BAAD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94D8D6-8C56-CB32-8075-755E5E13CD26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78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3926">
          <p15:clr>
            <a:srgbClr val="FBAE40"/>
          </p15:clr>
        </p15:guide>
        <p15:guide id="3" pos="600">
          <p15:clr>
            <a:srgbClr val="FBAE40"/>
          </p15:clr>
        </p15:guide>
        <p15:guide id="4" orient="horz" pos="2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5309934"/>
            <a:ext cx="6155726" cy="494797"/>
          </a:xfrm>
        </p:spPr>
        <p:txBody>
          <a:bodyPr/>
          <a:lstStyle>
            <a:lvl1pPr marL="0" indent="0" algn="l">
              <a:buNone/>
              <a:defRPr sz="24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772530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2024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599CAA-D363-F2CD-E71B-5138371C93D5}"/>
              </a:ext>
            </a:extLst>
          </p:cNvPr>
          <p:cNvSpPr txBox="1">
            <a:spLocks/>
          </p:cNvSpPr>
          <p:nvPr userDrawn="1"/>
        </p:nvSpPr>
        <p:spPr>
          <a:xfrm>
            <a:off x="974725" y="3004766"/>
            <a:ext cx="6649393" cy="1843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5200"/>
              <a:t>Presentation </a:t>
            </a:r>
            <a:br>
              <a:rPr lang="en-US" sz="5200"/>
            </a:br>
            <a:r>
              <a:rPr lang="en-US" sz="5200"/>
              <a:t>Title Maximum of </a:t>
            </a:r>
            <a:br>
              <a:rPr lang="en-US" sz="5200"/>
            </a:br>
            <a:r>
              <a:rPr lang="en-US" sz="5200"/>
              <a:t>Three Lines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8CCC4B-9258-0A71-6B90-1A7E7CFC061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673816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CD793AE-048C-D32B-8E8B-0FC675538255}"/>
              </a:ext>
            </a:extLst>
          </p:cNvPr>
          <p:cNvSpPr txBox="1">
            <a:spLocks/>
          </p:cNvSpPr>
          <p:nvPr userDrawn="1"/>
        </p:nvSpPr>
        <p:spPr>
          <a:xfrm>
            <a:off x="952500" y="1617049"/>
            <a:ext cx="6780711" cy="843744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22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Insert-&gt;Header and Footer-&gt;Customizable 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C1276-3593-C288-6EC5-8BFCB683D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738" y="0"/>
            <a:ext cx="1941444" cy="1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02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4273"/>
            <a:ext cx="10290175" cy="869089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49325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570038"/>
            <a:ext cx="10290175" cy="4114800"/>
          </a:xfr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43D990-DA2C-4325-9406-725AE2DB1D29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DFC83-14A4-17CD-7EBD-B59E270E7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8" y="6286499"/>
            <a:ext cx="952620" cy="57150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BE690E-DFB4-D5FE-5812-DB8A23CE41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300" baseline="0"/>
            </a:lvl1pPr>
            <a:lvl2pPr marL="457200" indent="0">
              <a:buFontTx/>
              <a:buNone/>
              <a:defRPr sz="1300" baseline="0"/>
            </a:lvl2pPr>
            <a:lvl3pPr marL="914400" indent="0">
              <a:buFontTx/>
              <a:buNone/>
              <a:defRPr sz="1300" baseline="0"/>
            </a:lvl3pPr>
            <a:lvl4pPr marL="1371600" indent="0">
              <a:buFontTx/>
              <a:buNone/>
              <a:defRPr sz="1300" baseline="0"/>
            </a:lvl4pPr>
            <a:lvl5pPr marL="1828800" indent="0">
              <a:buFontTx/>
              <a:buNone/>
              <a:defRPr sz="1300" baseline="0"/>
            </a:lvl5pPr>
          </a:lstStyle>
          <a:p>
            <a:pPr lvl="0"/>
            <a:r>
              <a:rPr lang="en-US"/>
              <a:t>Insert-&gt;Header and Footer-&gt;Type Customizable Name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71C3CD9-9FC8-F280-3338-F33333656EF6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4"/>
            <a:ext cx="593362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3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80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Roboto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/>
              <a:t>Insert Web Address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9325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18316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728D-FF50-4FF2-AC2E-B13A3D44D5B9}"/>
              </a:ext>
            </a:extLst>
          </p:cNvPr>
          <p:cNvGrpSpPr/>
          <p:nvPr userDrawn="1"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6E0DE-15E0-485B-8083-6D1BB965B9B6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EFEE4-DF1C-4FDF-ABC6-804BF8FA2941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11476" y="3029213"/>
            <a:ext cx="2473565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Further Contact Person Name</a:t>
            </a:r>
          </a:p>
          <a:p>
            <a:pPr lvl="0"/>
            <a:r>
              <a:rPr lang="en-US"/>
              <a:t>Contact Person Title </a:t>
            </a:r>
          </a:p>
          <a:p>
            <a:pPr lvl="0"/>
            <a:r>
              <a:rPr lang="en-US"/>
              <a:t>Contact Person Unit</a:t>
            </a:r>
          </a:p>
          <a:p>
            <a:pPr lvl="0"/>
            <a:endParaRPr lang="en-US"/>
          </a:p>
          <a:p>
            <a:pPr lvl="0"/>
            <a:r>
              <a:rPr lang="en-US"/>
              <a:t>Phone: </a:t>
            </a:r>
          </a:p>
          <a:p>
            <a:pPr lvl="0"/>
            <a:r>
              <a:rPr lang="en-US"/>
              <a:t>Fax: </a:t>
            </a:r>
          </a:p>
          <a:p>
            <a:pPr lvl="0"/>
            <a:r>
              <a:rPr lang="en-US"/>
              <a:t>Email: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9905E-07E0-A4D3-F8DA-3DB0E6CF8A63}"/>
              </a:ext>
            </a:extLst>
          </p:cNvPr>
          <p:cNvSpPr txBox="1"/>
          <p:nvPr userDrawn="1"/>
        </p:nvSpPr>
        <p:spPr>
          <a:xfrm>
            <a:off x="9011476" y="6116752"/>
            <a:ext cx="2006651" cy="380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/>
              <a:t>CHANGING MEDICINE.</a:t>
            </a:r>
          </a:p>
          <a:p>
            <a:pPr>
              <a:lnSpc>
                <a:spcPct val="95000"/>
              </a:lnSpc>
            </a:pPr>
            <a:r>
              <a:rPr lang="en-US" sz="1300" b="1"/>
              <a:t>CHANGING LIVES</a:t>
            </a:r>
            <a:r>
              <a:rPr lang="en-US" sz="1300" b="1" spc="-200" baseline="0"/>
              <a:t>.</a:t>
            </a:r>
            <a:r>
              <a:rPr lang="en-US" sz="800" b="1" baseline="80000"/>
              <a:t>®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A6CC4-8BB3-37A4-6D4F-FA18A78DA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6" y="0"/>
            <a:ext cx="1941444" cy="1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68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8">
          <p15:clr>
            <a:srgbClr val="FBAE40"/>
          </p15:clr>
        </p15:guide>
        <p15:guide id="3" pos="5808">
          <p15:clr>
            <a:srgbClr val="FBAE40"/>
          </p15:clr>
        </p15:guide>
        <p15:guide id="4" pos="56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029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CFA8B-9BDF-CCC2-A054-5EBFA007C9CF}"/>
              </a:ext>
            </a:extLst>
          </p:cNvPr>
          <p:cNvSpPr/>
          <p:nvPr userDrawn="1"/>
        </p:nvSpPr>
        <p:spPr>
          <a:xfrm>
            <a:off x="0" y="6389513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80CC1-7A86-372C-D4F6-4ED8EF4057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9" y="6286501"/>
            <a:ext cx="952620" cy="5715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BC60266-CFC0-1524-DCCD-B9D211E06B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975" baseline="0"/>
            </a:lvl1pPr>
            <a:lvl2pPr marL="342900" indent="0">
              <a:buFontTx/>
              <a:buNone/>
              <a:defRPr sz="975" baseline="0"/>
            </a:lvl2pPr>
            <a:lvl3pPr marL="685800" indent="0">
              <a:buFontTx/>
              <a:buNone/>
              <a:defRPr sz="975" baseline="0"/>
            </a:lvl3pPr>
            <a:lvl4pPr marL="1028700" indent="0">
              <a:buFontTx/>
              <a:buNone/>
              <a:defRPr sz="975" baseline="0"/>
            </a:lvl4pPr>
            <a:lvl5pPr marL="1371600" indent="0">
              <a:buFontTx/>
              <a:buNone/>
              <a:defRPr sz="975" baseline="0"/>
            </a:lvl5pPr>
          </a:lstStyle>
          <a:p>
            <a:pPr lvl="0"/>
            <a:r>
              <a:rPr lang="en-US" dirty="0"/>
              <a:t>Insert-&gt;Header and Footer-&gt;Type Customizable Name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844B36-0087-F2A2-1367-CBA9F8A96C73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6"/>
            <a:ext cx="593363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z="975" smtClean="0"/>
              <a:t>‹#›</a:t>
            </a:fld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3459519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73B5-20C6-452F-8331-5CFA79CD2AF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2445-E2C4-4A16-8866-C77BBFBC7C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3CD721-AC37-1302-2760-E31305F2CC18}"/>
              </a:ext>
            </a:extLst>
          </p:cNvPr>
          <p:cNvSpPr/>
          <p:nvPr userDrawn="1"/>
        </p:nvSpPr>
        <p:spPr>
          <a:xfrm>
            <a:off x="0" y="6389513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6EE0A-90FB-B157-DC53-54424B003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9" y="6286501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E8746B-B1EF-7F68-454A-0DEA37419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975" baseline="0"/>
            </a:lvl1pPr>
            <a:lvl2pPr marL="342900" indent="0">
              <a:buFontTx/>
              <a:buNone/>
              <a:defRPr sz="975" baseline="0"/>
            </a:lvl2pPr>
            <a:lvl3pPr marL="685800" indent="0">
              <a:buFontTx/>
              <a:buNone/>
              <a:defRPr sz="975" baseline="0"/>
            </a:lvl3pPr>
            <a:lvl4pPr marL="1028700" indent="0">
              <a:buFontTx/>
              <a:buNone/>
              <a:defRPr sz="975" baseline="0"/>
            </a:lvl4pPr>
            <a:lvl5pPr marL="1371600" indent="0">
              <a:buFontTx/>
              <a:buNone/>
              <a:defRPr sz="975" baseline="0"/>
            </a:lvl5pPr>
          </a:lstStyle>
          <a:p>
            <a:pPr lvl="0"/>
            <a:r>
              <a:rPr lang="en-US" dirty="0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80A05EB-D7E5-BF56-DC3E-6C0FBC35AD3C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6"/>
            <a:ext cx="593363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z="975" smtClean="0"/>
              <a:t>‹#›</a:t>
            </a:fld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2690431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28801" y="304800"/>
            <a:ext cx="97514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684" y="1827213"/>
            <a:ext cx="47730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26684" y="3960813"/>
            <a:ext cx="47730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DAC517-19B3-8C36-0A15-0CE9FCA57167}"/>
              </a:ext>
            </a:extLst>
          </p:cNvPr>
          <p:cNvSpPr/>
          <p:nvPr userDrawn="1"/>
        </p:nvSpPr>
        <p:spPr>
          <a:xfrm>
            <a:off x="0" y="6389513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4DCC4-9384-17AD-07A2-A8829EDBF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9" y="6286501"/>
            <a:ext cx="952620" cy="571501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3DB126B-F82D-0ADE-1D7C-1B68F169A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975" baseline="0"/>
            </a:lvl1pPr>
            <a:lvl2pPr marL="342900" indent="0">
              <a:buFontTx/>
              <a:buNone/>
              <a:defRPr sz="975" baseline="0"/>
            </a:lvl2pPr>
            <a:lvl3pPr marL="685800" indent="0">
              <a:buFontTx/>
              <a:buNone/>
              <a:defRPr sz="975" baseline="0"/>
            </a:lvl3pPr>
            <a:lvl4pPr marL="1028700" indent="0">
              <a:buFontTx/>
              <a:buNone/>
              <a:defRPr sz="975" baseline="0"/>
            </a:lvl4pPr>
            <a:lvl5pPr marL="1371600" indent="0">
              <a:buFontTx/>
              <a:buNone/>
              <a:defRPr sz="975" baseline="0"/>
            </a:lvl5pPr>
          </a:lstStyle>
          <a:p>
            <a:pPr lvl="0"/>
            <a:r>
              <a:rPr lang="en-US" dirty="0"/>
              <a:t>Insert-&gt;Header and Footer-&gt;Type Customizable Name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FE764F2-4463-903C-CE40-25DDC5D3D714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6"/>
            <a:ext cx="593363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z="975" smtClean="0"/>
              <a:t>‹#›</a:t>
            </a:fld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4247629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304800"/>
            <a:ext cx="97514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684" y="1827213"/>
            <a:ext cx="47730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826684" y="3960813"/>
            <a:ext cx="97514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19DF6E-EB55-3615-A9B2-3E163C8CA7D3}"/>
              </a:ext>
            </a:extLst>
          </p:cNvPr>
          <p:cNvSpPr/>
          <p:nvPr userDrawn="1"/>
        </p:nvSpPr>
        <p:spPr>
          <a:xfrm>
            <a:off x="0" y="6389513"/>
            <a:ext cx="12192000" cy="468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2E2B1-CC8D-7FC7-07E5-5185C8FC7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99" y="6286501"/>
            <a:ext cx="952620" cy="571501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20CC659-89FD-9468-F79F-BC81D86595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5729" y="6539714"/>
            <a:ext cx="4679216" cy="31828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975" baseline="0"/>
            </a:lvl1pPr>
            <a:lvl2pPr marL="342900" indent="0">
              <a:buFontTx/>
              <a:buNone/>
              <a:defRPr sz="975" baseline="0"/>
            </a:lvl2pPr>
            <a:lvl3pPr marL="685800" indent="0">
              <a:buFontTx/>
              <a:buNone/>
              <a:defRPr sz="975" baseline="0"/>
            </a:lvl3pPr>
            <a:lvl4pPr marL="1028700" indent="0">
              <a:buFontTx/>
              <a:buNone/>
              <a:defRPr sz="975" baseline="0"/>
            </a:lvl4pPr>
            <a:lvl5pPr marL="1371600" indent="0">
              <a:buFontTx/>
              <a:buNone/>
              <a:defRPr sz="975" baseline="0"/>
            </a:lvl5pPr>
          </a:lstStyle>
          <a:p>
            <a:pPr lvl="0"/>
            <a:r>
              <a:rPr lang="en-US" dirty="0"/>
              <a:t>Insert-&gt;Header and Footer-&gt;Type Customizable Name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1FE19B-F711-ED2E-4A00-6104C0E0C899}"/>
              </a:ext>
            </a:extLst>
          </p:cNvPr>
          <p:cNvSpPr txBox="1">
            <a:spLocks/>
          </p:cNvSpPr>
          <p:nvPr userDrawn="1"/>
        </p:nvSpPr>
        <p:spPr>
          <a:xfrm>
            <a:off x="5794696" y="6539716"/>
            <a:ext cx="593363" cy="2407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A85C019-D2F0-434C-86E7-A9EDB467A2EF}" type="slidenum">
              <a:rPr lang="en-US" sz="975" smtClean="0"/>
              <a:t>‹#›</a:t>
            </a:fld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3111953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5309934"/>
            <a:ext cx="6155726" cy="494797"/>
          </a:xfrm>
        </p:spPr>
        <p:txBody>
          <a:bodyPr/>
          <a:lstStyle>
            <a:lvl1pPr marL="0" indent="0" algn="l">
              <a:buNone/>
              <a:defRPr sz="24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772530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Month XX, 2024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599CAA-D363-F2CD-E71B-5138371C93D5}"/>
              </a:ext>
            </a:extLst>
          </p:cNvPr>
          <p:cNvSpPr txBox="1">
            <a:spLocks/>
          </p:cNvSpPr>
          <p:nvPr userDrawn="1"/>
        </p:nvSpPr>
        <p:spPr>
          <a:xfrm>
            <a:off x="974725" y="3004766"/>
            <a:ext cx="6649393" cy="1843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5200"/>
              <a:t>Presentation </a:t>
            </a:r>
            <a:br>
              <a:rPr lang="en-US" sz="5200"/>
            </a:br>
            <a:r>
              <a:rPr lang="en-US" sz="5200"/>
              <a:t>Title Maximum of </a:t>
            </a:r>
            <a:br>
              <a:rPr lang="en-US" sz="5200"/>
            </a:br>
            <a:r>
              <a:rPr lang="en-US" sz="5200"/>
              <a:t>Three Lines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8CCC4B-9258-0A71-6B90-1A7E7CFC061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673816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CD793AE-048C-D32B-8E8B-0FC675538255}"/>
              </a:ext>
            </a:extLst>
          </p:cNvPr>
          <p:cNvSpPr txBox="1">
            <a:spLocks/>
          </p:cNvSpPr>
          <p:nvPr userDrawn="1"/>
        </p:nvSpPr>
        <p:spPr>
          <a:xfrm>
            <a:off x="952500" y="1617049"/>
            <a:ext cx="6780711" cy="843744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22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Insert-&gt;Header and Footer-&gt;Customizable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B4889-0EB2-814D-5B8E-479922853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738" y="0"/>
            <a:ext cx="1941444" cy="12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76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EA56B-9486-5A3F-0747-8EDA8441FF8B}"/>
              </a:ext>
            </a:extLst>
          </p:cNvPr>
          <p:cNvSpPr txBox="1"/>
          <p:nvPr userDrawn="1"/>
        </p:nvSpPr>
        <p:spPr>
          <a:xfrm>
            <a:off x="960098" y="6116752"/>
            <a:ext cx="2006651" cy="380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300"/>
              <a:t>CHANGING MEDICINE.</a:t>
            </a:r>
          </a:p>
          <a:p>
            <a:pPr>
              <a:lnSpc>
                <a:spcPct val="95000"/>
              </a:lnSpc>
            </a:pPr>
            <a:r>
              <a:rPr lang="en-US" sz="1300" b="1"/>
              <a:t>CHANGING LIVES</a:t>
            </a:r>
            <a:r>
              <a:rPr lang="en-US" sz="1300" b="1" spc="-200" baseline="0"/>
              <a:t>.</a:t>
            </a:r>
            <a:r>
              <a:rPr lang="en-US" sz="800" b="1" baseline="80000"/>
              <a:t>®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9A4D7C-11D5-0FEB-2B1F-A66824BC04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523195"/>
            <a:ext cx="5277727" cy="807913"/>
          </a:xfrm>
          <a:solidFill>
            <a:schemeClr val="accent1"/>
          </a:solidFill>
        </p:spPr>
        <p:txBody>
          <a:bodyPr wrap="none" lIns="182880" tIns="45720" rIns="182880" bIns="0" anchor="t" anchorCtr="0">
            <a:spAutoFit/>
          </a:bodyPr>
          <a:lstStyle>
            <a:lvl1pPr algn="l">
              <a:lnSpc>
                <a:spcPct val="90000"/>
              </a:lnSpc>
              <a:defRPr sz="5500" b="1" cap="none" spc="0" baseline="0"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Example of the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ADF7265-D175-014B-94A4-4EFAB63860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438" y="3447318"/>
            <a:ext cx="7808869" cy="807913"/>
          </a:xfrm>
          <a:solidFill>
            <a:schemeClr val="accent1"/>
          </a:solidFill>
        </p:spPr>
        <p:txBody>
          <a:bodyPr wrap="none" lIns="182880" tIns="45720" rIns="182880" bIns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5500" b="1" i="0" spc="0" baseline="0">
                <a:latin typeface="Roboto" panose="02000000000000000000" pitchFamily="2" charset="0"/>
              </a:defRPr>
            </a:lvl1pPr>
            <a:lvl2pPr>
              <a:defRPr baseline="0">
                <a:latin typeface="Antonio" panose="02000503000000000000" pitchFamily="2" charset="77"/>
              </a:defRPr>
            </a:lvl2pPr>
            <a:lvl3pPr>
              <a:defRPr baseline="0">
                <a:latin typeface="Antonio" panose="02000503000000000000" pitchFamily="2" charset="77"/>
              </a:defRPr>
            </a:lvl3pPr>
            <a:lvl4pPr>
              <a:defRPr baseline="0">
                <a:latin typeface="Antonio" panose="02000503000000000000" pitchFamily="2" charset="77"/>
              </a:defRPr>
            </a:lvl4pPr>
            <a:lvl5pPr>
              <a:defRPr baseline="0">
                <a:latin typeface="Antonio" panose="02000503000000000000" pitchFamily="2" charset="77"/>
              </a:defRPr>
            </a:lvl5pPr>
          </a:lstStyle>
          <a:p>
            <a:pPr lvl="0"/>
            <a:r>
              <a:rPr lang="en-US"/>
              <a:t>Presentation Title Slide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4C61BE3-73BC-EC89-0C3E-BD4D2CC97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438" y="4993593"/>
            <a:ext cx="2547813" cy="378565"/>
          </a:xfrm>
          <a:solidFill>
            <a:schemeClr val="bg1"/>
          </a:solidFill>
        </p:spPr>
        <p:txBody>
          <a:bodyPr wrap="none" lIns="182880" tIns="45720" rIns="182880" bIns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2400" b="0" i="0" spc="0" baseline="0">
                <a:latin typeface="Roboto" panose="02000000000000000000" pitchFamily="2" charset="0"/>
              </a:defRPr>
            </a:lvl1pPr>
            <a:lvl2pPr>
              <a:defRPr baseline="0">
                <a:latin typeface="Antonio" panose="02000503000000000000" pitchFamily="2" charset="77"/>
              </a:defRPr>
            </a:lvl2pPr>
            <a:lvl3pPr>
              <a:defRPr baseline="0">
                <a:latin typeface="Antonio" panose="02000503000000000000" pitchFamily="2" charset="77"/>
              </a:defRPr>
            </a:lvl3pPr>
            <a:lvl4pPr>
              <a:defRPr baseline="0">
                <a:latin typeface="Antonio" panose="02000503000000000000" pitchFamily="2" charset="77"/>
              </a:defRPr>
            </a:lvl4pPr>
            <a:lvl5pPr>
              <a:defRPr baseline="0">
                <a:latin typeface="Antonio" panose="02000503000000000000" pitchFamily="2" charset="77"/>
              </a:defRPr>
            </a:lvl5pPr>
          </a:lstStyle>
          <a:p>
            <a:pPr lvl="0"/>
            <a:r>
              <a:rPr lang="en-US"/>
              <a:t>Month XX, 2024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206F2B-12F1-2923-F3B1-B58BC2AB0F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0438" y="4545706"/>
            <a:ext cx="4104329" cy="378565"/>
          </a:xfrm>
          <a:solidFill>
            <a:schemeClr val="bg1"/>
          </a:solidFill>
        </p:spPr>
        <p:txBody>
          <a:bodyPr wrap="none" lIns="182880" tIns="45720" rIns="182880" bIns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2400" b="1" i="0" cap="all" spc="0" baseline="0">
                <a:latin typeface="Roboto" panose="02000000000000000000" pitchFamily="2" charset="0"/>
              </a:defRPr>
            </a:lvl1pPr>
            <a:lvl2pPr>
              <a:defRPr baseline="0">
                <a:latin typeface="Antonio" panose="02000503000000000000" pitchFamily="2" charset="77"/>
              </a:defRPr>
            </a:lvl2pPr>
            <a:lvl3pPr>
              <a:defRPr baseline="0">
                <a:latin typeface="Antonio" panose="02000503000000000000" pitchFamily="2" charset="77"/>
              </a:defRPr>
            </a:lvl3pPr>
            <a:lvl4pPr>
              <a:defRPr baseline="0">
                <a:latin typeface="Antonio" panose="02000503000000000000" pitchFamily="2" charset="77"/>
              </a:defRPr>
            </a:lvl4pPr>
            <a:lvl5pPr>
              <a:defRPr baseline="0">
                <a:latin typeface="Antonio" panose="02000503000000000000" pitchFamily="2" charset="77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286044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99232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637441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16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– Soli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99232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637441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22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Slide –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F1BFF78-7921-E5E6-14CF-91C39C225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99232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637441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699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– Soli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61D2154-E488-ADAC-E534-58FF92F26C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CEABD34-8C15-BD54-FEA5-53E8638AE0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523195"/>
            <a:ext cx="5240858" cy="807913"/>
          </a:xfrm>
          <a:solidFill>
            <a:schemeClr val="accent1"/>
          </a:solidFill>
        </p:spPr>
        <p:txBody>
          <a:bodyPr wrap="none" lIns="182880" tIns="45720" rIns="182880" bIns="0" anchor="t" anchorCtr="0">
            <a:spAutoFit/>
          </a:bodyPr>
          <a:lstStyle>
            <a:lvl1pPr algn="l">
              <a:lnSpc>
                <a:spcPct val="90000"/>
              </a:lnSpc>
              <a:defRPr sz="5500" b="1" cap="none" spc="0" baseline="0">
                <a:solidFill>
                  <a:schemeClr val="tx1"/>
                </a:solidFill>
                <a:latin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A8279029-4B82-05CF-219D-181B86C7A5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438" y="3447318"/>
            <a:ext cx="3331681" cy="807913"/>
          </a:xfrm>
          <a:solidFill>
            <a:schemeClr val="accent1"/>
          </a:solidFill>
        </p:spPr>
        <p:txBody>
          <a:bodyPr wrap="none" lIns="182880" tIns="45720" rIns="182880" bIns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5500" b="1" i="0" spc="0" baseline="0">
                <a:latin typeface="Roboto" panose="02000000000000000000" pitchFamily="2" charset="0"/>
              </a:defRPr>
            </a:lvl1pPr>
            <a:lvl2pPr>
              <a:defRPr baseline="0">
                <a:latin typeface="Antonio" panose="02000503000000000000" pitchFamily="2" charset="77"/>
              </a:defRPr>
            </a:lvl2pPr>
            <a:lvl3pPr>
              <a:defRPr baseline="0">
                <a:latin typeface="Antonio" panose="02000503000000000000" pitchFamily="2" charset="77"/>
              </a:defRPr>
            </a:lvl3pPr>
            <a:lvl4pPr>
              <a:defRPr baseline="0">
                <a:latin typeface="Antonio" panose="02000503000000000000" pitchFamily="2" charset="77"/>
              </a:defRPr>
            </a:lvl4pPr>
            <a:lvl5pPr>
              <a:defRPr baseline="0">
                <a:latin typeface="Antonio" panose="02000503000000000000" pitchFamily="2" charset="77"/>
              </a:defRPr>
            </a:lvl5pPr>
          </a:lstStyle>
          <a:p>
            <a:pPr lvl="0"/>
            <a:r>
              <a:rPr lang="en-US"/>
              <a:t>with Bars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C961381-3ACC-D2FC-E9CB-3A868FB57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0438" y="4545706"/>
            <a:ext cx="4096314" cy="378565"/>
          </a:xfrm>
          <a:solidFill>
            <a:schemeClr val="bg1"/>
          </a:solidFill>
        </p:spPr>
        <p:txBody>
          <a:bodyPr wrap="none" lIns="182880" tIns="45720" rIns="182880" bIns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2400" b="1" i="0" cap="none" spc="0" baseline="0">
                <a:latin typeface="Roboto" panose="02000000000000000000" pitchFamily="2" charset="0"/>
              </a:defRPr>
            </a:lvl1pPr>
            <a:lvl2pPr>
              <a:defRPr baseline="0">
                <a:latin typeface="Antonio" panose="02000503000000000000" pitchFamily="2" charset="77"/>
              </a:defRPr>
            </a:lvl2pPr>
            <a:lvl3pPr>
              <a:defRPr baseline="0">
                <a:latin typeface="Antonio" panose="02000503000000000000" pitchFamily="2" charset="77"/>
              </a:defRPr>
            </a:lvl3pPr>
            <a:lvl4pPr>
              <a:defRPr baseline="0">
                <a:latin typeface="Antonio" panose="02000503000000000000" pitchFamily="2" charset="77"/>
              </a:defRPr>
            </a:lvl4pPr>
            <a:lvl5pPr>
              <a:defRPr baseline="0">
                <a:latin typeface="Antonio" panose="02000503000000000000" pitchFamily="2" charset="77"/>
              </a:defRPr>
            </a:lvl5pPr>
          </a:lstStyle>
          <a:p>
            <a:pPr lvl="0"/>
            <a:r>
              <a:rPr lang="en-US"/>
              <a:t>Section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1592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85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5" r:id="rId34"/>
    <p:sldLayoutId id="2147483696" r:id="rId35"/>
    <p:sldLayoutId id="2147483697" r:id="rId36"/>
    <p:sldLayoutId id="2147483698" r:id="rId3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1.jp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3.jp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8.jpg"/><Relationship Id="rId4" Type="http://schemas.openxmlformats.org/officeDocument/2006/relationships/image" Target="../media/image113.jp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0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5.jp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2507381"/>
            <a:ext cx="10354360" cy="1843238"/>
          </a:xfrm>
        </p:spPr>
        <p:txBody>
          <a:bodyPr>
            <a:normAutofit/>
          </a:bodyPr>
          <a:lstStyle/>
          <a:p>
            <a:r>
              <a:rPr lang="en-US" dirty="0"/>
              <a:t>Basic Fracture Care Principals</a:t>
            </a:r>
            <a:br>
              <a:rPr lang="en-US" dirty="0"/>
            </a:b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725" y="4286251"/>
            <a:ext cx="10354360" cy="1500772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OCTOBER 2025</a:t>
            </a:r>
          </a:p>
          <a:p>
            <a:r>
              <a:rPr lang="en-US" sz="1400" b="1" dirty="0"/>
              <a:t>IOWA PA SOCIETY FALL CME</a:t>
            </a:r>
          </a:p>
          <a:p>
            <a:r>
              <a:rPr lang="en-US" sz="1400" dirty="0"/>
              <a:t>Mary Greve, MPAS, PA-C, MHA</a:t>
            </a:r>
          </a:p>
          <a:p>
            <a:r>
              <a:rPr lang="en-US" sz="1400" dirty="0"/>
              <a:t>University of Iowa, Department of Orthopedics</a:t>
            </a:r>
          </a:p>
          <a:p>
            <a:r>
              <a:rPr lang="en-US" sz="1400" dirty="0"/>
              <a:t>Mary-Greve@uiowa.edu</a:t>
            </a:r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4FEAB7C-C9CE-80ED-3270-94A35E944A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324" r="103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952CA-4104-01B3-B613-8AABDC3F7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2822624"/>
            <a:ext cx="548077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66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3499-FEE0-46F0-DD52-380F52A8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 Pearls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A022C-0D01-8A2E-07A8-1AA8AA562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Avulsion fractures are essentially Xray evidence of sprains</a:t>
            </a:r>
          </a:p>
          <a:p>
            <a:r>
              <a:rPr lang="en-US" altLang="en-US" dirty="0"/>
              <a:t>Stable fractures can WBAT in a boot</a:t>
            </a:r>
          </a:p>
          <a:p>
            <a:r>
              <a:rPr lang="en-US" altLang="en-US" dirty="0"/>
              <a:t>Don’t miss unstable fractures – look for them! If unsure, it’s better to over treat</a:t>
            </a:r>
          </a:p>
          <a:p>
            <a:r>
              <a:rPr lang="en-US" altLang="en-US" dirty="0"/>
              <a:t>Always think of more significant injuries when you see a medial malleolus fracture without a lateral fracture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DD20A-B2D3-CE39-3F1E-7E6C5EB8A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763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AA430-E203-95C3-6AF1-782B56F12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Metatarsal Fractures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8B060-7F8B-C033-BE80-2BD4F5F576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2525E5A-2CA0-A45F-8ACF-8AE48D6FD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0507"/>
          <a:stretch/>
        </p:blipFill>
        <p:spPr>
          <a:xfrm>
            <a:off x="4391386" y="1687513"/>
            <a:ext cx="3425102" cy="38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675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F7B88-0FB6-9080-97FC-4C071631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FF074-D8A8-2DBD-7BD7-85E700DF2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fractures</a:t>
            </a:r>
          </a:p>
          <a:p>
            <a:r>
              <a:rPr lang="en-US" dirty="0"/>
              <a:t>Often twisting injury or crush injury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dirty="0"/>
              <a:t>Swelling that can be diffuse</a:t>
            </a:r>
          </a:p>
          <a:p>
            <a:pPr lvl="1"/>
            <a:r>
              <a:rPr lang="en-US" dirty="0"/>
              <a:t>Early ecchymosis doesn’t always show up. If there, can be on plantar aspect of foot</a:t>
            </a:r>
          </a:p>
          <a:p>
            <a:pPr lvl="1"/>
            <a:r>
              <a:rPr lang="en-US" dirty="0"/>
              <a:t>Limp/Non weight bearing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B5163-4D9A-553F-4407-BC3D5FBC1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4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37F8-911D-D1EB-58D7-9F3E2EB9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Metatarsal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9827-CA27-0DE2-263A-3A8E3BC7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554410"/>
            <a:ext cx="10302446" cy="4256843"/>
          </a:xfrm>
        </p:spPr>
        <p:txBody>
          <a:bodyPr/>
          <a:lstStyle/>
          <a:p>
            <a:r>
              <a:rPr lang="en-US" dirty="0" err="1"/>
              <a:t>Xrays</a:t>
            </a:r>
            <a:r>
              <a:rPr lang="en-US" dirty="0"/>
              <a:t> – Oblique, AP, Lateral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8835E-79B2-B468-CA4D-EF2615D0A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2" descr="foot xray">
            <a:extLst>
              <a:ext uri="{FF2B5EF4-FFF2-40B4-BE49-F238E27FC236}">
                <a16:creationId xmlns:a16="http://schemas.microsoft.com/office/drawing/2014/main" id="{27C10919-CCB0-09D4-B970-A4091D59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499" y="2294021"/>
            <a:ext cx="5015163" cy="39142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3" descr="foot xray1">
            <a:extLst>
              <a:ext uri="{FF2B5EF4-FFF2-40B4-BE49-F238E27FC236}">
                <a16:creationId xmlns:a16="http://schemas.microsoft.com/office/drawing/2014/main" id="{5F85260F-85BB-1F39-EDB6-3C7C268AF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3721" y="2323073"/>
            <a:ext cx="5553385" cy="36467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5423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26884-D649-84A1-C263-F3C605C6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Metatarsal Fractures – 5</a:t>
            </a:r>
            <a:r>
              <a:rPr lang="en-US" baseline="30000" dirty="0"/>
              <a:t>th</a:t>
            </a:r>
            <a:r>
              <a:rPr lang="en-US" dirty="0"/>
              <a:t> MT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B4D851-53F8-FA12-42E8-4A6C209D3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079" y="1687513"/>
            <a:ext cx="4169717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3FE2C-3905-D229-9DA0-D32A1A141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197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</a:t>
            </a:r>
            <a:r>
              <a:rPr lang="en-US" altLang="en-US" baseline="30000"/>
              <a:t>th</a:t>
            </a:r>
            <a:r>
              <a:rPr lang="en-US" altLang="en-US"/>
              <a:t> Metatarsal Shaft Fractures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42014A6-AA51-D97B-3779-21A3E88AD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29937" y="1299739"/>
            <a:ext cx="2816596" cy="4877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63D35D-60B9-009E-1595-C8D434B9C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329" y="1299740"/>
            <a:ext cx="3414056" cy="4877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AFC46-5216-D2A2-5C57-B2A949B1683A}"/>
              </a:ext>
            </a:extLst>
          </p:cNvPr>
          <p:cNvSpPr txBox="1"/>
          <p:nvPr/>
        </p:nvSpPr>
        <p:spPr>
          <a:xfrm>
            <a:off x="625642" y="1299739"/>
            <a:ext cx="4515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go on to heal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usually displaced enough to need surgery but if there is a lot of displacement, it’s worth an Ortho consult within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Hard soled shoe or boot for comfort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WBAT (may need crutches)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Ice, elevation, NSAIDS</a:t>
            </a:r>
          </a:p>
        </p:txBody>
      </p:sp>
    </p:spTree>
    <p:extLst>
      <p:ext uri="{BB962C8B-B14F-4D97-AF65-F5344CB8AC3E}">
        <p14:creationId xmlns:p14="http://schemas.microsoft.com/office/powerpoint/2010/main" val="4449642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867F-7B5C-E129-081D-BD864A3D9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Soled Shoe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0630B-4E1B-6DDE-4B29-057D5F2B168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Boot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DBC41-D1CF-331D-63B7-FD7839D7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Metatarsal Shaft Fractures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92DF9F-CAED-80FC-CB66-A86B47C4D7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hard soled shoe">
            <a:extLst>
              <a:ext uri="{FF2B5EF4-FFF2-40B4-BE49-F238E27FC236}">
                <a16:creationId xmlns:a16="http://schemas.microsoft.com/office/drawing/2014/main" id="{E762EFB8-7C9D-1F48-5E00-6BF11561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6817" y="2272025"/>
            <a:ext cx="2891589" cy="37725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114163-1FBE-0AFE-F0AB-1A5F08CD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596" y="2161881"/>
            <a:ext cx="3111365" cy="38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549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993FED-CB65-78AD-AC3B-4B3D2FEB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Fracture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B7FCE6-E8F0-8402-2756-D01C1C3D7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455" y="1687513"/>
            <a:ext cx="4170964" cy="425608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904EBA-47BE-5B9E-7802-5E3BF71BC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86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4380-04E7-87F2-8AB9-9B15D7DB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Fracture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411CF2-05F7-BB0B-39DF-DDA0AA6F0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1" t="7830" r="-411" b="18968"/>
          <a:stretch/>
        </p:blipFill>
        <p:spPr>
          <a:xfrm>
            <a:off x="2072870" y="1638381"/>
            <a:ext cx="3588642" cy="42200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0AF83-01CD-DDEA-2B11-9E9715AB1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CAF21-3C7E-8D29-960A-A07E6B0B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68821" y="2632080"/>
            <a:ext cx="4858933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84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CC6F-5D1A-9B0E-0627-186713FB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0B8B7-2B87-F90C-6DE6-8711892F6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Rate of Nonunion (up to 30%)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Typically 6-8 weeks in a case, NWB</a:t>
            </a:r>
          </a:p>
          <a:p>
            <a:pPr lvl="1"/>
            <a:r>
              <a:rPr lang="en-US" dirty="0"/>
              <a:t>Sometimes need surgery</a:t>
            </a:r>
          </a:p>
          <a:p>
            <a:pPr lvl="1"/>
            <a:r>
              <a:rPr lang="en-US" dirty="0"/>
              <a:t>Would put in a splint or a boot and have NWB before getting to Ortho within 1-2 weeks</a:t>
            </a:r>
          </a:p>
          <a:p>
            <a:pPr lvl="1"/>
            <a:r>
              <a:rPr lang="en-US" dirty="0"/>
              <a:t>Elevation, NSAIDS, APAP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F5D99-3132-CD8C-6006-E903C175C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97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6DBE-1C7A-426D-878D-3E17B826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for a Fracture Work Up -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17859-0F9C-676E-B01B-745C1D450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Always get films of what you need	</a:t>
            </a:r>
          </a:p>
          <a:p>
            <a:pPr lvl="1"/>
            <a:r>
              <a:rPr lang="en-US" dirty="0"/>
              <a:t>For instance, if you think a patient has an ankle fracture, order ankle films, not tib fib films</a:t>
            </a:r>
          </a:p>
          <a:p>
            <a:pPr lvl="1"/>
            <a:r>
              <a:rPr lang="en-US" dirty="0"/>
              <a:t>If you aren’t sure what to get, ask Radiology (see addendum on this presentation)</a:t>
            </a:r>
          </a:p>
          <a:p>
            <a:pPr lvl="1"/>
            <a:r>
              <a:rPr lang="en-US" dirty="0"/>
              <a:t>Long bone films should include a full view of the joint above and below</a:t>
            </a:r>
          </a:p>
          <a:p>
            <a:pPr lvl="1"/>
            <a:r>
              <a:rPr lang="en-US" dirty="0"/>
              <a:t>In addition, always order images of the joints above and below a </a:t>
            </a:r>
            <a:r>
              <a:rPr lang="en-US" u="sng" dirty="0"/>
              <a:t>long bone </a:t>
            </a:r>
            <a:r>
              <a:rPr lang="en-US" dirty="0"/>
              <a:t>fracture</a:t>
            </a:r>
          </a:p>
          <a:p>
            <a:pPr lvl="2"/>
            <a:r>
              <a:rPr lang="en-US" dirty="0"/>
              <a:t>Ex: forearm fractures require images of the elbow and wrist</a:t>
            </a:r>
          </a:p>
          <a:p>
            <a:pPr lvl="1"/>
            <a:r>
              <a:rPr lang="en-US" dirty="0"/>
              <a:t>Make sure films are good quality. This is your responsibility!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A4B58-BAE1-BDE5-AD1B-D045A8CAC9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817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C4283-7783-7EB6-1994-FCB2C79A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Avulsion Fracture of the 5</a:t>
            </a:r>
            <a:r>
              <a:rPr lang="en-US" baseline="30000" dirty="0"/>
              <a:t>th</a:t>
            </a:r>
            <a:r>
              <a:rPr lang="en-US" dirty="0"/>
              <a:t> MT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4E212-65EF-811D-E480-76765B1B1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anatomy of 5th MT fractures">
            <a:extLst>
              <a:ext uri="{FF2B5EF4-FFF2-40B4-BE49-F238E27FC236}">
                <a16:creationId xmlns:a16="http://schemas.microsoft.com/office/drawing/2014/main" id="{D3128642-35F7-F34C-4153-5E03BF3C1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9978" y="1687513"/>
            <a:ext cx="4167919" cy="4256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6825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8E0C-953A-74CE-E173-DFF88569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Avulsion Fracture of the 5</a:t>
            </a:r>
            <a:r>
              <a:rPr lang="en-US" baseline="30000" dirty="0"/>
              <a:t>th</a:t>
            </a:r>
            <a:r>
              <a:rPr lang="en-US" dirty="0"/>
              <a:t> MT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B120D-A3B5-78CD-A5D7-E2E1C7649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6314575" cy="4256843"/>
          </a:xfrm>
        </p:spPr>
        <p:txBody>
          <a:bodyPr/>
          <a:lstStyle/>
          <a:p>
            <a:r>
              <a:rPr lang="en-US" sz="2600" dirty="0">
                <a:latin typeface="+mn-lt"/>
                <a:ea typeface="Roboto Condensed" panose="02000000000000000000" pitchFamily="2" charset="0"/>
              </a:rPr>
              <a:t>One of the most common fractures of the foot</a:t>
            </a:r>
          </a:p>
          <a:p>
            <a:r>
              <a:rPr lang="en-US" sz="2600" dirty="0">
                <a:latin typeface="+mn-lt"/>
                <a:ea typeface="Roboto Condensed" panose="02000000000000000000" pitchFamily="2" charset="0"/>
              </a:rPr>
              <a:t>Comes from sudden twisting injury </a:t>
            </a:r>
          </a:p>
          <a:p>
            <a:r>
              <a:rPr lang="en-US" sz="2600" dirty="0">
                <a:latin typeface="+mn-lt"/>
                <a:ea typeface="Roboto Condensed" panose="02000000000000000000" pitchFamily="2" charset="0"/>
              </a:rPr>
              <a:t>Exam </a:t>
            </a:r>
          </a:p>
          <a:p>
            <a:pPr lvl="1"/>
            <a:r>
              <a:rPr lang="en-US" dirty="0"/>
              <a:t>Usually tenderness at the tuberosity </a:t>
            </a:r>
          </a:p>
          <a:p>
            <a:pPr lvl="1"/>
            <a:r>
              <a:rPr lang="en-US" dirty="0"/>
              <a:t>Can have some swelling and ecchymosis</a:t>
            </a:r>
          </a:p>
          <a:p>
            <a:pPr lvl="1"/>
            <a:r>
              <a:rPr lang="en-US" dirty="0"/>
              <a:t>Sometimes complain of ankle pain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FE3BF5-D4AB-00C5-A6BB-683276CD0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B608E-ED4A-2B4E-8D92-8555F27A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71328" y="2197002"/>
            <a:ext cx="4186212" cy="31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98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C6829-6D4B-A755-9561-80BC502E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Avulsion Fracture of the 5</a:t>
            </a:r>
            <a:r>
              <a:rPr lang="en-US" baseline="30000" dirty="0"/>
              <a:t>th</a:t>
            </a:r>
            <a:r>
              <a:rPr lang="en-US" dirty="0"/>
              <a:t> MT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1E7AF-B295-7ECD-B7DD-BE780DF2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altLang="en-US" dirty="0"/>
              <a:t>Because this injury essentially crosses the ankle joint, you must immobilize the ankle as well as the injured foot</a:t>
            </a:r>
          </a:p>
          <a:p>
            <a:pPr lvl="1"/>
            <a:r>
              <a:rPr lang="en-US" altLang="en-US" dirty="0"/>
              <a:t>Boot (ok to come off for showering, rest, and sleep) rather than a hard soled shoe</a:t>
            </a:r>
          </a:p>
          <a:p>
            <a:pPr lvl="1"/>
            <a:r>
              <a:rPr lang="en-US" altLang="en-US" dirty="0"/>
              <a:t>Usually there is no need for opiates, Tylenol is appropriate</a:t>
            </a:r>
          </a:p>
          <a:p>
            <a:pPr lvl="1"/>
            <a:r>
              <a:rPr lang="en-US" altLang="en-US" dirty="0"/>
              <a:t>WBAT, see Ortho in 1-2 weeks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62B71-56CA-80FE-1952-1F2B41A02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66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A5BA-B5A6-62B8-8F7F-4101D8B2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Jones vs Avulsion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63C7C7-DB0D-9834-C66A-EA766AD9A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599274" y="2173127"/>
            <a:ext cx="3967059" cy="29736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EF674-5D23-D488-54A9-E24658F82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9D34C-95B2-42CB-A533-3F98C71F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67"/>
          <a:stretch/>
        </p:blipFill>
        <p:spPr>
          <a:xfrm rot="16200000">
            <a:off x="996292" y="2876526"/>
            <a:ext cx="3967060" cy="1566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A2B383-2796-9262-4F8B-3F20AB4191C1}"/>
              </a:ext>
            </a:extLst>
          </p:cNvPr>
          <p:cNvSpPr txBox="1"/>
          <p:nvPr/>
        </p:nvSpPr>
        <p:spPr>
          <a:xfrm>
            <a:off x="9388644" y="3475263"/>
            <a:ext cx="203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Avulsion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95A79-83B2-74D0-8C1F-F1249B62B372}"/>
              </a:ext>
            </a:extLst>
          </p:cNvPr>
          <p:cNvSpPr txBox="1"/>
          <p:nvPr/>
        </p:nvSpPr>
        <p:spPr>
          <a:xfrm>
            <a:off x="4405363" y="348683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432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EC8D-3C5B-351A-F128-1EF7C866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Lisfranc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F1C4-DD27-19E7-3D87-18C680465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Presents with diffuse foot pain, inability to bear weight, and possibly swelling/ecchymosis, but not always</a:t>
            </a:r>
          </a:p>
          <a:p>
            <a:r>
              <a:rPr lang="en-US" dirty="0"/>
              <a:t>May see widening at the Lisfranc joint on Xray but may need weight bearing films or advanced imaging to see it</a:t>
            </a:r>
          </a:p>
          <a:p>
            <a:pPr lvl="1"/>
            <a:r>
              <a:rPr lang="en-US" dirty="0"/>
              <a:t>Get bilateral weight bearing AP view if suspected so you can compare to the uninjured side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CAEFB-49D2-C19C-93C8-DD3582E3A2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46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53D4-94FB-427A-F253-3F186239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Lisfranc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5F7FE-929D-0AA4-1A49-09617D82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588167"/>
            <a:ext cx="10302446" cy="4355433"/>
          </a:xfrm>
        </p:spPr>
        <p:txBody>
          <a:bodyPr/>
          <a:lstStyle/>
          <a:p>
            <a:r>
              <a:rPr lang="en-US" dirty="0"/>
              <a:t>Disruption of the Lisfranc joint with or without a fractures of the proximal second metatarsal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BC7E4-D3AD-0045-0CEB-D24711668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16EB9-62E5-0407-2121-9C916959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26" y="2478660"/>
            <a:ext cx="4975467" cy="37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57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6E95-2AD9-489B-CCAA-D82BF640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B7CAA-02CE-0BF4-F059-ECC1A7B2A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 and nearly always do well with symptomatic treatment</a:t>
            </a:r>
          </a:p>
          <a:p>
            <a:pPr lvl="1"/>
            <a:r>
              <a:rPr lang="en-US" dirty="0"/>
              <a:t>Buddy tape</a:t>
            </a:r>
          </a:p>
          <a:p>
            <a:pPr lvl="1"/>
            <a:r>
              <a:rPr lang="en-US" dirty="0"/>
              <a:t>Hard soled shoe</a:t>
            </a:r>
          </a:p>
          <a:p>
            <a:pPr lvl="1"/>
            <a:r>
              <a:rPr lang="en-US" dirty="0"/>
              <a:t>NSAIDS or APAP</a:t>
            </a:r>
          </a:p>
          <a:p>
            <a:pPr lvl="1"/>
            <a:r>
              <a:rPr lang="en-US" dirty="0"/>
              <a:t>WBAT, return to activities as tolerated</a:t>
            </a:r>
          </a:p>
          <a:p>
            <a:pPr lvl="1"/>
            <a:r>
              <a:rPr lang="en-US" dirty="0"/>
              <a:t>Follow up only if pain persists more than several weeks</a:t>
            </a:r>
          </a:p>
          <a:p>
            <a:r>
              <a:rPr lang="en-US" dirty="0"/>
              <a:t>Exception</a:t>
            </a:r>
          </a:p>
          <a:p>
            <a:pPr lvl="1"/>
            <a:r>
              <a:rPr lang="en-US" dirty="0"/>
              <a:t>Significant displacement in a great toe warrants Ortho referral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47437-4FB7-8F9F-1AB4-79832069A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355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A441A-3D95-E0FC-4550-5C34B639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Toe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F36EB-42EB-0A7C-CF4D-DCD565D78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169" y="1676400"/>
            <a:ext cx="2816527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C51AA-1E19-A37D-91CE-F356D8D8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4FA65-2978-7792-8EE9-3B91CC541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259" y="1676401"/>
            <a:ext cx="2816527" cy="420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E9B90-3DD2-4A5B-7E57-BD5F49A8FB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45" t="17078" r="22273" b="35358"/>
          <a:stretch/>
        </p:blipFill>
        <p:spPr>
          <a:xfrm>
            <a:off x="8389884" y="1676400"/>
            <a:ext cx="3404012" cy="42064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C26D8E-E18B-805B-2991-A5B236453685}"/>
              </a:ext>
            </a:extLst>
          </p:cNvPr>
          <p:cNvSpPr/>
          <p:nvPr/>
        </p:nvSpPr>
        <p:spPr>
          <a:xfrm>
            <a:off x="2069432" y="3308684"/>
            <a:ext cx="1167063" cy="1515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F8D5D-FDB2-CF64-209E-A85BFEDB0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231109"/>
            <a:ext cx="1369567" cy="1548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14D2A-3E20-D484-4AF9-FD2FE9908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147" y="2255925"/>
            <a:ext cx="1365622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37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6E1A-6BFF-8661-3835-D8982947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Toe Fractures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B00F0-E4B7-C5A5-1E42-3603C2C44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Buddy Tape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12F75-8068-7107-1DF1-04A075CD8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6F2B2-2E3A-E411-0F7D-6C409A2D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82" y="2553702"/>
            <a:ext cx="4381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39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7FFDB-4EF8-39D2-23E2-F07E3A2E6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7800-40A4-C05D-2A3F-58C29C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Pediatric Fractures You Should Know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7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0FBD-A313-E750-3720-0F2F373B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for a Fracture Workup -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825B-2F62-24B9-DCCC-8DE1DA09E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Xrays</a:t>
            </a:r>
            <a:endParaRPr lang="en-US" dirty="0"/>
          </a:p>
          <a:p>
            <a:pPr lvl="1"/>
            <a:r>
              <a:rPr lang="en-US" dirty="0"/>
              <a:t>Always get at least two views of the injured area at 90-degree angles to each other (called orthogonal views)</a:t>
            </a:r>
          </a:p>
          <a:p>
            <a:pPr lvl="2"/>
            <a:r>
              <a:rPr lang="en-US" dirty="0"/>
              <a:t>WHY?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C9415-AC6E-6108-6876-26B370B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96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B086-B6D0-870E-4EE4-22020B2B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5224F6-BC80-EE5E-AF8E-63C556C0EF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2695" y="1949310"/>
            <a:ext cx="4772025" cy="337009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412ACB-ADE4-A098-09B3-9C649470A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9745" y="2208840"/>
            <a:ext cx="4775200" cy="251652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E0F68-23AB-512D-9E85-6A5D71D707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Clavicle Fractures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50482" y="1804736"/>
            <a:ext cx="3579812" cy="4114800"/>
          </a:xfrm>
        </p:spPr>
        <p:txBody>
          <a:bodyPr/>
          <a:lstStyle/>
          <a:p>
            <a:r>
              <a:rPr lang="en-US" dirty="0"/>
              <a:t>Common FOOSH injuries</a:t>
            </a:r>
          </a:p>
          <a:p>
            <a:r>
              <a:rPr lang="en-US" dirty="0"/>
              <a:t>Typically see midshaft fractures in kids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8"/>
          <a:stretch/>
        </p:blipFill>
        <p:spPr>
          <a:xfrm>
            <a:off x="6553200" y="1905000"/>
            <a:ext cx="3579418" cy="3200400"/>
          </a:xfrm>
        </p:spPr>
      </p:pic>
    </p:spTree>
    <p:extLst>
      <p:ext uri="{BB962C8B-B14F-4D97-AF65-F5344CB8AC3E}">
        <p14:creationId xmlns:p14="http://schemas.microsoft.com/office/powerpoint/2010/main" val="10599700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Clavicle Fractures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painful</a:t>
            </a:r>
          </a:p>
          <a:p>
            <a:r>
              <a:rPr lang="en-US" dirty="0"/>
              <a:t>Kids will guard their arm </a:t>
            </a:r>
          </a:p>
          <a:p>
            <a:r>
              <a:rPr lang="en-US" dirty="0"/>
              <a:t>Exam can sometimes show deformity and swelling but can also look normal</a:t>
            </a:r>
          </a:p>
          <a:p>
            <a:r>
              <a:rPr lang="en-US" dirty="0"/>
              <a:t>If pinpoint tenderness, get an AP clavicle view (same as previous slide)</a:t>
            </a:r>
          </a:p>
        </p:txBody>
      </p:sp>
    </p:spTree>
    <p:extLst>
      <p:ext uri="{BB962C8B-B14F-4D97-AF65-F5344CB8AC3E}">
        <p14:creationId xmlns:p14="http://schemas.microsoft.com/office/powerpoint/2010/main" val="4708274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Clavicle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typically do very well</a:t>
            </a:r>
          </a:p>
          <a:p>
            <a:r>
              <a:rPr lang="en-US" dirty="0"/>
              <a:t>Treatment includes:</a:t>
            </a:r>
          </a:p>
          <a:p>
            <a:pPr lvl="1"/>
            <a:r>
              <a:rPr lang="en-US" dirty="0"/>
              <a:t>A sling</a:t>
            </a:r>
          </a:p>
          <a:p>
            <a:pPr lvl="1"/>
            <a:r>
              <a:rPr lang="en-US" dirty="0"/>
              <a:t>No PE/recess until seen by Ortho in 1-2 weeks</a:t>
            </a:r>
          </a:p>
          <a:p>
            <a:pPr lvl="1"/>
            <a:r>
              <a:rPr lang="en-US" dirty="0"/>
              <a:t>NSAIDS and/or Tylenol</a:t>
            </a:r>
          </a:p>
        </p:txBody>
      </p:sp>
    </p:spTree>
    <p:extLst>
      <p:ext uri="{BB962C8B-B14F-4D97-AF65-F5344CB8AC3E}">
        <p14:creationId xmlns:p14="http://schemas.microsoft.com/office/powerpoint/2010/main" val="19935962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4C11-FA4D-1794-B117-82C5DAD9C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Supracondylar Humerus Fractures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D671F5-9F36-CAE2-69DE-67FF95730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660" y="1799924"/>
            <a:ext cx="5559881" cy="38583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FF184-92A5-2737-50C0-072E06DB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B0293-77E6-177A-DA5F-1D0A53AA3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556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52600"/>
            <a:ext cx="3100316" cy="44196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8800"/>
            <a:ext cx="4512457" cy="2819400"/>
          </a:xfrm>
        </p:spPr>
      </p:pic>
      <p:sp>
        <p:nvSpPr>
          <p:cNvPr id="9" name="Down Arrow 8"/>
          <p:cNvSpPr/>
          <p:nvPr/>
        </p:nvSpPr>
        <p:spPr bwMode="auto">
          <a:xfrm>
            <a:off x="6934200" y="1981200"/>
            <a:ext cx="228600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9220200" y="2819400"/>
            <a:ext cx="1143000" cy="76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140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with FOOSH injuries</a:t>
            </a:r>
          </a:p>
          <a:p>
            <a:r>
              <a:rPr lang="en-US" dirty="0"/>
              <a:t>One of most common </a:t>
            </a:r>
            <a:r>
              <a:rPr lang="en-US" dirty="0" err="1"/>
              <a:t>peds</a:t>
            </a:r>
            <a:r>
              <a:rPr lang="en-US" dirty="0"/>
              <a:t> fractures</a:t>
            </a:r>
          </a:p>
          <a:p>
            <a:r>
              <a:rPr lang="en-US" dirty="0"/>
              <a:t>See most often in kids ages 5-7</a:t>
            </a:r>
          </a:p>
        </p:txBody>
      </p:sp>
    </p:spTree>
    <p:extLst>
      <p:ext uri="{BB962C8B-B14F-4D97-AF65-F5344CB8AC3E}">
        <p14:creationId xmlns:p14="http://schemas.microsoft.com/office/powerpoint/2010/main" val="9038645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 will show a child who guards their arm (sometimes)</a:t>
            </a:r>
          </a:p>
          <a:p>
            <a:r>
              <a:rPr lang="en-US" dirty="0"/>
              <a:t>They really dislike any motion of their elbow</a:t>
            </a:r>
          </a:p>
          <a:p>
            <a:r>
              <a:rPr lang="en-US" dirty="0"/>
              <a:t>May or may not have pinpoint tenderness</a:t>
            </a:r>
          </a:p>
          <a:p>
            <a:r>
              <a:rPr lang="en-US" dirty="0"/>
              <a:t>MUST </a:t>
            </a:r>
            <a:r>
              <a:rPr lang="en-US" dirty="0" err="1"/>
              <a:t>MUST</a:t>
            </a:r>
            <a:r>
              <a:rPr lang="en-US" dirty="0"/>
              <a:t> </a:t>
            </a:r>
            <a:r>
              <a:rPr lang="en-US" dirty="0" err="1"/>
              <a:t>MUST</a:t>
            </a:r>
            <a:r>
              <a:rPr lang="en-US" dirty="0"/>
              <a:t> get neurovascular exam</a:t>
            </a:r>
          </a:p>
          <a:p>
            <a:pPr lvl="1"/>
            <a:r>
              <a:rPr lang="en-US" dirty="0"/>
              <a:t>DOCUMENT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586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an AP and Lateral of the elbow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2590801"/>
            <a:ext cx="2516505" cy="3233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532435"/>
            <a:ext cx="3276600" cy="3176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382000" y="5257801"/>
            <a:ext cx="457200" cy="45137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82000" y="5105400"/>
            <a:ext cx="457200" cy="152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7939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</a:t>
            </a:r>
            <a:r>
              <a:rPr lang="en-US" dirty="0" err="1"/>
              <a:t>Humerus</a:t>
            </a:r>
            <a:r>
              <a:rPr lang="en-US" dirty="0"/>
              <a:t> Fractures Pearls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fractures presenting to Urgent Care will be subtle</a:t>
            </a:r>
          </a:p>
          <a:p>
            <a:endParaRPr lang="en-US" dirty="0"/>
          </a:p>
          <a:p>
            <a:r>
              <a:rPr lang="en-US" dirty="0"/>
              <a:t>Don’t be afraid to enlist the help of Radiology with </a:t>
            </a:r>
            <a:r>
              <a:rPr lang="en-US" dirty="0" err="1"/>
              <a:t>peds</a:t>
            </a:r>
            <a:r>
              <a:rPr lang="en-US" dirty="0"/>
              <a:t> elbows films! They are challenging!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9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C450-5A4A-B6AE-46A7-F956343C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Because this…can also look like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D6750-0454-6AC9-B20D-904DAE556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6691" y="1687513"/>
            <a:ext cx="3212928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2C598-E4EC-6C54-A1F7-BD1A0C4F5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E1274-33B6-C804-421A-9496FA0C6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51"/>
          <a:stretch/>
        </p:blipFill>
        <p:spPr>
          <a:xfrm>
            <a:off x="2081385" y="1687514"/>
            <a:ext cx="3613342" cy="434180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8D11DC6-B400-9C6A-E0AD-94C3DE224A95}"/>
              </a:ext>
            </a:extLst>
          </p:cNvPr>
          <p:cNvSpPr/>
          <p:nvPr/>
        </p:nvSpPr>
        <p:spPr>
          <a:xfrm>
            <a:off x="3124200" y="3895725"/>
            <a:ext cx="1323975" cy="676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look for positive Fat Pad or Sail sign</a:t>
            </a:r>
          </a:p>
          <a:p>
            <a:pPr lvl="1"/>
            <a:r>
              <a:rPr lang="en-US" dirty="0"/>
              <a:t>This shows that there is bleeding in the joint which typically comes from either a radial head fracture or a supracondylar humerus fracture</a:t>
            </a:r>
          </a:p>
          <a:p>
            <a:pPr lvl="1"/>
            <a:r>
              <a:rPr lang="en-US" dirty="0"/>
              <a:t>If the history and exam fit and a positive Fat Pad or Sail sign is present, assume it’s a fracture</a:t>
            </a:r>
          </a:p>
        </p:txBody>
      </p:sp>
    </p:spTree>
    <p:extLst>
      <p:ext uri="{BB962C8B-B14F-4D97-AF65-F5344CB8AC3E}">
        <p14:creationId xmlns:p14="http://schemas.microsoft.com/office/powerpoint/2010/main" val="36842633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4202789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13750" r="332" b="9418"/>
          <a:stretch/>
        </p:blipFill>
        <p:spPr>
          <a:xfrm>
            <a:off x="4038601" y="1828801"/>
            <a:ext cx="3901137" cy="4209013"/>
          </a:xfrm>
        </p:spPr>
      </p:pic>
    </p:spTree>
    <p:extLst>
      <p:ext uri="{BB962C8B-B14F-4D97-AF65-F5344CB8AC3E}">
        <p14:creationId xmlns:p14="http://schemas.microsoft.com/office/powerpoint/2010/main" val="20267139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fracture is nondisplaced or minimally displaced AND the child is NVI, the arm can be placed in a posterior splint and sent to Ortho the next day</a:t>
            </a:r>
          </a:p>
          <a:p>
            <a:pPr lvl="1"/>
            <a:r>
              <a:rPr lang="en-US" dirty="0"/>
              <a:t>APAP and NSAIDS for pain</a:t>
            </a:r>
          </a:p>
          <a:p>
            <a:r>
              <a:rPr lang="en-US" dirty="0"/>
              <a:t>If there is any displacement and/or the child is not perfectly neurovascularly intact, send to the ED</a:t>
            </a:r>
          </a:p>
          <a:p>
            <a:r>
              <a:rPr lang="en-US" dirty="0"/>
              <a:t>If unsure, send to 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899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Supracondylar Humerus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40" y="1905000"/>
            <a:ext cx="5261468" cy="3657600"/>
          </a:xfrm>
        </p:spPr>
      </p:pic>
    </p:spTree>
    <p:extLst>
      <p:ext uri="{BB962C8B-B14F-4D97-AF65-F5344CB8AC3E}">
        <p14:creationId xmlns:p14="http://schemas.microsoft.com/office/powerpoint/2010/main" val="34113943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Radial Head/Neck Fracture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/>
          <a:stretch/>
        </p:blipFill>
        <p:spPr>
          <a:xfrm>
            <a:off x="3962401" y="1828801"/>
            <a:ext cx="4083983" cy="3763963"/>
          </a:xfrm>
        </p:spPr>
      </p:pic>
    </p:spTree>
    <p:extLst>
      <p:ext uri="{BB962C8B-B14F-4D97-AF65-F5344CB8AC3E}">
        <p14:creationId xmlns:p14="http://schemas.microsoft.com/office/powerpoint/2010/main" val="27490094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Radial Head/Neck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happens following a FOOSH injury</a:t>
            </a:r>
          </a:p>
          <a:p>
            <a:r>
              <a:rPr lang="en-US" dirty="0"/>
              <a:t>Accounts for 5-10% of all pediatric elbow fractures but you will see them commonly in Urgent Care</a:t>
            </a:r>
          </a:p>
          <a:p>
            <a:r>
              <a:rPr lang="en-US" dirty="0"/>
              <a:t>Typically see in kids ages 8-10</a:t>
            </a:r>
          </a:p>
        </p:txBody>
      </p:sp>
    </p:spTree>
    <p:extLst>
      <p:ext uri="{BB962C8B-B14F-4D97-AF65-F5344CB8AC3E}">
        <p14:creationId xmlns:p14="http://schemas.microsoft.com/office/powerpoint/2010/main" val="42481184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Radial Head/Neck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Exam:</a:t>
            </a:r>
          </a:p>
          <a:p>
            <a:pPr lvl="1"/>
            <a:r>
              <a:rPr lang="en-US" dirty="0"/>
              <a:t>Child will guard their arm</a:t>
            </a:r>
          </a:p>
          <a:p>
            <a:pPr lvl="1"/>
            <a:r>
              <a:rPr lang="en-US" dirty="0"/>
              <a:t>They will have pain with motion but may be able to move fairly well</a:t>
            </a:r>
          </a:p>
          <a:p>
            <a:pPr lvl="1"/>
            <a:r>
              <a:rPr lang="en-US" dirty="0"/>
              <a:t>No significant swelling/bruising</a:t>
            </a:r>
          </a:p>
          <a:p>
            <a:pPr lvl="1"/>
            <a:r>
              <a:rPr lang="en-US" dirty="0"/>
              <a:t>May have pinpoint tenderness over the radial head</a:t>
            </a:r>
          </a:p>
        </p:txBody>
      </p:sp>
    </p:spTree>
    <p:extLst>
      <p:ext uri="{BB962C8B-B14F-4D97-AF65-F5344CB8AC3E}">
        <p14:creationId xmlns:p14="http://schemas.microsoft.com/office/powerpoint/2010/main" val="39657755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Radial Head/Neck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AP, Lateral, and Radial Head views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42974"/>
            <a:ext cx="2125120" cy="273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42974"/>
            <a:ext cx="2655190" cy="26386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999401" y="4653549"/>
            <a:ext cx="381000" cy="55285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77986"/>
            <a:ext cx="2451990" cy="24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943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Radial Head/Neck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If minimally, or nondisplaced, AND NVI, ok to splint and refer to Ortho the next day</a:t>
            </a:r>
          </a:p>
          <a:p>
            <a:pPr lvl="2"/>
            <a:r>
              <a:rPr lang="en-US" dirty="0"/>
              <a:t>APAP and NSAIDS for pain</a:t>
            </a:r>
          </a:p>
          <a:p>
            <a:pPr lvl="1"/>
            <a:r>
              <a:rPr lang="en-US" dirty="0"/>
              <a:t>If modestly or significantly displaced, if there are concerns about dislocation, or if there are concerns about NV status, refer to ETC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0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Nurse with patients in hospital">
            <a:extLst>
              <a:ext uri="{FF2B5EF4-FFF2-40B4-BE49-F238E27FC236}">
                <a16:creationId xmlns:a16="http://schemas.microsoft.com/office/drawing/2014/main" id="{271AA653-6C5A-A250-80A5-C5E5A10CA2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DB7C8-15CE-B6BC-39C6-4A9385611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097" y="2523195"/>
            <a:ext cx="5240858" cy="807913"/>
          </a:xfrm>
        </p:spPr>
        <p:txBody>
          <a:bodyPr wrap="none" anchor="t">
            <a:normAutofit/>
          </a:bodyPr>
          <a:lstStyle/>
          <a:p>
            <a:r>
              <a:rPr lang="en-US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7241354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Bones Forearm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2" b="51926"/>
          <a:stretch/>
        </p:blipFill>
        <p:spPr>
          <a:xfrm rot="16200000">
            <a:off x="5276752" y="2805510"/>
            <a:ext cx="4882722" cy="163331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48394-C9D2-BAE9-B648-CD13123A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4011"/>
          <a:stretch/>
        </p:blipFill>
        <p:spPr>
          <a:xfrm>
            <a:off x="3986373" y="1305034"/>
            <a:ext cx="1926239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631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Both Bones Forearm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FOOSH injury</a:t>
            </a:r>
          </a:p>
          <a:p>
            <a:r>
              <a:rPr lang="en-US" dirty="0"/>
              <a:t>These are midshaft fractures (not to be confused with distal radius/ulna fractures)</a:t>
            </a:r>
          </a:p>
          <a:p>
            <a:r>
              <a:rPr lang="en-US" dirty="0"/>
              <a:t>Common fractures but probably present to the ED more often than UC because deformity often exists</a:t>
            </a:r>
          </a:p>
        </p:txBody>
      </p:sp>
    </p:spTree>
    <p:extLst>
      <p:ext uri="{BB962C8B-B14F-4D97-AF65-F5344CB8AC3E}">
        <p14:creationId xmlns:p14="http://schemas.microsoft.com/office/powerpoint/2010/main" val="3156430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Both Bones Forearm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  <a:p>
            <a:pPr lvl="1"/>
            <a:r>
              <a:rPr lang="en-US" dirty="0"/>
              <a:t>Often there is a deformity</a:t>
            </a:r>
          </a:p>
          <a:p>
            <a:pPr lvl="1"/>
            <a:r>
              <a:rPr lang="en-US" dirty="0"/>
              <a:t>Very painful</a:t>
            </a:r>
          </a:p>
          <a:p>
            <a:pPr lvl="1"/>
            <a:r>
              <a:rPr lang="en-US" dirty="0"/>
              <a:t>Check and document NV status!</a:t>
            </a:r>
          </a:p>
        </p:txBody>
      </p:sp>
    </p:spTree>
    <p:extLst>
      <p:ext uri="{BB962C8B-B14F-4D97-AF65-F5344CB8AC3E}">
        <p14:creationId xmlns:p14="http://schemas.microsoft.com/office/powerpoint/2010/main" val="137054230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Both Bones Forearm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AP and lateral forearm films</a:t>
            </a:r>
          </a:p>
          <a:p>
            <a:r>
              <a:rPr lang="en-US" dirty="0"/>
              <a:t>Should also obtain elbow and wrist films if possible (again, do this for all long bone fractures)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382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Both Bones Forearm Fractures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If nondisplaced, NVI, </a:t>
            </a:r>
            <a:r>
              <a:rPr lang="en-US" u="sng" dirty="0"/>
              <a:t>and</a:t>
            </a:r>
            <a:r>
              <a:rPr lang="en-US" dirty="0"/>
              <a:t> relatively comfortable, could consider splinting with early morning Ortho consult the next day</a:t>
            </a:r>
          </a:p>
          <a:p>
            <a:pPr lvl="1"/>
            <a:r>
              <a:rPr lang="en-US" u="sng" dirty="0"/>
              <a:t>Would still call to discuss with resident/APP</a:t>
            </a:r>
          </a:p>
          <a:p>
            <a:pPr lvl="1"/>
            <a:r>
              <a:rPr lang="en-US" dirty="0"/>
              <a:t>Most times, these will be somewhat displaced and painful so ETC referral is reasonable</a:t>
            </a:r>
          </a:p>
          <a:p>
            <a:pPr lvl="2"/>
            <a:r>
              <a:rPr lang="en-US" dirty="0"/>
              <a:t>Splint before you send</a:t>
            </a:r>
          </a:p>
          <a:p>
            <a:pPr lvl="2"/>
            <a:r>
              <a:rPr lang="en-US" dirty="0"/>
              <a:t>NSAIDS and APAP are ok</a:t>
            </a:r>
          </a:p>
          <a:p>
            <a:pPr lvl="2"/>
            <a:r>
              <a:rPr lang="en-US" dirty="0"/>
              <a:t>Always ok to send if unsure</a:t>
            </a:r>
          </a:p>
        </p:txBody>
      </p:sp>
    </p:spTree>
    <p:extLst>
      <p:ext uri="{BB962C8B-B14F-4D97-AF65-F5344CB8AC3E}">
        <p14:creationId xmlns:p14="http://schemas.microsoft.com/office/powerpoint/2010/main" val="33056416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46328"/>
            <a:ext cx="5355890" cy="3840072"/>
          </a:xfrm>
        </p:spPr>
      </p:pic>
    </p:spTree>
    <p:extLst>
      <p:ext uri="{BB962C8B-B14F-4D97-AF65-F5344CB8AC3E}">
        <p14:creationId xmlns:p14="http://schemas.microsoft.com/office/powerpoint/2010/main" val="37411817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</a:t>
            </a:r>
          </a:p>
          <a:p>
            <a:r>
              <a:rPr lang="en-US" dirty="0"/>
              <a:t>Peak incidence is during growth sports (10-12 for girls, 12-14 for boys) but can be seen in younger kids </a:t>
            </a:r>
          </a:p>
          <a:p>
            <a:r>
              <a:rPr lang="en-US" dirty="0"/>
              <a:t>FOOSH injury</a:t>
            </a:r>
          </a:p>
        </p:txBody>
      </p:sp>
    </p:spTree>
    <p:extLst>
      <p:ext uri="{BB962C8B-B14F-4D97-AF65-F5344CB8AC3E}">
        <p14:creationId xmlns:p14="http://schemas.microsoft.com/office/powerpoint/2010/main" val="19795943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  <a:p>
            <a:pPr lvl="1"/>
            <a:r>
              <a:rPr lang="en-US" dirty="0"/>
              <a:t>May see deformity</a:t>
            </a:r>
          </a:p>
          <a:p>
            <a:pPr lvl="1"/>
            <a:r>
              <a:rPr lang="en-US" dirty="0"/>
              <a:t>They are very guarded and generally painful</a:t>
            </a:r>
          </a:p>
          <a:p>
            <a:pPr lvl="1"/>
            <a:r>
              <a:rPr lang="en-US" dirty="0"/>
              <a:t>May have some early ecchymosis</a:t>
            </a:r>
          </a:p>
          <a:p>
            <a:pPr lvl="1"/>
            <a:r>
              <a:rPr lang="en-US" dirty="0"/>
              <a:t>Pinpoint tender, withdrawals from pain</a:t>
            </a:r>
          </a:p>
        </p:txBody>
      </p:sp>
    </p:spTree>
    <p:extLst>
      <p:ext uri="{BB962C8B-B14F-4D97-AF65-F5344CB8AC3E}">
        <p14:creationId xmlns:p14="http://schemas.microsoft.com/office/powerpoint/2010/main" val="23998947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lateral, oblique, and AP views of the wrist (ordered to match slide below)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71801"/>
            <a:ext cx="4957864" cy="34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847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two types:</a:t>
            </a:r>
          </a:p>
          <a:p>
            <a:endParaRPr lang="en-US" dirty="0"/>
          </a:p>
          <a:p>
            <a:r>
              <a:rPr lang="en-US" dirty="0" err="1"/>
              <a:t>Extraphyseal</a:t>
            </a:r>
            <a:r>
              <a:rPr lang="en-US" dirty="0"/>
              <a:t> – does not go into the growth plate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Physeal injury – enters the growth plate</a:t>
            </a:r>
          </a:p>
        </p:txBody>
      </p:sp>
    </p:spTree>
    <p:extLst>
      <p:ext uri="{BB962C8B-B14F-4D97-AF65-F5344CB8AC3E}">
        <p14:creationId xmlns:p14="http://schemas.microsoft.com/office/powerpoint/2010/main" val="188645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6BBF-DE7E-B32E-C46D-650DC6AA1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Basics for a Fracture Work Up –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B17C8-0853-70DD-34E8-88B44F44D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What can/should you do acutely?</a:t>
            </a:r>
          </a:p>
          <a:p>
            <a:pPr lvl="2"/>
            <a:r>
              <a:rPr lang="en-US" dirty="0"/>
              <a:t>Nondisplaced fractures – splint and follow with Ortho in 1-2 weeks usually appropriate</a:t>
            </a:r>
          </a:p>
          <a:p>
            <a:pPr lvl="3"/>
            <a:r>
              <a:rPr lang="en-US" dirty="0"/>
              <a:t>Keep NWB if unsure</a:t>
            </a:r>
          </a:p>
          <a:p>
            <a:pPr lvl="2"/>
            <a:r>
              <a:rPr lang="en-US" dirty="0"/>
              <a:t>Displaced fractures usually need to go to the ED for reduction</a:t>
            </a:r>
          </a:p>
          <a:p>
            <a:pPr lvl="3"/>
            <a:r>
              <a:rPr lang="en-US" dirty="0"/>
              <a:t>Can call Ortho to get input if not significantly displaced</a:t>
            </a:r>
          </a:p>
          <a:p>
            <a:pPr lvl="2"/>
            <a:r>
              <a:rPr lang="en-US" dirty="0"/>
              <a:t>Open fractures need urgent/emergent referral </a:t>
            </a:r>
          </a:p>
          <a:p>
            <a:pPr lvl="2"/>
            <a:r>
              <a:rPr lang="en-US" dirty="0"/>
              <a:t>Anything that is not NVI deserves an Ortho consult immediately</a:t>
            </a:r>
          </a:p>
        </p:txBody>
      </p:sp>
    </p:spTree>
    <p:extLst>
      <p:ext uri="{BB962C8B-B14F-4D97-AF65-F5344CB8AC3E}">
        <p14:creationId xmlns:p14="http://schemas.microsoft.com/office/powerpoint/2010/main" val="16432550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</a:t>
            </a:r>
          </a:p>
          <a:p>
            <a:pPr lvl="1"/>
            <a:r>
              <a:rPr lang="en-US" dirty="0"/>
              <a:t>Thinking is mostly similar between the two from an Urgent Care perspective</a:t>
            </a:r>
          </a:p>
          <a:p>
            <a:pPr lvl="1"/>
            <a:r>
              <a:rPr lang="en-US" dirty="0"/>
              <a:t>If nondisplaced and NVI, ok to splint with follow up in ortho the next day</a:t>
            </a:r>
          </a:p>
          <a:p>
            <a:pPr lvl="1"/>
            <a:r>
              <a:rPr lang="en-US" dirty="0"/>
              <a:t>If displaced, or if there are concerns about NV status, send to the ETC</a:t>
            </a:r>
          </a:p>
        </p:txBody>
      </p:sp>
    </p:spTree>
    <p:extLst>
      <p:ext uri="{BB962C8B-B14F-4D97-AF65-F5344CB8AC3E}">
        <p14:creationId xmlns:p14="http://schemas.microsoft.com/office/powerpoint/2010/main" val="88769415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Distal Radius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chemeClr val="tx2"/>
              </a:buClr>
              <a:buFont typeface="Wingdings" pitchFamily="2" charset="2"/>
              <a:buChar char="¡"/>
            </a:pPr>
            <a:r>
              <a:rPr lang="en-US" dirty="0"/>
              <a:t>It is very challenging to do a closed reduction in an Orthopedic outpatient clinic</a:t>
            </a:r>
          </a:p>
          <a:p>
            <a:pPr marL="342900" lvl="1" indent="-342900">
              <a:buClr>
                <a:schemeClr val="tx2"/>
              </a:buClr>
              <a:buFont typeface="Wingdings" pitchFamily="2" charset="2"/>
              <a:buChar char="¡"/>
            </a:pPr>
            <a:r>
              <a:rPr lang="en-US" dirty="0"/>
              <a:t>If there is any suspicion that a closed reduction is needed, call the ortho resident to discuss sending the patient through the ETC</a:t>
            </a:r>
          </a:p>
        </p:txBody>
      </p:sp>
    </p:spTree>
    <p:extLst>
      <p:ext uri="{BB962C8B-B14F-4D97-AF65-F5344CB8AC3E}">
        <p14:creationId xmlns:p14="http://schemas.microsoft.com/office/powerpoint/2010/main" val="29799849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981200"/>
            <a:ext cx="4767739" cy="4015330"/>
          </a:xfrm>
        </p:spPr>
      </p:pic>
    </p:spTree>
    <p:extLst>
      <p:ext uri="{BB962C8B-B14F-4D97-AF65-F5344CB8AC3E}">
        <p14:creationId xmlns:p14="http://schemas.microsoft.com/office/powerpoint/2010/main" val="4717670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 in young children</a:t>
            </a:r>
          </a:p>
          <a:p>
            <a:r>
              <a:rPr lang="en-US" dirty="0"/>
              <a:t>FOOSH injuries</a:t>
            </a:r>
          </a:p>
          <a:p>
            <a:r>
              <a:rPr lang="en-US" dirty="0"/>
              <a:t>Often the child has a simple fall and may state that they have pain but not be terribly uncomfortable</a:t>
            </a:r>
          </a:p>
          <a:p>
            <a:r>
              <a:rPr lang="en-US" dirty="0"/>
              <a:t>Can sometimes take a day or two for parents to realize that their child continues to favor the arm</a:t>
            </a:r>
          </a:p>
        </p:txBody>
      </p:sp>
    </p:spTree>
    <p:extLst>
      <p:ext uri="{BB962C8B-B14F-4D97-AF65-F5344CB8AC3E}">
        <p14:creationId xmlns:p14="http://schemas.microsoft.com/office/powerpoint/2010/main" val="37687837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  <a:p>
            <a:pPr lvl="1"/>
            <a:r>
              <a:rPr lang="en-US" dirty="0"/>
              <a:t>Often skin and inspection will be normal</a:t>
            </a:r>
          </a:p>
          <a:p>
            <a:pPr lvl="1"/>
            <a:r>
              <a:rPr lang="en-US" dirty="0"/>
              <a:t>May have a small amount of wrist swelling</a:t>
            </a:r>
          </a:p>
          <a:p>
            <a:pPr lvl="1"/>
            <a:r>
              <a:rPr lang="en-US" dirty="0"/>
              <a:t>Can usually elicit tenderness that is directly over the fracture</a:t>
            </a:r>
          </a:p>
          <a:p>
            <a:pPr lvl="1"/>
            <a:r>
              <a:rPr lang="en-US" dirty="0"/>
              <a:t>Kids won’t guard as much with this fracture as they do with others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*Can be easy to miss!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9343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lateral, oblique, and AP of the wrist (again in order to match the films below)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041515"/>
            <a:ext cx="4809193" cy="33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198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“incomplete” fractures that will often show up as a tiny buckle in the cortex</a:t>
            </a:r>
          </a:p>
          <a:p>
            <a:r>
              <a:rPr lang="en-US" dirty="0"/>
              <a:t>May also be called Torus fractures</a:t>
            </a:r>
          </a:p>
          <a:p>
            <a:r>
              <a:rPr lang="en-US" dirty="0"/>
              <a:t>Often missed on the AP but evident on the lateral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018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r="20167"/>
          <a:stretch/>
        </p:blipFill>
        <p:spPr>
          <a:xfrm>
            <a:off x="2819400" y="1656259"/>
            <a:ext cx="3352800" cy="418669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4"/>
          <a:stretch/>
        </p:blipFill>
        <p:spPr>
          <a:xfrm>
            <a:off x="6324600" y="1600200"/>
            <a:ext cx="1828800" cy="4219712"/>
          </a:xfrm>
        </p:spPr>
      </p:pic>
      <p:sp>
        <p:nvSpPr>
          <p:cNvPr id="10" name="Left Arrow 9"/>
          <p:cNvSpPr/>
          <p:nvPr/>
        </p:nvSpPr>
        <p:spPr bwMode="auto">
          <a:xfrm>
            <a:off x="7315200" y="3733800"/>
            <a:ext cx="19050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5218890" y="4474723"/>
            <a:ext cx="11430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6019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Hard to see on the AP, evident on the lateral</a:t>
            </a:r>
          </a:p>
        </p:txBody>
      </p:sp>
    </p:spTree>
    <p:extLst>
      <p:ext uri="{BB962C8B-B14F-4D97-AF65-F5344CB8AC3E}">
        <p14:creationId xmlns:p14="http://schemas.microsoft.com/office/powerpoint/2010/main" val="10540039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Buckle Fractures in the Wrist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In the UC setting, it is reasonable to place these in a cock up wrist splint and send to Ortho within 1-3 days</a:t>
            </a:r>
          </a:p>
          <a:p>
            <a:pPr lvl="1"/>
            <a:r>
              <a:rPr lang="en-US" dirty="0"/>
              <a:t>FP will often treat definitively with a cock up wrist splint</a:t>
            </a:r>
          </a:p>
          <a:p>
            <a:pPr lvl="1"/>
            <a:r>
              <a:rPr lang="en-US" dirty="0"/>
              <a:t>In an Ortho setting, parents often choose casting over splinting because it is more protective and allows kids to be more active</a:t>
            </a:r>
          </a:p>
        </p:txBody>
      </p:sp>
    </p:spTree>
    <p:extLst>
      <p:ext uri="{BB962C8B-B14F-4D97-AF65-F5344CB8AC3E}">
        <p14:creationId xmlns:p14="http://schemas.microsoft.com/office/powerpoint/2010/main" val="80220390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710A-B80E-C990-996C-6101ECC5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Tibia Shaft Fractures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1AC55D-9540-C526-8AD3-5B8E49376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002" y="1634706"/>
            <a:ext cx="4731386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E6313-8672-331B-AEA1-0944C6F0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D7D6B-6788-E9A2-FCB7-2E147B6E3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9CDF-0C80-66B3-2173-BA6B142D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0EDB0-C389-F402-8FEF-8DD81D69F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Document NV status when you see the patient and after any casting, splinting, wrapping, etc.</a:t>
            </a:r>
          </a:p>
          <a:p>
            <a:r>
              <a:rPr lang="en-US" dirty="0"/>
              <a:t>Stick to active ROM</a:t>
            </a:r>
          </a:p>
          <a:p>
            <a:r>
              <a:rPr lang="en-US" dirty="0"/>
              <a:t>Get quality and orthogonal views</a:t>
            </a:r>
          </a:p>
          <a:p>
            <a:r>
              <a:rPr lang="en-US" dirty="0"/>
              <a:t>For long bone fractures, get images of joint above and below</a:t>
            </a:r>
          </a:p>
          <a:p>
            <a:r>
              <a:rPr lang="en-US" dirty="0"/>
              <a:t>Nondisplaced fractures probably ok to stabilize and send to Ortho in 1-2 weeks</a:t>
            </a:r>
          </a:p>
          <a:p>
            <a:r>
              <a:rPr lang="en-US" dirty="0"/>
              <a:t>Displaced or open fractures or compromised NV status need consult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1213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116" y="416705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9957"/>
            <a:ext cx="10515600" cy="4351338"/>
          </a:xfrm>
        </p:spPr>
        <p:txBody>
          <a:bodyPr/>
          <a:lstStyle/>
          <a:p>
            <a:r>
              <a:rPr lang="en-US" dirty="0"/>
              <a:t>Common fracture in young children (usually walkers under the age of 3)</a:t>
            </a:r>
          </a:p>
          <a:p>
            <a:pPr lvl="1"/>
            <a:r>
              <a:rPr lang="en-US" dirty="0"/>
              <a:t>If you see it in a child who is not yet walking, concerning for non-accidental trauma</a:t>
            </a:r>
          </a:p>
          <a:p>
            <a:r>
              <a:rPr lang="en-US" dirty="0"/>
              <a:t>Usually results from a low level fall or while sliding down a slide on a parent’s lap</a:t>
            </a:r>
          </a:p>
        </p:txBody>
      </p:sp>
    </p:spTree>
    <p:extLst>
      <p:ext uri="{BB962C8B-B14F-4D97-AF65-F5344CB8AC3E}">
        <p14:creationId xmlns:p14="http://schemas.microsoft.com/office/powerpoint/2010/main" val="405507940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6753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9909"/>
            <a:ext cx="10515600" cy="4351338"/>
          </a:xfrm>
        </p:spPr>
        <p:txBody>
          <a:bodyPr/>
          <a:lstStyle/>
          <a:p>
            <a:r>
              <a:rPr lang="en-US" dirty="0"/>
              <a:t>Presentation</a:t>
            </a:r>
          </a:p>
          <a:p>
            <a:pPr lvl="1"/>
            <a:r>
              <a:rPr lang="en-US" dirty="0"/>
              <a:t>Often presents in a child who immediately begins crying after a fall or injury</a:t>
            </a:r>
          </a:p>
          <a:p>
            <a:pPr lvl="1"/>
            <a:r>
              <a:rPr lang="en-US" dirty="0"/>
              <a:t>Parents will notice that they avoid weight bearing on the leg</a:t>
            </a:r>
          </a:p>
          <a:p>
            <a:pPr lvl="1"/>
            <a:r>
              <a:rPr lang="en-US" dirty="0"/>
              <a:t>If the parent tries to stand the child up on their lap, the child will recoil their leg to avoid standing on it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2902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7044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7027"/>
            <a:ext cx="10515600" cy="4351338"/>
          </a:xfrm>
        </p:spPr>
        <p:txBody>
          <a:bodyPr/>
          <a:lstStyle/>
          <a:p>
            <a:r>
              <a:rPr lang="en-US" dirty="0"/>
              <a:t>Exam</a:t>
            </a:r>
          </a:p>
          <a:p>
            <a:pPr lvl="1"/>
            <a:r>
              <a:rPr lang="en-US" dirty="0"/>
              <a:t>As stated in previous slide</a:t>
            </a:r>
          </a:p>
          <a:p>
            <a:pPr lvl="1"/>
            <a:r>
              <a:rPr lang="en-US" dirty="0"/>
              <a:t>Skin is usually fine</a:t>
            </a:r>
          </a:p>
          <a:p>
            <a:pPr lvl="1"/>
            <a:r>
              <a:rPr lang="en-US" dirty="0"/>
              <a:t>No clear deformity</a:t>
            </a:r>
          </a:p>
          <a:p>
            <a:pPr lvl="1"/>
            <a:r>
              <a:rPr lang="en-US" dirty="0"/>
              <a:t>May find pin point tenderness but may be difficult to tell depending on the age of the child or how painful they are</a:t>
            </a:r>
          </a:p>
        </p:txBody>
      </p:sp>
    </p:spTree>
    <p:extLst>
      <p:ext uri="{BB962C8B-B14F-4D97-AF65-F5344CB8AC3E}">
        <p14:creationId xmlns:p14="http://schemas.microsoft.com/office/powerpoint/2010/main" val="17043801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203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7459"/>
            <a:ext cx="10515600" cy="4351338"/>
          </a:xfrm>
        </p:spPr>
        <p:txBody>
          <a:bodyPr/>
          <a:lstStyle/>
          <a:p>
            <a:r>
              <a:rPr lang="en-US" dirty="0"/>
              <a:t>Order AP and lateral </a:t>
            </a:r>
            <a:r>
              <a:rPr lang="en-US" dirty="0" err="1"/>
              <a:t>tib</a:t>
            </a:r>
            <a:r>
              <a:rPr lang="en-US" dirty="0"/>
              <a:t>/fib films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36" y="1538236"/>
            <a:ext cx="3200400" cy="43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221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6801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861"/>
            <a:ext cx="10515600" cy="4351338"/>
          </a:xfrm>
        </p:spPr>
        <p:txBody>
          <a:bodyPr/>
          <a:lstStyle/>
          <a:p>
            <a:r>
              <a:rPr lang="en-US" dirty="0"/>
              <a:t>Again, make sure you have good quality films and can see the knee and ankle on the same </a:t>
            </a:r>
            <a:r>
              <a:rPr lang="en-US" dirty="0" err="1"/>
              <a:t>Xray</a:t>
            </a:r>
            <a:endParaRPr lang="en-US" dirty="0"/>
          </a:p>
          <a:p>
            <a:r>
              <a:rPr lang="en-US" dirty="0"/>
              <a:t>To be complete, films should be done of the joint above and below (knee and ankle) to look for other injury</a:t>
            </a:r>
          </a:p>
        </p:txBody>
      </p:sp>
    </p:spTree>
    <p:extLst>
      <p:ext uri="{BB962C8B-B14F-4D97-AF65-F5344CB8AC3E}">
        <p14:creationId xmlns:p14="http://schemas.microsoft.com/office/powerpoint/2010/main" val="341745331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850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Most often, these are nondisplaced</a:t>
            </a:r>
          </a:p>
          <a:p>
            <a:pPr lvl="2"/>
            <a:r>
              <a:rPr lang="en-US" dirty="0"/>
              <a:t>If this is true and </a:t>
            </a:r>
            <a:r>
              <a:rPr lang="en-US" u="sng" dirty="0"/>
              <a:t>if NVI</a:t>
            </a:r>
            <a:r>
              <a:rPr lang="en-US" dirty="0"/>
              <a:t>, ok to splint and send to Ortho for a cast the next morning</a:t>
            </a:r>
          </a:p>
          <a:p>
            <a:pPr lvl="2"/>
            <a:r>
              <a:rPr lang="en-US" dirty="0"/>
              <a:t>If pain seems out of proportion to injury, please call Ortho APP or resident</a:t>
            </a:r>
          </a:p>
          <a:p>
            <a:pPr lvl="1"/>
            <a:r>
              <a:rPr lang="en-US" dirty="0"/>
              <a:t>If displaced, or there are concerns about NV status, refer to ETC</a:t>
            </a:r>
          </a:p>
        </p:txBody>
      </p:sp>
    </p:spTree>
    <p:extLst>
      <p:ext uri="{BB962C8B-B14F-4D97-AF65-F5344CB8AC3E}">
        <p14:creationId xmlns:p14="http://schemas.microsoft.com/office/powerpoint/2010/main" val="4323651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97092"/>
            <a:ext cx="10972800" cy="1252728"/>
          </a:xfrm>
        </p:spPr>
        <p:txBody>
          <a:bodyPr/>
          <a:lstStyle/>
          <a:p>
            <a:r>
              <a:rPr lang="en-US" dirty="0"/>
              <a:t>Pediatric Tibial Shaft Fractures (Toddler Fractures)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8"/>
          <a:stretch/>
        </p:blipFill>
        <p:spPr>
          <a:xfrm>
            <a:off x="4419600" y="1467060"/>
            <a:ext cx="3276600" cy="4649821"/>
          </a:xfrm>
        </p:spPr>
      </p:pic>
    </p:spTree>
    <p:extLst>
      <p:ext uri="{BB962C8B-B14F-4D97-AF65-F5344CB8AC3E}">
        <p14:creationId xmlns:p14="http://schemas.microsoft.com/office/powerpoint/2010/main" val="48718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10B59-96F4-E826-94C3-B0CE1302D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A5B2-69D6-97EE-71F2-BF111C65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 descr="Close-up of hands raised in classroom">
            <a:extLst>
              <a:ext uri="{FF2B5EF4-FFF2-40B4-BE49-F238E27FC236}">
                <a16:creationId xmlns:a16="http://schemas.microsoft.com/office/drawing/2014/main" id="{9B9828D8-08BD-D2D2-139C-FC7EE08BE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687513"/>
            <a:ext cx="6384130" cy="4256087"/>
          </a:xfrm>
        </p:spPr>
      </p:pic>
    </p:spTree>
    <p:extLst>
      <p:ext uri="{BB962C8B-B14F-4D97-AF65-F5344CB8AC3E}">
        <p14:creationId xmlns:p14="http://schemas.microsoft.com/office/powerpoint/2010/main" val="221222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5360-0009-7098-AA1E-3CFAB24D9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7783" y="2136852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If You Can’t Describe a Fracture, You Probably Shouldn’t Treat It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8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64FB-B56E-5C69-DB59-41C1BAD5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Your Crash Course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15C3B-8967-49ED-1E5D-EAD28D787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15314"/>
            <a:ext cx="12192000" cy="36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737A-9984-AAB6-3367-002675C9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0A0BF-BC90-63E0-D1C0-CCF45F00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679372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56B3-6A53-389C-2DC1-238547FB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and Imaging Done.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1BDB-0146-C272-5A85-E297DE776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bone is broken?</a:t>
            </a:r>
          </a:p>
          <a:p>
            <a:r>
              <a:rPr lang="en-US" dirty="0"/>
              <a:t>Is it an open or closed injury?</a:t>
            </a:r>
          </a:p>
          <a:p>
            <a:r>
              <a:rPr lang="en-US" dirty="0"/>
              <a:t>Where is the injury in the bone? (proximal, midshaft, distal)</a:t>
            </a:r>
          </a:p>
          <a:p>
            <a:r>
              <a:rPr lang="en-US" dirty="0"/>
              <a:t>What’s the fracture pattern? (transverse, oblique, spiral)</a:t>
            </a:r>
          </a:p>
          <a:p>
            <a:r>
              <a:rPr lang="en-US" dirty="0"/>
              <a:t>Is it displaced? (translated, angulated, rotated, short)</a:t>
            </a:r>
          </a:p>
          <a:p>
            <a:r>
              <a:rPr lang="en-US" dirty="0"/>
              <a:t>Does it go into the joint?</a:t>
            </a:r>
          </a:p>
        </p:txBody>
      </p:sp>
    </p:spTree>
    <p:extLst>
      <p:ext uri="{BB962C8B-B14F-4D97-AF65-F5344CB8AC3E}">
        <p14:creationId xmlns:p14="http://schemas.microsoft.com/office/powerpoint/2010/main" val="71151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1E689-390E-98E5-F844-A1E2854FA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442FD-14DF-A898-8FC0-E8519E4E1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and Imaging Done.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033D-C6F0-D3D4-2A83-9578C33BA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bone is broken? </a:t>
            </a:r>
          </a:p>
          <a:p>
            <a:r>
              <a:rPr lang="en-US" dirty="0"/>
              <a:t>Is it an open or closed injury?</a:t>
            </a:r>
          </a:p>
          <a:p>
            <a:r>
              <a:rPr lang="en-US" dirty="0"/>
              <a:t>Where is the injury in the bone? (proximal, midshaft, distal?)</a:t>
            </a:r>
          </a:p>
          <a:p>
            <a:r>
              <a:rPr lang="en-US" dirty="0"/>
              <a:t>What’s the fracture pattern?</a:t>
            </a:r>
          </a:p>
          <a:p>
            <a:r>
              <a:rPr lang="en-US" dirty="0"/>
              <a:t>Is it displaced? (translated, angulated, rotated, short?)</a:t>
            </a:r>
          </a:p>
          <a:p>
            <a:r>
              <a:rPr lang="en-US" dirty="0"/>
              <a:t>Does it go into the joint?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81042-DF43-F28D-52BF-86D921AA68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5BD7D-B835-28E0-F97E-7D89A940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49" y="1395866"/>
            <a:ext cx="809625" cy="80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D6DFF-2AB8-4ADD-3F0A-29F40CC42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856" y="1991980"/>
            <a:ext cx="810838" cy="8108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A5C8560-E53C-5BEE-08E1-85876DF6FC62}"/>
              </a:ext>
            </a:extLst>
          </p:cNvPr>
          <p:cNvSpPr/>
          <p:nvPr/>
        </p:nvSpPr>
        <p:spPr>
          <a:xfrm>
            <a:off x="371475" y="2686050"/>
            <a:ext cx="1078230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67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8513-4458-2DE0-6C0C-2F5425A5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Bone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3ED1-A435-8841-723A-8240AD44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</a:t>
            </a:r>
            <a:r>
              <a:rPr lang="en-US" b="1" u="sng" dirty="0"/>
              <a:t>long</a:t>
            </a:r>
            <a:r>
              <a:rPr lang="en-US" dirty="0"/>
              <a:t> bone anatomy</a:t>
            </a:r>
          </a:p>
          <a:p>
            <a:pPr lvl="1"/>
            <a:r>
              <a:rPr lang="en-US" dirty="0"/>
              <a:t>Diaphysis (shaft)</a:t>
            </a:r>
          </a:p>
          <a:p>
            <a:pPr lvl="1"/>
            <a:r>
              <a:rPr lang="en-US" dirty="0"/>
              <a:t>Metaphysis</a:t>
            </a:r>
          </a:p>
          <a:p>
            <a:pPr lvl="1"/>
            <a:r>
              <a:rPr lang="en-US" dirty="0"/>
              <a:t>Physis (growth plate)</a:t>
            </a:r>
          </a:p>
          <a:p>
            <a:r>
              <a:rPr lang="en-US" dirty="0"/>
              <a:t>Where is the fracture</a:t>
            </a:r>
          </a:p>
          <a:p>
            <a:pPr lvl="1"/>
            <a:r>
              <a:rPr lang="en-US" dirty="0"/>
              <a:t>Proximal (closest to the midline)</a:t>
            </a:r>
          </a:p>
          <a:p>
            <a:pPr lvl="1"/>
            <a:r>
              <a:rPr lang="en-US" dirty="0"/>
              <a:t>Midshaft</a:t>
            </a:r>
          </a:p>
          <a:p>
            <a:pPr lvl="1"/>
            <a:r>
              <a:rPr lang="en-US" dirty="0"/>
              <a:t>Distal (furthest from the midline)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44E97-930C-C5DB-8A6F-2098E7F90A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one anatomy for 2010 fracture talk">
            <a:extLst>
              <a:ext uri="{FF2B5EF4-FFF2-40B4-BE49-F238E27FC236}">
                <a16:creationId xmlns:a16="http://schemas.microsoft.com/office/drawing/2014/main" id="{DDE73A5A-6DCE-EF7C-A02B-B75C347B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5869" y="914400"/>
            <a:ext cx="4188432" cy="5225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A326ED-C4DA-B43C-809C-678C84ED44E1}"/>
              </a:ext>
            </a:extLst>
          </p:cNvPr>
          <p:cNvCxnSpPr/>
          <p:nvPr/>
        </p:nvCxnSpPr>
        <p:spPr>
          <a:xfrm>
            <a:off x="10953750" y="4648200"/>
            <a:ext cx="0" cy="1295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83921C0-FBBD-0815-8F45-D03DF68D0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744744" y="853846"/>
            <a:ext cx="481626" cy="154242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2E702F-E9FC-2495-072E-1F609CE7F0E7}"/>
              </a:ext>
            </a:extLst>
          </p:cNvPr>
          <p:cNvCxnSpPr/>
          <p:nvPr/>
        </p:nvCxnSpPr>
        <p:spPr>
          <a:xfrm>
            <a:off x="10953750" y="2562225"/>
            <a:ext cx="0" cy="188939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F55423-43EB-0341-75DC-6A3B2561054F}"/>
              </a:ext>
            </a:extLst>
          </p:cNvPr>
          <p:cNvSpPr txBox="1"/>
          <p:nvPr/>
        </p:nvSpPr>
        <p:spPr>
          <a:xfrm>
            <a:off x="10421507" y="1676400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Proximal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C9283-C910-8581-E919-2D4903B52018}"/>
              </a:ext>
            </a:extLst>
          </p:cNvPr>
          <p:cNvSpPr txBox="1"/>
          <p:nvPr/>
        </p:nvSpPr>
        <p:spPr>
          <a:xfrm>
            <a:off x="10587573" y="4953000"/>
            <a:ext cx="127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7205D-1C35-4B76-C081-4F0CD5FEC708}"/>
              </a:ext>
            </a:extLst>
          </p:cNvPr>
          <p:cNvSpPr txBox="1"/>
          <p:nvPr/>
        </p:nvSpPr>
        <p:spPr>
          <a:xfrm>
            <a:off x="10443550" y="3190875"/>
            <a:ext cx="12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Midshaft</a:t>
            </a:r>
          </a:p>
        </p:txBody>
      </p:sp>
    </p:spTree>
    <p:extLst>
      <p:ext uri="{BB962C8B-B14F-4D97-AF65-F5344CB8AC3E}">
        <p14:creationId xmlns:p14="http://schemas.microsoft.com/office/powerpoint/2010/main" val="132189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58B2-D8A4-BE24-898C-6F587ABA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475B-E687-C1F3-1DE5-31FE7E1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and Imaging Done.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1279B-F734-F335-78E0-5695194A4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bone is broken?</a:t>
            </a:r>
          </a:p>
          <a:p>
            <a:r>
              <a:rPr lang="en-US" dirty="0"/>
              <a:t>Is it an open or closed injury?</a:t>
            </a:r>
          </a:p>
          <a:p>
            <a:r>
              <a:rPr lang="en-US" dirty="0"/>
              <a:t>Where is the injury in the bone? (proximal, midshaft, distal?)</a:t>
            </a:r>
          </a:p>
          <a:p>
            <a:r>
              <a:rPr lang="en-US" dirty="0"/>
              <a:t>What’s the fracture pattern? (transverse, oblique, spiral)</a:t>
            </a:r>
          </a:p>
          <a:p>
            <a:r>
              <a:rPr lang="en-US" dirty="0"/>
              <a:t>Is it displaced? (translated, angulated, rotated, short?)</a:t>
            </a:r>
          </a:p>
          <a:p>
            <a:r>
              <a:rPr lang="en-US" dirty="0"/>
              <a:t>Does it go into the joint?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45D45-1496-F4A6-BA7E-C350B10A94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0A7D3-75CB-F985-5AEC-885D107FA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1" y="1395866"/>
            <a:ext cx="810838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31C20-B990-3A9E-E88D-61BF08B4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891" y="1991980"/>
            <a:ext cx="810838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0D7A2-6A0B-082C-D3CD-6AC0301D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283" y="2499706"/>
            <a:ext cx="810838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51CD2-5E3D-E5FE-84CD-8B2C51EF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70" y="3136102"/>
            <a:ext cx="1081524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2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8537-1A85-37E1-70DE-2E326772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Fracture Pattern</a:t>
            </a:r>
          </a:p>
        </p:txBody>
      </p:sp>
      <p:pic>
        <p:nvPicPr>
          <p:cNvPr id="5" name="Picture 5" descr="bone fracture pattern better 2010 fracture talk">
            <a:extLst>
              <a:ext uri="{FF2B5EF4-FFF2-40B4-BE49-F238E27FC236}">
                <a16:creationId xmlns:a16="http://schemas.microsoft.com/office/drawing/2014/main" id="{4E294BA2-80C5-08C0-93BB-FF89F1BC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8458" y="1394412"/>
            <a:ext cx="5954302" cy="46233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83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713F6-741E-2AD0-BDD2-478B2AC28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11F7-6177-C231-FA5F-0AE37F663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and Imaging Done.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D9D17-60A1-4E86-85E7-AD66F191D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bone is broken?</a:t>
            </a:r>
          </a:p>
          <a:p>
            <a:r>
              <a:rPr lang="en-US" dirty="0"/>
              <a:t>Is it an open or closed injury?</a:t>
            </a:r>
          </a:p>
          <a:p>
            <a:r>
              <a:rPr lang="en-US" dirty="0"/>
              <a:t>Where is the injury in the bone? (proximal, midshaft, distal?)</a:t>
            </a:r>
          </a:p>
          <a:p>
            <a:r>
              <a:rPr lang="en-US" dirty="0"/>
              <a:t>What’s the fracture pattern? (transverse, oblique, spiral)</a:t>
            </a:r>
          </a:p>
          <a:p>
            <a:r>
              <a:rPr lang="en-US" dirty="0"/>
              <a:t>Is it displaced? (translated, angulated, rotated, short?)</a:t>
            </a:r>
          </a:p>
          <a:p>
            <a:r>
              <a:rPr lang="en-US" dirty="0"/>
              <a:t>Does it go into the joint?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7E524-0B7D-0B5A-D21C-F6BF6070B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55E63-880E-E750-38EF-575EEED96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1" y="1395866"/>
            <a:ext cx="810838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93818-F59D-F8A3-852B-39B78770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891" y="1991980"/>
            <a:ext cx="810838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4FA71-2044-335A-D40E-2DF3754A2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283" y="2499706"/>
            <a:ext cx="810838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C887A-80D0-BE45-C9F5-B8CB2E260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675" y="3793022"/>
            <a:ext cx="10815241" cy="774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030CB-D236-8636-FB9D-B261F171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316" y="3146364"/>
            <a:ext cx="81083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2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B780-DDDB-5096-3E5A-CA90794E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Describe Displacement -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B69C0-5304-2B63-EE32-E82365D35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– the bone slides on itself in a straight path</a:t>
            </a:r>
          </a:p>
          <a:p>
            <a:r>
              <a:rPr lang="en-US" dirty="0"/>
              <a:t>	Measure in shaft width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7" descr="bone anatomy for 2010 fracture talk translation">
            <a:extLst>
              <a:ext uri="{FF2B5EF4-FFF2-40B4-BE49-F238E27FC236}">
                <a16:creationId xmlns:a16="http://schemas.microsoft.com/office/drawing/2014/main" id="{71207E99-89D3-C7DF-F965-C4E80EF5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482" y="2204193"/>
            <a:ext cx="3034504" cy="42219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09F8189-78D5-5731-A80B-E77CE80824FE}"/>
              </a:ext>
            </a:extLst>
          </p:cNvPr>
          <p:cNvSpPr/>
          <p:nvPr/>
        </p:nvSpPr>
        <p:spPr>
          <a:xfrm>
            <a:off x="4781956" y="4140491"/>
            <a:ext cx="1500027" cy="174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2A944-0571-62B8-CBB7-9E55B3B7CA97}"/>
              </a:ext>
            </a:extLst>
          </p:cNvPr>
          <p:cNvSpPr txBox="1"/>
          <p:nvPr/>
        </p:nvSpPr>
        <p:spPr>
          <a:xfrm>
            <a:off x="4935444" y="3558608"/>
            <a:ext cx="136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~50% translated</a:t>
            </a:r>
          </a:p>
        </p:txBody>
      </p:sp>
    </p:spTree>
    <p:extLst>
      <p:ext uri="{BB962C8B-B14F-4D97-AF65-F5344CB8AC3E}">
        <p14:creationId xmlns:p14="http://schemas.microsoft.com/office/powerpoint/2010/main" val="4276302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FF7E-D859-EB4D-573F-40FE5A72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Describe Displacement - 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AD69-5AE6-5D67-C06C-C1DA2BC4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Angulation - the bone is “bent”</a:t>
            </a:r>
          </a:p>
          <a:p>
            <a:pPr lvl="1"/>
            <a:r>
              <a:rPr lang="en-US" dirty="0"/>
              <a:t>Describe where the apex (tip) is pointing</a:t>
            </a:r>
          </a:p>
          <a:p>
            <a:pPr lvl="1"/>
            <a:r>
              <a:rPr lang="en-US" dirty="0"/>
              <a:t>Can measure the angle in degrees</a:t>
            </a:r>
          </a:p>
          <a:p>
            <a:pPr lvl="2"/>
            <a:r>
              <a:rPr lang="en-US" dirty="0"/>
              <a:t>Like the yellow line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35487-821C-3F9F-B19C-DE6542BA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206" y="1671064"/>
            <a:ext cx="3270208" cy="42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0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AF26-F9DF-D167-179E-51C517662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Describe Displacement -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A8D7-B098-24A2-FB2F-17528877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– usually clinically apparent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FD80F-0854-3EF0-EE47-B39FBE09B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72C65-CAE9-DFBF-FFA2-74C7EDC0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76" y="1686757"/>
            <a:ext cx="3062311" cy="45856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C728B4A-B2D1-98C2-27E2-3BBCAD85D87D}"/>
              </a:ext>
            </a:extLst>
          </p:cNvPr>
          <p:cNvSpPr/>
          <p:nvPr/>
        </p:nvSpPr>
        <p:spPr>
          <a:xfrm>
            <a:off x="8705529" y="2261463"/>
            <a:ext cx="1099335" cy="9041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870AF9-DCF9-7308-D967-2A93C2BDB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529" y="5171243"/>
            <a:ext cx="1176630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95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81F46-0A8B-02F4-8E2C-F046FB0E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Describe a Fracture - Shortening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5E32-4505-3DB2-DF12-05447107B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Shortening – how much do bones overlap (measured in mm or cm)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50FF3-4E36-614D-9BEC-6E2310C68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2512986"/>
            <a:ext cx="4467344" cy="33554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6F20EA-6851-25B4-0F65-4712A0C86343}"/>
              </a:ext>
            </a:extLst>
          </p:cNvPr>
          <p:cNvCxnSpPr>
            <a:cxnSpLocks/>
          </p:cNvCxnSpPr>
          <p:nvPr/>
        </p:nvCxnSpPr>
        <p:spPr>
          <a:xfrm flipV="1">
            <a:off x="4857750" y="3514725"/>
            <a:ext cx="438150" cy="857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05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195D-1C45-C89E-545D-8C5B4469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8296"/>
            <a:ext cx="5260975" cy="896116"/>
          </a:xfrm>
        </p:spPr>
        <p:txBody>
          <a:bodyPr anchor="ctr">
            <a:normAutofit/>
          </a:bodyPr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7B202-0E50-EA8D-5904-0CAEE2CA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>
            <a:normAutofit/>
          </a:bodyPr>
          <a:lstStyle/>
          <a:p>
            <a:r>
              <a:rPr lang="en-US" dirty="0"/>
              <a:t>At the end of this, you should know or be able to: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Basics of early fracture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Describe fractures accurately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Implement an initial treatment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Plan for appropriate follow up</a:t>
            </a: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8AB5199-F1AB-5640-D2A9-145F391F68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7863" r="278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5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CA3E-614F-6DBE-228C-4DBE2058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B3F4-D19A-77E6-77E1-757D74C6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and Imaging Done.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7C80-CC2F-196C-70D5-84C88545D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bone is broken?</a:t>
            </a:r>
          </a:p>
          <a:p>
            <a:r>
              <a:rPr lang="en-US" dirty="0"/>
              <a:t>Is it an open or closed injury?</a:t>
            </a:r>
          </a:p>
          <a:p>
            <a:r>
              <a:rPr lang="en-US" dirty="0"/>
              <a:t>Where is the injury in the bone? (proximal, midshaft, distal?)</a:t>
            </a:r>
          </a:p>
          <a:p>
            <a:r>
              <a:rPr lang="en-US" dirty="0"/>
              <a:t>What’s the fracture pattern? (transverse, oblique, spiral)</a:t>
            </a:r>
          </a:p>
          <a:p>
            <a:r>
              <a:rPr lang="en-US" dirty="0"/>
              <a:t>Is it displaced? (translated, angulated, rotated, short?)</a:t>
            </a:r>
          </a:p>
          <a:p>
            <a:r>
              <a:rPr lang="en-US" dirty="0"/>
              <a:t>Does it go into the joint?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67D0A-0F55-0F90-8B96-CDF19AB72D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F48A1-DD0F-819A-ED4D-4C9492A6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81" y="1395866"/>
            <a:ext cx="810838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C3590-AD09-A8CB-65CA-4275859BC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891" y="1991980"/>
            <a:ext cx="810838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97875-C907-A2F4-F70F-11BE447A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283" y="2499706"/>
            <a:ext cx="810838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B96A7-AF88-1D72-FA6E-C1DB730A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0" y="4380765"/>
            <a:ext cx="10815241" cy="774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7B7EA-C4C5-9D7E-2946-E5D7A184E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990" y="3677289"/>
            <a:ext cx="810838" cy="810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3334B-7645-0BDA-C2B1-600ECFA4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270" y="3095820"/>
            <a:ext cx="81083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440F-F2E4-5CD2-FD06-74B04B7F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a Fracture – Is it Intraarticular?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1E83C4-1B23-6EA1-FB23-976CEF9B9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7D2F60B-BAF0-2674-7209-B1F533AFA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Intraarticular – does the fracture go into the joint?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26D33-C1A3-CE59-9C63-41703DCE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228828"/>
            <a:ext cx="5343296" cy="3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CFEC97-B26C-77AD-E7CF-676794373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291" y="2172760"/>
            <a:ext cx="2384222" cy="401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92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5C99-0968-E5ED-8B29-5306BFC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it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442CA-BEAA-6C6D-BEAA-A50BDCCB0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thinking through fractures, know:</a:t>
            </a:r>
          </a:p>
          <a:p>
            <a:pPr lvl="1"/>
            <a:r>
              <a:rPr lang="en-US" dirty="0"/>
              <a:t>What films do you have? </a:t>
            </a:r>
          </a:p>
          <a:p>
            <a:pPr lvl="1"/>
            <a:r>
              <a:rPr lang="en-US" dirty="0"/>
              <a:t>What bone is injured?</a:t>
            </a:r>
          </a:p>
          <a:p>
            <a:pPr lvl="1"/>
            <a:r>
              <a:rPr lang="en-US" dirty="0"/>
              <a:t>Is it an open or closed fracture?</a:t>
            </a:r>
          </a:p>
          <a:p>
            <a:pPr lvl="1"/>
            <a:r>
              <a:rPr lang="en-US" dirty="0"/>
              <a:t>Where is the injury</a:t>
            </a:r>
          </a:p>
          <a:p>
            <a:pPr lvl="2"/>
            <a:r>
              <a:rPr lang="en-US" dirty="0"/>
              <a:t>Proximal, midshaft, distal?</a:t>
            </a:r>
          </a:p>
          <a:p>
            <a:pPr lvl="1"/>
            <a:r>
              <a:rPr lang="en-US" dirty="0"/>
              <a:t>What’s the fracture pattern? (transverse, oblique, spiral)</a:t>
            </a:r>
          </a:p>
          <a:p>
            <a:pPr lvl="1"/>
            <a:r>
              <a:rPr lang="en-US" dirty="0"/>
              <a:t>Is it displaced (angulated, translated, shortened)? If so, how much?</a:t>
            </a:r>
          </a:p>
          <a:p>
            <a:pPr lvl="1"/>
            <a:r>
              <a:rPr lang="en-US" dirty="0"/>
              <a:t>Does it go into the joint?</a:t>
            </a:r>
          </a:p>
          <a:p>
            <a:pPr lvl="2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60258-003D-AA01-3E91-755D7394CF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68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470E7-62DE-1272-84ED-D845297EB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5D31-C992-E329-701C-80BE8669F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Ready to Try One?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04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1B644F-A868-4F24-876F-311D677621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527" b="7527"/>
          <a:stretch>
            <a:fillRect/>
          </a:stretch>
        </p:blipFill>
        <p:spPr>
          <a:xfrm>
            <a:off x="7419974" y="692621"/>
            <a:ext cx="4133059" cy="5250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9B7C3-6937-9D28-B87C-65663BE7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You Describe This?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2614A2-0B5C-1238-0482-793B6D310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AP Humerus, good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Humerus fracture</a:t>
            </a:r>
          </a:p>
          <a:p>
            <a:pPr marL="1143000" lvl="1" indent="-457200"/>
            <a:r>
              <a:rPr lang="en-US" dirty="0"/>
              <a:t>midshaft</a:t>
            </a:r>
          </a:p>
          <a:p>
            <a:pPr marL="1143000" lvl="1" indent="-457200"/>
            <a:r>
              <a:rPr lang="en-US" dirty="0"/>
              <a:t>transverse</a:t>
            </a:r>
          </a:p>
          <a:p>
            <a:pPr marL="1143000" lvl="1" indent="-457200"/>
            <a:r>
              <a:rPr lang="en-US" dirty="0"/>
              <a:t>translated 25%</a:t>
            </a:r>
          </a:p>
          <a:p>
            <a:pPr marL="1143000" lvl="1" indent="-457200"/>
            <a:r>
              <a:rPr lang="en-US" dirty="0"/>
              <a:t>no rotation</a:t>
            </a:r>
          </a:p>
          <a:p>
            <a:pPr marL="1143000" lvl="1" indent="-457200"/>
            <a:r>
              <a:rPr lang="en-US" dirty="0"/>
              <a:t>no shortening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B11C7-A6AC-0383-B460-9B1407B801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24B97CF-C97B-6A9C-8C02-6C4B7DD2D9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746" r="4746"/>
          <a:stretch>
            <a:fillRect/>
          </a:stretch>
        </p:blipFill>
        <p:spPr>
          <a:xfrm>
            <a:off x="6969486" y="498296"/>
            <a:ext cx="4285459" cy="54446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3D3E5E-24BD-E614-3F19-9F8AEAEF4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You Describe This?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C453B-0572-86E1-57F1-A5EA8D31D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Lateral view – does not include shoulder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Midshaft humerus fracture that is transverse on the AP but shows angulation on lateral</a:t>
            </a:r>
          </a:p>
          <a:p>
            <a:pPr marL="1143000" lvl="1" indent="-457200"/>
            <a:r>
              <a:rPr lang="en-US" dirty="0"/>
              <a:t>Apex anterior ~25deg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22EF3-CFA9-A696-6A0E-9F62FC968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99092D-F2AB-CAA0-8841-BFB83A11FB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63" r="2163"/>
          <a:stretch>
            <a:fillRect/>
          </a:stretch>
        </p:blipFill>
        <p:spPr>
          <a:xfrm>
            <a:off x="7162800" y="0"/>
            <a:ext cx="5029200" cy="6389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2F610-5681-331B-C073-4F322CED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Would You Describe This?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C1E03-A686-5045-B77F-8F4098D4E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This is an AP view of the forearm and is an adequate 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Fractures of the radius and ulna at the junction of the middle and distal 1/3s of the bone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fractures are 100% translated and not comminuted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It’s also shortened and rotated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(Air bubbles in soft tissue suggest open fracture)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7ED1E-B70D-8530-7356-38E62A9318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93EC11-991A-D1B3-48A7-EDD24401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Would You Describe This?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4919C-68BD-DB1C-6CB5-9A947BB72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Lateral view confirms what you saw on 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 a perfect lateral. </a:t>
            </a:r>
          </a:p>
          <a:p>
            <a:r>
              <a:rPr lang="en-US" dirty="0"/>
              <a:t>	Could send back but this patient needs</a:t>
            </a:r>
          </a:p>
          <a:p>
            <a:r>
              <a:rPr lang="en-US" dirty="0"/>
              <a:t>	to go to the OR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31E72F5-3E7F-D946-5F0E-5DFC40923B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71EC62-4B78-D952-0C48-A8DF574E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729816"/>
            <a:ext cx="2845948" cy="539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7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E7FF-6259-03DB-9B6B-6CDA25739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A6CC-0421-59FA-313B-4CD60431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 descr="Close-up of hands raised in classroom">
            <a:extLst>
              <a:ext uri="{FF2B5EF4-FFF2-40B4-BE49-F238E27FC236}">
                <a16:creationId xmlns:a16="http://schemas.microsoft.com/office/drawing/2014/main" id="{23D36C5E-A22B-CF4D-908F-DF544927C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687513"/>
            <a:ext cx="6384130" cy="4256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3C7CD-DF9A-338A-A787-EF72B612B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41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3F478-897E-5F33-3149-093818EA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8B33-F344-2FAF-ED20-EE32FDD29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Red Flags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8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17D736-5416-6089-D4DC-0C3E174D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Orthopedic Trauma – There are Fractures….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94A820-43D8-AE0E-DAB7-54F383FB3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994" y="1687513"/>
            <a:ext cx="3812744" cy="425608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694BA8-E6CC-1EA0-85AF-FEC0F11D7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38C90F-18CA-0068-6202-BC2936F1F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6" y="1648139"/>
            <a:ext cx="3113887" cy="4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7233-7F18-85E9-016A-0BE63AEF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– Open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C99CD-6B13-C9BB-CB4B-6A669F88C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wound is found in an area with an acute fracture, a work up is necessary</a:t>
            </a:r>
          </a:p>
          <a:p>
            <a:pPr lvl="1"/>
            <a:r>
              <a:rPr lang="en-US" dirty="0"/>
              <a:t>(this does not mean every abrasion is an open fracture, use clinical judgement but be thorough in your exam)</a:t>
            </a:r>
          </a:p>
          <a:p>
            <a:pPr lvl="1"/>
            <a:r>
              <a:rPr lang="en-US" dirty="0"/>
              <a:t>If a fracture is present, assume it is an open fracture and send to the ETC</a:t>
            </a:r>
          </a:p>
          <a:p>
            <a:pPr lvl="1"/>
            <a:r>
              <a:rPr lang="en-US" dirty="0"/>
              <a:t>These are emergent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1675C-4C5C-41A1-1262-6711E8A138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31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80D9-6720-E6BB-FFFA-DB7AB5E0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– Neurovascular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1CDD5-9AA4-3A61-8C92-8CADE50F9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concerns about a patient’s NV status after a fracture, do not wait to see if this resolves overnight</a:t>
            </a:r>
          </a:p>
          <a:p>
            <a:pPr lvl="1"/>
            <a:r>
              <a:rPr lang="en-US" dirty="0"/>
              <a:t>Call the Ortho resident and consider referral to the ETC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D2373-29BC-422A-3C37-9E8A03807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56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626D-CDC3-FED3-CF05-6E06740D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– Compartment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E3E90-E242-767E-9622-F84236D38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Compartment syndrome is unlikely to present through Urgent Care but you must know about it</a:t>
            </a:r>
          </a:p>
          <a:p>
            <a:pPr lvl="1"/>
            <a:r>
              <a:rPr lang="en-US" dirty="0"/>
              <a:t>Usually presents within 24 hours of an injury</a:t>
            </a:r>
          </a:p>
          <a:p>
            <a:pPr lvl="1"/>
            <a:r>
              <a:rPr lang="en-US" dirty="0"/>
              <a:t>The 5 Ps (pain, pallor, pulselessness, </a:t>
            </a:r>
            <a:r>
              <a:rPr lang="en-US" dirty="0" err="1"/>
              <a:t>paresthesias</a:t>
            </a:r>
            <a:r>
              <a:rPr lang="en-US" dirty="0"/>
              <a:t>, </a:t>
            </a:r>
            <a:r>
              <a:rPr lang="en-US" dirty="0" err="1"/>
              <a:t>poikilothermia</a:t>
            </a:r>
            <a:r>
              <a:rPr lang="en-US" dirty="0"/>
              <a:t> – or cool extremity)</a:t>
            </a:r>
          </a:p>
          <a:p>
            <a:pPr lvl="1"/>
            <a:r>
              <a:rPr lang="en-US" dirty="0"/>
              <a:t>However, these are all late findings! If you see the last four, you have probably missed the diagnosis</a:t>
            </a:r>
          </a:p>
          <a:p>
            <a:pPr lvl="1"/>
            <a:r>
              <a:rPr lang="en-US" dirty="0"/>
              <a:t>* Pain out of proportion is most important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0241E-BA27-A027-5498-E5DB33F39E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6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61D1-8C0F-6794-13EF-144FA438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Flags – Compartment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C4FE7-E787-6994-6894-3B2B1D42A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Compartment syndrome is unlikely to present through Urgent Care but you must know about it</a:t>
            </a:r>
          </a:p>
          <a:p>
            <a:pPr lvl="1"/>
            <a:r>
              <a:rPr lang="en-US" dirty="0"/>
              <a:t>Usually presents within 24 hours of an injury</a:t>
            </a:r>
          </a:p>
          <a:p>
            <a:pPr lvl="1"/>
            <a:r>
              <a:rPr lang="en-US" dirty="0"/>
              <a:t>The 5 Ps (pain, pallor, pulselessness, </a:t>
            </a:r>
            <a:r>
              <a:rPr lang="en-US" dirty="0" err="1"/>
              <a:t>paresthesias</a:t>
            </a:r>
            <a:r>
              <a:rPr lang="en-US" dirty="0"/>
              <a:t>, </a:t>
            </a:r>
            <a:r>
              <a:rPr lang="en-US" dirty="0" err="1"/>
              <a:t>poikilothermia</a:t>
            </a:r>
            <a:r>
              <a:rPr lang="en-US" dirty="0"/>
              <a:t> – or cool extremity)</a:t>
            </a:r>
          </a:p>
          <a:p>
            <a:pPr lvl="1"/>
            <a:r>
              <a:rPr lang="en-US" dirty="0"/>
              <a:t>However, these are all late findings! If you see the last four, you have probably missed the diagnosis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ECACF-703F-583A-E310-50E562C85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2A05-8DCB-7E7B-540D-B88B907A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about Occult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006B-33EC-2B09-98A5-17ED2D075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occult fracture is one that is there but not seen on plain films</a:t>
            </a:r>
          </a:p>
          <a:p>
            <a:r>
              <a:rPr lang="en-US" dirty="0"/>
              <a:t>Most common is radial head (kids and adults) and scaphoid but can be anywhere</a:t>
            </a:r>
          </a:p>
          <a:p>
            <a:r>
              <a:rPr lang="en-US" dirty="0"/>
              <a:t>If you suspect a fracture but plain films are negative:</a:t>
            </a:r>
          </a:p>
          <a:p>
            <a:pPr lvl="1"/>
            <a:r>
              <a:rPr lang="en-US" dirty="0"/>
              <a:t>Treat as though it’s a fracture</a:t>
            </a:r>
          </a:p>
          <a:p>
            <a:pPr lvl="1"/>
            <a:r>
              <a:rPr lang="en-US" dirty="0"/>
              <a:t>Repeat films in 7-10 days</a:t>
            </a:r>
          </a:p>
          <a:p>
            <a:pPr lvl="2"/>
            <a:r>
              <a:rPr lang="en-US" dirty="0"/>
              <a:t>If there is a fracture, you should see “resorption” of the fracture then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282F7-53A8-6646-F622-AB162CCB7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58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13A2-D7F5-A003-9ACE-64B7CCF0F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B959-BDDF-08DB-E1CC-AD74A553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 descr="Close-up of hands raised in classroom">
            <a:extLst>
              <a:ext uri="{FF2B5EF4-FFF2-40B4-BE49-F238E27FC236}">
                <a16:creationId xmlns:a16="http://schemas.microsoft.com/office/drawing/2014/main" id="{DFD922AD-F2AD-07A9-F2DE-C430CFB73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687513"/>
            <a:ext cx="6384130" cy="4256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D39F1-F85A-C4C1-0ABB-55207FB82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89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A6E4B-E305-ADA5-E83F-2DC811442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0173-6A57-D81A-0215-84195D38A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Pediatric Fractures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4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D772-E0C8-1DC0-E55B-0B04510B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Salter Harris Classification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66982C-3F4F-197E-CE31-839000CE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6856"/>
          <a:stretch/>
        </p:blipFill>
        <p:spPr>
          <a:xfrm>
            <a:off x="2643407" y="1676400"/>
            <a:ext cx="6378966" cy="36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E781-A92F-63F4-612E-6BB3520C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Pearls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97A75-0AC0-9420-6A4B-6EC71BCD2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ONLY use SH classification with pediatric fractures that involve the growth plate</a:t>
            </a:r>
          </a:p>
          <a:p>
            <a:pPr lvl="1"/>
            <a:r>
              <a:rPr lang="en-US" dirty="0"/>
              <a:t>This system does NOT fit:</a:t>
            </a:r>
          </a:p>
          <a:p>
            <a:pPr lvl="2"/>
            <a:r>
              <a:rPr lang="en-US" dirty="0"/>
              <a:t>Adults</a:t>
            </a:r>
          </a:p>
          <a:p>
            <a:pPr lvl="2"/>
            <a:r>
              <a:rPr lang="en-US" dirty="0"/>
              <a:t>Peds fractures that do not touch a growth plate</a:t>
            </a:r>
          </a:p>
          <a:p>
            <a:r>
              <a:rPr lang="en-US" dirty="0"/>
              <a:t>Roman numerals </a:t>
            </a:r>
          </a:p>
          <a:p>
            <a:r>
              <a:rPr lang="en-US" dirty="0"/>
              <a:t>Pneumonic</a:t>
            </a:r>
          </a:p>
          <a:p>
            <a:pPr lvl="1"/>
            <a:r>
              <a:rPr lang="en-US" dirty="0"/>
              <a:t>S – same</a:t>
            </a:r>
          </a:p>
          <a:p>
            <a:pPr lvl="1"/>
            <a:r>
              <a:rPr lang="en-US" dirty="0"/>
              <a:t>A – above</a:t>
            </a:r>
          </a:p>
          <a:p>
            <a:pPr lvl="1"/>
            <a:r>
              <a:rPr lang="en-US" dirty="0"/>
              <a:t>L – lower</a:t>
            </a:r>
          </a:p>
          <a:p>
            <a:pPr lvl="1"/>
            <a:r>
              <a:rPr lang="en-US" dirty="0"/>
              <a:t>T – through</a:t>
            </a:r>
          </a:p>
          <a:p>
            <a:pPr lvl="1"/>
            <a:r>
              <a:rPr lang="en-US" dirty="0"/>
              <a:t>R - ruined</a:t>
            </a:r>
          </a:p>
        </p:txBody>
      </p:sp>
    </p:spTree>
    <p:extLst>
      <p:ext uri="{BB962C8B-B14F-4D97-AF65-F5344CB8AC3E}">
        <p14:creationId xmlns:p14="http://schemas.microsoft.com/office/powerpoint/2010/main" val="2728546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4392-A5ED-0404-1CF8-F77B4446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alter Harris I = “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ame” Level as Growth Plate</a:t>
            </a:r>
          </a:p>
        </p:txBody>
      </p:sp>
      <p:pic>
        <p:nvPicPr>
          <p:cNvPr id="6" name="Picture 6" descr="Salter 1">
            <a:extLst>
              <a:ext uri="{FF2B5EF4-FFF2-40B4-BE49-F238E27FC236}">
                <a16:creationId xmlns:a16="http://schemas.microsoft.com/office/drawing/2014/main" id="{07992C39-6282-DAE0-E7DD-7674FB6C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4894" y="1439134"/>
            <a:ext cx="3517883" cy="47417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Salter 1a">
            <a:extLst>
              <a:ext uri="{FF2B5EF4-FFF2-40B4-BE49-F238E27FC236}">
                <a16:creationId xmlns:a16="http://schemas.microsoft.com/office/drawing/2014/main" id="{D68C9BA7-5445-6435-D7DF-5B30DA35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8877" y="1585934"/>
            <a:ext cx="2975912" cy="4448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2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933D-D77A-FD47-CB0D-D445922827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to Start?</a:t>
            </a:r>
          </a:p>
        </p:txBody>
      </p:sp>
    </p:spTree>
    <p:extLst>
      <p:ext uri="{BB962C8B-B14F-4D97-AF65-F5344CB8AC3E}">
        <p14:creationId xmlns:p14="http://schemas.microsoft.com/office/powerpoint/2010/main" val="486437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C043-F31A-F0E9-6CFE-AE34FD64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lter Harris II – “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bove” Growth Plate</a:t>
            </a:r>
          </a:p>
        </p:txBody>
      </p:sp>
      <p:pic>
        <p:nvPicPr>
          <p:cNvPr id="5" name="Picture 6" descr="Salter 2">
            <a:extLst>
              <a:ext uri="{FF2B5EF4-FFF2-40B4-BE49-F238E27FC236}">
                <a16:creationId xmlns:a16="http://schemas.microsoft.com/office/drawing/2014/main" id="{EFF022F6-043F-6DBC-4B9F-B564B38B45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788" y="1780780"/>
            <a:ext cx="3010485" cy="40584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 descr="Salter 2a">
            <a:extLst>
              <a:ext uri="{FF2B5EF4-FFF2-40B4-BE49-F238E27FC236}">
                <a16:creationId xmlns:a16="http://schemas.microsoft.com/office/drawing/2014/main" id="{6222DE11-CB61-D978-EB4D-8AFCD092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971" y="1780780"/>
            <a:ext cx="2651125" cy="396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7B662C-71EF-39E5-10DF-A83EA3AC23B6}"/>
              </a:ext>
            </a:extLst>
          </p:cNvPr>
          <p:cNvSpPr txBox="1"/>
          <p:nvPr/>
        </p:nvSpPr>
        <p:spPr>
          <a:xfrm>
            <a:off x="8475650" y="2517338"/>
            <a:ext cx="27792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schematic on the left needs to be flipped upside down to match the wrist film on the right. Keep this in mind when trying to apply schematics to plain </a:t>
            </a:r>
            <a:r>
              <a:rPr lang="en-US" dirty="0" err="1"/>
              <a:t>Xrays</a:t>
            </a:r>
            <a:endParaRPr lang="en-US" dirty="0"/>
          </a:p>
          <a:p>
            <a:endParaRPr lang="en-US" dirty="0"/>
          </a:p>
          <a:p>
            <a:r>
              <a:rPr lang="en-US" dirty="0"/>
              <a:t>*Most common question to see on PANRE</a:t>
            </a:r>
          </a:p>
        </p:txBody>
      </p:sp>
    </p:spTree>
    <p:extLst>
      <p:ext uri="{BB962C8B-B14F-4D97-AF65-F5344CB8AC3E}">
        <p14:creationId xmlns:p14="http://schemas.microsoft.com/office/powerpoint/2010/main" val="235799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B9F7-AB4E-A150-0E49-5AE94540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ter Harris III – “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ower” than the Growth 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9DB4-9384-DC36-6EBA-BD7FB859A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Salter 3">
            <a:extLst>
              <a:ext uri="{FF2B5EF4-FFF2-40B4-BE49-F238E27FC236}">
                <a16:creationId xmlns:a16="http://schemas.microsoft.com/office/drawing/2014/main" id="{BB848583-5FC3-8B32-4505-ACBBA234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1484" y="1704975"/>
            <a:ext cx="2981507" cy="40200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Salter 3a">
            <a:extLst>
              <a:ext uri="{FF2B5EF4-FFF2-40B4-BE49-F238E27FC236}">
                <a16:creationId xmlns:a16="http://schemas.microsoft.com/office/drawing/2014/main" id="{5521B044-35A0-D63D-28C7-67100DC3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9010" y="1781175"/>
            <a:ext cx="2752725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32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50EE-D9AE-3CCB-A5B0-8F7AF5E2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er Harris IV – “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hrough” the Growth 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6F31E-DCBF-76E8-6356-D03C95AA8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SAlter 4">
            <a:extLst>
              <a:ext uri="{FF2B5EF4-FFF2-40B4-BE49-F238E27FC236}">
                <a16:creationId xmlns:a16="http://schemas.microsoft.com/office/drawing/2014/main" id="{29AE00AA-08FF-55A8-A0D2-86D1DDB5B2D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210" y="1676400"/>
            <a:ext cx="2878138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Salter 4a">
            <a:extLst>
              <a:ext uri="{FF2B5EF4-FFF2-40B4-BE49-F238E27FC236}">
                <a16:creationId xmlns:a16="http://schemas.microsoft.com/office/drawing/2014/main" id="{EAC3F4C3-19F8-5B8A-A6AF-9FBD3747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9695" y="1676400"/>
            <a:ext cx="2600325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518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2455-3F9C-98C6-91AA-9279BE51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Salte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 Harris V – “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uined” Growth Plate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D9E96-91AA-B4F5-9FA6-52232AB46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Salter 5 real">
            <a:extLst>
              <a:ext uri="{FF2B5EF4-FFF2-40B4-BE49-F238E27FC236}">
                <a16:creationId xmlns:a16="http://schemas.microsoft.com/office/drawing/2014/main" id="{B7160F8E-DD71-A418-445B-9AEB1F61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1676400"/>
            <a:ext cx="3328988" cy="3962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AF127B-5AFC-1760-6176-57D193110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3040" y="1676057"/>
            <a:ext cx="2548349" cy="3962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D0935-6874-8066-74F8-826FC6F9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01" y="1690466"/>
            <a:ext cx="3946075" cy="39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98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E708-CF91-AE5A-1A7F-AD80DFC00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Salter Harris Fractures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0C51-98D9-AC4D-78EC-9E9B79E81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general, get Ortho involved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EC320-0CA4-FF0C-1E0A-25924F9E7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6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3F25-6441-DD74-2B36-7BEE4D3E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Greenstick Fractures (Pediatrics)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99FA-A176-1363-2E56-458D4168E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Occurs when a child’s bone bends and then “cracks” rather than breaking all the way through (this is very simplified)</a:t>
            </a:r>
          </a:p>
          <a:p>
            <a:r>
              <a:rPr lang="en-US" dirty="0"/>
              <a:t>They like to slip so earlier referral to Ortho is a good idea (3-5 days)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5967-EEAB-48F1-D1B5-78F8308C7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E5BC0-71D9-0D10-E11C-B46D4D9B9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35" y="3482975"/>
            <a:ext cx="3792897" cy="24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7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D1C3-E1C8-2F0F-2BC6-458340235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C7DB-898B-8491-6E19-D15FCB5D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 descr="Close-up of hands raised in classroom">
            <a:extLst>
              <a:ext uri="{FF2B5EF4-FFF2-40B4-BE49-F238E27FC236}">
                <a16:creationId xmlns:a16="http://schemas.microsoft.com/office/drawing/2014/main" id="{ECC4C48A-550F-47B0-17E2-4F4AAB7DF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2" y="1687513"/>
            <a:ext cx="6384130" cy="42560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0AF3B-28A4-DA58-C4A4-24C119DBF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5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4D79F-91EA-A4AD-8AEE-147FDFEB8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B060-4EB0-9F5A-E0FA-E4EF19A4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Films to Order?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0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66865-DAA7-5BFE-134B-A6390AFB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Films to 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0FCB7-385D-11C9-3AA0-136ACBA81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Clavicle – AP, </a:t>
            </a:r>
            <a:r>
              <a:rPr lang="en-US" dirty="0" err="1"/>
              <a:t>Grashey</a:t>
            </a:r>
            <a:r>
              <a:rPr lang="en-US" dirty="0"/>
              <a:t>, Axillary of the shoulder plus an AP of the clavicle</a:t>
            </a:r>
          </a:p>
          <a:p>
            <a:r>
              <a:rPr lang="en-US" dirty="0"/>
              <a:t>Shoulder injuries – AP, </a:t>
            </a:r>
            <a:r>
              <a:rPr lang="en-US" dirty="0" err="1"/>
              <a:t>Grashey</a:t>
            </a:r>
            <a:r>
              <a:rPr lang="en-US" dirty="0"/>
              <a:t> (true AP view), Axillary of the shoulder</a:t>
            </a:r>
          </a:p>
          <a:p>
            <a:r>
              <a:rPr lang="en-US" dirty="0"/>
              <a:t>Elbow injuries – AP, lateral, radial head of elbow</a:t>
            </a:r>
          </a:p>
          <a:p>
            <a:r>
              <a:rPr lang="en-US" dirty="0"/>
              <a:t>Forearm injuries – AP and lateral forearm (consider wrist and elbow films)</a:t>
            </a:r>
          </a:p>
          <a:p>
            <a:r>
              <a:rPr lang="en-US" dirty="0"/>
              <a:t>Wrist – AP, lateral, oblique of wrist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6F140-5B45-0B64-EB1B-972CDECF1B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945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C772-232C-444B-8989-81F00E48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Films to 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13C31-C9EF-C933-6094-FDA68ECC3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Knee injuries – AP, lateral, merchant of knee</a:t>
            </a:r>
          </a:p>
          <a:p>
            <a:r>
              <a:rPr lang="en-US" dirty="0"/>
              <a:t>Tibia injuries – AP and lateral of the tibia (consider knee and ankle films)</a:t>
            </a:r>
          </a:p>
          <a:p>
            <a:r>
              <a:rPr lang="en-US" dirty="0"/>
              <a:t>Ankle injuries – AP, lateral, mortise of the ankle. Consider tib/fib films with suspected Maisonneuve fracture</a:t>
            </a:r>
          </a:p>
          <a:p>
            <a:r>
              <a:rPr lang="en-US" dirty="0"/>
              <a:t>Foot – AP, lateral, oblique of foot. Consider weight bearing films if you are concerned about a Lisfranc injury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FFB12-8171-390B-6463-F7D8BFE077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4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octor with a patient">
            <a:extLst>
              <a:ext uri="{FF2B5EF4-FFF2-40B4-BE49-F238E27FC236}">
                <a16:creationId xmlns:a16="http://schemas.microsoft.com/office/drawing/2014/main" id="{7891E899-4EE3-6660-2985-29B9C453FA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A843EF7-B91E-E389-43A8-2F799930E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466" y="3329311"/>
            <a:ext cx="5240858" cy="807913"/>
          </a:xfrm>
        </p:spPr>
        <p:txBody>
          <a:bodyPr wrap="none" anchor="t">
            <a:normAutofit fontScale="90000"/>
          </a:bodyPr>
          <a:lstStyle/>
          <a:p>
            <a:r>
              <a:rPr lang="en-US" sz="4400" dirty="0"/>
              <a:t>History</a:t>
            </a:r>
            <a:br>
              <a:rPr lang="en-US" sz="2600" dirty="0"/>
            </a:b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53287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04849-9678-8E38-47DB-1E7050C5E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1F20-C8FC-10E6-4BA9-84777B58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3958" y="2279727"/>
            <a:ext cx="9144000" cy="1843238"/>
          </a:xfrm>
        </p:spPr>
        <p:txBody>
          <a:bodyPr>
            <a:normAutofit fontScale="90000"/>
          </a:bodyPr>
          <a:lstStyle/>
          <a:p>
            <a:r>
              <a:rPr lang="en-US" dirty="0"/>
              <a:t>Adult Fractures You Should Know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192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52F1-00EF-68DA-E8E4-513D5765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DF094B-7DD2-8C22-A067-F9D452D49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6465" y="1926205"/>
            <a:ext cx="4859214" cy="360781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A5ABAF-9E50-D580-0523-8C3704C2F4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94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2C1D7-FB88-E455-F9F8-8E4C6B40F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2588-D124-8C4F-B63C-A380D758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 – 5% all fractures seen in ED</a:t>
            </a:r>
          </a:p>
          <a:p>
            <a:r>
              <a:rPr lang="en-US" dirty="0"/>
              <a:t>Mechanism – Fall on outstretched hand (FOOSH)</a:t>
            </a:r>
          </a:p>
          <a:p>
            <a:r>
              <a:rPr lang="en-US" dirty="0"/>
              <a:t>Exam </a:t>
            </a:r>
          </a:p>
          <a:p>
            <a:pPr lvl="1"/>
            <a:r>
              <a:rPr lang="en-US" dirty="0"/>
              <a:t>Usually swollen with a lump at the site</a:t>
            </a:r>
          </a:p>
          <a:p>
            <a:pPr lvl="1"/>
            <a:r>
              <a:rPr lang="en-US" dirty="0"/>
              <a:t>Deformity often present</a:t>
            </a:r>
          </a:p>
          <a:p>
            <a:pPr lvl="1"/>
            <a:r>
              <a:rPr lang="en-US" dirty="0"/>
              <a:t>Patient splints arm</a:t>
            </a:r>
          </a:p>
          <a:p>
            <a:pPr lvl="1"/>
            <a:r>
              <a:rPr lang="en-US" dirty="0"/>
              <a:t>Listen to lungs! 3% have </a:t>
            </a:r>
            <a:r>
              <a:rPr lang="en-US" dirty="0" err="1"/>
              <a:t>Ptx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D9696-ACD0-18A5-D1E3-36BB08C04E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97962-A852-0C51-7E05-7CDC14263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59" y="3104236"/>
            <a:ext cx="4408799" cy="26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71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AFFB-5FDB-81AB-F223-B3122F7B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7CAA2-3548-C308-2A16-ACE803405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Xray</a:t>
            </a:r>
          </a:p>
          <a:p>
            <a:pPr lvl="1"/>
            <a:r>
              <a:rPr lang="en-US" dirty="0"/>
              <a:t>AP Clavicle view </a:t>
            </a:r>
          </a:p>
          <a:p>
            <a:pPr marL="457200" lvl="1" indent="0">
              <a:buNone/>
            </a:pPr>
            <a:r>
              <a:rPr lang="en-US" dirty="0"/>
              <a:t>+/- Shoulder films </a:t>
            </a:r>
          </a:p>
          <a:p>
            <a:pPr lvl="2"/>
            <a:r>
              <a:rPr lang="en-US" dirty="0"/>
              <a:t>(AP, Lateral, Axillary)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AE486-D1E1-C4AB-06FE-22B57B695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11352-7BB3-B5D1-1209-CBE26C3C3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4" y="914400"/>
            <a:ext cx="6503123" cy="52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94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B1B5-9346-B29F-6E9D-F5862849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988E9-F06E-1AE3-260E-2D866CB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Fracture location</a:t>
            </a:r>
          </a:p>
          <a:p>
            <a:pPr lvl="1"/>
            <a:r>
              <a:rPr lang="en-US" dirty="0"/>
              <a:t>85% are midshaft, 15% are in the distal 1/3, 5% are in the proximal 1/3 (often best seen on advanced imaging)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3A465-D5AC-B0C7-4F90-BA399CFC5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62DC2-06AA-D69D-A75E-F1626330FC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4" t="22373" r="3596" b="19886"/>
          <a:stretch/>
        </p:blipFill>
        <p:spPr>
          <a:xfrm>
            <a:off x="1381125" y="3143250"/>
            <a:ext cx="4717525" cy="280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2E026-E33D-E845-494B-EE85C4019F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8"/>
          <a:stretch/>
        </p:blipFill>
        <p:spPr>
          <a:xfrm>
            <a:off x="6639210" y="3105150"/>
            <a:ext cx="4742879" cy="283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2D6CF-89A9-C50F-069F-4BF044DF4F0C}"/>
              </a:ext>
            </a:extLst>
          </p:cNvPr>
          <p:cNvSpPr txBox="1"/>
          <p:nvPr/>
        </p:nvSpPr>
        <p:spPr>
          <a:xfrm>
            <a:off x="2472882" y="444966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Midshaft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7373A-8BD2-7C5A-265E-ED9156BD7B6D}"/>
              </a:ext>
            </a:extLst>
          </p:cNvPr>
          <p:cNvSpPr txBox="1"/>
          <p:nvPr/>
        </p:nvSpPr>
        <p:spPr>
          <a:xfrm>
            <a:off x="9229725" y="4846915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Distal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ADE4FC-8024-1FF1-4EA2-6B226CF84EF8}"/>
              </a:ext>
            </a:extLst>
          </p:cNvPr>
          <p:cNvCxnSpPr/>
          <p:nvPr/>
        </p:nvCxnSpPr>
        <p:spPr>
          <a:xfrm flipH="1" flipV="1">
            <a:off x="9229725" y="3690699"/>
            <a:ext cx="1228788" cy="8940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56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3A78-72CF-333C-4F0E-1F40F027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C0703-00A1-F488-F73F-9D34DE1CB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70+% will go on to heal without surgical intervention BUT there’s a push toward surgery for several reasons:</a:t>
            </a:r>
          </a:p>
          <a:p>
            <a:pPr lvl="1"/>
            <a:r>
              <a:rPr lang="en-US" dirty="0"/>
              <a:t>Reduces risk of non-union considerably</a:t>
            </a:r>
          </a:p>
          <a:p>
            <a:pPr lvl="1"/>
            <a:r>
              <a:rPr lang="en-US" dirty="0"/>
              <a:t>Improves deformity</a:t>
            </a:r>
          </a:p>
          <a:p>
            <a:pPr lvl="1"/>
            <a:r>
              <a:rPr lang="en-US" dirty="0"/>
              <a:t>May make return to sport/work quicker for some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Would avoid making prediction about need for surgery if you do not work with an orthopedic surgeon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84BC0-C0EA-A636-095E-D6CB83B517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45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C072-5CE4-82D1-C3C2-0C3F2AC3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1A132-235D-11F0-13B7-207E604EB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Put in a sling for comfort</a:t>
            </a:r>
          </a:p>
          <a:p>
            <a:pPr lvl="1"/>
            <a:r>
              <a:rPr lang="en-US" dirty="0"/>
              <a:t>NSAIDS/APAP +/- 1-2 days of opiates for pain</a:t>
            </a:r>
          </a:p>
          <a:p>
            <a:pPr lvl="1"/>
            <a:r>
              <a:rPr lang="en-US" dirty="0"/>
              <a:t>Discourage use of arm overhead</a:t>
            </a:r>
          </a:p>
          <a:p>
            <a:pPr lvl="1"/>
            <a:r>
              <a:rPr lang="en-US" dirty="0"/>
              <a:t>See Ortho within 7-10 days for surgical consult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4DC23-D95B-5F43-88B5-030DF79EC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23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4A3F-C57E-D39B-5912-583AD77D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5395F-3F3B-B580-A803-9C58A178F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Distal clavicle fractures – same treatment but can be a little tricky in the long run with respect to healing/function. Would get to Ortho.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1B5A1-34D5-0EA1-E147-00E4CE2EE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75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52600"/>
            <a:ext cx="3581400" cy="3581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1752600"/>
            <a:ext cx="2755999" cy="3581400"/>
          </a:xfrm>
        </p:spPr>
      </p:pic>
    </p:spTree>
    <p:extLst>
      <p:ext uri="{BB962C8B-B14F-4D97-AF65-F5344CB8AC3E}">
        <p14:creationId xmlns:p14="http://schemas.microsoft.com/office/powerpoint/2010/main" val="4094510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commonly seen in women who are older than 65</a:t>
            </a:r>
          </a:p>
          <a:p>
            <a:pPr lvl="1"/>
            <a:r>
              <a:rPr lang="en-US" dirty="0"/>
              <a:t>See more often in the winter after falls on ice/snow</a:t>
            </a:r>
          </a:p>
          <a:p>
            <a:pPr lvl="1"/>
            <a:r>
              <a:rPr lang="en-US" dirty="0"/>
              <a:t>These are typically fragility fractures</a:t>
            </a:r>
          </a:p>
          <a:p>
            <a:r>
              <a:rPr lang="en-US" dirty="0"/>
              <a:t>They can occur in younger, healthy patients but then they are typically higher energy injuries (ex: MVA) and probably presenting to the ETC instead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71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9DA6-97E1-56D8-8976-CF45808D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 for a Fracture Workup - History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E7827-C9AF-39E8-3BEC-EC5216852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What was the mechanism of injury?</a:t>
            </a:r>
          </a:p>
          <a:p>
            <a:pPr lvl="1"/>
            <a:r>
              <a:rPr lang="en-US" dirty="0"/>
              <a:t>When did the injury occur?</a:t>
            </a:r>
          </a:p>
          <a:p>
            <a:pPr lvl="1"/>
            <a:r>
              <a:rPr lang="en-US" dirty="0"/>
              <a:t>For lower extremity injuries – Can the patient weight bear?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00F54-9F11-115D-36E0-4C4B35978A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99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Ask questions about other possible injuries</a:t>
            </a:r>
          </a:p>
          <a:p>
            <a:r>
              <a:rPr lang="en-US" dirty="0"/>
              <a:t>Often hit their head or face during the fall</a:t>
            </a:r>
          </a:p>
          <a:p>
            <a:pPr lvl="1"/>
            <a:r>
              <a:rPr lang="en-US" dirty="0"/>
              <a:t>Remove glasses because they often have bruising around their face/eyes</a:t>
            </a:r>
          </a:p>
        </p:txBody>
      </p:sp>
    </p:spTree>
    <p:extLst>
      <p:ext uri="{BB962C8B-B14F-4D97-AF65-F5344CB8AC3E}">
        <p14:creationId xmlns:p14="http://schemas.microsoft.com/office/powerpoint/2010/main" val="2174557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  <a:p>
            <a:pPr lvl="1"/>
            <a:r>
              <a:rPr lang="en-US" dirty="0"/>
              <a:t>Often very guarded and painful on exam</a:t>
            </a:r>
          </a:p>
          <a:p>
            <a:pPr lvl="1"/>
            <a:r>
              <a:rPr lang="en-US" dirty="0"/>
              <a:t>May be painful enough that it is challenging to get an exam/history</a:t>
            </a:r>
          </a:p>
          <a:p>
            <a:pPr lvl="1"/>
            <a:r>
              <a:rPr lang="en-US" dirty="0"/>
              <a:t>May see early ecchymosis</a:t>
            </a:r>
          </a:p>
          <a:p>
            <a:pPr lvl="1"/>
            <a:r>
              <a:rPr lang="en-US" dirty="0"/>
              <a:t>Ok to ask for active ROM but avoid passive ROM</a:t>
            </a:r>
          </a:p>
        </p:txBody>
      </p:sp>
    </p:spTree>
    <p:extLst>
      <p:ext uri="{BB962C8B-B14F-4D97-AF65-F5344CB8AC3E}">
        <p14:creationId xmlns:p14="http://schemas.microsoft.com/office/powerpoint/2010/main" val="1760930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shoulder films to include an AP, Grashey, and Axillary</a:t>
            </a:r>
          </a:p>
          <a:p>
            <a:pPr lvl="1"/>
            <a:r>
              <a:rPr lang="en-US" dirty="0"/>
              <a:t>The Grashey view is a true AP of the glenohumeral joint</a:t>
            </a:r>
          </a:p>
          <a:p>
            <a:pPr lvl="1"/>
            <a:r>
              <a:rPr lang="en-US" dirty="0"/>
              <a:t>An axillary is needed to make sure the shoulder is not dislocated</a:t>
            </a:r>
          </a:p>
          <a:p>
            <a:pPr lvl="2"/>
            <a:r>
              <a:rPr lang="en-US" dirty="0"/>
              <a:t>If the </a:t>
            </a:r>
            <a:r>
              <a:rPr lang="en-US" dirty="0" err="1"/>
              <a:t>Xray</a:t>
            </a:r>
            <a:r>
              <a:rPr lang="en-US" dirty="0"/>
              <a:t> tech really doesn’t feel comfortable getting an axillary (they are painful), could do a Scapular Y view but ask Radiology to read it because it can be tricky</a:t>
            </a:r>
          </a:p>
        </p:txBody>
      </p:sp>
    </p:spTree>
    <p:extLst>
      <p:ext uri="{BB962C8B-B14F-4D97-AF65-F5344CB8AC3E}">
        <p14:creationId xmlns:p14="http://schemas.microsoft.com/office/powerpoint/2010/main" val="3859179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2895601" y="76200"/>
            <a:ext cx="7313613" cy="1143000"/>
          </a:xfrm>
        </p:spPr>
        <p:txBody>
          <a:bodyPr/>
          <a:lstStyle/>
          <a:p>
            <a:r>
              <a:rPr lang="en-US" dirty="0"/>
              <a:t>Shoulder Films </a:t>
            </a:r>
          </a:p>
        </p:txBody>
      </p:sp>
      <p:pic>
        <p:nvPicPr>
          <p:cNvPr id="4" name="Picture 14" descr="AP shoulder normal film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b="-166"/>
          <a:stretch/>
        </p:blipFill>
        <p:spPr>
          <a:xfrm>
            <a:off x="3276599" y="1295401"/>
            <a:ext cx="2617639" cy="25171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1"/>
            <a:ext cx="2332800" cy="249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6" descr="axial shoulder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t="-1" b="-1457"/>
          <a:stretch/>
        </p:blipFill>
        <p:spPr>
          <a:xfrm>
            <a:off x="3233327" y="3962401"/>
            <a:ext cx="2617639" cy="24252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3962401"/>
            <a:ext cx="2244725" cy="2336555"/>
          </a:xfrm>
        </p:spPr>
      </p:pic>
      <p:sp>
        <p:nvSpPr>
          <p:cNvPr id="11" name="TextBox 10"/>
          <p:cNvSpPr txBox="1"/>
          <p:nvPr/>
        </p:nvSpPr>
        <p:spPr>
          <a:xfrm>
            <a:off x="3372264" y="1341559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 Shoulder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1382868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Grashey</a:t>
            </a:r>
            <a:r>
              <a:rPr lang="en-US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5791201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Axillary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4528" y="580286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Scap</a:t>
            </a:r>
            <a:r>
              <a:rPr lang="en-US" dirty="0">
                <a:solidFill>
                  <a:schemeClr val="accent1"/>
                </a:solidFill>
              </a:rPr>
              <a:t> Y </a:t>
            </a:r>
          </a:p>
        </p:txBody>
      </p:sp>
    </p:spTree>
    <p:extLst>
      <p:ext uri="{BB962C8B-B14F-4D97-AF65-F5344CB8AC3E}">
        <p14:creationId xmlns:p14="http://schemas.microsoft.com/office/powerpoint/2010/main" val="390087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Humerus Fractures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shoulder is dislocated, immediate referral to the ETC for an Ortho consult is necessary</a:t>
            </a:r>
          </a:p>
          <a:p>
            <a:r>
              <a:rPr lang="en-US" dirty="0"/>
              <a:t>If the shoulder is not dislocated, it may be treated in a sling (or sling and swathe) for comfort</a:t>
            </a:r>
          </a:p>
          <a:p>
            <a:pPr lvl="1"/>
            <a:r>
              <a:rPr lang="en-US" dirty="0"/>
              <a:t>Refer to Ortho within 7 days</a:t>
            </a:r>
          </a:p>
        </p:txBody>
      </p:sp>
    </p:spTree>
    <p:extLst>
      <p:ext uri="{BB962C8B-B14F-4D97-AF65-F5344CB8AC3E}">
        <p14:creationId xmlns:p14="http://schemas.microsoft.com/office/powerpoint/2010/main" val="4104185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1" y="304800"/>
            <a:ext cx="7313613" cy="838200"/>
          </a:xfrm>
        </p:spPr>
        <p:txBody>
          <a:bodyPr/>
          <a:lstStyle/>
          <a:p>
            <a:r>
              <a:rPr lang="en-US" dirty="0"/>
              <a:t>Proximal Humerus Fractures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93319" y="1827213"/>
            <a:ext cx="1981200" cy="19812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25" y="1827213"/>
            <a:ext cx="2971800" cy="198120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2894013" y="4572000"/>
            <a:ext cx="7313612" cy="13700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Sling and swathe (left) is more comfortable but harder to put on alone</a:t>
            </a:r>
          </a:p>
          <a:p>
            <a:r>
              <a:rPr lang="en-US" dirty="0"/>
              <a:t> Consider this when choosing for your</a:t>
            </a:r>
          </a:p>
          <a:p>
            <a:pPr marL="0" indent="0">
              <a:buNone/>
            </a:pPr>
            <a:r>
              <a:rPr lang="en-US" dirty="0"/>
              <a:t>     patient</a:t>
            </a:r>
          </a:p>
        </p:txBody>
      </p:sp>
    </p:spTree>
    <p:extLst>
      <p:ext uri="{BB962C8B-B14F-4D97-AF65-F5344CB8AC3E}">
        <p14:creationId xmlns:p14="http://schemas.microsoft.com/office/powerpoint/2010/main" val="3714645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F90E-2E63-B776-0D8C-EDA4C92C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Fractures (Adults)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F45F4-EB03-E87B-EBA0-D1C3B788F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FC8F5-6E56-CA93-06BF-1ECEDE83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28" y="1474891"/>
            <a:ext cx="3410297" cy="455156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AFEE67-792F-83CE-B7A9-EF9FC7235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91221"/>
            <a:ext cx="5111039" cy="383327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6829B5-1956-96C8-4646-00E2816616CC}"/>
              </a:ext>
            </a:extLst>
          </p:cNvPr>
          <p:cNvCxnSpPr>
            <a:cxnSpLocks/>
          </p:cNvCxnSpPr>
          <p:nvPr/>
        </p:nvCxnSpPr>
        <p:spPr>
          <a:xfrm flipH="1">
            <a:off x="3629025" y="4581525"/>
            <a:ext cx="7143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60855-B138-D81D-B1F2-4ED7A42EB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4514">
            <a:off x="7935110" y="2415698"/>
            <a:ext cx="1521910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017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1504-DAAB-CB13-B84C-0E712221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AAE2B-58B5-4EA3-E694-A805B4867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5822" y="1687513"/>
            <a:ext cx="4656231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D6037-8CC7-F0AC-49F5-8CE2F2E39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423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F368-E4F8-087B-1A0D-AE4062A5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A52BA-F77F-71B1-5A90-2F7DB0528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FOOSH injuries</a:t>
            </a:r>
          </a:p>
          <a:p>
            <a:r>
              <a:rPr lang="en-US" dirty="0"/>
              <a:t>Patients often complain of wrist or forearm pain, not elbow pain</a:t>
            </a:r>
          </a:p>
          <a:p>
            <a:pPr lvl="1"/>
            <a:r>
              <a:rPr lang="en-US" dirty="0"/>
              <a:t>Always examine the elbow in any patient with wrist/forearm pain after a fall! Always palpate directly over the radial head or you’ll miss it.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dirty="0"/>
              <a:t>Won’t see much on inspection (no real swelling, ecchymosis)</a:t>
            </a:r>
          </a:p>
          <a:p>
            <a:pPr lvl="1"/>
            <a:r>
              <a:rPr lang="en-US" dirty="0"/>
              <a:t>Pinpoint tender over radial head</a:t>
            </a:r>
          </a:p>
          <a:p>
            <a:pPr lvl="1"/>
            <a:r>
              <a:rPr lang="en-US" dirty="0"/>
              <a:t>Pain with supination/pronation of forearm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816C7-C82F-B657-481B-DFD946603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221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C2D7-C2F9-FF2E-3B0B-F398B23C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28C4A-E3D4-E84F-3CE2-BB9AE59D9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Xrays</a:t>
            </a:r>
            <a:r>
              <a:rPr lang="en-US" dirty="0"/>
              <a:t> – AP, lateral, radial head views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4E413-2000-7ACA-DE71-A1936BE2FF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AP-elbow-final2">
            <a:extLst>
              <a:ext uri="{FF2B5EF4-FFF2-40B4-BE49-F238E27FC236}">
                <a16:creationId xmlns:a16="http://schemas.microsoft.com/office/drawing/2014/main" id="{C96BA050-BDAB-ABDC-B7E0-B89AB669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293938"/>
            <a:ext cx="3810000" cy="36496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B9CEB-7D42-4875-F07C-236B4EE3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309" y="5449781"/>
            <a:ext cx="1420491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26140-9824-3805-5899-C57A8C433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141" y="2360743"/>
            <a:ext cx="4176122" cy="2810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9C9C8-FE65-4ED1-E798-636D16A9EFB8}"/>
              </a:ext>
            </a:extLst>
          </p:cNvPr>
          <p:cNvSpPr txBox="1"/>
          <p:nvPr/>
        </p:nvSpPr>
        <p:spPr>
          <a:xfrm>
            <a:off x="5227141" y="4524912"/>
            <a:ext cx="11049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89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850A8D-599F-131D-1BA9-D6325B9E7C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48FD0EF-B94E-7C9B-B069-9669E1E55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3025043"/>
            <a:ext cx="5240858" cy="807913"/>
          </a:xfrm>
        </p:spPr>
        <p:txBody>
          <a:bodyPr wrap="none" anchor="t">
            <a:normAutofit/>
          </a:bodyPr>
          <a:lstStyle/>
          <a:p>
            <a:r>
              <a:rPr lang="en-US" dirty="0"/>
              <a:t>Exam </a:t>
            </a:r>
          </a:p>
        </p:txBody>
      </p:sp>
    </p:spTree>
    <p:extLst>
      <p:ext uri="{BB962C8B-B14F-4D97-AF65-F5344CB8AC3E}">
        <p14:creationId xmlns:p14="http://schemas.microsoft.com/office/powerpoint/2010/main" val="3656277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FF31F-2961-E350-1417-EE13C79D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F0FB7-5C48-FAEA-7250-09E8759FC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Radial Head View (Lateral on left; Radial Head on right)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338A0-5769-2A36-6240-AA706D107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5CBFD-D3B2-7B1F-14C1-30F8841D3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30" t="8707" r="419" b="19726"/>
          <a:stretch/>
        </p:blipFill>
        <p:spPr>
          <a:xfrm>
            <a:off x="1352551" y="2314574"/>
            <a:ext cx="4448174" cy="3758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0995E-6C9E-C65A-DCDD-F4ADD53BD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21" b="15864"/>
          <a:stretch/>
        </p:blipFill>
        <p:spPr>
          <a:xfrm>
            <a:off x="6095999" y="2314574"/>
            <a:ext cx="4905375" cy="37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59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86D1-0D87-0A96-93D1-D5EE57E9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Head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77EDB-37E8-6A11-9C35-6B2923C67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be very hard to see on Xray</a:t>
            </a:r>
          </a:p>
          <a:p>
            <a:r>
              <a:rPr lang="en-US" dirty="0"/>
              <a:t>Have high suspicion for occult fracture</a:t>
            </a:r>
          </a:p>
          <a:p>
            <a:pPr lvl="1"/>
            <a:r>
              <a:rPr lang="en-US" dirty="0"/>
              <a:t>Treat as though it’s a fracture and reimage in 7 days</a:t>
            </a:r>
          </a:p>
          <a:p>
            <a:endParaRPr lang="en-US" dirty="0"/>
          </a:p>
          <a:p>
            <a:r>
              <a:rPr lang="en-US" dirty="0"/>
              <a:t>Treatment – for nondisplaced fracture</a:t>
            </a:r>
          </a:p>
          <a:p>
            <a:pPr lvl="1"/>
            <a:r>
              <a:rPr lang="en-US" dirty="0"/>
              <a:t>Sling x 2 days for pain</a:t>
            </a:r>
          </a:p>
          <a:p>
            <a:pPr lvl="1"/>
            <a:r>
              <a:rPr lang="en-US" dirty="0"/>
              <a:t>Then d/c sling as much as possible and start </a:t>
            </a:r>
            <a:r>
              <a:rPr lang="en-US" u="sng" dirty="0"/>
              <a:t>active</a:t>
            </a:r>
            <a:r>
              <a:rPr lang="en-US" dirty="0"/>
              <a:t> ROM</a:t>
            </a:r>
          </a:p>
          <a:p>
            <a:pPr lvl="1"/>
            <a:r>
              <a:rPr lang="en-US" dirty="0"/>
              <a:t>Stiff elbows stay stiff</a:t>
            </a:r>
          </a:p>
          <a:p>
            <a:pPr lvl="1"/>
            <a:r>
              <a:rPr lang="en-US" dirty="0"/>
              <a:t>If patient’s ROM is better in 2-3 weeks, allow to return to function slowly, otherwise refer to Ortho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052D6-5562-1DA6-C959-282E057AC0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52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10D0-8972-EC36-6596-3055EB50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24359D-4567-3DA9-22B7-A9439FCF6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4162" y="1720056"/>
            <a:ext cx="4019550" cy="4191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BDCBD-9802-F7BB-B7DD-EDE9682B1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83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52D92C7-179F-7807-04BD-E19454A4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C5B8E8-73A0-8A98-0DE2-05D63BBCF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commonly from FOOSH</a:t>
            </a:r>
          </a:p>
          <a:p>
            <a:r>
              <a:rPr lang="en-US" dirty="0"/>
              <a:t>Bimodal distribution </a:t>
            </a:r>
          </a:p>
          <a:p>
            <a:pPr lvl="1"/>
            <a:r>
              <a:rPr lang="en-US" dirty="0"/>
              <a:t>Younger patients (athletes/kids) </a:t>
            </a:r>
          </a:p>
          <a:p>
            <a:pPr lvl="1"/>
            <a:r>
              <a:rPr lang="en-US" dirty="0"/>
              <a:t>Older women</a:t>
            </a:r>
          </a:p>
          <a:p>
            <a:pPr lvl="2"/>
            <a:r>
              <a:rPr lang="en-US" dirty="0"/>
              <a:t>If you see in a woman &gt;50, almost always a fragility fracture. Send for DEXA.</a:t>
            </a:r>
          </a:p>
          <a:p>
            <a:r>
              <a:rPr lang="en-US" dirty="0"/>
              <a:t>Exam</a:t>
            </a:r>
          </a:p>
          <a:p>
            <a:pPr lvl="1"/>
            <a:r>
              <a:rPr lang="en-US" dirty="0"/>
              <a:t>Swelling, ecchymosis early</a:t>
            </a:r>
          </a:p>
          <a:p>
            <a:pPr lvl="1"/>
            <a:r>
              <a:rPr lang="en-US" dirty="0"/>
              <a:t>Deformity </a:t>
            </a:r>
          </a:p>
          <a:p>
            <a:pPr lvl="1"/>
            <a:r>
              <a:rPr lang="en-US" dirty="0"/>
              <a:t>Tender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6E197-B2F9-A757-E8D7-7B325E6BD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71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857ED-2DFB-01B8-F883-B2A4A641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831A-D656-2A79-94A7-C14C93F5E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Xrays</a:t>
            </a:r>
            <a:r>
              <a:rPr lang="en-US" dirty="0"/>
              <a:t> – AP, lateral, Oblique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3FA2C-3B1D-F994-237F-8B1703878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8B209-589C-DDFF-59A6-B6C630B36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76" y="2249905"/>
            <a:ext cx="2612574" cy="38546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44042-DA07-818D-0D59-010DC7EE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147" y="2249905"/>
            <a:ext cx="2026116" cy="391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E924B-5899-F0AB-50C8-B2830814C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159" y="2249905"/>
            <a:ext cx="2131861" cy="39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37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930AF-BC9E-19C4-CC01-0D1D0D97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Fractures (Adult)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7EC623-FF7E-124E-D10C-AD51666E3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676400"/>
            <a:ext cx="5803140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9A888-7AF0-A956-056F-51AD36A0D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45E69-013D-381A-B75F-0261D7D4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91" y="1722940"/>
            <a:ext cx="4363059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30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837B-55C6-8B1B-D99D-D32A1992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Fracture (Adults)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F9FD8-693A-DCB1-0738-CE4FC2E2D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Treatment</a:t>
            </a:r>
          </a:p>
          <a:p>
            <a:pPr lvl="1"/>
            <a:r>
              <a:rPr lang="en-US" dirty="0"/>
              <a:t>If obvious deformity or clear displacement on Xray, splint and send to ED</a:t>
            </a:r>
          </a:p>
          <a:p>
            <a:pPr lvl="1"/>
            <a:r>
              <a:rPr lang="en-US" dirty="0"/>
              <a:t>If no clear deformity clinically or on Xray, can splint and have Ortho follow up within a week</a:t>
            </a:r>
          </a:p>
          <a:p>
            <a:pPr lvl="1"/>
            <a:r>
              <a:rPr lang="en-US" dirty="0"/>
              <a:t>Elevation, NSAIDs, +/- opiates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406FF-CAEA-19A1-4C04-35EB8890BA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07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6DB8-685B-3F31-3AE5-C10DB8CE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0AB345-8269-344F-2144-6C13CE716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946" y="1687513"/>
            <a:ext cx="5537982" cy="42560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2D7C8-FB54-716D-3DE3-877C0E0AF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713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24AE18-4E3B-5BB2-8D38-3A34E5934B1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29" r="16629"/>
          <a:stretch>
            <a:fillRect/>
          </a:stretch>
        </p:blipFill>
        <p:spPr>
          <a:xfrm>
            <a:off x="7096664" y="498296"/>
            <a:ext cx="4158281" cy="5283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28E646-F20F-A44E-927D-0322F535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A11A4F-D7B2-3552-5224-C1334A80F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Exam: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Usually swollen and ecchymotic early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Look for areas of pinpoint tenderness</a:t>
            </a:r>
          </a:p>
          <a:p>
            <a:pPr marL="1143000" lvl="1" indent="-457200"/>
            <a:r>
              <a:rPr lang="en-US" sz="1200" dirty="0"/>
              <a:t>Bone tenderness of soft tissue?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May not be able to weight bear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DBD58D-01AE-0511-EB3A-D4CE77910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233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D64E09-B8F4-95FC-BFB8-679C62FA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F88CFD-8A10-3C47-BD22-C8081754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Xrays</a:t>
            </a:r>
            <a:endParaRPr lang="en-US" dirty="0"/>
          </a:p>
          <a:p>
            <a:pPr lvl="1"/>
            <a:r>
              <a:rPr lang="en-US" dirty="0"/>
              <a:t>AP, lateral, and mortise (true AP)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9436FE-0A8E-A1D2-241D-63B82F5246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18" descr="mortise with avulsion">
            <a:extLst>
              <a:ext uri="{FF2B5EF4-FFF2-40B4-BE49-F238E27FC236}">
                <a16:creationId xmlns:a16="http://schemas.microsoft.com/office/drawing/2014/main" id="{82C2954C-6904-ACDC-A2EA-5E277958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2574" y="2673623"/>
            <a:ext cx="2620963" cy="3657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7" descr="AP with avulsion">
            <a:extLst>
              <a:ext uri="{FF2B5EF4-FFF2-40B4-BE49-F238E27FC236}">
                <a16:creationId xmlns:a16="http://schemas.microsoft.com/office/drawing/2014/main" id="{DE73F45A-878C-B3C5-18A6-43FC6A3B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6451" y="2673623"/>
            <a:ext cx="3006045" cy="36707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9" descr="lateral with avulsion">
            <a:extLst>
              <a:ext uri="{FF2B5EF4-FFF2-40B4-BE49-F238E27FC236}">
                <a16:creationId xmlns:a16="http://schemas.microsoft.com/office/drawing/2014/main" id="{24AC8786-352F-85C9-90EE-786A44FA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7153" y="2673623"/>
            <a:ext cx="2559050" cy="3657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78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929E-E0DF-6580-FDE9-477A7BD9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for a Fracture Work Up -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BA225-F5DF-E90E-6CB3-DD45F46BB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Exam</a:t>
            </a:r>
          </a:p>
          <a:p>
            <a:pPr lvl="1"/>
            <a:r>
              <a:rPr lang="en-US" dirty="0"/>
              <a:t>Inspection</a:t>
            </a:r>
          </a:p>
          <a:p>
            <a:pPr lvl="2"/>
            <a:r>
              <a:rPr lang="en-US" dirty="0"/>
              <a:t>Ecchymosis, swelling, skin exam, deformity</a:t>
            </a:r>
          </a:p>
          <a:p>
            <a:pPr lvl="1"/>
            <a:r>
              <a:rPr lang="en-US" dirty="0"/>
              <a:t>Neurovascular check – DOCUMENT!!!</a:t>
            </a:r>
          </a:p>
          <a:p>
            <a:pPr lvl="1"/>
            <a:r>
              <a:rPr lang="en-US" dirty="0"/>
              <a:t>Examine joint above and below</a:t>
            </a:r>
          </a:p>
          <a:p>
            <a:pPr lvl="1"/>
            <a:r>
              <a:rPr lang="en-US" dirty="0"/>
              <a:t>Range of Motion</a:t>
            </a:r>
          </a:p>
          <a:p>
            <a:pPr lvl="2"/>
            <a:r>
              <a:rPr lang="en-US" dirty="0"/>
              <a:t>Do not want to passively move anything until you know there’s no fracture or dislocation</a:t>
            </a:r>
          </a:p>
          <a:p>
            <a:pPr lvl="2"/>
            <a:r>
              <a:rPr lang="en-US" dirty="0"/>
              <a:t>Ok to ask for active ROM (patient moves what they can) because they aren’t going to hurt themselves.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1E485-E49C-74D5-542C-4EDFAEEE00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A9DA5-5C98-4202-2DC1-C0D9AC88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80E9F-E30E-BCFA-7A67-5C99D5FD9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  <a:p>
            <a:pPr lvl="1"/>
            <a:r>
              <a:rPr lang="en-US" dirty="0"/>
              <a:t>Avulsions</a:t>
            </a:r>
          </a:p>
          <a:p>
            <a:pPr lvl="1"/>
            <a:r>
              <a:rPr lang="en-US" dirty="0"/>
              <a:t>Stable</a:t>
            </a:r>
          </a:p>
          <a:p>
            <a:pPr lvl="1"/>
            <a:r>
              <a:rPr lang="en-US" dirty="0"/>
              <a:t>Unstable</a:t>
            </a:r>
          </a:p>
          <a:p>
            <a:pPr lvl="1"/>
            <a:r>
              <a:rPr lang="en-US" dirty="0"/>
              <a:t>Maisonneuve</a:t>
            </a:r>
          </a:p>
        </p:txBody>
      </p:sp>
    </p:spTree>
    <p:extLst>
      <p:ext uri="{BB962C8B-B14F-4D97-AF65-F5344CB8AC3E}">
        <p14:creationId xmlns:p14="http://schemas.microsoft.com/office/powerpoint/2010/main" val="19597751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ortise with avulsion">
            <a:extLst>
              <a:ext uri="{FF2B5EF4-FFF2-40B4-BE49-F238E27FC236}">
                <a16:creationId xmlns:a16="http://schemas.microsoft.com/office/drawing/2014/main" id="{262D5744-5748-3816-04FA-FBA251F513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62" y="1676705"/>
            <a:ext cx="3654227" cy="44610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11867E-4D85-AE88-0E94-02756FB9204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33725" y="1676705"/>
            <a:ext cx="4800224" cy="42668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Avulsions fractures = radiographic evidence of a “bad sprain.”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Symptomatic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Ice, NSAIDS, APAP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Crutches if needed – weight bearing as tolerated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Boot if needed for comfort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Ok to have off at rest/sleep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Can work out of it as tolerated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1A78B-18C5-587F-97BD-637A4E9F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- Avulsions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C3239C-739F-88B5-8CC3-0C2050FF85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5D256A6-9CF5-189E-8C05-89B1DB97A0A0}"/>
              </a:ext>
            </a:extLst>
          </p:cNvPr>
          <p:cNvSpPr/>
          <p:nvPr/>
        </p:nvSpPr>
        <p:spPr>
          <a:xfrm>
            <a:off x="3060835" y="4620126"/>
            <a:ext cx="385010" cy="346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93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4285FB7-3C19-8A60-F49B-033B85C4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Stable or Unstable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204765-14E0-9608-41F0-AE5CC6C10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distinction and one that will drive treatment, consults, and urgency of follow up</a:t>
            </a:r>
          </a:p>
          <a:p>
            <a:r>
              <a:rPr lang="en-US" dirty="0"/>
              <a:t>The mortise = the ankle joint</a:t>
            </a:r>
          </a:p>
          <a:p>
            <a:pPr lvl="1"/>
            <a:r>
              <a:rPr lang="en-US" dirty="0"/>
              <a:t>Should always be symmetrical (“intact” on radiology reports)</a:t>
            </a:r>
          </a:p>
          <a:p>
            <a:pPr lvl="1"/>
            <a:r>
              <a:rPr lang="en-US" dirty="0"/>
              <a:t>If it’s not, the ankle is unstable</a:t>
            </a:r>
          </a:p>
          <a:p>
            <a:pPr lvl="1"/>
            <a:r>
              <a:rPr lang="en-US" b="1" dirty="0"/>
              <a:t>Even if it appears symmetrical, you need to prove it’s stable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1EEC23-2DE7-044A-3EE1-9DCFFDE09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84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E00D-C1F8-F541-5F8E-8C81B48B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Stable or Unstable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EB96E-A779-A298-C9B2-A4D4CFB967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2A0820-91D6-C683-2C02-1B00D8FCB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16790" r="15041" b="13117"/>
          <a:stretch/>
        </p:blipFill>
        <p:spPr>
          <a:xfrm>
            <a:off x="3149613" y="1676400"/>
            <a:ext cx="4763660" cy="3197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CBE3C-8F53-87C5-1F77-518A3DEFEA8A}"/>
              </a:ext>
            </a:extLst>
          </p:cNvPr>
          <p:cNvSpPr txBox="1"/>
          <p:nvPr/>
        </p:nvSpPr>
        <p:spPr>
          <a:xfrm>
            <a:off x="1089329" y="3429000"/>
            <a:ext cx="199577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Mortise intact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C4E2D-74C6-866B-4650-94876DB6160B}"/>
              </a:ext>
            </a:extLst>
          </p:cNvPr>
          <p:cNvSpPr txBox="1"/>
          <p:nvPr/>
        </p:nvSpPr>
        <p:spPr>
          <a:xfrm>
            <a:off x="8332967" y="3321458"/>
            <a:ext cx="2250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Medial mortise is wide = unstable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6D0E79-7898-EC63-0F7D-FC8892724C23}"/>
              </a:ext>
            </a:extLst>
          </p:cNvPr>
          <p:cNvCxnSpPr>
            <a:cxnSpLocks/>
          </p:cNvCxnSpPr>
          <p:nvPr/>
        </p:nvCxnSpPr>
        <p:spPr>
          <a:xfrm flipH="1" flipV="1">
            <a:off x="7479065" y="4562057"/>
            <a:ext cx="265505" cy="900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0166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88CE-7DA6-C5CA-AB31-739A3084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Stable or Unstable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817F0-F212-A09C-15AE-9044CD4D5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1440-619B-342E-D551-A17AA29D6D6A}"/>
              </a:ext>
            </a:extLst>
          </p:cNvPr>
          <p:cNvSpPr txBox="1"/>
          <p:nvPr/>
        </p:nvSpPr>
        <p:spPr>
          <a:xfrm>
            <a:off x="952499" y="1676400"/>
            <a:ext cx="10302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STABLE - One sided injury is stable (can often be treated in a boot, WBAT)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/>
              <a:t>A distal fibula fracture with no medial sided injury (deltoid ligament or medial malleolus fracture)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UNSTABLE - Two sided injuries are unstable (need consideration for surgery)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/>
              <a:t>Both medial and lateral malleoli are fractured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en-US" dirty="0"/>
              <a:t>OR, lateral malleolus is fractured and there is a disruption of the deltoid ligament</a:t>
            </a:r>
          </a:p>
        </p:txBody>
      </p:sp>
    </p:spTree>
    <p:extLst>
      <p:ext uri="{BB962C8B-B14F-4D97-AF65-F5344CB8AC3E}">
        <p14:creationId xmlns:p14="http://schemas.microsoft.com/office/powerpoint/2010/main" val="29938396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2A78-230A-01D8-E8D7-BB983CFD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Stable or Unstable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050F8-7A2C-A355-FAA1-CE2683EC4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anklewebcapoblx2600">
            <a:extLst>
              <a:ext uri="{FF2B5EF4-FFF2-40B4-BE49-F238E27FC236}">
                <a16:creationId xmlns:a16="http://schemas.microsoft.com/office/drawing/2014/main" id="{DBBB23EB-0D49-AC6F-086C-F54A8DF9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5486400" cy="4360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635DF-541F-C367-1564-3E64AC21D20F}"/>
              </a:ext>
            </a:extLst>
          </p:cNvPr>
          <p:cNvSpPr txBox="1"/>
          <p:nvPr/>
        </p:nvSpPr>
        <p:spPr>
          <a:xfrm>
            <a:off x="7281110" y="3131351"/>
            <a:ext cx="4130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One sided ankle fracture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Distal fibula fracture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 medial sided injury</a:t>
            </a:r>
          </a:p>
        </p:txBody>
      </p:sp>
    </p:spTree>
    <p:extLst>
      <p:ext uri="{BB962C8B-B14F-4D97-AF65-F5344CB8AC3E}">
        <p14:creationId xmlns:p14="http://schemas.microsoft.com/office/powerpoint/2010/main" val="4399241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9E6BD-571B-056D-8276-FC7BFDD6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 – Stable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8E50F-38EF-218D-442A-C7ABF940E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Acute Management</a:t>
            </a:r>
          </a:p>
          <a:p>
            <a:pPr lvl="1"/>
            <a:r>
              <a:rPr lang="en-US" dirty="0"/>
              <a:t>If you are sure it’s stable:</a:t>
            </a:r>
          </a:p>
          <a:p>
            <a:pPr lvl="2"/>
            <a:r>
              <a:rPr lang="en-US" dirty="0"/>
              <a:t>Put patient into a boot</a:t>
            </a:r>
          </a:p>
          <a:p>
            <a:pPr lvl="2"/>
            <a:r>
              <a:rPr lang="en-US" dirty="0"/>
              <a:t>Can WBAT but give crutches</a:t>
            </a:r>
          </a:p>
          <a:p>
            <a:pPr lvl="2"/>
            <a:r>
              <a:rPr lang="en-US" dirty="0"/>
              <a:t>See Ortho in 1-2 weeks</a:t>
            </a:r>
          </a:p>
          <a:p>
            <a:pPr lvl="2"/>
            <a:r>
              <a:rPr lang="en-US" dirty="0"/>
              <a:t>Ice, elevation, NSAIDs</a:t>
            </a:r>
          </a:p>
          <a:p>
            <a:pPr lvl="1"/>
            <a:r>
              <a:rPr lang="en-US" dirty="0"/>
              <a:t>If unsure</a:t>
            </a:r>
          </a:p>
          <a:p>
            <a:pPr lvl="2"/>
            <a:r>
              <a:rPr lang="en-US" dirty="0"/>
              <a:t>Put patient into a boot</a:t>
            </a:r>
          </a:p>
          <a:p>
            <a:pPr lvl="2"/>
            <a:r>
              <a:rPr lang="en-US" u="sng" dirty="0"/>
              <a:t>Keep NWB</a:t>
            </a:r>
          </a:p>
          <a:p>
            <a:pPr lvl="2"/>
            <a:r>
              <a:rPr lang="en-US" dirty="0"/>
              <a:t>Ice, elevation, NSADS</a:t>
            </a:r>
          </a:p>
          <a:p>
            <a:pPr lvl="2"/>
            <a:r>
              <a:rPr lang="en-US" u="sng" dirty="0"/>
              <a:t>See Ortho within 7 days</a:t>
            </a:r>
          </a:p>
          <a:p>
            <a:pPr lvl="2"/>
            <a:r>
              <a:rPr lang="en-US" dirty="0"/>
              <a:t>Could also do a stress test – tests the mortise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A6A0B-E446-4C04-21F3-23B1538D99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57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91521EB-BF88-85B2-B63C-CE1624C7FB2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65282" y="1663174"/>
            <a:ext cx="4800224" cy="428042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Unstable injuries have fractures on both sides (lateral and medial)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If they are not dislocated or subluxated </a:t>
            </a:r>
            <a:r>
              <a:rPr lang="en-US" sz="2000" b="1" dirty="0"/>
              <a:t>AND</a:t>
            </a:r>
            <a:r>
              <a:rPr lang="en-US" sz="2000" dirty="0"/>
              <a:t> are NVI, can go into a splint and see Ortho the next day. Keep NWB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Dislocated or subluxated ankles fractures need to be seen in 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If unsure, ask Ortho to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E5554-1C9E-5D9E-22D6-936A4C9B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Ankle Fractures – Unstable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6FE74B5-3257-7FF1-1678-F5F8F87EE8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ED2BB1D-ADC9-2FF2-7633-3FAA1EF9BC8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949177" y="1673225"/>
            <a:ext cx="2807246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61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CE463-6EDD-7994-5B7C-043B7B0AAA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501" y="1792705"/>
            <a:ext cx="4351107" cy="41609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Maisonneuve Fractures (PANRE question!)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Usually medial sided injury (either medial malleolus fracture or widened mortise)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Also with proximal fibula fracture.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Always get tib/fib films if you suspect this.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Typically surgical!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E88BAD-3838-DB27-4067-3FE374A2A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Unstable (Maisonneuve)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D38FBA-51DA-115E-2C9F-5AE78E1CA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8CA67-D64C-919D-61A3-C309F39D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484" y="1648933"/>
            <a:ext cx="3473820" cy="4448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E935DC-5901-4891-5D99-84C718A2C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990" y="1673224"/>
            <a:ext cx="2482195" cy="4433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15611AC-6235-637F-3653-46B256050FD1}"/>
              </a:ext>
            </a:extLst>
          </p:cNvPr>
          <p:cNvSpPr/>
          <p:nvPr/>
        </p:nvSpPr>
        <p:spPr>
          <a:xfrm>
            <a:off x="10249319" y="2934119"/>
            <a:ext cx="914400" cy="10349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03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3B4F5F-8840-872F-342A-9A19226EE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 Fractures – Unstable (Maisonneuve)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290FD9-B867-C2F6-EFAE-A7A71313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treatment</a:t>
            </a:r>
          </a:p>
          <a:p>
            <a:pPr lvl="1"/>
            <a:r>
              <a:rPr lang="en-US" dirty="0"/>
              <a:t>Splint, NWB</a:t>
            </a:r>
          </a:p>
          <a:p>
            <a:pPr lvl="1"/>
            <a:r>
              <a:rPr lang="en-US" dirty="0"/>
              <a:t>Call Ortho</a:t>
            </a:r>
          </a:p>
          <a:p>
            <a:pPr lvl="2"/>
            <a:r>
              <a:rPr lang="en-US" dirty="0"/>
              <a:t>Could see next day if no dislocation/subluxation AND NVI.</a:t>
            </a:r>
          </a:p>
          <a:p>
            <a:pPr lvl="2"/>
            <a:r>
              <a:rPr lang="en-US" dirty="0"/>
              <a:t>If dislocated or subluxated, ETC is reasonable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07A2126-9704-A1AA-8B4E-FEFA4136C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140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University of Iow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L STAFF - NOVEMBER 13" id="{83C257CF-03C8-436E-AEF3-2FEACD3E8747}" vid="{5CA230C4-B272-4CC1-96DE-0172ED9A48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57203B90DCEF4FB4F89CD375A93F84" ma:contentTypeVersion="6" ma:contentTypeDescription="Create a new document." ma:contentTypeScope="" ma:versionID="dfe14e2dff3e74f1adc627c3def7165e">
  <xsd:schema xmlns:xsd="http://www.w3.org/2001/XMLSchema" xmlns:xs="http://www.w3.org/2001/XMLSchema" xmlns:p="http://schemas.microsoft.com/office/2006/metadata/properties" xmlns:ns3="5d3c036e-529e-48d6-8117-5071ead75336" targetNamespace="http://schemas.microsoft.com/office/2006/metadata/properties" ma:root="true" ma:fieldsID="83d753f729e56086ef787bd1e454b856" ns3:_="">
    <xsd:import namespace="5d3c036e-529e-48d6-8117-5071ead753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c036e-529e-48d6-8117-5071ead753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d3c036e-529e-48d6-8117-5071ead75336" xsi:nil="true"/>
  </documentManagement>
</p:properties>
</file>

<file path=customXml/itemProps1.xml><?xml version="1.0" encoding="utf-8"?>
<ds:datastoreItem xmlns:ds="http://schemas.openxmlformats.org/officeDocument/2006/customXml" ds:itemID="{68FD2F72-72EC-4556-8C84-590BE6FBD1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3c036e-529e-48d6-8117-5071ead753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F57661-69E2-4AFC-97E2-3236C56579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6858A-1391-482D-9C1F-532B5376F11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d3c036e-529e-48d6-8117-5071ead7533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23102</TotalTime>
  <Words>5056</Words>
  <Application>Microsoft Office PowerPoint</Application>
  <PresentationFormat>Widescreen</PresentationFormat>
  <Paragraphs>714</Paragraphs>
  <Slides>166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74" baseType="lpstr">
      <vt:lpstr>Antonio</vt:lpstr>
      <vt:lpstr>Aptos</vt:lpstr>
      <vt:lpstr>Arial</vt:lpstr>
      <vt:lpstr>Roboto</vt:lpstr>
      <vt:lpstr>Times New Roman</vt:lpstr>
      <vt:lpstr>Verdana</vt:lpstr>
      <vt:lpstr>Wingdings</vt:lpstr>
      <vt:lpstr>1_Office Theme</vt:lpstr>
      <vt:lpstr>Basic Fracture Care Principals </vt:lpstr>
      <vt:lpstr>Disclosures </vt:lpstr>
      <vt:lpstr>Objectives </vt:lpstr>
      <vt:lpstr>Orthopedic Trauma – There are Fractures….</vt:lpstr>
      <vt:lpstr>Where to Start?</vt:lpstr>
      <vt:lpstr>History </vt:lpstr>
      <vt:lpstr>Basics for a Fracture Workup - History</vt:lpstr>
      <vt:lpstr>Exam </vt:lpstr>
      <vt:lpstr>Basics for a Fracture Work Up - Exam</vt:lpstr>
      <vt:lpstr>PowerPoint Presentation</vt:lpstr>
      <vt:lpstr>Basics for a Fracture Work Up - Imaging</vt:lpstr>
      <vt:lpstr>Basics for a Fracture Workup - Imaging</vt:lpstr>
      <vt:lpstr>Because this…can also look like this</vt:lpstr>
      <vt:lpstr>Treatment</vt:lpstr>
      <vt:lpstr>Basics for a Fracture Work Up – Decision Making</vt:lpstr>
      <vt:lpstr>Pearls</vt:lpstr>
      <vt:lpstr>Questions?</vt:lpstr>
      <vt:lpstr>If You Can’t Describe a Fracture, You Probably Shouldn’t Treat It </vt:lpstr>
      <vt:lpstr>Here’s Your Crash Course</vt:lpstr>
      <vt:lpstr>Exam and Imaging Done. Now What?</vt:lpstr>
      <vt:lpstr>Exam and Imaging Done. Now What?</vt:lpstr>
      <vt:lpstr>Long Bone Anatomy</vt:lpstr>
      <vt:lpstr>Exam and Imaging Done. Now What?</vt:lpstr>
      <vt:lpstr>Fracture Pattern</vt:lpstr>
      <vt:lpstr>Exam and Imaging Done. Now What?</vt:lpstr>
      <vt:lpstr>How to Describe Displacement - Translation</vt:lpstr>
      <vt:lpstr>How to Describe Displacement - Angulation</vt:lpstr>
      <vt:lpstr>How to Describe Displacement - Rotation</vt:lpstr>
      <vt:lpstr>How to Describe a Fracture - Shortening</vt:lpstr>
      <vt:lpstr>Exam and Imaging Done. Now What?</vt:lpstr>
      <vt:lpstr>Describing a Fracture – Is it Intraarticular?</vt:lpstr>
      <vt:lpstr>Put it Together</vt:lpstr>
      <vt:lpstr>Ready to Try One?  </vt:lpstr>
      <vt:lpstr>How Would You Describe This? </vt:lpstr>
      <vt:lpstr>How Would You Describe This? </vt:lpstr>
      <vt:lpstr>How Would You Describe This?</vt:lpstr>
      <vt:lpstr>How Would You Describe This?</vt:lpstr>
      <vt:lpstr>Questions?</vt:lpstr>
      <vt:lpstr>Red Flags  </vt:lpstr>
      <vt:lpstr>Red Flags – Open Fractures</vt:lpstr>
      <vt:lpstr>Red Flags – Neurovascular Status</vt:lpstr>
      <vt:lpstr>Red Flags – Compartment Syndrome</vt:lpstr>
      <vt:lpstr>Red Flags – Compartment Syndrome</vt:lpstr>
      <vt:lpstr>Word about Occult Fractures</vt:lpstr>
      <vt:lpstr>Questions?</vt:lpstr>
      <vt:lpstr>Pediatric Fractures  </vt:lpstr>
      <vt:lpstr>Salter Harris Classification</vt:lpstr>
      <vt:lpstr>Pearls </vt:lpstr>
      <vt:lpstr>Salter Harris I = “Same” Level as Growth Plate</vt:lpstr>
      <vt:lpstr>Salter Harris II – “Above” Growth Plate</vt:lpstr>
      <vt:lpstr>Salter Harris III – “Lower” than the Growth Plate</vt:lpstr>
      <vt:lpstr>Salter Harris IV – “Through” the Growth Plate</vt:lpstr>
      <vt:lpstr>Salter Harris V – “Ruined” Growth Plate</vt:lpstr>
      <vt:lpstr>Salter Harris Fractures </vt:lpstr>
      <vt:lpstr>Greenstick Fractures (Pediatrics)</vt:lpstr>
      <vt:lpstr>Questions?</vt:lpstr>
      <vt:lpstr>Which Films to Order?  </vt:lpstr>
      <vt:lpstr>What Films to Order?</vt:lpstr>
      <vt:lpstr>What Films to Order?</vt:lpstr>
      <vt:lpstr>Adult Fractures You Should Know  </vt:lpstr>
      <vt:lpstr>Clavicle Fractures</vt:lpstr>
      <vt:lpstr>Clavicle Fractures </vt:lpstr>
      <vt:lpstr>Clavicle Fractures </vt:lpstr>
      <vt:lpstr>Clavicle Fractures</vt:lpstr>
      <vt:lpstr>Clavicle Fractures </vt:lpstr>
      <vt:lpstr>Clavicle Fractures</vt:lpstr>
      <vt:lpstr>Clavicle Fractures</vt:lpstr>
      <vt:lpstr>Proximal Humerus Fracture</vt:lpstr>
      <vt:lpstr>Proximal Humerus Fractures</vt:lpstr>
      <vt:lpstr>Proximal Humerus Fractures</vt:lpstr>
      <vt:lpstr>Proximal Humerus Fracture</vt:lpstr>
      <vt:lpstr>Proximal Humerus Fractures</vt:lpstr>
      <vt:lpstr>Shoulder Films </vt:lpstr>
      <vt:lpstr>Proximal Humerus Fractures</vt:lpstr>
      <vt:lpstr>Proximal Humerus Fractures</vt:lpstr>
      <vt:lpstr>Radial Head Fractures (Adults)</vt:lpstr>
      <vt:lpstr>Radial Head Fractures</vt:lpstr>
      <vt:lpstr>Radial Head Fractures</vt:lpstr>
      <vt:lpstr>Radial Head Fractures</vt:lpstr>
      <vt:lpstr>Radial Head Fractures</vt:lpstr>
      <vt:lpstr>Radial Head Views</vt:lpstr>
      <vt:lpstr>Wrist Fractures</vt:lpstr>
      <vt:lpstr>Wrist Fracture</vt:lpstr>
      <vt:lpstr>Wrist Fractures</vt:lpstr>
      <vt:lpstr>Wrist Fractures (Adult) </vt:lpstr>
      <vt:lpstr>Wrist Fracture (Adults)</vt:lpstr>
      <vt:lpstr>Ankle Fractures</vt:lpstr>
      <vt:lpstr>Ankle Fractures</vt:lpstr>
      <vt:lpstr>Ankle Fractures</vt:lpstr>
      <vt:lpstr>Ankle Fractures</vt:lpstr>
      <vt:lpstr>Ankle Fractures - Avulsions</vt:lpstr>
      <vt:lpstr>Ankle Fractures – Stable or Unstable</vt:lpstr>
      <vt:lpstr>Ankle Fractures – Stable or Unstable</vt:lpstr>
      <vt:lpstr>Ankle Fractures – Stable or Unstable</vt:lpstr>
      <vt:lpstr>Ankle Fractures – Stable or Unstable</vt:lpstr>
      <vt:lpstr>Ankle Fracture – Stable</vt:lpstr>
      <vt:lpstr>Ankle Fractures – Unstable</vt:lpstr>
      <vt:lpstr>Ankle Fractures – Unstable (Maisonneuve)</vt:lpstr>
      <vt:lpstr>Ankle Fractures – Unstable (Maisonneuve)</vt:lpstr>
      <vt:lpstr>Ankle Fracture Pearls</vt:lpstr>
      <vt:lpstr>Metatarsal Fractures</vt:lpstr>
      <vt:lpstr>Metatarsal Fractures</vt:lpstr>
      <vt:lpstr>Metatarsal Fractures</vt:lpstr>
      <vt:lpstr>Metatarsal Fractures – 5th MT Fractures</vt:lpstr>
      <vt:lpstr>5th Metatarsal Shaft Fractures</vt:lpstr>
      <vt:lpstr>5th Metatarsal Shaft Fractures</vt:lpstr>
      <vt:lpstr>Jones Fracture</vt:lpstr>
      <vt:lpstr>Jones Fracture</vt:lpstr>
      <vt:lpstr>Jones Fracture</vt:lpstr>
      <vt:lpstr>Avulsion Fracture of the 5th MT</vt:lpstr>
      <vt:lpstr>Avulsion Fracture of the 5th MT</vt:lpstr>
      <vt:lpstr>Avulsion Fracture of the 5th MT</vt:lpstr>
      <vt:lpstr>Jones vs Avulsion </vt:lpstr>
      <vt:lpstr>Lisfranc Fractures</vt:lpstr>
      <vt:lpstr>Lisfranc Fractures</vt:lpstr>
      <vt:lpstr>Toe Fractures</vt:lpstr>
      <vt:lpstr>Toe Fractures</vt:lpstr>
      <vt:lpstr>Toe Fractures  </vt:lpstr>
      <vt:lpstr>Pediatric Fractures You Should Know  </vt:lpstr>
      <vt:lpstr>Clavicle Fracture</vt:lpstr>
      <vt:lpstr>Pediatric Clavicle Fractures</vt:lpstr>
      <vt:lpstr>Pediatric Clavicle Fractures</vt:lpstr>
      <vt:lpstr>Pediatric Clavicle Fractures</vt:lpstr>
      <vt:lpstr>Supracondylar Humerus Fractures</vt:lpstr>
      <vt:lpstr>Pediatric Supracondylar Humerus Fractures</vt:lpstr>
      <vt:lpstr>Pediatric Supracondylar Humerus Fractures</vt:lpstr>
      <vt:lpstr>Pediatric Supracondylar Humerus Fractures</vt:lpstr>
      <vt:lpstr>Pediatric Supracondylar Humerus Fractures</vt:lpstr>
      <vt:lpstr>Pediatric Supracondylar Humerus Fractures Pearls</vt:lpstr>
      <vt:lpstr>Pediatric Supracondylar Humerus Fractures</vt:lpstr>
      <vt:lpstr>Pediatric Supracondylar Humerus Fractures</vt:lpstr>
      <vt:lpstr>Pediatric Supracondylar Humerus Fractures</vt:lpstr>
      <vt:lpstr>Pediatric Supracondylar Humerus Fractures</vt:lpstr>
      <vt:lpstr>Pediatric Supracondylar Humerus Fractures</vt:lpstr>
      <vt:lpstr>Pediatric Radial Head/Neck Fracture</vt:lpstr>
      <vt:lpstr>Pediatric Radial Head/Neck Fracture</vt:lpstr>
      <vt:lpstr>Pediatric Radial Head/Neck Fracture</vt:lpstr>
      <vt:lpstr>Pediatric Radial Head/Neck Fracture</vt:lpstr>
      <vt:lpstr>Pediatric Radial Head/Neck Fracture</vt:lpstr>
      <vt:lpstr>Both Bones Forearm Fractures</vt:lpstr>
      <vt:lpstr>Pediatric Both Bones Forearm Fractures</vt:lpstr>
      <vt:lpstr>Pediatric Both Bones Forearm Fractures</vt:lpstr>
      <vt:lpstr>Pediatric Both Bones Forearm Fractures</vt:lpstr>
      <vt:lpstr>Pediatric Both Bones Forearm Fractures</vt:lpstr>
      <vt:lpstr>Pediatric Distal Radius Fractures</vt:lpstr>
      <vt:lpstr>Pediatric Distal Radius Fractures</vt:lpstr>
      <vt:lpstr>Pediatric Distal Radius Fracture</vt:lpstr>
      <vt:lpstr>Pediatric Distal Radius Fracture</vt:lpstr>
      <vt:lpstr>Pediatric Distal Radius Fracture</vt:lpstr>
      <vt:lpstr>Pediatric Distal Radius Fracture</vt:lpstr>
      <vt:lpstr>Pediatric Distal Radius Fracture</vt:lpstr>
      <vt:lpstr>Pediatric Buckle Fractures in the Wrist</vt:lpstr>
      <vt:lpstr>Pediatric Buckle Fractures in the Wrist</vt:lpstr>
      <vt:lpstr>Pediatric Buckle Fractures in the Wrist</vt:lpstr>
      <vt:lpstr>Pediatric Buckle Fractures in the Wrist</vt:lpstr>
      <vt:lpstr>Pediatric Buckle Fractures in the Wrist</vt:lpstr>
      <vt:lpstr>Pediatric Buckle Fractures in the Wrist</vt:lpstr>
      <vt:lpstr>Pediatric Buckle Fractures in the Wrist</vt:lpstr>
      <vt:lpstr>Tibia Shaft Fractures</vt:lpstr>
      <vt:lpstr>Pediatric Tibial Shaft Fractures (Toddler Fractures)</vt:lpstr>
      <vt:lpstr>Pediatric Tibial Shaft Fractures (Toddler Fractures)</vt:lpstr>
      <vt:lpstr>Pediatric Tibial Shaft Fractures (Toddler Fractures)</vt:lpstr>
      <vt:lpstr>Pediatric Tibial Shaft Fractures (Toddler Fractures)</vt:lpstr>
      <vt:lpstr>Pediatric Tibial Shaft Fractures (Toddler Fractures)</vt:lpstr>
      <vt:lpstr>Pediatric Tibial Shaft Fractures (Toddler Fractures)</vt:lpstr>
      <vt:lpstr>Pediatric Tibial Shaft Fractures (Toddler Fractures)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Greve, Mary</dc:creator>
  <cp:lastModifiedBy>Avery Wilson</cp:lastModifiedBy>
  <cp:revision>10</cp:revision>
  <dcterms:created xsi:type="dcterms:W3CDTF">2025-10-01T19:01:45Z</dcterms:created>
  <dcterms:modified xsi:type="dcterms:W3CDTF">2025-10-17T20:21:21Z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0x0101000457203B90DCEF4FB4F89CD375A93F84</vt:lpwstr>
  </property>
</Properties>
</file>