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3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4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15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16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17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18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621" r:id="rId2"/>
    <p:sldId id="663" r:id="rId3"/>
    <p:sldId id="634" r:id="rId4"/>
    <p:sldId id="664" r:id="rId5"/>
    <p:sldId id="661" r:id="rId6"/>
    <p:sldId id="622" r:id="rId7"/>
    <p:sldId id="655" r:id="rId8"/>
    <p:sldId id="658" r:id="rId9"/>
    <p:sldId id="654" r:id="rId10"/>
    <p:sldId id="662" r:id="rId11"/>
    <p:sldId id="623" r:id="rId12"/>
    <p:sldId id="672" r:id="rId13"/>
    <p:sldId id="668" r:id="rId14"/>
    <p:sldId id="636" r:id="rId15"/>
    <p:sldId id="641" r:id="rId16"/>
    <p:sldId id="637" r:id="rId17"/>
    <p:sldId id="665" r:id="rId18"/>
    <p:sldId id="666" r:id="rId19"/>
    <p:sldId id="65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12" autoAdjust="0"/>
    <p:restoredTop sz="87938" autoAdjust="0"/>
  </p:normalViewPr>
  <p:slideViewPr>
    <p:cSldViewPr snapToGrid="0">
      <p:cViewPr>
        <p:scale>
          <a:sx n="66" d="100"/>
          <a:sy n="66" d="100"/>
        </p:scale>
        <p:origin x="516" y="-174"/>
      </p:cViewPr>
      <p:guideLst/>
    </p:cSldViewPr>
  </p:slideViewPr>
  <p:notesTextViewPr>
    <p:cViewPr>
      <p:scale>
        <a:sx n="1" d="1"/>
        <a:sy n="1" d="1"/>
      </p:scale>
      <p:origin x="0" y="-24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>
        <a:solidFill>
          <a:srgbClr val="FFC000"/>
        </a:solidFill>
      </dgm:spPr>
      <dgm:t>
        <a:bodyPr/>
        <a:lstStyle/>
        <a:p>
          <a:pPr algn="ctr">
            <a:lnSpc>
              <a:spcPct val="100000"/>
            </a:lnSpc>
            <a:spcAft>
              <a:spcPts val="400"/>
            </a:spcAft>
          </a:pPr>
          <a:r>
            <a:rPr lang="en-US" sz="4000" b="1" dirty="0">
              <a:latin typeface="Congenial" panose="02000503040000020004" pitchFamily="2" charset="0"/>
            </a:rPr>
            <a:t>Polypharmacy &amp; Deprescribing</a:t>
          </a:r>
        </a:p>
        <a:p>
          <a:pPr algn="ctr">
            <a:lnSpc>
              <a:spcPct val="100000"/>
            </a:lnSpc>
            <a:spcAft>
              <a:spcPts val="400"/>
            </a:spcAft>
          </a:pPr>
          <a:r>
            <a:rPr lang="en-US" sz="3200" b="1" dirty="0">
              <a:latin typeface="Congenial" panose="02000503040000020004" pitchFamily="2" charset="0"/>
            </a:rPr>
            <a:t>Prevention &amp; Risk Reduction</a:t>
          </a:r>
          <a:endParaRPr lang="en-US" sz="1600" b="0" dirty="0">
            <a:solidFill>
              <a:schemeClr val="tx1"/>
            </a:solidFill>
            <a:latin typeface="Congenial" panose="02000503040000020004" pitchFamily="2" charset="0"/>
          </a:endParaRP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>
        <a:solidFill>
          <a:srgbClr val="FFC000"/>
        </a:solidFill>
      </dgm:spPr>
      <dgm:t>
        <a:bodyPr/>
        <a:lstStyle/>
        <a:p>
          <a:pPr algn="ctr">
            <a:buFont typeface="+mj-lt"/>
            <a:buAutoNum type="arabicPeriod"/>
          </a:pPr>
          <a:r>
            <a:rPr lang="en-US" sz="4800" dirty="0">
              <a:latin typeface="Congenial" panose="02000503040000020004" pitchFamily="2" charset="0"/>
            </a:rPr>
            <a:t>Provide self-care &amp; staff support when deprescribing</a:t>
          </a:r>
          <a:endParaRPr lang="en-US" sz="4800" b="0" dirty="0">
            <a:solidFill>
              <a:schemeClr val="bg1"/>
            </a:solidFill>
            <a:latin typeface="Congenial" panose="02000503040000020004" pitchFamily="2" charset="0"/>
          </a:endParaRP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>
        <a:solidFill>
          <a:srgbClr val="FFC000"/>
        </a:solidFill>
      </dgm:spPr>
      <dgm:t>
        <a:bodyPr/>
        <a:lstStyle/>
        <a:p>
          <a:pPr algn="ctr"/>
          <a:r>
            <a:rPr lang="en-US" sz="4000" dirty="0">
              <a:solidFill>
                <a:schemeClr val="bg1"/>
              </a:solidFill>
              <a:latin typeface="Congenial" panose="02000503040000020004" pitchFamily="2" charset="0"/>
            </a:rPr>
            <a:t>Drug Misuse Occurs at All Levels</a:t>
          </a:r>
          <a:endParaRPr lang="en-US" sz="4000" b="0" dirty="0">
            <a:solidFill>
              <a:schemeClr val="bg1"/>
            </a:solidFill>
            <a:latin typeface="Congenial" panose="02000503040000020004" pitchFamily="2" charset="0"/>
          </a:endParaRP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213E774-C6D3-435C-8AE8-BC4502F1F8FE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FDC254-EA30-49D6-AA67-3DEB3DEA741B}">
      <dgm:prSet phldrT="[Text]" custT="1"/>
      <dgm:spPr>
        <a:solidFill>
          <a:srgbClr val="FFFF00"/>
        </a:solidFill>
      </dgm:spPr>
      <dgm:t>
        <a:bodyPr/>
        <a:lstStyle/>
        <a:p>
          <a:endParaRPr lang="en-US" sz="1100" b="1" dirty="0"/>
        </a:p>
        <a:p>
          <a:r>
            <a:rPr lang="en-US" sz="1600" b="1" dirty="0">
              <a:latin typeface="Slab"/>
            </a:rPr>
            <a:t>Death</a:t>
          </a:r>
          <a:endParaRPr lang="en-US" sz="1200" b="1" dirty="0">
            <a:latin typeface="Slab"/>
          </a:endParaRPr>
        </a:p>
      </dgm:t>
    </dgm:pt>
    <dgm:pt modelId="{86D2183B-677F-4457-92F0-3D88A9B382F1}" type="parTrans" cxnId="{4E3F1765-5B06-4B52-B85D-AD6C23E26E85}">
      <dgm:prSet/>
      <dgm:spPr/>
      <dgm:t>
        <a:bodyPr/>
        <a:lstStyle/>
        <a:p>
          <a:endParaRPr lang="en-US"/>
        </a:p>
      </dgm:t>
    </dgm:pt>
    <dgm:pt modelId="{FEC9D6C2-8B1B-4B0C-8B25-0CDE7DAE45BB}" type="sibTrans" cxnId="{4E3F1765-5B06-4B52-B85D-AD6C23E26E85}">
      <dgm:prSet/>
      <dgm:spPr/>
      <dgm:t>
        <a:bodyPr/>
        <a:lstStyle/>
        <a:p>
          <a:endParaRPr lang="en-US"/>
        </a:p>
      </dgm:t>
    </dgm:pt>
    <dgm:pt modelId="{14677C1D-EDD1-450D-9C2A-2ECD4B989FD5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800" b="1" dirty="0">
              <a:latin typeface="Slab"/>
            </a:rPr>
            <a:t>Near-overdose</a:t>
          </a:r>
          <a:endParaRPr lang="en-US" sz="2400" b="1" dirty="0">
            <a:latin typeface="Slab"/>
          </a:endParaRPr>
        </a:p>
      </dgm:t>
    </dgm:pt>
    <dgm:pt modelId="{59662863-37BB-42EE-B764-F227402A9885}" type="parTrans" cxnId="{FA6A3CC0-DBF3-4E72-8204-A33CEEEABFF8}">
      <dgm:prSet/>
      <dgm:spPr/>
      <dgm:t>
        <a:bodyPr/>
        <a:lstStyle/>
        <a:p>
          <a:endParaRPr lang="en-US"/>
        </a:p>
      </dgm:t>
    </dgm:pt>
    <dgm:pt modelId="{71825AFC-CD7D-4665-9359-CCE9AB35EE54}" type="sibTrans" cxnId="{FA6A3CC0-DBF3-4E72-8204-A33CEEEABFF8}">
      <dgm:prSet/>
      <dgm:spPr/>
      <dgm:t>
        <a:bodyPr/>
        <a:lstStyle/>
        <a:p>
          <a:endParaRPr lang="en-US"/>
        </a:p>
      </dgm:t>
    </dgm:pt>
    <dgm:pt modelId="{CC2C4A87-C2A9-4A01-9F23-993F14F54DA8}">
      <dgm:prSet phldrT="[Text]" custT="1"/>
      <dgm:spPr>
        <a:solidFill>
          <a:srgbClr val="FFFF00"/>
        </a:solidFill>
      </dgm:spPr>
      <dgm:t>
        <a:bodyPr/>
        <a:lstStyle/>
        <a:p>
          <a:r>
            <a:rPr lang="en-US" sz="1800" b="1" dirty="0">
              <a:latin typeface="Slab"/>
            </a:rPr>
            <a:t>More unsafe, risky behaviors</a:t>
          </a:r>
        </a:p>
      </dgm:t>
    </dgm:pt>
    <dgm:pt modelId="{75B48E68-2CED-4CF6-A362-ECABBE317B97}" type="parTrans" cxnId="{F7022954-A7F5-4C08-87C6-C9344EEFEC0E}">
      <dgm:prSet/>
      <dgm:spPr/>
      <dgm:t>
        <a:bodyPr/>
        <a:lstStyle/>
        <a:p>
          <a:endParaRPr lang="en-US"/>
        </a:p>
      </dgm:t>
    </dgm:pt>
    <dgm:pt modelId="{71662055-3D28-40AB-9885-AD15552BCEBC}" type="sibTrans" cxnId="{F7022954-A7F5-4C08-87C6-C9344EEFEC0E}">
      <dgm:prSet/>
      <dgm:spPr/>
      <dgm:t>
        <a:bodyPr/>
        <a:lstStyle/>
        <a:p>
          <a:endParaRPr lang="en-US"/>
        </a:p>
      </dgm:t>
    </dgm:pt>
    <dgm:pt modelId="{942C1A4F-1B8F-4EFC-BBD8-7322C05B0F91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800" b="1" dirty="0">
              <a:latin typeface="Slab"/>
            </a:rPr>
            <a:t>Giving Rx to children or pets</a:t>
          </a:r>
          <a:endParaRPr lang="en-US" sz="1600" b="1" dirty="0">
            <a:latin typeface="Slab"/>
          </a:endParaRPr>
        </a:p>
      </dgm:t>
    </dgm:pt>
    <dgm:pt modelId="{2BB73B01-8B51-4765-B789-9AE9DC85F7C8}" type="parTrans" cxnId="{8682310B-DFFE-4212-92A0-5CB354428148}">
      <dgm:prSet/>
      <dgm:spPr/>
      <dgm:t>
        <a:bodyPr/>
        <a:lstStyle/>
        <a:p>
          <a:endParaRPr lang="en-US"/>
        </a:p>
      </dgm:t>
    </dgm:pt>
    <dgm:pt modelId="{383011D6-2172-4743-8B6A-33CBA5C34E45}" type="sibTrans" cxnId="{8682310B-DFFE-4212-92A0-5CB354428148}">
      <dgm:prSet/>
      <dgm:spPr/>
      <dgm:t>
        <a:bodyPr/>
        <a:lstStyle/>
        <a:p>
          <a:endParaRPr lang="en-US"/>
        </a:p>
      </dgm:t>
    </dgm:pt>
    <dgm:pt modelId="{88F2C6EB-D239-4151-9255-B7DC8A4C97F0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2000" b="1" dirty="0">
              <a:latin typeface="Slab"/>
            </a:rPr>
            <a:t>Other changes in using the Rx: taking w/ alcohol, sharing w/ others, etc</a:t>
          </a:r>
        </a:p>
      </dgm:t>
    </dgm:pt>
    <dgm:pt modelId="{22E2671B-29B8-44C2-A8EF-2A2738A27DA7}" type="parTrans" cxnId="{EE521B88-351E-4BEC-8C27-EB89DEC95032}">
      <dgm:prSet/>
      <dgm:spPr/>
      <dgm:t>
        <a:bodyPr/>
        <a:lstStyle/>
        <a:p>
          <a:endParaRPr lang="en-US"/>
        </a:p>
      </dgm:t>
    </dgm:pt>
    <dgm:pt modelId="{C114B60A-4127-4A09-A49E-1141290168BC}" type="sibTrans" cxnId="{EE521B88-351E-4BEC-8C27-EB89DEC95032}">
      <dgm:prSet/>
      <dgm:spPr/>
      <dgm:t>
        <a:bodyPr/>
        <a:lstStyle/>
        <a:p>
          <a:endParaRPr lang="en-US"/>
        </a:p>
      </dgm:t>
    </dgm:pt>
    <dgm:pt modelId="{4749D160-3A13-4205-918C-7226CC97464D}">
      <dgm:prSet phldrT="[Text]" custT="1"/>
      <dgm:spPr>
        <a:solidFill>
          <a:srgbClr val="FFFF00"/>
        </a:solidFill>
      </dgm:spPr>
      <dgm:t>
        <a:bodyPr/>
        <a:lstStyle/>
        <a:p>
          <a:r>
            <a:rPr lang="en-US" sz="1800" b="1" dirty="0">
              <a:latin typeface="Slab"/>
            </a:rPr>
            <a:t>Small adjustments in Rx directions: taking more than prescribed or more often, not taking with food</a:t>
          </a:r>
        </a:p>
      </dgm:t>
    </dgm:pt>
    <dgm:pt modelId="{62E2E5FA-40C2-4F2C-A216-E76A0792DCBA}" type="parTrans" cxnId="{EBE7570B-A7C3-47A6-A447-A6DECEFC3D66}">
      <dgm:prSet/>
      <dgm:spPr/>
      <dgm:t>
        <a:bodyPr/>
        <a:lstStyle/>
        <a:p>
          <a:endParaRPr lang="en-US"/>
        </a:p>
      </dgm:t>
    </dgm:pt>
    <dgm:pt modelId="{AA6E5FF6-AA56-49AD-889D-37377F311819}" type="sibTrans" cxnId="{EBE7570B-A7C3-47A6-A447-A6DECEFC3D66}">
      <dgm:prSet/>
      <dgm:spPr/>
      <dgm:t>
        <a:bodyPr/>
        <a:lstStyle/>
        <a:p>
          <a:endParaRPr lang="en-US"/>
        </a:p>
      </dgm:t>
    </dgm:pt>
    <dgm:pt modelId="{934D17F8-5D32-4300-82A6-3D8F6F6A75E9}">
      <dgm:prSet phldrT="[Text]" custT="1"/>
      <dgm:spPr>
        <a:solidFill>
          <a:srgbClr val="FFFF00"/>
        </a:solidFill>
      </dgm:spPr>
      <dgm:t>
        <a:bodyPr/>
        <a:lstStyle/>
        <a:p>
          <a:pPr>
            <a:lnSpc>
              <a:spcPct val="100000"/>
            </a:lnSpc>
          </a:pPr>
          <a:r>
            <a:rPr lang="en-US" sz="2000" b="1" dirty="0">
              <a:latin typeface="Slab"/>
            </a:rPr>
            <a:t>Selling the Rx, stealing others’ meds, not keeping it in a safe space</a:t>
          </a:r>
        </a:p>
      </dgm:t>
    </dgm:pt>
    <dgm:pt modelId="{EE181747-4F49-485A-90AC-903687EEC207}" type="sibTrans" cxnId="{771E28E4-CAF8-459F-BD0A-8661D40C8D42}">
      <dgm:prSet/>
      <dgm:spPr/>
      <dgm:t>
        <a:bodyPr/>
        <a:lstStyle/>
        <a:p>
          <a:endParaRPr lang="en-US"/>
        </a:p>
      </dgm:t>
    </dgm:pt>
    <dgm:pt modelId="{B9E81BC5-D9B8-46B5-9BBF-142AB90574E8}" type="parTrans" cxnId="{771E28E4-CAF8-459F-BD0A-8661D40C8D42}">
      <dgm:prSet/>
      <dgm:spPr/>
      <dgm:t>
        <a:bodyPr/>
        <a:lstStyle/>
        <a:p>
          <a:endParaRPr lang="en-US"/>
        </a:p>
      </dgm:t>
    </dgm:pt>
    <dgm:pt modelId="{282F31CB-8C19-4A63-925C-5FC7CA6CE726}" type="pres">
      <dgm:prSet presAssocID="{4213E774-C6D3-435C-8AE8-BC4502F1F8FE}" presName="Name0" presStyleCnt="0">
        <dgm:presLayoutVars>
          <dgm:dir/>
          <dgm:animLvl val="lvl"/>
          <dgm:resizeHandles val="exact"/>
        </dgm:presLayoutVars>
      </dgm:prSet>
      <dgm:spPr/>
    </dgm:pt>
    <dgm:pt modelId="{B1DD8DBE-664B-4BDC-A253-0AF4AD42AED3}" type="pres">
      <dgm:prSet presAssocID="{F9FDC254-EA30-49D6-AA67-3DEB3DEA741B}" presName="Name8" presStyleCnt="0"/>
      <dgm:spPr/>
    </dgm:pt>
    <dgm:pt modelId="{19F25273-3F80-4F2B-A9E9-8EF85DF6FB35}" type="pres">
      <dgm:prSet presAssocID="{F9FDC254-EA30-49D6-AA67-3DEB3DEA741B}" presName="level" presStyleLbl="node1" presStyleIdx="0" presStyleCnt="7" custLinFactNeighborX="4758" custLinFactNeighborY="18909">
        <dgm:presLayoutVars>
          <dgm:chMax val="1"/>
          <dgm:bulletEnabled val="1"/>
        </dgm:presLayoutVars>
      </dgm:prSet>
      <dgm:spPr/>
    </dgm:pt>
    <dgm:pt modelId="{7355FADC-E50F-44E9-9534-FDCEE6A8F77E}" type="pres">
      <dgm:prSet presAssocID="{F9FDC254-EA30-49D6-AA67-3DEB3DEA741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6D17AEB-DC78-4E70-A072-2E5A31EBB59F}" type="pres">
      <dgm:prSet presAssocID="{14677C1D-EDD1-450D-9C2A-2ECD4B989FD5}" presName="Name8" presStyleCnt="0"/>
      <dgm:spPr/>
    </dgm:pt>
    <dgm:pt modelId="{CEA332E3-774D-4360-805A-CF6ACAA780AE}" type="pres">
      <dgm:prSet presAssocID="{14677C1D-EDD1-450D-9C2A-2ECD4B989FD5}" presName="level" presStyleLbl="node1" presStyleIdx="1" presStyleCnt="7" custLinFactNeighborX="2776" custLinFactNeighborY="9354">
        <dgm:presLayoutVars>
          <dgm:chMax val="1"/>
          <dgm:bulletEnabled val="1"/>
        </dgm:presLayoutVars>
      </dgm:prSet>
      <dgm:spPr/>
    </dgm:pt>
    <dgm:pt modelId="{5531B79A-C425-484F-8A02-61FA6B7DEFDD}" type="pres">
      <dgm:prSet presAssocID="{14677C1D-EDD1-450D-9C2A-2ECD4B989FD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A5FBE03-1AB7-40E1-9984-2E9C311FEC2A}" type="pres">
      <dgm:prSet presAssocID="{CC2C4A87-C2A9-4A01-9F23-993F14F54DA8}" presName="Name8" presStyleCnt="0"/>
      <dgm:spPr/>
    </dgm:pt>
    <dgm:pt modelId="{5BC5F829-CE1B-42A8-9869-7E45485982C2}" type="pres">
      <dgm:prSet presAssocID="{CC2C4A87-C2A9-4A01-9F23-993F14F54DA8}" presName="level" presStyleLbl="node1" presStyleIdx="2" presStyleCnt="7" custLinFactNeighborY="10669">
        <dgm:presLayoutVars>
          <dgm:chMax val="1"/>
          <dgm:bulletEnabled val="1"/>
        </dgm:presLayoutVars>
      </dgm:prSet>
      <dgm:spPr/>
    </dgm:pt>
    <dgm:pt modelId="{06F30F96-A52D-47AA-84A0-641190F76745}" type="pres">
      <dgm:prSet presAssocID="{CC2C4A87-C2A9-4A01-9F23-993F14F54DA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7071154-D98E-4831-8DBB-D25379E6CB60}" type="pres">
      <dgm:prSet presAssocID="{942C1A4F-1B8F-4EFC-BBD8-7322C05B0F91}" presName="Name8" presStyleCnt="0"/>
      <dgm:spPr/>
    </dgm:pt>
    <dgm:pt modelId="{3814FC03-F3B6-4835-B047-432492CD0F37}" type="pres">
      <dgm:prSet presAssocID="{942C1A4F-1B8F-4EFC-BBD8-7322C05B0F91}" presName="level" presStyleLbl="node1" presStyleIdx="3" presStyleCnt="7" custLinFactNeighborY="8644">
        <dgm:presLayoutVars>
          <dgm:chMax val="1"/>
          <dgm:bulletEnabled val="1"/>
        </dgm:presLayoutVars>
      </dgm:prSet>
      <dgm:spPr/>
    </dgm:pt>
    <dgm:pt modelId="{2DC22D4E-E091-4822-9525-4BEB59B1747A}" type="pres">
      <dgm:prSet presAssocID="{942C1A4F-1B8F-4EFC-BBD8-7322C05B0F9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7665529-FA0B-496C-B1E5-54FF8D401D61}" type="pres">
      <dgm:prSet presAssocID="{934D17F8-5D32-4300-82A6-3D8F6F6A75E9}" presName="Name8" presStyleCnt="0"/>
      <dgm:spPr/>
    </dgm:pt>
    <dgm:pt modelId="{CB5AC57F-EEE0-4556-A3D0-C1AC4F433C6F}" type="pres">
      <dgm:prSet presAssocID="{934D17F8-5D32-4300-82A6-3D8F6F6A75E9}" presName="level" presStyleLbl="node1" presStyleIdx="4" presStyleCnt="7" custLinFactNeighborY="1250">
        <dgm:presLayoutVars>
          <dgm:chMax val="1"/>
          <dgm:bulletEnabled val="1"/>
        </dgm:presLayoutVars>
      </dgm:prSet>
      <dgm:spPr/>
    </dgm:pt>
    <dgm:pt modelId="{304FDA78-1B49-4188-AA98-FB30F3EC6E38}" type="pres">
      <dgm:prSet presAssocID="{934D17F8-5D32-4300-82A6-3D8F6F6A75E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82392F8-7502-4E9F-AEB4-D54058D1C817}" type="pres">
      <dgm:prSet presAssocID="{88F2C6EB-D239-4151-9255-B7DC8A4C97F0}" presName="Name8" presStyleCnt="0"/>
      <dgm:spPr/>
    </dgm:pt>
    <dgm:pt modelId="{6BF702CC-D75D-4EE9-895A-07531E97A5E0}" type="pres">
      <dgm:prSet presAssocID="{88F2C6EB-D239-4151-9255-B7DC8A4C97F0}" presName="level" presStyleLbl="node1" presStyleIdx="5" presStyleCnt="7" custLinFactNeighborX="0" custLinFactNeighborY="1250">
        <dgm:presLayoutVars>
          <dgm:chMax val="1"/>
          <dgm:bulletEnabled val="1"/>
        </dgm:presLayoutVars>
      </dgm:prSet>
      <dgm:spPr/>
    </dgm:pt>
    <dgm:pt modelId="{A6A598B6-EF5F-47CA-998F-A53A37049790}" type="pres">
      <dgm:prSet presAssocID="{88F2C6EB-D239-4151-9255-B7DC8A4C97F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B9C3B25-9296-4B78-915C-5FBD17EE057B}" type="pres">
      <dgm:prSet presAssocID="{4749D160-3A13-4205-918C-7226CC97464D}" presName="Name8" presStyleCnt="0"/>
      <dgm:spPr/>
    </dgm:pt>
    <dgm:pt modelId="{5DE52ACE-103F-41EE-8599-47DA5F460AD0}" type="pres">
      <dgm:prSet presAssocID="{4749D160-3A13-4205-918C-7226CC97464D}" presName="level" presStyleLbl="node1" presStyleIdx="6" presStyleCnt="7" custScaleX="99360" custLinFactNeighborY="1250">
        <dgm:presLayoutVars>
          <dgm:chMax val="1"/>
          <dgm:bulletEnabled val="1"/>
        </dgm:presLayoutVars>
      </dgm:prSet>
      <dgm:spPr/>
    </dgm:pt>
    <dgm:pt modelId="{B1DF1D8F-C896-4F43-827D-D46EFD613970}" type="pres">
      <dgm:prSet presAssocID="{4749D160-3A13-4205-918C-7226CC97464D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8682310B-DFFE-4212-92A0-5CB354428148}" srcId="{4213E774-C6D3-435C-8AE8-BC4502F1F8FE}" destId="{942C1A4F-1B8F-4EFC-BBD8-7322C05B0F91}" srcOrd="3" destOrd="0" parTransId="{2BB73B01-8B51-4765-B789-9AE9DC85F7C8}" sibTransId="{383011D6-2172-4743-8B6A-33CBA5C34E45}"/>
    <dgm:cxn modelId="{EBE7570B-A7C3-47A6-A447-A6DECEFC3D66}" srcId="{4213E774-C6D3-435C-8AE8-BC4502F1F8FE}" destId="{4749D160-3A13-4205-918C-7226CC97464D}" srcOrd="6" destOrd="0" parTransId="{62E2E5FA-40C2-4F2C-A216-E76A0792DCBA}" sibTransId="{AA6E5FF6-AA56-49AD-889D-37377F311819}"/>
    <dgm:cxn modelId="{E187B512-964F-45DA-8A1C-7C417C019897}" type="presOf" srcId="{934D17F8-5D32-4300-82A6-3D8F6F6A75E9}" destId="{CB5AC57F-EEE0-4556-A3D0-C1AC4F433C6F}" srcOrd="0" destOrd="0" presId="urn:microsoft.com/office/officeart/2005/8/layout/pyramid1"/>
    <dgm:cxn modelId="{0203062D-A298-4459-A8E9-80B4E18F3FCD}" type="presOf" srcId="{14677C1D-EDD1-450D-9C2A-2ECD4B989FD5}" destId="{CEA332E3-774D-4360-805A-CF6ACAA780AE}" srcOrd="0" destOrd="0" presId="urn:microsoft.com/office/officeart/2005/8/layout/pyramid1"/>
    <dgm:cxn modelId="{4E3F1765-5B06-4B52-B85D-AD6C23E26E85}" srcId="{4213E774-C6D3-435C-8AE8-BC4502F1F8FE}" destId="{F9FDC254-EA30-49D6-AA67-3DEB3DEA741B}" srcOrd="0" destOrd="0" parTransId="{86D2183B-677F-4457-92F0-3D88A9B382F1}" sibTransId="{FEC9D6C2-8B1B-4B0C-8B25-0CDE7DAE45BB}"/>
    <dgm:cxn modelId="{F7022954-A7F5-4C08-87C6-C9344EEFEC0E}" srcId="{4213E774-C6D3-435C-8AE8-BC4502F1F8FE}" destId="{CC2C4A87-C2A9-4A01-9F23-993F14F54DA8}" srcOrd="2" destOrd="0" parTransId="{75B48E68-2CED-4CF6-A362-ECABBE317B97}" sibTransId="{71662055-3D28-40AB-9885-AD15552BCEBC}"/>
    <dgm:cxn modelId="{C9B1C17B-8756-42D4-9D2D-990B26C86D57}" type="presOf" srcId="{F9FDC254-EA30-49D6-AA67-3DEB3DEA741B}" destId="{19F25273-3F80-4F2B-A9E9-8EF85DF6FB35}" srcOrd="0" destOrd="0" presId="urn:microsoft.com/office/officeart/2005/8/layout/pyramid1"/>
    <dgm:cxn modelId="{EE521B88-351E-4BEC-8C27-EB89DEC95032}" srcId="{4213E774-C6D3-435C-8AE8-BC4502F1F8FE}" destId="{88F2C6EB-D239-4151-9255-B7DC8A4C97F0}" srcOrd="5" destOrd="0" parTransId="{22E2671B-29B8-44C2-A8EF-2A2738A27DA7}" sibTransId="{C114B60A-4127-4A09-A49E-1141290168BC}"/>
    <dgm:cxn modelId="{E322D891-B2B6-48CE-B588-E6ECB505BFC6}" type="presOf" srcId="{F9FDC254-EA30-49D6-AA67-3DEB3DEA741B}" destId="{7355FADC-E50F-44E9-9534-FDCEE6A8F77E}" srcOrd="1" destOrd="0" presId="urn:microsoft.com/office/officeart/2005/8/layout/pyramid1"/>
    <dgm:cxn modelId="{BB89309D-8496-46E6-B920-4900BC4686D8}" type="presOf" srcId="{88F2C6EB-D239-4151-9255-B7DC8A4C97F0}" destId="{A6A598B6-EF5F-47CA-998F-A53A37049790}" srcOrd="1" destOrd="0" presId="urn:microsoft.com/office/officeart/2005/8/layout/pyramid1"/>
    <dgm:cxn modelId="{97BE94B4-B738-4D7D-8EF0-DFF204E716A8}" type="presOf" srcId="{4749D160-3A13-4205-918C-7226CC97464D}" destId="{B1DF1D8F-C896-4F43-827D-D46EFD613970}" srcOrd="1" destOrd="0" presId="urn:microsoft.com/office/officeart/2005/8/layout/pyramid1"/>
    <dgm:cxn modelId="{A04B99BB-6E0E-4E0E-98D9-58361DD6C4AB}" type="presOf" srcId="{4213E774-C6D3-435C-8AE8-BC4502F1F8FE}" destId="{282F31CB-8C19-4A63-925C-5FC7CA6CE726}" srcOrd="0" destOrd="0" presId="urn:microsoft.com/office/officeart/2005/8/layout/pyramid1"/>
    <dgm:cxn modelId="{FA6A3CC0-DBF3-4E72-8204-A33CEEEABFF8}" srcId="{4213E774-C6D3-435C-8AE8-BC4502F1F8FE}" destId="{14677C1D-EDD1-450D-9C2A-2ECD4B989FD5}" srcOrd="1" destOrd="0" parTransId="{59662863-37BB-42EE-B764-F227402A9885}" sibTransId="{71825AFC-CD7D-4665-9359-CCE9AB35EE54}"/>
    <dgm:cxn modelId="{B8D023CA-87B0-4BEA-9E8D-FD50B30A4ADD}" type="presOf" srcId="{4749D160-3A13-4205-918C-7226CC97464D}" destId="{5DE52ACE-103F-41EE-8599-47DA5F460AD0}" srcOrd="0" destOrd="0" presId="urn:microsoft.com/office/officeart/2005/8/layout/pyramid1"/>
    <dgm:cxn modelId="{A6337BDA-C8E4-4DDC-AEDC-A81F47C81AB5}" type="presOf" srcId="{CC2C4A87-C2A9-4A01-9F23-993F14F54DA8}" destId="{5BC5F829-CE1B-42A8-9869-7E45485982C2}" srcOrd="0" destOrd="0" presId="urn:microsoft.com/office/officeart/2005/8/layout/pyramid1"/>
    <dgm:cxn modelId="{8B72A7E3-9FE5-418C-B07F-596B6FF6D3BF}" type="presOf" srcId="{14677C1D-EDD1-450D-9C2A-2ECD4B989FD5}" destId="{5531B79A-C425-484F-8A02-61FA6B7DEFDD}" srcOrd="1" destOrd="0" presId="urn:microsoft.com/office/officeart/2005/8/layout/pyramid1"/>
    <dgm:cxn modelId="{771E28E4-CAF8-459F-BD0A-8661D40C8D42}" srcId="{4213E774-C6D3-435C-8AE8-BC4502F1F8FE}" destId="{934D17F8-5D32-4300-82A6-3D8F6F6A75E9}" srcOrd="4" destOrd="0" parTransId="{B9E81BC5-D9B8-46B5-9BBF-142AB90574E8}" sibTransId="{EE181747-4F49-485A-90AC-903687EEC207}"/>
    <dgm:cxn modelId="{AA3003F6-8DBD-4A5F-91D8-716B02B44981}" type="presOf" srcId="{88F2C6EB-D239-4151-9255-B7DC8A4C97F0}" destId="{6BF702CC-D75D-4EE9-895A-07531E97A5E0}" srcOrd="0" destOrd="0" presId="urn:microsoft.com/office/officeart/2005/8/layout/pyramid1"/>
    <dgm:cxn modelId="{361AF3F6-E894-4CE0-A217-81DDCA21E428}" type="presOf" srcId="{CC2C4A87-C2A9-4A01-9F23-993F14F54DA8}" destId="{06F30F96-A52D-47AA-84A0-641190F76745}" srcOrd="1" destOrd="0" presId="urn:microsoft.com/office/officeart/2005/8/layout/pyramid1"/>
    <dgm:cxn modelId="{E98B6FFA-5B38-40C3-9285-901081DC6750}" type="presOf" srcId="{942C1A4F-1B8F-4EFC-BBD8-7322C05B0F91}" destId="{3814FC03-F3B6-4835-B047-432492CD0F37}" srcOrd="0" destOrd="0" presId="urn:microsoft.com/office/officeart/2005/8/layout/pyramid1"/>
    <dgm:cxn modelId="{73BAD8FD-3F87-44CD-BFD4-B1F56EBA7376}" type="presOf" srcId="{934D17F8-5D32-4300-82A6-3D8F6F6A75E9}" destId="{304FDA78-1B49-4188-AA98-FB30F3EC6E38}" srcOrd="1" destOrd="0" presId="urn:microsoft.com/office/officeart/2005/8/layout/pyramid1"/>
    <dgm:cxn modelId="{C3B81BFF-C56A-41C1-A403-733E0C70B50B}" type="presOf" srcId="{942C1A4F-1B8F-4EFC-BBD8-7322C05B0F91}" destId="{2DC22D4E-E091-4822-9525-4BEB59B1747A}" srcOrd="1" destOrd="0" presId="urn:microsoft.com/office/officeart/2005/8/layout/pyramid1"/>
    <dgm:cxn modelId="{032C095B-1207-4807-A359-8BC0B0F2C5F6}" type="presParOf" srcId="{282F31CB-8C19-4A63-925C-5FC7CA6CE726}" destId="{B1DD8DBE-664B-4BDC-A253-0AF4AD42AED3}" srcOrd="0" destOrd="0" presId="urn:microsoft.com/office/officeart/2005/8/layout/pyramid1"/>
    <dgm:cxn modelId="{7DDAB79A-E38D-40F0-8717-483DDCEBB0AC}" type="presParOf" srcId="{B1DD8DBE-664B-4BDC-A253-0AF4AD42AED3}" destId="{19F25273-3F80-4F2B-A9E9-8EF85DF6FB35}" srcOrd="0" destOrd="0" presId="urn:microsoft.com/office/officeart/2005/8/layout/pyramid1"/>
    <dgm:cxn modelId="{573366E1-983E-411E-8DBA-09DF55C928BE}" type="presParOf" srcId="{B1DD8DBE-664B-4BDC-A253-0AF4AD42AED3}" destId="{7355FADC-E50F-44E9-9534-FDCEE6A8F77E}" srcOrd="1" destOrd="0" presId="urn:microsoft.com/office/officeart/2005/8/layout/pyramid1"/>
    <dgm:cxn modelId="{9D0367ED-D13B-4F17-998C-C44C28C7D8B7}" type="presParOf" srcId="{282F31CB-8C19-4A63-925C-5FC7CA6CE726}" destId="{56D17AEB-DC78-4E70-A072-2E5A31EBB59F}" srcOrd="1" destOrd="0" presId="urn:microsoft.com/office/officeart/2005/8/layout/pyramid1"/>
    <dgm:cxn modelId="{DB1B607D-3345-4CD3-BFB9-059F80DB50BF}" type="presParOf" srcId="{56D17AEB-DC78-4E70-A072-2E5A31EBB59F}" destId="{CEA332E3-774D-4360-805A-CF6ACAA780AE}" srcOrd="0" destOrd="0" presId="urn:microsoft.com/office/officeart/2005/8/layout/pyramid1"/>
    <dgm:cxn modelId="{21B84815-CA07-4AA8-BBF4-B60BCBA5ABE5}" type="presParOf" srcId="{56D17AEB-DC78-4E70-A072-2E5A31EBB59F}" destId="{5531B79A-C425-484F-8A02-61FA6B7DEFDD}" srcOrd="1" destOrd="0" presId="urn:microsoft.com/office/officeart/2005/8/layout/pyramid1"/>
    <dgm:cxn modelId="{E0CA556B-5E2B-4514-98C5-DA82C085C77F}" type="presParOf" srcId="{282F31CB-8C19-4A63-925C-5FC7CA6CE726}" destId="{EA5FBE03-1AB7-40E1-9984-2E9C311FEC2A}" srcOrd="2" destOrd="0" presId="urn:microsoft.com/office/officeart/2005/8/layout/pyramid1"/>
    <dgm:cxn modelId="{5868C34E-E4C0-489C-8D70-D0299CB6774A}" type="presParOf" srcId="{EA5FBE03-1AB7-40E1-9984-2E9C311FEC2A}" destId="{5BC5F829-CE1B-42A8-9869-7E45485982C2}" srcOrd="0" destOrd="0" presId="urn:microsoft.com/office/officeart/2005/8/layout/pyramid1"/>
    <dgm:cxn modelId="{131CBD30-9258-47E4-9F25-58CE304AA5F0}" type="presParOf" srcId="{EA5FBE03-1AB7-40E1-9984-2E9C311FEC2A}" destId="{06F30F96-A52D-47AA-84A0-641190F76745}" srcOrd="1" destOrd="0" presId="urn:microsoft.com/office/officeart/2005/8/layout/pyramid1"/>
    <dgm:cxn modelId="{6EB49A8F-F576-4FB9-818A-6F6F97D95FFD}" type="presParOf" srcId="{282F31CB-8C19-4A63-925C-5FC7CA6CE726}" destId="{07071154-D98E-4831-8DBB-D25379E6CB60}" srcOrd="3" destOrd="0" presId="urn:microsoft.com/office/officeart/2005/8/layout/pyramid1"/>
    <dgm:cxn modelId="{3C0AEBE5-FD67-434A-8ACB-1EE5168B8768}" type="presParOf" srcId="{07071154-D98E-4831-8DBB-D25379E6CB60}" destId="{3814FC03-F3B6-4835-B047-432492CD0F37}" srcOrd="0" destOrd="0" presId="urn:microsoft.com/office/officeart/2005/8/layout/pyramid1"/>
    <dgm:cxn modelId="{89D3534C-3337-4D4E-8740-D698448C9B17}" type="presParOf" srcId="{07071154-D98E-4831-8DBB-D25379E6CB60}" destId="{2DC22D4E-E091-4822-9525-4BEB59B1747A}" srcOrd="1" destOrd="0" presId="urn:microsoft.com/office/officeart/2005/8/layout/pyramid1"/>
    <dgm:cxn modelId="{7DD95ACF-B2DB-4AF0-81F9-1DF82F6A5F7A}" type="presParOf" srcId="{282F31CB-8C19-4A63-925C-5FC7CA6CE726}" destId="{77665529-FA0B-496C-B1E5-54FF8D401D61}" srcOrd="4" destOrd="0" presId="urn:microsoft.com/office/officeart/2005/8/layout/pyramid1"/>
    <dgm:cxn modelId="{BA73ADAE-6C6E-4C98-A9EF-2B4E3CC2D85E}" type="presParOf" srcId="{77665529-FA0B-496C-B1E5-54FF8D401D61}" destId="{CB5AC57F-EEE0-4556-A3D0-C1AC4F433C6F}" srcOrd="0" destOrd="0" presId="urn:microsoft.com/office/officeart/2005/8/layout/pyramid1"/>
    <dgm:cxn modelId="{445C637B-E84D-41EE-80E3-A11B006080A6}" type="presParOf" srcId="{77665529-FA0B-496C-B1E5-54FF8D401D61}" destId="{304FDA78-1B49-4188-AA98-FB30F3EC6E38}" srcOrd="1" destOrd="0" presId="urn:microsoft.com/office/officeart/2005/8/layout/pyramid1"/>
    <dgm:cxn modelId="{FEBC8E82-F77B-4BC8-A336-BA2917574454}" type="presParOf" srcId="{282F31CB-8C19-4A63-925C-5FC7CA6CE726}" destId="{382392F8-7502-4E9F-AEB4-D54058D1C817}" srcOrd="5" destOrd="0" presId="urn:microsoft.com/office/officeart/2005/8/layout/pyramid1"/>
    <dgm:cxn modelId="{C64FB242-BFAE-42A9-B920-854217BE7C34}" type="presParOf" srcId="{382392F8-7502-4E9F-AEB4-D54058D1C817}" destId="{6BF702CC-D75D-4EE9-895A-07531E97A5E0}" srcOrd="0" destOrd="0" presId="urn:microsoft.com/office/officeart/2005/8/layout/pyramid1"/>
    <dgm:cxn modelId="{14E1D2F9-682D-43CE-BDB0-AC65DFBEFC3A}" type="presParOf" srcId="{382392F8-7502-4E9F-AEB4-D54058D1C817}" destId="{A6A598B6-EF5F-47CA-998F-A53A37049790}" srcOrd="1" destOrd="0" presId="urn:microsoft.com/office/officeart/2005/8/layout/pyramid1"/>
    <dgm:cxn modelId="{15A128C4-433F-46A1-A4E1-DFAE64EEA444}" type="presParOf" srcId="{282F31CB-8C19-4A63-925C-5FC7CA6CE726}" destId="{6B9C3B25-9296-4B78-915C-5FBD17EE057B}" srcOrd="6" destOrd="0" presId="urn:microsoft.com/office/officeart/2005/8/layout/pyramid1"/>
    <dgm:cxn modelId="{6EA144D4-2FDC-48A1-9406-1839D77988CA}" type="presParOf" srcId="{6B9C3B25-9296-4B78-915C-5FBD17EE057B}" destId="{5DE52ACE-103F-41EE-8599-47DA5F460AD0}" srcOrd="0" destOrd="0" presId="urn:microsoft.com/office/officeart/2005/8/layout/pyramid1"/>
    <dgm:cxn modelId="{FF3E551C-1DAA-43E6-AF23-A931B1D1ACE4}" type="presParOf" srcId="{6B9C3B25-9296-4B78-915C-5FBD17EE057B}" destId="{B1DF1D8F-C896-4F43-827D-D46EFD613970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/>
      <dgm:t>
        <a:bodyPr/>
        <a:lstStyle/>
        <a:p>
          <a:r>
            <a:rPr lang="en-US" sz="3600" dirty="0">
              <a:latin typeface="Slab"/>
            </a:rPr>
            <a:t>A patient says “I’m not using hydrocodone” yet has hydrocodone Rx on file.</a:t>
          </a: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 custLinFactNeighborY="52280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1BB454A-41B1-4DD5-B4CD-BE28F60DE29A}">
      <dgm:prSet custT="1"/>
      <dgm:spPr/>
      <dgm:t>
        <a:bodyPr/>
        <a:lstStyle/>
        <a:p>
          <a:r>
            <a:rPr lang="en-US" sz="3600" dirty="0">
              <a:latin typeface="Slab"/>
            </a:rPr>
            <a:t>Leadership supports being proactive about  counseling patients to decrease their scheduled </a:t>
          </a:r>
          <a:r>
            <a:rPr lang="en-US" sz="3600" dirty="0" err="1">
              <a:latin typeface="Slab"/>
            </a:rPr>
            <a:t>Rxs</a:t>
          </a:r>
          <a:r>
            <a:rPr lang="en-US" sz="3600" dirty="0">
              <a:latin typeface="Slab"/>
            </a:rPr>
            <a:t>.</a:t>
          </a:r>
        </a:p>
      </dgm:t>
    </dgm:pt>
    <dgm:pt modelId="{2A107458-F1AC-4EDB-8519-AB3CCB5B61D9}" type="sibTrans" cxnId="{E200C826-C1EF-4532-9C09-863858DD9D2C}">
      <dgm:prSet/>
      <dgm:spPr/>
      <dgm:t>
        <a:bodyPr/>
        <a:lstStyle/>
        <a:p>
          <a:endParaRPr lang="en-US"/>
        </a:p>
      </dgm:t>
    </dgm:pt>
    <dgm:pt modelId="{06A25435-4A2A-4ADC-A15C-42320DB01BB1}" type="parTrans" cxnId="{E200C826-C1EF-4532-9C09-863858DD9D2C}">
      <dgm:prSet/>
      <dgm:spPr/>
      <dgm:t>
        <a:bodyPr/>
        <a:lstStyle/>
        <a:p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4A621222-8DDF-4589-9006-933D7AEAFEC5}" type="pres">
      <dgm:prSet presAssocID="{61BB454A-41B1-4DD5-B4CD-BE28F60DE29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200C826-C1EF-4532-9C09-863858DD9D2C}" srcId="{4379499F-7062-43DC-BB63-DDFF89CD0AF1}" destId="{61BB454A-41B1-4DD5-B4CD-BE28F60DE29A}" srcOrd="0" destOrd="0" parTransId="{06A25435-4A2A-4ADC-A15C-42320DB01BB1}" sibTransId="{2A107458-F1AC-4EDB-8519-AB3CCB5B61D9}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CCEB59F6-2358-42AF-8CC4-F5ED11C9AF71}" type="presOf" srcId="{61BB454A-41B1-4DD5-B4CD-BE28F60DE29A}" destId="{4A621222-8DDF-4589-9006-933D7AEAFEC5}" srcOrd="0" destOrd="0" presId="urn:microsoft.com/office/officeart/2005/8/layout/vList2"/>
    <dgm:cxn modelId="{B2AA7C0B-7A85-43EB-8F88-1CDEE98EBD85}" type="presParOf" srcId="{9B04B51A-B7B9-491F-B4EF-A358851A427F}" destId="{4A621222-8DDF-4589-9006-933D7AEAFEC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>
        <a:solidFill>
          <a:srgbClr val="FFC000"/>
        </a:solidFill>
      </dgm:spPr>
      <dgm:t>
        <a:bodyPr/>
        <a:lstStyle/>
        <a:p>
          <a:pPr algn="ctr"/>
          <a:r>
            <a:rPr lang="en-US" sz="4000" dirty="0">
              <a:solidFill>
                <a:schemeClr val="bg1"/>
              </a:solidFill>
              <a:latin typeface="Congenial" panose="02000503040000020004" pitchFamily="2" charset="0"/>
            </a:rPr>
            <a:t>Scenarios to Discuss</a:t>
          </a:r>
          <a:endParaRPr lang="en-US" sz="2000" b="0" dirty="0">
            <a:solidFill>
              <a:schemeClr val="bg1"/>
            </a:solidFill>
            <a:latin typeface="Congenial" panose="02000503040000020004" pitchFamily="2" charset="0"/>
          </a:endParaRP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>
        <a:solidFill>
          <a:srgbClr val="FFC000"/>
        </a:solidFill>
      </dgm:spPr>
      <dgm:t>
        <a:bodyPr/>
        <a:lstStyle/>
        <a:p>
          <a:pPr algn="ctr"/>
          <a:r>
            <a:rPr lang="en-US" sz="4000" dirty="0">
              <a:latin typeface="Congenial" panose="02000503040000020004" pitchFamily="2" charset="0"/>
              <a:ea typeface="Aptos" panose="020B0004020202020204" pitchFamily="34" charset="0"/>
            </a:rPr>
            <a:t>Define </a:t>
          </a:r>
          <a:r>
            <a:rPr lang="en-US" sz="4000" dirty="0">
              <a:effectLst/>
              <a:latin typeface="Congenial" panose="02000503040000020004" pitchFamily="2" charset="0"/>
              <a:ea typeface="Aptos" panose="020B0004020202020204" pitchFamily="34" charset="0"/>
            </a:rPr>
            <a:t>cultural humility, motivational interviewing &amp; cultural competency</a:t>
          </a:r>
          <a:endParaRPr lang="en-US" sz="4000" dirty="0">
            <a:solidFill>
              <a:schemeClr val="bg1"/>
            </a:solidFill>
            <a:latin typeface="Congenial" panose="02000503040000020004" pitchFamily="2" charset="0"/>
          </a:endParaRP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>
        <a:solidFill>
          <a:srgbClr val="FFC000"/>
        </a:solidFill>
      </dgm:spPr>
      <dgm:t>
        <a:bodyPr/>
        <a:lstStyle/>
        <a:p>
          <a:pPr algn="ctr"/>
          <a:r>
            <a:rPr lang="en-US" sz="4000" dirty="0">
              <a:solidFill>
                <a:schemeClr val="bg1"/>
              </a:solidFill>
              <a:latin typeface="Congenial" panose="02000503040000020004" pitchFamily="2" charset="0"/>
            </a:rPr>
            <a:t>Cultural Humility</a:t>
          </a:r>
          <a:endParaRPr lang="en-US" sz="2000" b="0" dirty="0">
            <a:solidFill>
              <a:schemeClr val="bg1"/>
            </a:solidFill>
            <a:latin typeface="Congenial" panose="02000503040000020004" pitchFamily="2" charset="0"/>
          </a:endParaRP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>
        <a:solidFill>
          <a:srgbClr val="FFC000"/>
        </a:solidFill>
      </dgm:spPr>
      <dgm:t>
        <a:bodyPr/>
        <a:lstStyle/>
        <a:p>
          <a:pPr algn="ctr"/>
          <a:r>
            <a:rPr lang="en-US" sz="4400" dirty="0">
              <a:solidFill>
                <a:schemeClr val="bg1"/>
              </a:solidFill>
              <a:latin typeface="Congenial" panose="02000503040000020004" pitchFamily="2" charset="0"/>
            </a:rPr>
            <a:t>Motivational Interviewing</a:t>
          </a:r>
        </a:p>
        <a:p>
          <a:pPr algn="ctr"/>
          <a:r>
            <a:rPr lang="en-US" sz="2000" b="0" i="0" dirty="0">
              <a:latin typeface="Congenial" panose="02000503040000020004" pitchFamily="2" charset="0"/>
            </a:rPr>
            <a:t>Centers around patient being ambivalent about change</a:t>
          </a:r>
        </a:p>
        <a:p>
          <a:pPr algn="ctr"/>
          <a:r>
            <a:rPr lang="en-US" sz="2000" b="0" i="0" dirty="0">
              <a:latin typeface="Congenial" panose="02000503040000020004" pitchFamily="2" charset="0"/>
            </a:rPr>
            <a:t>Evidence based, can use stages-of-change model</a:t>
          </a:r>
        </a:p>
        <a:p>
          <a:pPr algn="ctr"/>
          <a:r>
            <a:rPr lang="en-US" sz="2000" b="0" i="0" dirty="0">
              <a:latin typeface="Congenial" panose="02000503040000020004" pitchFamily="2" charset="0"/>
            </a:rPr>
            <a:t>Used in SUD </a:t>
          </a:r>
          <a:r>
            <a:rPr lang="en-US" sz="2000" b="0" i="0" dirty="0" err="1">
              <a:latin typeface="Congenial" panose="02000503040000020004" pitchFamily="2" charset="0"/>
            </a:rPr>
            <a:t>tx</a:t>
          </a:r>
          <a:r>
            <a:rPr lang="en-US" sz="2000" b="0" i="0" dirty="0">
              <a:latin typeface="Congenial" panose="02000503040000020004" pitchFamily="2" charset="0"/>
            </a:rPr>
            <a:t>, lifestyle changes, encouraging medication adherence</a:t>
          </a:r>
          <a:endParaRPr lang="en-US" sz="1800" b="0" dirty="0">
            <a:solidFill>
              <a:schemeClr val="bg1"/>
            </a:solidFill>
            <a:latin typeface="Congenial" panose="02000503040000020004" pitchFamily="2" charset="0"/>
          </a:endParaRP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>
        <a:solidFill>
          <a:srgbClr val="FFC000"/>
        </a:solidFill>
      </dgm:spPr>
      <dgm:t>
        <a:bodyPr/>
        <a:lstStyle/>
        <a:p>
          <a:pPr algn="ctr"/>
          <a:r>
            <a:rPr lang="en-US" sz="4400" dirty="0">
              <a:solidFill>
                <a:schemeClr val="bg1"/>
              </a:solidFill>
              <a:latin typeface="Congenial" panose="02000503040000020004" pitchFamily="2" charset="0"/>
            </a:rPr>
            <a:t>Stages of Change</a:t>
          </a:r>
          <a:endParaRPr lang="en-US" sz="2400" b="0" dirty="0">
            <a:solidFill>
              <a:schemeClr val="bg1"/>
            </a:solidFill>
            <a:latin typeface="Congenial" panose="02000503040000020004" pitchFamily="2" charset="0"/>
          </a:endParaRP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13E774-C6D3-435C-8AE8-BC4502F1F8F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677C1D-EDD1-450D-9C2A-2ECD4B989FD5}">
      <dgm:prSet phldrT="[Text]" custT="1"/>
      <dgm:spPr>
        <a:solidFill>
          <a:srgbClr val="FFC000"/>
        </a:solidFill>
      </dgm:spPr>
      <dgm:t>
        <a:bodyPr/>
        <a:lstStyle/>
        <a:p>
          <a:pPr>
            <a:lnSpc>
              <a:spcPct val="100000"/>
            </a:lnSpc>
          </a:pPr>
          <a:r>
            <a:rPr lang="en-US" sz="2400" b="1" dirty="0">
              <a:solidFill>
                <a:schemeClr val="tx1"/>
              </a:solidFill>
              <a:latin typeface="Slab"/>
            </a:rPr>
            <a:t>PRIMARY PREVENTION	    </a:t>
          </a:r>
          <a:r>
            <a:rPr lang="en-US" sz="1100" b="1" dirty="0">
              <a:solidFill>
                <a:schemeClr val="tx1"/>
              </a:solidFill>
              <a:latin typeface="Slab"/>
            </a:rPr>
            <a:t> </a:t>
          </a:r>
          <a:r>
            <a:rPr lang="en-US" sz="2400" b="1" dirty="0">
              <a:solidFill>
                <a:schemeClr val="tx1"/>
              </a:solidFill>
              <a:latin typeface="Slab"/>
            </a:rPr>
            <a:t>Clue in patients on your approaches 			     Leadership support</a:t>
          </a:r>
        </a:p>
      </dgm:t>
    </dgm:pt>
    <dgm:pt modelId="{59662863-37BB-42EE-B764-F227402A9885}" type="parTrans" cxnId="{FA6A3CC0-DBF3-4E72-8204-A33CEEEABFF8}">
      <dgm:prSet/>
      <dgm:spPr/>
      <dgm:t>
        <a:bodyPr/>
        <a:lstStyle/>
        <a:p>
          <a:endParaRPr lang="en-US"/>
        </a:p>
      </dgm:t>
    </dgm:pt>
    <dgm:pt modelId="{71825AFC-CD7D-4665-9359-CCE9AB35EE54}" type="sibTrans" cxnId="{FA6A3CC0-DBF3-4E72-8204-A33CEEEABFF8}">
      <dgm:prSet/>
      <dgm:spPr/>
      <dgm:t>
        <a:bodyPr/>
        <a:lstStyle/>
        <a:p>
          <a:endParaRPr lang="en-US"/>
        </a:p>
      </dgm:t>
    </dgm:pt>
    <dgm:pt modelId="{934D17F8-5D32-4300-82A6-3D8F6F6A75E9}">
      <dgm:prSet phldrT="[Text]" custT="1"/>
      <dgm:spPr>
        <a:solidFill>
          <a:srgbClr val="FFFF00"/>
        </a:solidFill>
      </dgm:spPr>
      <dgm:t>
        <a:bodyPr/>
        <a:lstStyle/>
        <a:p>
          <a:r>
            <a:rPr lang="en-US" sz="2400" b="1" dirty="0">
              <a:solidFill>
                <a:schemeClr val="tx1"/>
              </a:solidFill>
              <a:latin typeface="Slab"/>
            </a:rPr>
            <a:t>SECONDARY PREVENTION   Check PMP routinely (eg, delegates)			    Review how patient handles their </a:t>
          </a:r>
          <a:r>
            <a:rPr lang="en-US" sz="2400" b="1" dirty="0" err="1">
              <a:solidFill>
                <a:schemeClr val="tx1"/>
              </a:solidFill>
              <a:latin typeface="Slab"/>
            </a:rPr>
            <a:t>Rxs</a:t>
          </a:r>
          <a:r>
            <a:rPr lang="en-US" sz="2400" b="1" dirty="0">
              <a:solidFill>
                <a:schemeClr val="tx1"/>
              </a:solidFill>
              <a:latin typeface="Slab"/>
            </a:rPr>
            <a:t> 			    Screen objectively</a:t>
          </a:r>
        </a:p>
      </dgm:t>
    </dgm:pt>
    <dgm:pt modelId="{B9E81BC5-D9B8-46B5-9BBF-142AB90574E8}" type="parTrans" cxnId="{771E28E4-CAF8-459F-BD0A-8661D40C8D42}">
      <dgm:prSet/>
      <dgm:spPr/>
      <dgm:t>
        <a:bodyPr/>
        <a:lstStyle/>
        <a:p>
          <a:endParaRPr lang="en-US"/>
        </a:p>
      </dgm:t>
    </dgm:pt>
    <dgm:pt modelId="{EE181747-4F49-485A-90AC-903687EEC207}" type="sibTrans" cxnId="{771E28E4-CAF8-459F-BD0A-8661D40C8D42}">
      <dgm:prSet/>
      <dgm:spPr/>
      <dgm:t>
        <a:bodyPr/>
        <a:lstStyle/>
        <a:p>
          <a:endParaRPr lang="en-US"/>
        </a:p>
      </dgm:t>
    </dgm:pt>
    <dgm:pt modelId="{88F2C6EB-D239-4151-9255-B7DC8A4C97F0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2400" b="1" dirty="0">
              <a:solidFill>
                <a:schemeClr val="tx1"/>
              </a:solidFill>
              <a:latin typeface="Slab"/>
            </a:rPr>
            <a:t>TERTIARY PREVENTION   	   Intervention with deprescribing                                  			   Co-Rx </a:t>
          </a:r>
          <a:r>
            <a:rPr lang="en-US" sz="2400" b="1" dirty="0" err="1">
              <a:solidFill>
                <a:schemeClr val="tx1"/>
              </a:solidFill>
              <a:latin typeface="Slab"/>
            </a:rPr>
            <a:t>antecdotes</a:t>
          </a:r>
          <a:r>
            <a:rPr lang="en-US" sz="2400" b="1" dirty="0">
              <a:solidFill>
                <a:schemeClr val="tx1"/>
              </a:solidFill>
              <a:latin typeface="Slab"/>
            </a:rPr>
            <a:t> (eg, naloxone)</a:t>
          </a:r>
          <a:endParaRPr lang="en-US" sz="1800" dirty="0">
            <a:solidFill>
              <a:schemeClr val="tx1"/>
            </a:solidFill>
            <a:latin typeface="Slab"/>
          </a:endParaRPr>
        </a:p>
      </dgm:t>
    </dgm:pt>
    <dgm:pt modelId="{C114B60A-4127-4A09-A49E-1141290168BC}" type="sibTrans" cxnId="{EE521B88-351E-4BEC-8C27-EB89DEC95032}">
      <dgm:prSet/>
      <dgm:spPr/>
      <dgm:t>
        <a:bodyPr/>
        <a:lstStyle/>
        <a:p>
          <a:endParaRPr lang="en-US"/>
        </a:p>
      </dgm:t>
    </dgm:pt>
    <dgm:pt modelId="{22E2671B-29B8-44C2-A8EF-2A2738A27DA7}" type="parTrans" cxnId="{EE521B88-351E-4BEC-8C27-EB89DEC95032}">
      <dgm:prSet/>
      <dgm:spPr/>
      <dgm:t>
        <a:bodyPr/>
        <a:lstStyle/>
        <a:p>
          <a:endParaRPr lang="en-US"/>
        </a:p>
      </dgm:t>
    </dgm:pt>
    <dgm:pt modelId="{34D29B94-F9E6-4A17-8BC6-820E2DD8F1FF}" type="pres">
      <dgm:prSet presAssocID="{4213E774-C6D3-435C-8AE8-BC4502F1F8FE}" presName="linear" presStyleCnt="0">
        <dgm:presLayoutVars>
          <dgm:animLvl val="lvl"/>
          <dgm:resizeHandles val="exact"/>
        </dgm:presLayoutVars>
      </dgm:prSet>
      <dgm:spPr/>
    </dgm:pt>
    <dgm:pt modelId="{2EBEDB2D-2C44-4677-B0BE-5BC52EA65AC9}" type="pres">
      <dgm:prSet presAssocID="{14677C1D-EDD1-450D-9C2A-2ECD4B989FD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A47AEA6-B454-4911-B467-2E399AD9EA9E}" type="pres">
      <dgm:prSet presAssocID="{71825AFC-CD7D-4665-9359-CCE9AB35EE54}" presName="spacer" presStyleCnt="0"/>
      <dgm:spPr/>
    </dgm:pt>
    <dgm:pt modelId="{20E17565-99FC-4EA9-BE93-44E5220259C7}" type="pres">
      <dgm:prSet presAssocID="{934D17F8-5D32-4300-82A6-3D8F6F6A75E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473AF85-F250-4216-B8F4-BA218B5E2457}" type="pres">
      <dgm:prSet presAssocID="{EE181747-4F49-485A-90AC-903687EEC207}" presName="spacer" presStyleCnt="0"/>
      <dgm:spPr/>
    </dgm:pt>
    <dgm:pt modelId="{FE0F8DFA-FE92-43CE-9590-655FE8C37E51}" type="pres">
      <dgm:prSet presAssocID="{88F2C6EB-D239-4151-9255-B7DC8A4C97F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B109E5B-3684-45D9-B15F-78127F392F59}" type="presOf" srcId="{934D17F8-5D32-4300-82A6-3D8F6F6A75E9}" destId="{20E17565-99FC-4EA9-BE93-44E5220259C7}" srcOrd="0" destOrd="0" presId="urn:microsoft.com/office/officeart/2005/8/layout/vList2"/>
    <dgm:cxn modelId="{026DF469-41DF-4766-956A-B4AC8714393E}" type="presOf" srcId="{88F2C6EB-D239-4151-9255-B7DC8A4C97F0}" destId="{FE0F8DFA-FE92-43CE-9590-655FE8C37E51}" srcOrd="0" destOrd="0" presId="urn:microsoft.com/office/officeart/2005/8/layout/vList2"/>
    <dgm:cxn modelId="{4E622F82-68B3-492C-8E6A-E881D17D2FFE}" type="presOf" srcId="{14677C1D-EDD1-450D-9C2A-2ECD4B989FD5}" destId="{2EBEDB2D-2C44-4677-B0BE-5BC52EA65AC9}" srcOrd="0" destOrd="0" presId="urn:microsoft.com/office/officeart/2005/8/layout/vList2"/>
    <dgm:cxn modelId="{EE521B88-351E-4BEC-8C27-EB89DEC95032}" srcId="{4213E774-C6D3-435C-8AE8-BC4502F1F8FE}" destId="{88F2C6EB-D239-4151-9255-B7DC8A4C97F0}" srcOrd="2" destOrd="0" parTransId="{22E2671B-29B8-44C2-A8EF-2A2738A27DA7}" sibTransId="{C114B60A-4127-4A09-A49E-1141290168BC}"/>
    <dgm:cxn modelId="{72E7EE9F-BFD7-4138-8CE7-36B4BEDBF51F}" type="presOf" srcId="{4213E774-C6D3-435C-8AE8-BC4502F1F8FE}" destId="{34D29B94-F9E6-4A17-8BC6-820E2DD8F1FF}" srcOrd="0" destOrd="0" presId="urn:microsoft.com/office/officeart/2005/8/layout/vList2"/>
    <dgm:cxn modelId="{FA6A3CC0-DBF3-4E72-8204-A33CEEEABFF8}" srcId="{4213E774-C6D3-435C-8AE8-BC4502F1F8FE}" destId="{14677C1D-EDD1-450D-9C2A-2ECD4B989FD5}" srcOrd="0" destOrd="0" parTransId="{59662863-37BB-42EE-B764-F227402A9885}" sibTransId="{71825AFC-CD7D-4665-9359-CCE9AB35EE54}"/>
    <dgm:cxn modelId="{771E28E4-CAF8-459F-BD0A-8661D40C8D42}" srcId="{4213E774-C6D3-435C-8AE8-BC4502F1F8FE}" destId="{934D17F8-5D32-4300-82A6-3D8F6F6A75E9}" srcOrd="1" destOrd="0" parTransId="{B9E81BC5-D9B8-46B5-9BBF-142AB90574E8}" sibTransId="{EE181747-4F49-485A-90AC-903687EEC207}"/>
    <dgm:cxn modelId="{673BF0A7-9290-48A6-A63C-D1DF982C29D3}" type="presParOf" srcId="{34D29B94-F9E6-4A17-8BC6-820E2DD8F1FF}" destId="{2EBEDB2D-2C44-4677-B0BE-5BC52EA65AC9}" srcOrd="0" destOrd="0" presId="urn:microsoft.com/office/officeart/2005/8/layout/vList2"/>
    <dgm:cxn modelId="{0A5BC229-E591-4337-84E2-7DDF7BA5D1FF}" type="presParOf" srcId="{34D29B94-F9E6-4A17-8BC6-820E2DD8F1FF}" destId="{4A47AEA6-B454-4911-B467-2E399AD9EA9E}" srcOrd="1" destOrd="0" presId="urn:microsoft.com/office/officeart/2005/8/layout/vList2"/>
    <dgm:cxn modelId="{AD3E593E-0CB9-40AC-BA7E-A845467B5C08}" type="presParOf" srcId="{34D29B94-F9E6-4A17-8BC6-820E2DD8F1FF}" destId="{20E17565-99FC-4EA9-BE93-44E5220259C7}" srcOrd="2" destOrd="0" presId="urn:microsoft.com/office/officeart/2005/8/layout/vList2"/>
    <dgm:cxn modelId="{899F788F-9204-4937-8025-5253E38A0AE5}" type="presParOf" srcId="{34D29B94-F9E6-4A17-8BC6-820E2DD8F1FF}" destId="{B473AF85-F250-4216-B8F4-BA218B5E2457}" srcOrd="3" destOrd="0" presId="urn:microsoft.com/office/officeart/2005/8/layout/vList2"/>
    <dgm:cxn modelId="{488C3BAF-BFB7-4734-865F-A4D5E48DB6F6}" type="presParOf" srcId="{34D29B94-F9E6-4A17-8BC6-820E2DD8F1FF}" destId="{FE0F8DFA-FE92-43CE-9590-655FE8C37E5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>
        <a:solidFill>
          <a:srgbClr val="FFC000"/>
        </a:solidFill>
      </dgm:spPr>
      <dgm:t>
        <a:bodyPr/>
        <a:lstStyle/>
        <a:p>
          <a:pPr algn="ctr"/>
          <a:r>
            <a:rPr lang="en-US" sz="4000" dirty="0">
              <a:solidFill>
                <a:schemeClr val="bg1"/>
              </a:solidFill>
              <a:latin typeface="Congenial" panose="02000503040000020004" pitchFamily="2" charset="0"/>
            </a:rPr>
            <a:t>Q &amp; A</a:t>
          </a:r>
          <a:endParaRPr lang="en-US" sz="2000" b="0" dirty="0">
            <a:solidFill>
              <a:schemeClr val="bg1"/>
            </a:solidFill>
            <a:latin typeface="Congenial" panose="02000503040000020004" pitchFamily="2" charset="0"/>
          </a:endParaRP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>
        <a:solidFill>
          <a:srgbClr val="FFC000"/>
        </a:solidFill>
      </dgm:spPr>
      <dgm:t>
        <a:bodyPr/>
        <a:lstStyle/>
        <a:p>
          <a:pPr algn="ctr"/>
          <a:r>
            <a:rPr lang="en-US" sz="4000" dirty="0">
              <a:solidFill>
                <a:schemeClr val="bg1"/>
              </a:solidFill>
              <a:latin typeface="Congenial" panose="02000503040000020004" pitchFamily="2" charset="0"/>
            </a:rPr>
            <a:t>Polypharmacy &amp; Deprescribing</a:t>
          </a:r>
          <a:endParaRPr lang="en-US" sz="2000" b="0" dirty="0">
            <a:solidFill>
              <a:schemeClr val="bg1"/>
            </a:solidFill>
            <a:latin typeface="Congenial" panose="02000503040000020004" pitchFamily="2" charset="0"/>
          </a:endParaRP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>
        <a:solidFill>
          <a:srgbClr val="FFC000"/>
        </a:solidFill>
      </dgm:spPr>
      <dgm:t>
        <a:bodyPr/>
        <a:lstStyle/>
        <a:p>
          <a:pPr algn="ctr"/>
          <a:r>
            <a:rPr lang="en-US" sz="4000" b="0" dirty="0">
              <a:solidFill>
                <a:schemeClr val="bg1"/>
              </a:solidFill>
              <a:latin typeface="Congenial" panose="02000503040000020004" pitchFamily="2" charset="0"/>
            </a:rPr>
            <a:t>ADHERENCE</a:t>
          </a: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>
        <a:solidFill>
          <a:srgbClr val="FFC000"/>
        </a:solidFill>
      </dgm:spPr>
      <dgm:t>
        <a:bodyPr/>
        <a:lstStyle/>
        <a:p>
          <a:pPr algn="ctr"/>
          <a:r>
            <a:rPr lang="en-US" sz="4000" dirty="0">
              <a:solidFill>
                <a:schemeClr val="bg1"/>
              </a:solidFill>
              <a:latin typeface="Congenial" panose="02000503040000020004" pitchFamily="2" charset="0"/>
            </a:rPr>
            <a:t>Key components of Rx adherence</a:t>
          </a: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 custLinFactNeighborX="82" custLinFactNeighborY="-29788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>
        <a:solidFill>
          <a:srgbClr val="FFC000"/>
        </a:solidFill>
      </dgm:spPr>
      <dgm:t>
        <a:bodyPr/>
        <a:lstStyle/>
        <a:p>
          <a:pPr algn="ctr"/>
          <a:r>
            <a:rPr lang="en-US" sz="4000" dirty="0">
              <a:solidFill>
                <a:schemeClr val="bg1"/>
              </a:solidFill>
              <a:latin typeface="Congenial" panose="02000503040000020004" pitchFamily="2" charset="0"/>
            </a:rPr>
            <a:t>EXAMPLES OF ADHERENCE QUERIES</a:t>
          </a: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>
        <a:solidFill>
          <a:srgbClr val="FFC000"/>
        </a:solidFill>
      </dgm:spPr>
      <dgm:t>
        <a:bodyPr/>
        <a:lstStyle/>
        <a:p>
          <a:pPr algn="ctr"/>
          <a:r>
            <a:rPr lang="en-US" sz="4000" b="0" dirty="0">
              <a:solidFill>
                <a:schemeClr val="bg1"/>
              </a:solidFill>
              <a:latin typeface="Congenial" panose="02000503040000020004" pitchFamily="2" charset="0"/>
            </a:rPr>
            <a:t>LACK OF ADHERENCE REASONS</a:t>
          </a:r>
          <a:endParaRPr lang="en-US" sz="2000" b="0" dirty="0">
            <a:solidFill>
              <a:schemeClr val="bg1"/>
            </a:solidFill>
            <a:latin typeface="Congenial" panose="02000503040000020004" pitchFamily="2" charset="0"/>
          </a:endParaRP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 custLinFactNeighborX="11468" custLinFactNeighborY="-10007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>
        <a:solidFill>
          <a:srgbClr val="FFC000"/>
        </a:solidFill>
      </dgm:spPr>
      <dgm:t>
        <a:bodyPr/>
        <a:lstStyle/>
        <a:p>
          <a:pPr algn="ctr"/>
          <a:r>
            <a:rPr lang="en-US" sz="4000" dirty="0">
              <a:latin typeface="Congenial" panose="02000503040000020004" pitchFamily="2" charset="0"/>
              <a:ea typeface="Aptos" panose="020B0004020202020204" pitchFamily="34" charset="0"/>
            </a:rPr>
            <a:t>Apply deprescribing to a sample Rx</a:t>
          </a:r>
          <a:endParaRPr lang="en-US" sz="2800" b="0" dirty="0">
            <a:solidFill>
              <a:schemeClr val="bg1"/>
            </a:solidFill>
            <a:latin typeface="Congenial" panose="02000503040000020004" pitchFamily="2" charset="0"/>
          </a:endParaRP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379499F-7062-43DC-BB63-DDFF89CD0AF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A7E13E-132A-4C3A-A369-774968F11110}">
      <dgm:prSet custT="1"/>
      <dgm:spPr>
        <a:solidFill>
          <a:srgbClr val="FFC000"/>
        </a:solidFill>
      </dgm:spPr>
      <dgm:t>
        <a:bodyPr/>
        <a:lstStyle/>
        <a:p>
          <a:pPr algn="ctr"/>
          <a:r>
            <a:rPr lang="en-US" sz="4000" b="0" dirty="0">
              <a:solidFill>
                <a:schemeClr val="bg1"/>
              </a:solidFill>
              <a:latin typeface="Congenial" panose="02000503040000020004" pitchFamily="2" charset="0"/>
            </a:rPr>
            <a:t>Duo stim-benzo use</a:t>
          </a:r>
          <a:endParaRPr lang="en-US" sz="2000" b="0" dirty="0">
            <a:solidFill>
              <a:schemeClr val="bg1"/>
            </a:solidFill>
            <a:latin typeface="Congenial" panose="02000503040000020004" pitchFamily="2" charset="0"/>
          </a:endParaRPr>
        </a:p>
      </dgm:t>
    </dgm:pt>
    <dgm:pt modelId="{0A5D7A8B-A09D-47D9-8600-120B632CB351}" type="sib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CCD6D293-F504-4A82-8737-1F8D2E909ABB}" type="parTrans" cxnId="{D6F2AB98-2744-44C9-A892-805675A738FF}">
      <dgm:prSet/>
      <dgm:spPr/>
      <dgm:t>
        <a:bodyPr/>
        <a:lstStyle/>
        <a:p>
          <a:pPr algn="ctr"/>
          <a:endParaRPr lang="en-US"/>
        </a:p>
      </dgm:t>
    </dgm:pt>
    <dgm:pt modelId="{9B04B51A-B7B9-491F-B4EF-A358851A427F}" type="pres">
      <dgm:prSet presAssocID="{4379499F-7062-43DC-BB63-DDFF89CD0AF1}" presName="linear" presStyleCnt="0">
        <dgm:presLayoutVars>
          <dgm:animLvl val="lvl"/>
          <dgm:resizeHandles val="exact"/>
        </dgm:presLayoutVars>
      </dgm:prSet>
      <dgm:spPr/>
    </dgm:pt>
    <dgm:pt modelId="{92444653-35A7-45AB-AF27-DE539214DC75}" type="pres">
      <dgm:prSet presAssocID="{CFA7E13E-132A-4C3A-A369-774968F1111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F04542-90DC-48C1-9B00-46DDA4839B9C}" type="presOf" srcId="{CFA7E13E-132A-4C3A-A369-774968F11110}" destId="{92444653-35A7-45AB-AF27-DE539214DC75}" srcOrd="0" destOrd="0" presId="urn:microsoft.com/office/officeart/2005/8/layout/vList2"/>
    <dgm:cxn modelId="{76283753-85AC-45B6-97F8-142062267D12}" type="presOf" srcId="{4379499F-7062-43DC-BB63-DDFF89CD0AF1}" destId="{9B04B51A-B7B9-491F-B4EF-A358851A427F}" srcOrd="0" destOrd="0" presId="urn:microsoft.com/office/officeart/2005/8/layout/vList2"/>
    <dgm:cxn modelId="{D6F2AB98-2744-44C9-A892-805675A738FF}" srcId="{4379499F-7062-43DC-BB63-DDFF89CD0AF1}" destId="{CFA7E13E-132A-4C3A-A369-774968F11110}" srcOrd="0" destOrd="0" parTransId="{CCD6D293-F504-4A82-8737-1F8D2E909ABB}" sibTransId="{0A5D7A8B-A09D-47D9-8600-120B632CB351}"/>
    <dgm:cxn modelId="{AFDB1B25-5DE6-441A-BCB9-EFC6D9CE680C}" type="presParOf" srcId="{9B04B51A-B7B9-491F-B4EF-A358851A427F}" destId="{92444653-35A7-45AB-AF27-DE539214DC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260999"/>
          <a:ext cx="9534525" cy="1406924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100000"/>
            </a:lnSpc>
            <a:spcBef>
              <a:spcPct val="0"/>
            </a:spcBef>
            <a:spcAft>
              <a:spcPts val="400"/>
            </a:spcAft>
            <a:buNone/>
          </a:pPr>
          <a:r>
            <a:rPr lang="en-US" sz="4000" b="1" kern="1200" dirty="0">
              <a:latin typeface="Congenial" panose="02000503040000020004" pitchFamily="2" charset="0"/>
            </a:rPr>
            <a:t>Polypharmacy &amp; Deprescribing</a:t>
          </a:r>
        </a:p>
        <a:p>
          <a:pPr marL="0" lvl="0" indent="0" algn="ctr" defTabSz="1778000">
            <a:lnSpc>
              <a:spcPct val="100000"/>
            </a:lnSpc>
            <a:spcBef>
              <a:spcPct val="0"/>
            </a:spcBef>
            <a:spcAft>
              <a:spcPts val="400"/>
            </a:spcAft>
            <a:buNone/>
          </a:pPr>
          <a:r>
            <a:rPr lang="en-US" sz="3200" b="1" kern="1200" dirty="0">
              <a:latin typeface="Congenial" panose="02000503040000020004" pitchFamily="2" charset="0"/>
            </a:rPr>
            <a:t>Prevention &amp; Risk Reduction</a:t>
          </a:r>
          <a:endParaRPr lang="en-US" sz="1600" b="0" kern="1200" dirty="0">
            <a:solidFill>
              <a:schemeClr val="tx1"/>
            </a:solidFill>
            <a:latin typeface="Congenial" panose="02000503040000020004" pitchFamily="2" charset="0"/>
          </a:endParaRPr>
        </a:p>
      </dsp:txBody>
      <dsp:txXfrm>
        <a:off x="68680" y="329679"/>
        <a:ext cx="9397165" cy="126956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278055"/>
          <a:ext cx="9077325" cy="1635075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4800" kern="1200" dirty="0">
              <a:latin typeface="Congenial" panose="02000503040000020004" pitchFamily="2" charset="0"/>
            </a:rPr>
            <a:t>Provide self-care &amp; staff support when deprescribing</a:t>
          </a:r>
          <a:endParaRPr lang="en-US" sz="4800" b="0" kern="1200" dirty="0">
            <a:solidFill>
              <a:schemeClr val="bg1"/>
            </a:solidFill>
            <a:latin typeface="Congenial" panose="02000503040000020004" pitchFamily="2" charset="0"/>
          </a:endParaRPr>
        </a:p>
      </dsp:txBody>
      <dsp:txXfrm>
        <a:off x="79818" y="357873"/>
        <a:ext cx="8917689" cy="147543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6527"/>
          <a:ext cx="8356484" cy="1160640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bg1"/>
              </a:solidFill>
              <a:latin typeface="Congenial" panose="02000503040000020004" pitchFamily="2" charset="0"/>
            </a:rPr>
            <a:t>Drug Misuse Occurs at All Levels</a:t>
          </a:r>
          <a:endParaRPr lang="en-US" sz="4000" b="0" kern="1200" dirty="0">
            <a:solidFill>
              <a:schemeClr val="bg1"/>
            </a:solidFill>
            <a:latin typeface="Congenial" panose="02000503040000020004" pitchFamily="2" charset="0"/>
          </a:endParaRPr>
        </a:p>
      </dsp:txBody>
      <dsp:txXfrm>
        <a:off x="56658" y="63185"/>
        <a:ext cx="8243168" cy="104732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F25273-3F80-4F2B-A9E9-8EF85DF6FB35}">
      <dsp:nvSpPr>
        <dsp:cNvPr id="0" name=""/>
        <dsp:cNvSpPr/>
      </dsp:nvSpPr>
      <dsp:spPr>
        <a:xfrm>
          <a:off x="3638150" y="127694"/>
          <a:ext cx="1193783" cy="675311"/>
        </a:xfrm>
        <a:prstGeom prst="trapezoid">
          <a:avLst>
            <a:gd name="adj" fmla="val 88388"/>
          </a:avLst>
        </a:prstGeom>
        <a:solidFill>
          <a:srgbClr val="FFFF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Slab"/>
            </a:rPr>
            <a:t>Death</a:t>
          </a:r>
          <a:endParaRPr lang="en-US" sz="1200" b="1" kern="1200" dirty="0">
            <a:latin typeface="Slab"/>
          </a:endParaRPr>
        </a:p>
      </dsp:txBody>
      <dsp:txXfrm>
        <a:off x="3638150" y="127694"/>
        <a:ext cx="1193783" cy="675311"/>
      </dsp:txXfrm>
    </dsp:sp>
    <dsp:sp modelId="{CEA332E3-774D-4360-805A-CF6ACAA780AE}">
      <dsp:nvSpPr>
        <dsp:cNvPr id="0" name=""/>
        <dsp:cNvSpPr/>
      </dsp:nvSpPr>
      <dsp:spPr>
        <a:xfrm>
          <a:off x="3050737" y="738480"/>
          <a:ext cx="2387566" cy="675311"/>
        </a:xfrm>
        <a:prstGeom prst="trapezoid">
          <a:avLst>
            <a:gd name="adj" fmla="val 88388"/>
          </a:avLst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Slab"/>
            </a:rPr>
            <a:t>Near-overdose</a:t>
          </a:r>
          <a:endParaRPr lang="en-US" sz="2400" b="1" kern="1200" dirty="0">
            <a:latin typeface="Slab"/>
          </a:endParaRPr>
        </a:p>
      </dsp:txBody>
      <dsp:txXfrm>
        <a:off x="3468561" y="738480"/>
        <a:ext cx="1551918" cy="675311"/>
      </dsp:txXfrm>
    </dsp:sp>
    <dsp:sp modelId="{5BC5F829-CE1B-42A8-9869-7E45485982C2}">
      <dsp:nvSpPr>
        <dsp:cNvPr id="0" name=""/>
        <dsp:cNvSpPr/>
      </dsp:nvSpPr>
      <dsp:spPr>
        <a:xfrm>
          <a:off x="2387566" y="1422671"/>
          <a:ext cx="3581350" cy="675311"/>
        </a:xfrm>
        <a:prstGeom prst="trapezoid">
          <a:avLst>
            <a:gd name="adj" fmla="val 88388"/>
          </a:avLst>
        </a:prstGeom>
        <a:solidFill>
          <a:srgbClr val="FFFF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Slab"/>
            </a:rPr>
            <a:t>More unsafe, risky behaviors</a:t>
          </a:r>
        </a:p>
      </dsp:txBody>
      <dsp:txXfrm>
        <a:off x="3014303" y="1422671"/>
        <a:ext cx="2327877" cy="675311"/>
      </dsp:txXfrm>
    </dsp:sp>
    <dsp:sp modelId="{3814FC03-F3B6-4835-B047-432492CD0F37}">
      <dsp:nvSpPr>
        <dsp:cNvPr id="0" name=""/>
        <dsp:cNvSpPr/>
      </dsp:nvSpPr>
      <dsp:spPr>
        <a:xfrm>
          <a:off x="1790675" y="2084308"/>
          <a:ext cx="4775133" cy="675311"/>
        </a:xfrm>
        <a:prstGeom prst="trapezoid">
          <a:avLst>
            <a:gd name="adj" fmla="val 88388"/>
          </a:avLst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Slab"/>
            </a:rPr>
            <a:t>Giving Rx to children or pets</a:t>
          </a:r>
          <a:endParaRPr lang="en-US" sz="1600" b="1" kern="1200" dirty="0">
            <a:latin typeface="Slab"/>
          </a:endParaRPr>
        </a:p>
      </dsp:txBody>
      <dsp:txXfrm>
        <a:off x="2626323" y="2084308"/>
        <a:ext cx="3103836" cy="675311"/>
      </dsp:txXfrm>
    </dsp:sp>
    <dsp:sp modelId="{CB5AC57F-EEE0-4556-A3D0-C1AC4F433C6F}">
      <dsp:nvSpPr>
        <dsp:cNvPr id="0" name=""/>
        <dsp:cNvSpPr/>
      </dsp:nvSpPr>
      <dsp:spPr>
        <a:xfrm>
          <a:off x="1193783" y="2709687"/>
          <a:ext cx="5968917" cy="675311"/>
        </a:xfrm>
        <a:prstGeom prst="trapezoid">
          <a:avLst>
            <a:gd name="adj" fmla="val 88388"/>
          </a:avLst>
        </a:prstGeom>
        <a:solidFill>
          <a:srgbClr val="FFFF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Slab"/>
            </a:rPr>
            <a:t>Selling the Rx, stealing others’ meds, not keeping it in a safe space</a:t>
          </a:r>
        </a:p>
      </dsp:txBody>
      <dsp:txXfrm>
        <a:off x="2238343" y="2709687"/>
        <a:ext cx="3879796" cy="675311"/>
      </dsp:txXfrm>
    </dsp:sp>
    <dsp:sp modelId="{6BF702CC-D75D-4EE9-895A-07531E97A5E0}">
      <dsp:nvSpPr>
        <dsp:cNvPr id="0" name=""/>
        <dsp:cNvSpPr/>
      </dsp:nvSpPr>
      <dsp:spPr>
        <a:xfrm>
          <a:off x="596891" y="3384998"/>
          <a:ext cx="7162700" cy="675311"/>
        </a:xfrm>
        <a:prstGeom prst="trapezoid">
          <a:avLst>
            <a:gd name="adj" fmla="val 88388"/>
          </a:avLst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Slab"/>
            </a:rPr>
            <a:t>Other changes in using the Rx: taking w/ alcohol, sharing w/ others, etc</a:t>
          </a:r>
        </a:p>
      </dsp:txBody>
      <dsp:txXfrm>
        <a:off x="1850364" y="3384998"/>
        <a:ext cx="4655755" cy="675311"/>
      </dsp:txXfrm>
    </dsp:sp>
    <dsp:sp modelId="{5DE52ACE-103F-41EE-8599-47DA5F460AD0}">
      <dsp:nvSpPr>
        <dsp:cNvPr id="0" name=""/>
        <dsp:cNvSpPr/>
      </dsp:nvSpPr>
      <dsp:spPr>
        <a:xfrm>
          <a:off x="26740" y="4051868"/>
          <a:ext cx="8303002" cy="675311"/>
        </a:xfrm>
        <a:prstGeom prst="trapezoid">
          <a:avLst>
            <a:gd name="adj" fmla="val 88388"/>
          </a:avLst>
        </a:prstGeom>
        <a:solidFill>
          <a:srgbClr val="FFFF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Slab"/>
            </a:rPr>
            <a:t>Small adjustments in Rx directions: taking more than prescribed or more often, not taking with food</a:t>
          </a:r>
        </a:p>
      </dsp:txBody>
      <dsp:txXfrm>
        <a:off x="1479766" y="4051868"/>
        <a:ext cx="5396951" cy="67531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1983156"/>
          <a:ext cx="10210800" cy="14449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Slab"/>
            </a:rPr>
            <a:t>A patient says “I’m not using hydrocodone” yet has hydrocodone Rx on file.</a:t>
          </a:r>
        </a:p>
      </dsp:txBody>
      <dsp:txXfrm>
        <a:off x="70537" y="2053693"/>
        <a:ext cx="10069726" cy="130387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621222-8DDF-4589-9006-933D7AEAFEC5}">
      <dsp:nvSpPr>
        <dsp:cNvPr id="0" name=""/>
        <dsp:cNvSpPr/>
      </dsp:nvSpPr>
      <dsp:spPr>
        <a:xfrm>
          <a:off x="0" y="408639"/>
          <a:ext cx="10544178" cy="14449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Slab"/>
            </a:rPr>
            <a:t>Leadership supports being proactive about  counseling patients to decrease their scheduled </a:t>
          </a:r>
          <a:r>
            <a:rPr lang="en-US" sz="3600" kern="1200" dirty="0" err="1">
              <a:latin typeface="Slab"/>
            </a:rPr>
            <a:t>Rxs</a:t>
          </a:r>
          <a:r>
            <a:rPr lang="en-US" sz="3600" kern="1200" dirty="0">
              <a:latin typeface="Slab"/>
            </a:rPr>
            <a:t>.</a:t>
          </a:r>
        </a:p>
      </dsp:txBody>
      <dsp:txXfrm>
        <a:off x="70537" y="479176"/>
        <a:ext cx="10403104" cy="130387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522713"/>
          <a:ext cx="9725026" cy="1216800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bg1"/>
              </a:solidFill>
              <a:latin typeface="Congenial" panose="02000503040000020004" pitchFamily="2" charset="0"/>
            </a:rPr>
            <a:t>Scenarios to Discuss</a:t>
          </a:r>
          <a:endParaRPr lang="en-US" sz="2000" b="0" kern="1200" dirty="0">
            <a:solidFill>
              <a:schemeClr val="bg1"/>
            </a:solidFill>
            <a:latin typeface="Congenial" panose="02000503040000020004" pitchFamily="2" charset="0"/>
          </a:endParaRPr>
        </a:p>
      </dsp:txBody>
      <dsp:txXfrm>
        <a:off x="59399" y="582112"/>
        <a:ext cx="9606228" cy="109800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639662"/>
          <a:ext cx="9810751" cy="1368900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Congenial" panose="02000503040000020004" pitchFamily="2" charset="0"/>
              <a:ea typeface="Aptos" panose="020B0004020202020204" pitchFamily="34" charset="0"/>
            </a:rPr>
            <a:t>Define </a:t>
          </a:r>
          <a:r>
            <a:rPr lang="en-US" sz="4000" kern="1200" dirty="0">
              <a:effectLst/>
              <a:latin typeface="Congenial" panose="02000503040000020004" pitchFamily="2" charset="0"/>
              <a:ea typeface="Aptos" panose="020B0004020202020204" pitchFamily="34" charset="0"/>
            </a:rPr>
            <a:t>cultural humility, motivational interviewing &amp; cultural competency</a:t>
          </a:r>
          <a:endParaRPr lang="en-US" sz="4000" kern="1200" dirty="0">
            <a:solidFill>
              <a:schemeClr val="bg1"/>
            </a:solidFill>
            <a:latin typeface="Congenial" panose="02000503040000020004" pitchFamily="2" charset="0"/>
          </a:endParaRPr>
        </a:p>
      </dsp:txBody>
      <dsp:txXfrm>
        <a:off x="66824" y="706486"/>
        <a:ext cx="9677103" cy="123525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715711"/>
          <a:ext cx="9810751" cy="1216800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bg1"/>
              </a:solidFill>
              <a:latin typeface="Congenial" panose="02000503040000020004" pitchFamily="2" charset="0"/>
            </a:rPr>
            <a:t>Cultural Humility</a:t>
          </a:r>
          <a:endParaRPr lang="en-US" sz="2000" b="0" kern="1200" dirty="0">
            <a:solidFill>
              <a:schemeClr val="bg1"/>
            </a:solidFill>
            <a:latin typeface="Congenial" panose="02000503040000020004" pitchFamily="2" charset="0"/>
          </a:endParaRPr>
        </a:p>
      </dsp:txBody>
      <dsp:txXfrm>
        <a:off x="59399" y="775110"/>
        <a:ext cx="9691953" cy="109800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278424"/>
          <a:ext cx="9810751" cy="2091375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chemeClr val="bg1"/>
              </a:solidFill>
              <a:latin typeface="Congenial" panose="02000503040000020004" pitchFamily="2" charset="0"/>
            </a:rPr>
            <a:t>Motivational Interviewing</a:t>
          </a:r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>
              <a:latin typeface="Congenial" panose="02000503040000020004" pitchFamily="2" charset="0"/>
            </a:rPr>
            <a:t>Centers around patient being ambivalent about change</a:t>
          </a:r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>
              <a:latin typeface="Congenial" panose="02000503040000020004" pitchFamily="2" charset="0"/>
            </a:rPr>
            <a:t>Evidence based, can use stages-of-change model</a:t>
          </a:r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>
              <a:latin typeface="Congenial" panose="02000503040000020004" pitchFamily="2" charset="0"/>
            </a:rPr>
            <a:t>Used in SUD </a:t>
          </a:r>
          <a:r>
            <a:rPr lang="en-US" sz="2000" b="0" i="0" kern="1200" dirty="0" err="1">
              <a:latin typeface="Congenial" panose="02000503040000020004" pitchFamily="2" charset="0"/>
            </a:rPr>
            <a:t>tx</a:t>
          </a:r>
          <a:r>
            <a:rPr lang="en-US" sz="2000" b="0" i="0" kern="1200" dirty="0">
              <a:latin typeface="Congenial" panose="02000503040000020004" pitchFamily="2" charset="0"/>
            </a:rPr>
            <a:t>, lifestyle changes, encouraging medication adherence</a:t>
          </a:r>
          <a:endParaRPr lang="en-US" sz="1800" b="0" kern="1200" dirty="0">
            <a:solidFill>
              <a:schemeClr val="bg1"/>
            </a:solidFill>
            <a:latin typeface="Congenial" panose="02000503040000020004" pitchFamily="2" charset="0"/>
          </a:endParaRPr>
        </a:p>
      </dsp:txBody>
      <dsp:txXfrm>
        <a:off x="102093" y="380517"/>
        <a:ext cx="9606565" cy="1887189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715711"/>
          <a:ext cx="9810751" cy="1216800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chemeClr val="bg1"/>
              </a:solidFill>
              <a:latin typeface="Congenial" panose="02000503040000020004" pitchFamily="2" charset="0"/>
            </a:rPr>
            <a:t>Stages of Change</a:t>
          </a:r>
          <a:endParaRPr lang="en-US" sz="2400" b="0" kern="1200" dirty="0">
            <a:solidFill>
              <a:schemeClr val="bg1"/>
            </a:solidFill>
            <a:latin typeface="Congenial" panose="02000503040000020004" pitchFamily="2" charset="0"/>
          </a:endParaRPr>
        </a:p>
      </dsp:txBody>
      <dsp:txXfrm>
        <a:off x="59399" y="775110"/>
        <a:ext cx="9691953" cy="1098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BEDB2D-2C44-4677-B0BE-5BC52EA65AC9}">
      <dsp:nvSpPr>
        <dsp:cNvPr id="0" name=""/>
        <dsp:cNvSpPr/>
      </dsp:nvSpPr>
      <dsp:spPr>
        <a:xfrm>
          <a:off x="0" y="340088"/>
          <a:ext cx="8569758" cy="1330875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  <a:latin typeface="Slab"/>
            </a:rPr>
            <a:t>PRIMARY PREVENTION	    </a:t>
          </a:r>
          <a:r>
            <a:rPr lang="en-US" sz="1100" b="1" kern="1200" dirty="0">
              <a:solidFill>
                <a:schemeClr val="tx1"/>
              </a:solidFill>
              <a:latin typeface="Slab"/>
            </a:rPr>
            <a:t> </a:t>
          </a:r>
          <a:r>
            <a:rPr lang="en-US" sz="2400" b="1" kern="1200" dirty="0">
              <a:solidFill>
                <a:schemeClr val="tx1"/>
              </a:solidFill>
              <a:latin typeface="Slab"/>
            </a:rPr>
            <a:t>Clue in patients on your approaches 			     Leadership support</a:t>
          </a:r>
        </a:p>
      </dsp:txBody>
      <dsp:txXfrm>
        <a:off x="64968" y="405056"/>
        <a:ext cx="8439822" cy="1200939"/>
      </dsp:txXfrm>
    </dsp:sp>
    <dsp:sp modelId="{20E17565-99FC-4EA9-BE93-44E5220259C7}">
      <dsp:nvSpPr>
        <dsp:cNvPr id="0" name=""/>
        <dsp:cNvSpPr/>
      </dsp:nvSpPr>
      <dsp:spPr>
        <a:xfrm>
          <a:off x="0" y="1858163"/>
          <a:ext cx="8569758" cy="1330875"/>
        </a:xfrm>
        <a:prstGeom prst="roundRect">
          <a:avLst/>
        </a:prstGeom>
        <a:solidFill>
          <a:srgbClr val="FFFF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  <a:latin typeface="Slab"/>
            </a:rPr>
            <a:t>SECONDARY PREVENTION   Check PMP routinely (eg, delegates)			    Review how patient handles their </a:t>
          </a:r>
          <a:r>
            <a:rPr lang="en-US" sz="2400" b="1" kern="1200" dirty="0" err="1">
              <a:solidFill>
                <a:schemeClr val="tx1"/>
              </a:solidFill>
              <a:latin typeface="Slab"/>
            </a:rPr>
            <a:t>Rxs</a:t>
          </a:r>
          <a:r>
            <a:rPr lang="en-US" sz="2400" b="1" kern="1200" dirty="0">
              <a:solidFill>
                <a:schemeClr val="tx1"/>
              </a:solidFill>
              <a:latin typeface="Slab"/>
            </a:rPr>
            <a:t> 			    Screen objectively</a:t>
          </a:r>
        </a:p>
      </dsp:txBody>
      <dsp:txXfrm>
        <a:off x="64968" y="1923131"/>
        <a:ext cx="8439822" cy="1200939"/>
      </dsp:txXfrm>
    </dsp:sp>
    <dsp:sp modelId="{FE0F8DFA-FE92-43CE-9590-655FE8C37E51}">
      <dsp:nvSpPr>
        <dsp:cNvPr id="0" name=""/>
        <dsp:cNvSpPr/>
      </dsp:nvSpPr>
      <dsp:spPr>
        <a:xfrm>
          <a:off x="0" y="3376238"/>
          <a:ext cx="8569758" cy="1330875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  <a:latin typeface="Slab"/>
            </a:rPr>
            <a:t>TERTIARY PREVENTION   	   Intervention with deprescribing                                  			   Co-Rx </a:t>
          </a:r>
          <a:r>
            <a:rPr lang="en-US" sz="2400" b="1" kern="1200" dirty="0" err="1">
              <a:solidFill>
                <a:schemeClr val="tx1"/>
              </a:solidFill>
              <a:latin typeface="Slab"/>
            </a:rPr>
            <a:t>antecdotes</a:t>
          </a:r>
          <a:r>
            <a:rPr lang="en-US" sz="2400" b="1" kern="1200" dirty="0">
              <a:solidFill>
                <a:schemeClr val="tx1"/>
              </a:solidFill>
              <a:latin typeface="Slab"/>
            </a:rPr>
            <a:t> (eg, naloxone)</a:t>
          </a:r>
          <a:endParaRPr lang="en-US" sz="1800" kern="1200" dirty="0">
            <a:solidFill>
              <a:schemeClr val="tx1"/>
            </a:solidFill>
            <a:latin typeface="Slab"/>
          </a:endParaRPr>
        </a:p>
      </dsp:txBody>
      <dsp:txXfrm>
        <a:off x="64968" y="3441206"/>
        <a:ext cx="8439822" cy="1200939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715711"/>
          <a:ext cx="9810751" cy="1216800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bg1"/>
              </a:solidFill>
              <a:latin typeface="Congenial" panose="02000503040000020004" pitchFamily="2" charset="0"/>
            </a:rPr>
            <a:t>Q &amp; A</a:t>
          </a:r>
          <a:endParaRPr lang="en-US" sz="2000" b="0" kern="1200" dirty="0">
            <a:solidFill>
              <a:schemeClr val="bg1"/>
            </a:solidFill>
            <a:latin typeface="Congenial" panose="02000503040000020004" pitchFamily="2" charset="0"/>
          </a:endParaRPr>
        </a:p>
      </dsp:txBody>
      <dsp:txXfrm>
        <a:off x="59399" y="775110"/>
        <a:ext cx="9691953" cy="1098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146913"/>
          <a:ext cx="9822299" cy="1216800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bg1"/>
              </a:solidFill>
              <a:latin typeface="Congenial" panose="02000503040000020004" pitchFamily="2" charset="0"/>
            </a:rPr>
            <a:t>Polypharmacy &amp; Deprescribing</a:t>
          </a:r>
          <a:endParaRPr lang="en-US" sz="2000" b="0" kern="1200" dirty="0">
            <a:solidFill>
              <a:schemeClr val="bg1"/>
            </a:solidFill>
            <a:latin typeface="Congenial" panose="02000503040000020004" pitchFamily="2" charset="0"/>
          </a:endParaRPr>
        </a:p>
      </dsp:txBody>
      <dsp:txXfrm>
        <a:off x="59399" y="206312"/>
        <a:ext cx="9703501" cy="1098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439269"/>
          <a:ext cx="9639106" cy="1216800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0" kern="1200" dirty="0">
              <a:solidFill>
                <a:schemeClr val="bg1"/>
              </a:solidFill>
              <a:latin typeface="Congenial" panose="02000503040000020004" pitchFamily="2" charset="0"/>
            </a:rPr>
            <a:t>ADHERENCE</a:t>
          </a:r>
        </a:p>
      </dsp:txBody>
      <dsp:txXfrm>
        <a:off x="59399" y="498668"/>
        <a:ext cx="9520308" cy="10980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748607"/>
          <a:ext cx="11639550" cy="1216800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bg1"/>
              </a:solidFill>
              <a:latin typeface="Congenial" panose="02000503040000020004" pitchFamily="2" charset="0"/>
            </a:rPr>
            <a:t>Key components of Rx adherence</a:t>
          </a:r>
        </a:p>
      </dsp:txBody>
      <dsp:txXfrm>
        <a:off x="59399" y="808006"/>
        <a:ext cx="11520752" cy="10980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1111067"/>
          <a:ext cx="11639550" cy="1216800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bg1"/>
              </a:solidFill>
              <a:latin typeface="Congenial" panose="02000503040000020004" pitchFamily="2" charset="0"/>
            </a:rPr>
            <a:t>EXAMPLES OF ADHERENCE QUERIES</a:t>
          </a:r>
        </a:p>
      </dsp:txBody>
      <dsp:txXfrm>
        <a:off x="59399" y="1170466"/>
        <a:ext cx="11520752" cy="109800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479727"/>
          <a:ext cx="8727281" cy="1216800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0" kern="1200" dirty="0">
              <a:solidFill>
                <a:schemeClr val="bg1"/>
              </a:solidFill>
              <a:latin typeface="Congenial" panose="02000503040000020004" pitchFamily="2" charset="0"/>
            </a:rPr>
            <a:t>LACK OF ADHERENCE REASONS</a:t>
          </a:r>
          <a:endParaRPr lang="en-US" sz="2000" b="0" kern="1200" dirty="0">
            <a:solidFill>
              <a:schemeClr val="bg1"/>
            </a:solidFill>
            <a:latin typeface="Congenial" panose="02000503040000020004" pitchFamily="2" charset="0"/>
          </a:endParaRPr>
        </a:p>
      </dsp:txBody>
      <dsp:txXfrm>
        <a:off x="59399" y="539126"/>
        <a:ext cx="8608483" cy="109800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1111067"/>
          <a:ext cx="11639550" cy="1216800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Congenial" panose="02000503040000020004" pitchFamily="2" charset="0"/>
              <a:ea typeface="Aptos" panose="020B0004020202020204" pitchFamily="34" charset="0"/>
            </a:rPr>
            <a:t>Apply deprescribing to a sample Rx</a:t>
          </a:r>
          <a:endParaRPr lang="en-US" sz="2800" b="0" kern="1200" dirty="0">
            <a:solidFill>
              <a:schemeClr val="bg1"/>
            </a:solidFill>
            <a:latin typeface="Congenial" panose="02000503040000020004" pitchFamily="2" charset="0"/>
          </a:endParaRPr>
        </a:p>
      </dsp:txBody>
      <dsp:txXfrm>
        <a:off x="59399" y="1170466"/>
        <a:ext cx="11520752" cy="109800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44653-35A7-45AB-AF27-DE539214DC75}">
      <dsp:nvSpPr>
        <dsp:cNvPr id="0" name=""/>
        <dsp:cNvSpPr/>
      </dsp:nvSpPr>
      <dsp:spPr>
        <a:xfrm>
          <a:off x="0" y="715711"/>
          <a:ext cx="9810751" cy="1216800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0" kern="1200" dirty="0">
              <a:solidFill>
                <a:schemeClr val="bg1"/>
              </a:solidFill>
              <a:latin typeface="Congenial" panose="02000503040000020004" pitchFamily="2" charset="0"/>
            </a:rPr>
            <a:t>Duo stim-benzo use</a:t>
          </a:r>
          <a:endParaRPr lang="en-US" sz="2000" b="0" kern="1200" dirty="0">
            <a:solidFill>
              <a:schemeClr val="bg1"/>
            </a:solidFill>
            <a:latin typeface="Congenial" panose="02000503040000020004" pitchFamily="2" charset="0"/>
          </a:endParaRPr>
        </a:p>
      </dsp:txBody>
      <dsp:txXfrm>
        <a:off x="59399" y="775110"/>
        <a:ext cx="9691953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D4FCA-6A20-420C-9D85-72C67D111E8B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0222E-65E3-4CDB-B591-13E490F95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63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very@capturmngt.com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afp.org/pubs/afp/issues/2019/0701/p32.html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cdc.gov/pcd/issues/2022/22_0062.htm" TargetMode="Externa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afp.org/pubs/fpm/issues/2018/0500/p28.html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library.wiley.com/doi/10.1111/j.1751-7176.2008.07572.x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doi.org/10.1111/j.1751-7176.2008.07572.x" TargetMode="Externa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avery@capturmngt.</a:t>
            </a:r>
            <a:r>
              <a:rPr lang="en-US" sz="12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com</a:t>
            </a:r>
            <a:r>
              <a:rPr lang="en-US" sz="12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515-750-2059   April 13</a:t>
            </a:r>
            <a:r>
              <a:rPr lang="en-US" sz="1200" u="none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</a:t>
            </a:r>
            <a:r>
              <a:rPr lang="en-US" sz="12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1:50 to 2:35 pm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Own consulting business: education, workshops, medical &amp; nursing &amp; scientific editing, health coaching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 experience mostly in psychiatry: started IM, UC, EM, community health, then the CH clients led me to interest in psychiatry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340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96BD9-BA97-4BD1-A418-6984EE7A7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978545-8DB5-630E-DCA0-F26F63536C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E4D29F-BF62-74E0-D0DB-C9D285EEB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BA3C1A-3511-AB37-FE18-CF34B314E4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7975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2069F-4101-4D56-1F02-022BEC5F3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9E330D-C67F-3DCB-D258-10FE243E20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62F40B-E439-A376-22FB-ED70DF28C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8CBF7-79BF-61E9-52A9-F267DD6249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4711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204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DEFF3-4FFF-5E5A-1EF5-276C79B80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F79F0A-DEB9-6B42-0CE0-2EC5DCB884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726B1E-C1E6-4D27-A1A0-E957996DED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7C6EC0-0A30-A777-D4B5-3B84F62416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946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AF64E-37F4-EAF3-D657-6EEEF9EE2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24C797-F7D6-FACE-342A-558F9E728B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3914AB-FB35-4180-FB15-4BD17A797D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E096AA-A521-95EC-E2BC-CD7906211C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223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C891D-E0E2-7520-B1BB-AA3D70B87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AFD93E-1A20-55DA-0F98-F435B10A63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AD876F-F417-AA4C-962C-6F7D39FAC0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333756-32AD-A0F6-70FD-A9EB541571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1465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84F16-D699-91C4-77E5-58364395D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AD4E02-0B5F-FD96-9B7E-A3F1D4121F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302A1C-89DE-AD40-26B0-722FA7AE82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SOURCE: UpToDate, Accessed 4-12-26: 5 A's for assessing for tobacco use and addressing smoking cessation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8B30B9-817E-73D7-C322-1DB86AAE57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402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4904B-0C18-333B-F066-0C6E32456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B86333-6989-1119-DAFC-886AB41788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B36691-99B9-3520-145B-99C80FBAD2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5CF340-A074-FF14-28B0-42ADC44C2E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5137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BA282-C0C1-D951-8E7D-B58B3BD64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C47179-7EDA-0D68-2254-8F9671A3DB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8C31E4-DE4B-6231-2243-6B8DA35AE2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13CA44-5D67-9127-5C7D-CC33AB7438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61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SOURCE: Caswell J. Preventive Health Strategies: Balancing Primary, Secondary &amp; Tertiary Approaches. J Prev Med 2024: Vol 9, No 3: p 257. doi.10.36648/2572-5483.9.3.257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Screening eg: “When have you ever taken more or less meds than prescribed?”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034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DF9BF-1E02-3269-5976-5D791FC9E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E56F01-2043-0346-5857-E656BCEFDB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77DA46-94CA-074D-97E7-69119CAD22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AAFP: </a:t>
            </a:r>
            <a:r>
              <a:rPr lang="en-US" dirty="0">
                <a:hlinkClick r:id="rId3"/>
              </a:rPr>
              <a:t>Polypharmacy: Evaluating Risks and Deprescribing | AAFP</a:t>
            </a:r>
            <a:endParaRPr lang="en-US" dirty="0"/>
          </a:p>
          <a:p>
            <a:r>
              <a:rPr lang="en-US" dirty="0"/>
              <a:t>CDC: </a:t>
            </a:r>
            <a:r>
              <a:rPr lang="en-US" dirty="0">
                <a:hlinkClick r:id="rId4"/>
              </a:rPr>
              <a:t>Polypharmacy and Health-Related Quality of Life/Psychological Distress Among Patients With Chronic Disease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Review: Pazan et al 2021. Polypharmacy in older adults.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Geriatr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Med. Jun;12(3):443-452.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doi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10.1007/s41999-021-00479-3. </a:t>
            </a:r>
            <a:endParaRPr lang="en-US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4DA14-B4F5-D5C1-9674-266A113471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092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Deprescribing Unnecessary Medications: A Four-Part Process | AAFP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090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44E7A-03B5-5343-CE74-DECABF7E1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184857-CC3B-EA7F-A339-D954547F66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71F4EC-1B23-3B15-0187-03A949556C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61AC58-8D64-7421-0AEF-2070ECA344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5492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D21CC-FDCA-F2EB-C9E9-20622CC2B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FA6B2B-989B-6CA6-7BF0-61237B07EE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51A969-8E72-BDCA-42F2-44A57EE6FA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Retracted: Predictive Validity of a Medication Adherence Measure in an Outpatient Setting - Morisky - 2008 - The Journal of Clinical Hypertension - Wiley Online Library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Debunked: Morisky et al 2008. Predictive Validity of a Medication Adherence Measure in an Outpatient Setting. J Clinical Hypertension, 10: 348–354. </a:t>
            </a:r>
            <a:r>
              <a:rPr 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https://doi.org/10.1111/j.1751-7176.2008.07572.x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2FD19B-38F0-94A6-B0AC-7E578DABD5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72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B802D9-B0DF-40C5-30A9-410DC2890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3E70C6-E8F0-4B05-1B4F-D14D485813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692000-18B2-7FD2-E2F7-E90F1901A0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Sample: nationalepinet.org/wp-content/uploads/2021/03/AdherenceEstimator-3-16-21.pdf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9F762-02A3-678B-1D18-3FF4326A39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803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52CA4-8368-3A95-16A3-F0CB1C96F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30DB6B-D4A4-B0DC-C896-D201D36D35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CF6872-4834-B58A-D3F3-C97EBF2C0E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697C5D-12A2-807F-CB1D-144D7CB830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7890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57786-D8A3-46DB-B20C-3BE58C631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729750-9F5D-063A-FB1B-DF7C2BDF87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E91037-85F7-53F0-2724-98749D70FC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874635-9C89-6CEF-1A17-2DBF9DF329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0222E-65E3-4CDB-B591-13E490F950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09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2E753-5B3C-711B-0CC5-0FF450BA1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8FC91C-7374-1C5B-6439-C4C17E9CC5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7117A-D626-5B6B-DF45-06895A0CC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C3F5-46D9-4FA2-AA2D-72DDF67ACFF0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3C638-A686-DD30-E727-9615A8305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6FFD6-F8F6-FCD2-34DC-63395309F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F3F30-1BD8-4DE8-8160-E3B9A033A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40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4DA0A-49FF-AEAF-773F-00BA746DC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9D1AEA-2909-FFE2-7B29-4D658BBDC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641FA-40A4-F4C6-B3EC-5AD3F6BBE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C3F5-46D9-4FA2-AA2D-72DDF67ACFF0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AF3F4-CFB3-E994-8349-0E922C5CF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8F087-7D59-73FF-6AA8-B625A24EC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F3F30-1BD8-4DE8-8160-E3B9A033A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556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4AAE54-6EDB-EE68-8F6D-7D89270EB8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B92612-D250-55B9-9B1E-143DCE319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8BE93-F273-5A01-B71B-1204802F5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C3F5-46D9-4FA2-AA2D-72DDF67ACFF0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9EE956-6C24-57BF-4DC8-6952B025B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B28FA7-9DC8-AF97-5884-DB60F3280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F3F30-1BD8-4DE8-8160-E3B9A033A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7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EE7AA-80EF-E824-199A-1414B38E6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8165B-D55F-5F81-B4C5-6F021D7C7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6A9D4-EB7E-A461-EB39-A992CD61D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C3F5-46D9-4FA2-AA2D-72DDF67ACFF0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D06DAB-5D11-0406-588B-6481C22B7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AC8A5-6F16-4E07-2F6C-6F0D0A50A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F3F30-1BD8-4DE8-8160-E3B9A033A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1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814DE-35D4-EBE1-4705-A43F29A78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EEACA-C93F-B401-0990-263F5FEC27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46C51-B92A-4713-2F57-5B367335C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C3F5-46D9-4FA2-AA2D-72DDF67ACFF0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C3AA4-0BB5-9C4E-6B11-A83B22AA3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27F0FC-CF28-CAC7-FE77-3F787B728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F3F30-1BD8-4DE8-8160-E3B9A033A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948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A37C9-BA5C-B017-5C38-A55E20876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A7B1E-EFDB-7251-A309-03CFE7BE3D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817D4-47AB-E2AE-F791-433ED5204E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6876B-3090-1582-DDA8-A4C0288E3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C3F5-46D9-4FA2-AA2D-72DDF67ACFF0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2E7B7C-DF58-590A-E587-0F24C350F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897CB7-AC83-CB2E-4E8D-57CFF189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F3F30-1BD8-4DE8-8160-E3B9A033A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07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72CBC-0DB7-4253-DB73-4A22A9446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234130-2F3A-2D9A-13A1-B416F9033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0D21B5-1F35-B100-7D98-0D627B1A9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DA9834-0800-CD8D-A932-29C1C76816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48CEB8-78F7-28FE-C350-A545491F8E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3673DA-064C-FF0D-401C-B6E85F8E0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C3F5-46D9-4FA2-AA2D-72DDF67ACFF0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332B91-6F70-9C54-454C-1FDD6D276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9017F2-954D-458B-2A7B-D5896D359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F3F30-1BD8-4DE8-8160-E3B9A033A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7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0D3D8-F6D8-98F5-02A4-6A5315AE9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EC6A76-7AA7-F636-80F9-0B108676C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C3F5-46D9-4FA2-AA2D-72DDF67ACFF0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9D9541-5496-2CCA-0C3C-81DB3E448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4DA7E7-B895-4810-324F-2229370A1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F3F30-1BD8-4DE8-8160-E3B9A033A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69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B42988-8819-8012-2B98-93D684C71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C3F5-46D9-4FA2-AA2D-72DDF67ACFF0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5FBEEC-DC63-BE57-C823-50F67BD2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24A2E3-8B4D-0AE3-4BA5-3EFF5EB93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F3F30-1BD8-4DE8-8160-E3B9A033A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526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8F844-0BF4-C59E-F7E6-50E022DAE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199B3-E9D2-4A43-833B-D2C065187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B2038-6D0D-0FD0-38D5-0C4037959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C17F6D-FE8B-01FA-E78C-AA343FA24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C3F5-46D9-4FA2-AA2D-72DDF67ACFF0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A4D227-98E3-4DE8-13E9-ACE4659A0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B3F671-33A1-62C7-B97D-8993BE059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F3F30-1BD8-4DE8-8160-E3B9A033A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164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E8893-B70F-29B8-F416-2ECE15E02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A45528-0A4A-C096-197B-956840EA02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7F9A1F-C3A0-A861-2B02-FE859FFE7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17AB6-BFCB-1CF4-0DF0-BC9791EAA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C3F5-46D9-4FA2-AA2D-72DDF67ACFF0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DACABE-3E5B-A9E2-21BF-E875F7688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28FB3-C93F-74DE-A1EF-0AAA9050A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F3F30-1BD8-4DE8-8160-E3B9A033A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67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E77BD8-FBB2-4D07-D2D0-09383A4ED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2048EB-81D6-0F78-1FFC-A3C57A93C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35C2D-9D85-B3EA-CC5A-5A8A216C70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D7C3F5-46D9-4FA2-AA2D-72DDF67ACFF0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0A36F-16F0-3DCA-6352-8C798B15D2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F0412-86B6-073F-C31F-B9648917A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EF3F30-1BD8-4DE8-8160-E3B9A033A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646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12" Type="http://schemas.microsoft.com/office/2007/relationships/diagramDrawing" Target="../diagrams/drawing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11" Type="http://schemas.openxmlformats.org/officeDocument/2006/relationships/diagramColors" Target="../diagrams/colors12.xml"/><Relationship Id="rId5" Type="http://schemas.openxmlformats.org/officeDocument/2006/relationships/diagramQuickStyle" Target="../diagrams/quickStyle11.xml"/><Relationship Id="rId10" Type="http://schemas.openxmlformats.org/officeDocument/2006/relationships/diagramQuickStyle" Target="../diagrams/quickStyle12.xml"/><Relationship Id="rId4" Type="http://schemas.openxmlformats.org/officeDocument/2006/relationships/diagramLayout" Target="../diagrams/layout11.xml"/><Relationship Id="rId9" Type="http://schemas.openxmlformats.org/officeDocument/2006/relationships/diagramLayout" Target="../diagrams/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4.xml"/><Relationship Id="rId13" Type="http://schemas.openxmlformats.org/officeDocument/2006/relationships/diagramData" Target="../diagrams/data15.xml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12" Type="http://schemas.microsoft.com/office/2007/relationships/diagramDrawing" Target="../diagrams/drawing14.xml"/><Relationship Id="rId17" Type="http://schemas.microsoft.com/office/2007/relationships/diagramDrawing" Target="../diagrams/drawing15.xml"/><Relationship Id="rId2" Type="http://schemas.openxmlformats.org/officeDocument/2006/relationships/notesSlide" Target="../notesSlides/notesSlide13.xml"/><Relationship Id="rId16" Type="http://schemas.openxmlformats.org/officeDocument/2006/relationships/diagramColors" Target="../diagrams/colors1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3.xml"/><Relationship Id="rId11" Type="http://schemas.openxmlformats.org/officeDocument/2006/relationships/diagramColors" Target="../diagrams/colors14.xml"/><Relationship Id="rId5" Type="http://schemas.openxmlformats.org/officeDocument/2006/relationships/diagramQuickStyle" Target="../diagrams/quickStyle13.xml"/><Relationship Id="rId15" Type="http://schemas.openxmlformats.org/officeDocument/2006/relationships/diagramQuickStyle" Target="../diagrams/quickStyle15.xml"/><Relationship Id="rId10" Type="http://schemas.openxmlformats.org/officeDocument/2006/relationships/diagramQuickStyle" Target="../diagrams/quickStyle14.xml"/><Relationship Id="rId4" Type="http://schemas.openxmlformats.org/officeDocument/2006/relationships/diagramLayout" Target="../diagrams/layout13.xml"/><Relationship Id="rId9" Type="http://schemas.openxmlformats.org/officeDocument/2006/relationships/diagramLayout" Target="../diagrams/layout14.xml"/><Relationship Id="rId14" Type="http://schemas.openxmlformats.org/officeDocument/2006/relationships/diagramLayout" Target="../diagrams/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15D0C-B663-E8BB-53DF-F10DA8C992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8331" y="2320893"/>
            <a:ext cx="8691560" cy="1480870"/>
          </a:xfrm>
        </p:spPr>
        <p:txBody>
          <a:bodyPr>
            <a:normAutofit fontScale="90000"/>
          </a:bodyPr>
          <a:lstStyle/>
          <a:p>
            <a:br>
              <a:rPr lang="en-US" sz="3600" dirty="0">
                <a:latin typeface="Slab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3600" dirty="0">
                <a:latin typeface="Slab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100" dirty="0">
                <a:latin typeface="Slab"/>
                <a:ea typeface="Calibri" panose="020F0502020204030204" pitchFamily="34" charset="0"/>
                <a:cs typeface="Calibri" panose="020F0502020204030204" pitchFamily="34" charset="0"/>
              </a:rPr>
              <a:t>April 13, 2026</a:t>
            </a:r>
            <a:br>
              <a:rPr lang="en-US" sz="3100" dirty="0">
                <a:latin typeface="Slab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100" dirty="0">
                <a:latin typeface="Slab"/>
                <a:ea typeface="Calibri" panose="020F0502020204030204" pitchFamily="34" charset="0"/>
                <a:cs typeface="Calibri" panose="020F0502020204030204" pitchFamily="34" charset="0"/>
              </a:rPr>
              <a:t>Iowa PA Society Conference</a:t>
            </a:r>
            <a:br>
              <a:rPr lang="en-US" sz="3100" dirty="0">
                <a:latin typeface="Slab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100" dirty="0">
                <a:latin typeface="Slab"/>
                <a:ea typeface="Calibri" panose="020F0502020204030204" pitchFamily="34" charset="0"/>
                <a:cs typeface="Calibri" panose="020F0502020204030204" pitchFamily="34" charset="0"/>
              </a:rPr>
              <a:t>Des Moines, Iowa</a:t>
            </a:r>
            <a:endParaRPr lang="en-US" sz="27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F9063E-15A8-057E-EBD5-625CA76331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1987" y="4537107"/>
            <a:ext cx="11249025" cy="2232958"/>
          </a:xfrm>
        </p:spPr>
        <p:txBody>
          <a:bodyPr>
            <a:normAutofit/>
          </a:bodyPr>
          <a:lstStyle/>
          <a:p>
            <a:endParaRPr lang="en-US" sz="2800" dirty="0">
              <a:latin typeface="Slab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b="1" dirty="0">
                <a:latin typeface="Slab"/>
                <a:ea typeface="Calibri" panose="020F0502020204030204" pitchFamily="34" charset="0"/>
                <a:cs typeface="Calibri" panose="020F0502020204030204" pitchFamily="34" charset="0"/>
              </a:rPr>
              <a:t>Caroline Woods, PA-C, CAQ-Psych, MPH, CHES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Slab"/>
                <a:ea typeface="Calibri" panose="020F0502020204030204" pitchFamily="34" charset="0"/>
                <a:cs typeface="Calibri" panose="020F0502020204030204" pitchFamily="34" charset="0"/>
              </a:rPr>
              <a:t>(she/hers)</a:t>
            </a:r>
          </a:p>
          <a:p>
            <a:r>
              <a:rPr lang="en-US" sz="2800" dirty="0">
                <a:latin typeface="Slab"/>
                <a:ea typeface="Calibri" panose="020F0502020204030204" pitchFamily="34" charset="0"/>
                <a:cs typeface="Calibri" panose="020F0502020204030204" pitchFamily="34" charset="0"/>
              </a:rPr>
              <a:t>Preventive Health Center of Iowa City, PLLC</a:t>
            </a:r>
          </a:p>
          <a:p>
            <a:r>
              <a:rPr lang="en-US" sz="2800" dirty="0">
                <a:latin typeface="Slab"/>
                <a:ea typeface="Calibri" panose="020F0502020204030204" pitchFamily="34" charset="0"/>
                <a:cs typeface="Calibri" panose="020F0502020204030204" pitchFamily="34" charset="0"/>
              </a:rPr>
              <a:t>phcic52240@gmail.com</a:t>
            </a:r>
            <a:endParaRPr lang="en-US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extBox 6">
            <a:extLst>
              <a:ext uri="{FF2B5EF4-FFF2-40B4-BE49-F238E27FC236}">
                <a16:creationId xmlns:a16="http://schemas.microsoft.com/office/drawing/2014/main" id="{1A258D25-6ED0-1FC2-D55B-D33C2164E1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9480986"/>
              </p:ext>
            </p:extLst>
          </p:nvPr>
        </p:nvGraphicFramePr>
        <p:xfrm>
          <a:off x="1466849" y="-25515"/>
          <a:ext cx="9534525" cy="1928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05934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E379D-0442-60B2-CD57-2C9121BA8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extBox 6">
            <a:extLst>
              <a:ext uri="{FF2B5EF4-FFF2-40B4-BE49-F238E27FC236}">
                <a16:creationId xmlns:a16="http://schemas.microsoft.com/office/drawing/2014/main" id="{A3FC553E-605B-EC6F-ABD8-B59A3A68C8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0382310"/>
              </p:ext>
            </p:extLst>
          </p:nvPr>
        </p:nvGraphicFramePr>
        <p:xfrm>
          <a:off x="1190624" y="-552886"/>
          <a:ext cx="9810751" cy="26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CB1306A-A415-5436-9097-DAC38BA0315E}"/>
              </a:ext>
            </a:extLst>
          </p:cNvPr>
          <p:cNvSpPr txBox="1"/>
          <p:nvPr/>
        </p:nvSpPr>
        <p:spPr>
          <a:xfrm>
            <a:off x="1190624" y="2095338"/>
            <a:ext cx="10648950" cy="5861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2800" kern="100" dirty="0">
                <a:latin typeface="Slab"/>
                <a:ea typeface="Aptos" panose="020B0004020202020204" pitchFamily="34" charset="0"/>
              </a:rPr>
              <a:t>Apply “polypharmacy” when managing duo stim-benzo use</a:t>
            </a:r>
          </a:p>
          <a:p>
            <a:r>
              <a:rPr lang="en-US" sz="2800" kern="100" dirty="0">
                <a:latin typeface="Slab"/>
                <a:ea typeface="Aptos" panose="020B0004020202020204" pitchFamily="34" charset="0"/>
              </a:rPr>
              <a:t>	Understand why the patient likes taking these meds</a:t>
            </a:r>
          </a:p>
          <a:p>
            <a:r>
              <a:rPr lang="en-US" sz="2800" kern="100" dirty="0">
                <a:latin typeface="Slab"/>
              </a:rPr>
              <a:t>	Only do rapid discontinuation with oversight </a:t>
            </a:r>
          </a:p>
          <a:p>
            <a:r>
              <a:rPr lang="en-US" sz="2800" kern="100" dirty="0">
                <a:latin typeface="Slab"/>
                <a:ea typeface="Aptos" panose="020B0004020202020204" pitchFamily="34" charset="0"/>
              </a:rPr>
              <a:t>	Taper slowly</a:t>
            </a:r>
          </a:p>
          <a:p>
            <a:endParaRPr lang="en-US" sz="2800" kern="100" dirty="0">
              <a:latin typeface="Slab"/>
              <a:ea typeface="Aptos" panose="020B0004020202020204" pitchFamily="34" charset="0"/>
            </a:endParaRPr>
          </a:p>
          <a:p>
            <a:r>
              <a:rPr lang="en-US" sz="2800" kern="100" dirty="0">
                <a:latin typeface="Slab"/>
                <a:ea typeface="Aptos" panose="020B0004020202020204" pitchFamily="34" charset="0"/>
              </a:rPr>
              <a:t>2. Review physiological effects of duo stim-benzo use with patients</a:t>
            </a:r>
          </a:p>
          <a:p>
            <a:endParaRPr lang="en-US" sz="2800" kern="100" dirty="0">
              <a:latin typeface="Slab"/>
              <a:ea typeface="Aptos" panose="020B0004020202020204" pitchFamily="34" charset="0"/>
            </a:endParaRPr>
          </a:p>
          <a:p>
            <a:r>
              <a:rPr lang="en-US" sz="2800" kern="100" dirty="0">
                <a:latin typeface="Slab"/>
                <a:ea typeface="Aptos" panose="020B0004020202020204" pitchFamily="34" charset="0"/>
              </a:rPr>
              <a:t>3. Ask if there is a difference being </a:t>
            </a:r>
            <a:r>
              <a:rPr lang="en-US" sz="2800" dirty="0">
                <a:latin typeface="Slab"/>
              </a:rPr>
              <a:t>patients who know what they want  	and patients who seem demanding</a:t>
            </a:r>
            <a:endParaRPr lang="en-US" sz="2800" kern="100" dirty="0">
              <a:latin typeface="Slab"/>
              <a:ea typeface="Aptos" panose="020B0004020202020204" pitchFamily="34" charset="0"/>
            </a:endParaRP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en-US" sz="2800" kern="100" dirty="0">
              <a:latin typeface="Slab"/>
              <a:ea typeface="Aptos" panose="020B0004020202020204" pitchFamily="34" charset="0"/>
            </a:endParaRPr>
          </a:p>
          <a:p>
            <a:pPr algn="l">
              <a:buNone/>
            </a:pPr>
            <a:endParaRPr lang="en-US" sz="2800" b="1" i="0" dirty="0">
              <a:solidFill>
                <a:srgbClr val="212529"/>
              </a:solidFill>
              <a:effectLst/>
              <a:latin typeface="Open Sans" panose="020B0606030504020204" pitchFamily="34" charset="0"/>
            </a:endParaRPr>
          </a:p>
          <a:p>
            <a:pPr algn="l">
              <a:buNone/>
            </a:pPr>
            <a:endParaRPr lang="en-US" sz="2800" dirty="0">
              <a:solidFill>
                <a:srgbClr val="212529"/>
              </a:solidFill>
              <a:latin typeface="Open Sans" panose="020B0606030504020204" pitchFamily="34" charset="0"/>
            </a:endParaRPr>
          </a:p>
          <a:p>
            <a:pPr algn="l">
              <a:spcAft>
                <a:spcPts val="375"/>
              </a:spcAft>
              <a:buFont typeface="Arial" panose="020B0604020202020204" pitchFamily="34" charset="0"/>
              <a:buChar char="•"/>
            </a:pPr>
            <a:endParaRPr lang="en-US" sz="2800" b="0" i="0" dirty="0">
              <a:solidFill>
                <a:srgbClr val="212529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616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1E685-21B8-C0B1-91C5-267A047E8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extBox 6">
            <a:extLst>
              <a:ext uri="{FF2B5EF4-FFF2-40B4-BE49-F238E27FC236}">
                <a16:creationId xmlns:a16="http://schemas.microsoft.com/office/drawing/2014/main" id="{E74536CC-F7FD-E341-9DCA-1EBA342FBD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9297426"/>
              </p:ext>
            </p:extLst>
          </p:nvPr>
        </p:nvGraphicFramePr>
        <p:xfrm>
          <a:off x="1809750" y="2333407"/>
          <a:ext cx="9077325" cy="21911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82772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5B7E0-BC31-7FEC-2977-2A9134EA5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extBox 6">
            <a:extLst>
              <a:ext uri="{FF2B5EF4-FFF2-40B4-BE49-F238E27FC236}">
                <a16:creationId xmlns:a16="http://schemas.microsoft.com/office/drawing/2014/main" id="{7643C0CE-22CD-3AD7-797D-08FC7BDD6D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9651059"/>
              </p:ext>
            </p:extLst>
          </p:nvPr>
        </p:nvGraphicFramePr>
        <p:xfrm>
          <a:off x="2000814" y="378220"/>
          <a:ext cx="8356484" cy="1173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4A11EB93-1452-1463-80FB-48C38A027B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3230343"/>
              </p:ext>
            </p:extLst>
          </p:nvPr>
        </p:nvGraphicFramePr>
        <p:xfrm>
          <a:off x="1834701" y="1752600"/>
          <a:ext cx="8356484" cy="4727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45472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38DDB-3586-00B3-250D-8498956CF3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CCB8702-E2FC-9153-DB7D-44395F60A017}"/>
              </a:ext>
            </a:extLst>
          </p:cNvPr>
          <p:cNvGrpSpPr/>
          <p:nvPr/>
        </p:nvGrpSpPr>
        <p:grpSpPr>
          <a:xfrm>
            <a:off x="1671818" y="477450"/>
            <a:ext cx="8848364" cy="1216800"/>
            <a:chOff x="0" y="1200"/>
            <a:chExt cx="8848364" cy="1216800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6C9CCFDD-FF81-5F19-4820-1370A4F3756D}"/>
                </a:ext>
              </a:extLst>
            </p:cNvPr>
            <p:cNvSpPr/>
            <p:nvPr/>
          </p:nvSpPr>
          <p:spPr>
            <a:xfrm>
              <a:off x="0" y="1200"/>
              <a:ext cx="8848364" cy="12168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Rectangle: Rounded Corners 4">
              <a:extLst>
                <a:ext uri="{FF2B5EF4-FFF2-40B4-BE49-F238E27FC236}">
                  <a16:creationId xmlns:a16="http://schemas.microsoft.com/office/drawing/2014/main" id="{91E3E18E-FB40-FCBD-2985-F2216952D7FD}"/>
                </a:ext>
              </a:extLst>
            </p:cNvPr>
            <p:cNvSpPr txBox="1"/>
            <p:nvPr/>
          </p:nvSpPr>
          <p:spPr>
            <a:xfrm>
              <a:off x="59399" y="60599"/>
              <a:ext cx="8729566" cy="10980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000" kern="1200" dirty="0">
                  <a:solidFill>
                    <a:schemeClr val="bg1"/>
                  </a:solidFill>
                  <a:latin typeface="Congenial" panose="02000503040000020004" pitchFamily="2" charset="0"/>
                </a:rPr>
                <a:t>The Practice of Cultural Humility</a:t>
              </a:r>
              <a:endParaRPr lang="en-US" sz="4000" b="0" kern="1200" dirty="0">
                <a:solidFill>
                  <a:schemeClr val="bg1"/>
                </a:solidFill>
                <a:latin typeface="Congenial" panose="02000503040000020004" pitchFamily="2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AA6FA450-3F60-B16C-838E-E916D93B644E}"/>
              </a:ext>
            </a:extLst>
          </p:cNvPr>
          <p:cNvSpPr txBox="1"/>
          <p:nvPr/>
        </p:nvSpPr>
        <p:spPr>
          <a:xfrm>
            <a:off x="702824" y="2207468"/>
            <a:ext cx="11168610" cy="4147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b="1" kern="100" dirty="0">
                <a:latin typeface="Slab"/>
                <a:ea typeface="Aptos" panose="020B0004020202020204" pitchFamily="34" charset="0"/>
              </a:rPr>
              <a:t>C</a:t>
            </a:r>
            <a:r>
              <a:rPr lang="en-US" sz="2800" b="1" dirty="0">
                <a:latin typeface="Slab"/>
              </a:rPr>
              <a:t>ultural humility </a:t>
            </a:r>
            <a:r>
              <a:rPr lang="en-US" sz="2800" dirty="0">
                <a:latin typeface="Slab"/>
              </a:rPr>
              <a:t>= Letting the individual tell you who they are.</a:t>
            </a:r>
            <a:r>
              <a:rPr lang="en-US" sz="2800" kern="100" dirty="0">
                <a:latin typeface="Slab"/>
                <a:ea typeface="Aptos" panose="020B0004020202020204" pitchFamily="34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b="1" dirty="0">
                <a:latin typeface="Slab"/>
              </a:rPr>
              <a:t>Cultural competency </a:t>
            </a:r>
            <a:r>
              <a:rPr lang="en-US" sz="2800" dirty="0">
                <a:latin typeface="Slab"/>
              </a:rPr>
              <a:t>= Placing cultural generalizations on the patient.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b="1" dirty="0">
                <a:latin typeface="Slab"/>
              </a:rPr>
              <a:t>Motivational interviewing </a:t>
            </a:r>
            <a:r>
              <a:rPr lang="en-US" sz="2800" dirty="0">
                <a:latin typeface="Slab"/>
              </a:rPr>
              <a:t>= Positive guidance to move out of ambivalence.</a:t>
            </a:r>
            <a:endParaRPr lang="en-US" sz="2000" kern="100" dirty="0"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US" sz="2800" kern="100" dirty="0">
              <a:latin typeface="Slab"/>
              <a:ea typeface="Aptos" panose="020B00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latin typeface="Slab"/>
                <a:ea typeface="Aptos" panose="020B0004020202020204" pitchFamily="34" charset="0"/>
              </a:rPr>
              <a:t>Cultural humility allows better connections with the individual.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US" sz="2800" dirty="0">
              <a:latin typeface="Slab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dirty="0">
                <a:latin typeface="Slab"/>
              </a:rPr>
              <a:t>Incorporate cultural humility when using motivational interviewing.</a:t>
            </a:r>
            <a:endParaRPr lang="en-US" sz="2800" kern="100" dirty="0">
              <a:effectLst/>
              <a:latin typeface="Slab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302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59A87C-DEF4-0019-4E8F-11D8CB5A8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7DB6D-2CE6-486A-2428-347336556117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78635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ym typeface="Wingdings" panose="05000000000000000000" pitchFamily="2" charset="2"/>
            </a:endParaRPr>
          </a:p>
        </p:txBody>
      </p:sp>
      <p:graphicFrame>
        <p:nvGraphicFramePr>
          <p:cNvPr id="10" name="TextBox 6">
            <a:extLst>
              <a:ext uri="{FF2B5EF4-FFF2-40B4-BE49-F238E27FC236}">
                <a16:creationId xmlns:a16="http://schemas.microsoft.com/office/drawing/2014/main" id="{97F7B0DA-3E03-8D3F-966A-59D4F00351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5372394"/>
              </p:ext>
            </p:extLst>
          </p:nvPr>
        </p:nvGraphicFramePr>
        <p:xfrm>
          <a:off x="1143000" y="1495458"/>
          <a:ext cx="10210800" cy="3900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TextBox 6">
            <a:extLst>
              <a:ext uri="{FF2B5EF4-FFF2-40B4-BE49-F238E27FC236}">
                <a16:creationId xmlns:a16="http://schemas.microsoft.com/office/drawing/2014/main" id="{D8E52675-E514-CE19-1A7A-D2A4C5708A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7785362"/>
              </p:ext>
            </p:extLst>
          </p:nvPr>
        </p:nvGraphicFramePr>
        <p:xfrm>
          <a:off x="1019174" y="1386541"/>
          <a:ext cx="10544178" cy="2262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6" name="TextBox 6">
            <a:extLst>
              <a:ext uri="{FF2B5EF4-FFF2-40B4-BE49-F238E27FC236}">
                <a16:creationId xmlns:a16="http://schemas.microsoft.com/office/drawing/2014/main" id="{636BDA52-6363-2BC3-2574-F9BBFAB2EA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0545289"/>
              </p:ext>
            </p:extLst>
          </p:nvPr>
        </p:nvGraphicFramePr>
        <p:xfrm>
          <a:off x="1428750" y="-436603"/>
          <a:ext cx="9725026" cy="2262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3110559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17A27-22C8-6831-B1B1-D16430A86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extBox 6">
            <a:extLst>
              <a:ext uri="{FF2B5EF4-FFF2-40B4-BE49-F238E27FC236}">
                <a16:creationId xmlns:a16="http://schemas.microsoft.com/office/drawing/2014/main" id="{623E75EA-4126-74F7-4D7E-E5A79222E2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0718373"/>
              </p:ext>
            </p:extLst>
          </p:nvPr>
        </p:nvGraphicFramePr>
        <p:xfrm>
          <a:off x="1190624" y="1102916"/>
          <a:ext cx="9810751" cy="26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81010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77D5F-ED74-9064-C008-AE1FE1920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C3586-0A42-41AA-CA07-9F994EA95A41}"/>
              </a:ext>
            </a:extLst>
          </p:cNvPr>
          <p:cNvSpPr txBox="1">
            <a:spLocks/>
          </p:cNvSpPr>
          <p:nvPr/>
        </p:nvSpPr>
        <p:spPr>
          <a:xfrm>
            <a:off x="838199" y="1920875"/>
            <a:ext cx="1078635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ym typeface="Wingdings" panose="05000000000000000000" pitchFamily="2" charset="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083716-B510-792E-E17A-7906E8A7A216}"/>
              </a:ext>
            </a:extLst>
          </p:cNvPr>
          <p:cNvSpPr txBox="1"/>
          <p:nvPr/>
        </p:nvSpPr>
        <p:spPr>
          <a:xfrm>
            <a:off x="1143000" y="2349413"/>
            <a:ext cx="11262602" cy="3647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latin typeface="Slab"/>
                <a:ea typeface="Aptos" panose="020B0004020202020204" pitchFamily="34" charset="0"/>
              </a:rPr>
              <a:t>P</a:t>
            </a:r>
            <a:r>
              <a:rPr lang="en-US" sz="3600" kern="100" dirty="0">
                <a:effectLst/>
                <a:latin typeface="Slab"/>
                <a:ea typeface="Aptos" panose="020B0004020202020204" pitchFamily="34" charset="0"/>
              </a:rPr>
              <a:t>erson-centered</a:t>
            </a:r>
            <a:r>
              <a:rPr lang="en-US" sz="3600" kern="100" dirty="0">
                <a:latin typeface="Slab"/>
                <a:ea typeface="Aptos" panose="020B0004020202020204" pitchFamily="34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latin typeface="Slab"/>
                <a:ea typeface="Aptos" panose="020B0004020202020204" pitchFamily="34" charset="0"/>
              </a:rPr>
              <a:t>Allows you to really connect with the individual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latin typeface="Slab"/>
                <a:ea typeface="Aptos" panose="020B0004020202020204" pitchFamily="34" charset="0"/>
              </a:rPr>
              <a:t>Lets</a:t>
            </a:r>
            <a:r>
              <a:rPr lang="en-US" sz="3600" dirty="0">
                <a:latin typeface="Slab"/>
              </a:rPr>
              <a:t> the person in front of you tell you who they are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latin typeface="Slab"/>
                <a:ea typeface="Aptos" panose="020B0004020202020204" pitchFamily="34" charset="0"/>
              </a:rPr>
              <a:t>How it differs from </a:t>
            </a:r>
            <a:r>
              <a:rPr lang="en-US" sz="3600" dirty="0">
                <a:latin typeface="Slab"/>
              </a:rPr>
              <a:t>cultural competency/generalizations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3600" dirty="0">
                <a:latin typeface="Slab"/>
              </a:rPr>
              <a:t>How it differs from motivational interviewing</a:t>
            </a:r>
            <a:endParaRPr lang="en-US" sz="2800" kern="1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graphicFrame>
        <p:nvGraphicFramePr>
          <p:cNvPr id="4" name="TextBox 6">
            <a:extLst>
              <a:ext uri="{FF2B5EF4-FFF2-40B4-BE49-F238E27FC236}">
                <a16:creationId xmlns:a16="http://schemas.microsoft.com/office/drawing/2014/main" id="{AF846709-C59C-5804-B95C-025CFFE99F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7455008"/>
              </p:ext>
            </p:extLst>
          </p:nvPr>
        </p:nvGraphicFramePr>
        <p:xfrm>
          <a:off x="1190624" y="-298811"/>
          <a:ext cx="9810751" cy="26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018969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8616D-3CDA-0BA7-A5B6-7914FA834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95619-2F68-4080-AC31-3A332F297B1C}"/>
              </a:ext>
            </a:extLst>
          </p:cNvPr>
          <p:cNvSpPr txBox="1">
            <a:spLocks/>
          </p:cNvSpPr>
          <p:nvPr/>
        </p:nvSpPr>
        <p:spPr>
          <a:xfrm>
            <a:off x="838199" y="1920875"/>
            <a:ext cx="1078635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ym typeface="Wingdings" panose="05000000000000000000" pitchFamily="2" charset="2"/>
            </a:endParaRPr>
          </a:p>
        </p:txBody>
      </p:sp>
      <p:graphicFrame>
        <p:nvGraphicFramePr>
          <p:cNvPr id="4" name="TextBox 6">
            <a:extLst>
              <a:ext uri="{FF2B5EF4-FFF2-40B4-BE49-F238E27FC236}">
                <a16:creationId xmlns:a16="http://schemas.microsoft.com/office/drawing/2014/main" id="{4BA52BFE-A961-EFD0-5657-4C43FA7C39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3542807"/>
              </p:ext>
            </p:extLst>
          </p:nvPr>
        </p:nvGraphicFramePr>
        <p:xfrm>
          <a:off x="1190622" y="-307122"/>
          <a:ext cx="9810751" cy="26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6B7C0223-2C21-C183-B621-CE8B946B1DBB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755" t="9118" b="56764"/>
          <a:stretch>
            <a:fillRect/>
          </a:stretch>
        </p:blipFill>
        <p:spPr bwMode="auto">
          <a:xfrm>
            <a:off x="220041" y="2575091"/>
            <a:ext cx="5875957" cy="304290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A83A6CE-59E2-B17F-DF40-8180D2A7DFD5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755" t="43677" b="7794"/>
          <a:stretch>
            <a:fillRect/>
          </a:stretch>
        </p:blipFill>
        <p:spPr bwMode="auto">
          <a:xfrm>
            <a:off x="6714156" y="2341102"/>
            <a:ext cx="4968051" cy="365950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460808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D64EA-8F1E-881D-C974-69895D79E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4DA9C-EE0C-A9BF-91AC-3C1594BE97F0}"/>
              </a:ext>
            </a:extLst>
          </p:cNvPr>
          <p:cNvSpPr txBox="1">
            <a:spLocks/>
          </p:cNvSpPr>
          <p:nvPr/>
        </p:nvSpPr>
        <p:spPr>
          <a:xfrm>
            <a:off x="838199" y="1920875"/>
            <a:ext cx="1078635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ym typeface="Wingdings" panose="05000000000000000000" pitchFamily="2" charset="2"/>
            </a:endParaRPr>
          </a:p>
        </p:txBody>
      </p:sp>
      <p:graphicFrame>
        <p:nvGraphicFramePr>
          <p:cNvPr id="4" name="TextBox 6">
            <a:extLst>
              <a:ext uri="{FF2B5EF4-FFF2-40B4-BE49-F238E27FC236}">
                <a16:creationId xmlns:a16="http://schemas.microsoft.com/office/drawing/2014/main" id="{0D48A390-6940-5561-6EB8-25F7ED9C57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4480501"/>
              </p:ext>
            </p:extLst>
          </p:nvPr>
        </p:nvGraphicFramePr>
        <p:xfrm>
          <a:off x="1190624" y="-568850"/>
          <a:ext cx="9810751" cy="26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B1FDA604-58B5-F6B9-F097-75F390A5D4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21452" y="1533960"/>
            <a:ext cx="3358858" cy="5403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023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525DB-EB3F-6901-226C-CDCC48F87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0A4C6-3134-4E6E-62F2-242BC0B7EA7C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78635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ym typeface="Wingdings" panose="05000000000000000000" pitchFamily="2" charset="2"/>
            </a:endParaRPr>
          </a:p>
        </p:txBody>
      </p:sp>
      <p:graphicFrame>
        <p:nvGraphicFramePr>
          <p:cNvPr id="4" name="TextBox 6">
            <a:extLst>
              <a:ext uri="{FF2B5EF4-FFF2-40B4-BE49-F238E27FC236}">
                <a16:creationId xmlns:a16="http://schemas.microsoft.com/office/drawing/2014/main" id="{E4C4CCD3-4033-DAC9-155A-C9C7042DCB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9142911"/>
              </p:ext>
            </p:extLst>
          </p:nvPr>
        </p:nvGraphicFramePr>
        <p:xfrm>
          <a:off x="1320640" y="-215158"/>
          <a:ext cx="9810751" cy="26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51731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033E7FC-BAA5-9BFE-D499-EC494891A0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7242563"/>
              </p:ext>
            </p:extLst>
          </p:nvPr>
        </p:nvGraphicFramePr>
        <p:xfrm>
          <a:off x="1811121" y="1597799"/>
          <a:ext cx="8569758" cy="5047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2EF16494-8072-EADB-CA26-4F8BCADEFC60}"/>
              </a:ext>
            </a:extLst>
          </p:cNvPr>
          <p:cNvGrpSpPr/>
          <p:nvPr/>
        </p:nvGrpSpPr>
        <p:grpSpPr>
          <a:xfrm>
            <a:off x="1562100" y="153600"/>
            <a:ext cx="9067800" cy="1216800"/>
            <a:chOff x="0" y="0"/>
            <a:chExt cx="9067800" cy="1216800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664245B4-6602-D757-B950-7D9A8DBBE8B6}"/>
                </a:ext>
              </a:extLst>
            </p:cNvPr>
            <p:cNvSpPr/>
            <p:nvPr/>
          </p:nvSpPr>
          <p:spPr>
            <a:xfrm>
              <a:off x="0" y="0"/>
              <a:ext cx="9067800" cy="12168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Rectangle: Rounded Corners 4">
              <a:extLst>
                <a:ext uri="{FF2B5EF4-FFF2-40B4-BE49-F238E27FC236}">
                  <a16:creationId xmlns:a16="http://schemas.microsoft.com/office/drawing/2014/main" id="{F578AB58-CE09-F9E6-5C63-4EE7D317DEA4}"/>
                </a:ext>
              </a:extLst>
            </p:cNvPr>
            <p:cNvSpPr txBox="1"/>
            <p:nvPr/>
          </p:nvSpPr>
          <p:spPr>
            <a:xfrm>
              <a:off x="59399" y="59399"/>
              <a:ext cx="8949002" cy="10980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000" kern="1200" dirty="0">
                  <a:solidFill>
                    <a:schemeClr val="bg1"/>
                  </a:solidFill>
                  <a:latin typeface="Congenial" panose="02000503040000020004" pitchFamily="2" charset="0"/>
                </a:rPr>
                <a:t>Prevention at All Levels</a:t>
              </a:r>
              <a:endParaRPr lang="en-US" sz="4000" b="0" kern="1200" dirty="0">
                <a:solidFill>
                  <a:schemeClr val="bg1"/>
                </a:solidFill>
                <a:latin typeface="Congenial" panose="0200050304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9786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FC9FE6-9C2D-499F-C41A-4384DEA03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extBox 6">
            <a:extLst>
              <a:ext uri="{FF2B5EF4-FFF2-40B4-BE49-F238E27FC236}">
                <a16:creationId xmlns:a16="http://schemas.microsoft.com/office/drawing/2014/main" id="{00025154-4A5A-4B83-B35A-DE24D5D384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7509229"/>
              </p:ext>
            </p:extLst>
          </p:nvPr>
        </p:nvGraphicFramePr>
        <p:xfrm>
          <a:off x="1184850" y="0"/>
          <a:ext cx="9822299" cy="1510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1C33E54-4BB8-A216-4C11-0BF55368D227}"/>
              </a:ext>
            </a:extLst>
          </p:cNvPr>
          <p:cNvSpPr txBox="1"/>
          <p:nvPr/>
        </p:nvSpPr>
        <p:spPr>
          <a:xfrm>
            <a:off x="1184850" y="1698563"/>
            <a:ext cx="11315700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Slab"/>
              </a:rPr>
              <a:t>POLYPHARMACY </a:t>
            </a:r>
          </a:p>
          <a:p>
            <a:r>
              <a:rPr lang="en-US" sz="2800" i="1" dirty="0">
                <a:latin typeface="Slab"/>
              </a:rPr>
              <a:t>AAFP		</a:t>
            </a:r>
            <a:r>
              <a:rPr lang="en-US" sz="2800" dirty="0">
                <a:latin typeface="Slab"/>
              </a:rPr>
              <a:t>Regular use of at least 5 medications</a:t>
            </a:r>
          </a:p>
          <a:p>
            <a:r>
              <a:rPr lang="en-US" sz="2800" i="1" dirty="0">
                <a:latin typeface="Slab"/>
              </a:rPr>
              <a:t>CDC	</a:t>
            </a:r>
            <a:r>
              <a:rPr lang="en-US" sz="2800" dirty="0">
                <a:latin typeface="Slab"/>
              </a:rPr>
              <a:t>	Use of </a:t>
            </a:r>
            <a:r>
              <a:rPr lang="en-US" sz="2800" u="sng" dirty="0">
                <a:latin typeface="Slab"/>
              </a:rPr>
              <a:t>&gt;</a:t>
            </a:r>
            <a:r>
              <a:rPr lang="en-US" sz="2800" dirty="0">
                <a:latin typeface="Slab"/>
              </a:rPr>
              <a:t> 5 meds concurrently</a:t>
            </a:r>
          </a:p>
          <a:p>
            <a:pPr lvl="0">
              <a:defRPr/>
            </a:pPr>
            <a:r>
              <a:rPr lang="en-US" sz="2800" i="1" dirty="0">
                <a:latin typeface="Slab"/>
              </a:rPr>
              <a:t>Review</a:t>
            </a:r>
            <a:r>
              <a:rPr lang="en-US" sz="2800" dirty="0">
                <a:latin typeface="Slab"/>
              </a:rPr>
              <a:t>	“The term polypharmacy is imprecise.”</a:t>
            </a:r>
          </a:p>
          <a:p>
            <a:endParaRPr lang="en-US" sz="2800" b="1" dirty="0">
              <a:latin typeface="Slab"/>
            </a:endParaRPr>
          </a:p>
          <a:p>
            <a:r>
              <a:rPr lang="en-US" sz="4000" b="1" dirty="0">
                <a:latin typeface="Slab"/>
              </a:rPr>
              <a:t>DEPRESCRIBING</a:t>
            </a:r>
          </a:p>
          <a:p>
            <a:r>
              <a:rPr lang="en-US" sz="2800" i="1" dirty="0">
                <a:latin typeface="Slab"/>
              </a:rPr>
              <a:t>AAFP		</a:t>
            </a:r>
            <a:r>
              <a:rPr lang="en-US" sz="2800" dirty="0">
                <a:latin typeface="Slab"/>
              </a:rPr>
              <a:t>Action to ID &amp; DC/taper inappropriate or unnecessary Rx</a:t>
            </a:r>
          </a:p>
          <a:p>
            <a:r>
              <a:rPr lang="en-US" sz="2800" i="1" dirty="0">
                <a:latin typeface="Slab"/>
              </a:rPr>
              <a:t>UpToDate	</a:t>
            </a:r>
            <a:r>
              <a:rPr lang="en-US" sz="2800" dirty="0">
                <a:latin typeface="Slab"/>
              </a:rPr>
              <a:t>“A process of medication withdrawal, supervised by a 				health care professional, with the goal of managing 				polypharmacy and improving outcomes.”</a:t>
            </a:r>
            <a:endParaRPr lang="en-US" sz="2800" u="sng" dirty="0">
              <a:latin typeface="Slab"/>
            </a:endParaRPr>
          </a:p>
        </p:txBody>
      </p:sp>
    </p:spTree>
    <p:extLst>
      <p:ext uri="{BB962C8B-B14F-4D97-AF65-F5344CB8AC3E}">
        <p14:creationId xmlns:p14="http://schemas.microsoft.com/office/powerpoint/2010/main" val="309549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914845B-D118-31FB-B8F6-2E678B7686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175" y="0"/>
            <a:ext cx="78676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200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FDFB4-C58E-1F65-7313-8EA78691A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extBox 6">
            <a:extLst>
              <a:ext uri="{FF2B5EF4-FFF2-40B4-BE49-F238E27FC236}">
                <a16:creationId xmlns:a16="http://schemas.microsoft.com/office/drawing/2014/main" id="{44E7590D-5F58-05BC-10DE-6DB8DB6F71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432989"/>
              </p:ext>
            </p:extLst>
          </p:nvPr>
        </p:nvGraphicFramePr>
        <p:xfrm>
          <a:off x="971550" y="-261257"/>
          <a:ext cx="9639106" cy="2095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D2037A6-A556-6E19-05DA-23832C48A46F}"/>
              </a:ext>
            </a:extLst>
          </p:cNvPr>
          <p:cNvSpPr txBox="1"/>
          <p:nvPr/>
        </p:nvSpPr>
        <p:spPr>
          <a:xfrm>
            <a:off x="971550" y="1562100"/>
            <a:ext cx="9497397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endParaRPr lang="en-US" sz="2000" dirty="0">
              <a:solidFill>
                <a:srgbClr val="212529"/>
              </a:solidFill>
              <a:latin typeface="Open Sans" panose="020B0606030504020204" pitchFamily="34" charset="0"/>
            </a:endParaRPr>
          </a:p>
          <a:p>
            <a:pPr algn="ctr">
              <a:buNone/>
            </a:pPr>
            <a:endParaRPr lang="en-US" sz="2000" dirty="0">
              <a:solidFill>
                <a:srgbClr val="212529"/>
              </a:solidFill>
              <a:latin typeface="Open Sans" panose="020B0606030504020204" pitchFamily="34" charset="0"/>
            </a:endParaRPr>
          </a:p>
          <a:p>
            <a:pPr algn="ctr">
              <a:buNone/>
            </a:pPr>
            <a:r>
              <a:rPr lang="en-US" sz="2800" dirty="0">
                <a:solidFill>
                  <a:srgbClr val="212529"/>
                </a:solidFill>
                <a:latin typeface="Slab"/>
              </a:rPr>
              <a:t>ADHERENCE = ACTIVE PATIENT PARTICIPATION </a:t>
            </a:r>
          </a:p>
          <a:p>
            <a:pPr algn="ctr">
              <a:buNone/>
            </a:pPr>
            <a:endParaRPr lang="en-US" sz="2800" dirty="0">
              <a:solidFill>
                <a:srgbClr val="212529"/>
              </a:solidFill>
              <a:latin typeface="Slab"/>
            </a:endParaRPr>
          </a:p>
          <a:p>
            <a:pPr algn="ctr">
              <a:buNone/>
            </a:pPr>
            <a:r>
              <a:rPr lang="en-US" sz="2800" b="1" dirty="0">
                <a:solidFill>
                  <a:srgbClr val="212529"/>
                </a:solidFill>
                <a:latin typeface="Slab"/>
              </a:rPr>
              <a:t>Assumptions that should be addressed</a:t>
            </a:r>
            <a:endParaRPr lang="en-US" sz="3600" b="1" dirty="0">
              <a:solidFill>
                <a:srgbClr val="212529"/>
              </a:solidFill>
              <a:effectLst/>
              <a:latin typeface="Slab"/>
            </a:endParaRPr>
          </a:p>
          <a:p>
            <a:pPr marL="342900" indent="-342900" algn="ctr"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212529"/>
                </a:solidFill>
                <a:latin typeface="Slab"/>
              </a:rPr>
              <a:t>T</a:t>
            </a:r>
            <a:r>
              <a:rPr lang="en-US" sz="2800" b="0" i="0" dirty="0">
                <a:solidFill>
                  <a:srgbClr val="212529"/>
                </a:solidFill>
                <a:effectLst/>
                <a:latin typeface="Slab"/>
              </a:rPr>
              <a:t>he </a:t>
            </a:r>
            <a:r>
              <a:rPr lang="en-US" sz="2800" dirty="0">
                <a:solidFill>
                  <a:srgbClr val="212529"/>
                </a:solidFill>
                <a:latin typeface="Slab"/>
              </a:rPr>
              <a:t>Rx is </a:t>
            </a:r>
            <a:r>
              <a:rPr lang="en-US" sz="2800" b="0" i="0" dirty="0">
                <a:solidFill>
                  <a:srgbClr val="212529"/>
                </a:solidFill>
                <a:effectLst/>
                <a:latin typeface="Slab"/>
              </a:rPr>
              <a:t>obtained promptly &amp; </a:t>
            </a:r>
            <a:r>
              <a:rPr lang="en-US" sz="2800" dirty="0">
                <a:solidFill>
                  <a:srgbClr val="212529"/>
                </a:solidFill>
                <a:latin typeface="Slab"/>
              </a:rPr>
              <a:t>taken as p</a:t>
            </a:r>
            <a:r>
              <a:rPr lang="en-US" sz="2800" b="0" i="0" dirty="0">
                <a:solidFill>
                  <a:srgbClr val="212529"/>
                </a:solidFill>
                <a:effectLst/>
                <a:latin typeface="Slab"/>
              </a:rPr>
              <a:t>rescribed</a:t>
            </a:r>
          </a:p>
          <a:p>
            <a:pPr marL="342900" indent="-342900" algn="ctr"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212529"/>
                </a:solidFill>
                <a:latin typeface="Slab"/>
              </a:rPr>
              <a:t>P</a:t>
            </a:r>
            <a:r>
              <a:rPr lang="en-US" sz="2800" b="0" i="0" dirty="0">
                <a:solidFill>
                  <a:srgbClr val="212529"/>
                </a:solidFill>
                <a:effectLst/>
                <a:latin typeface="Slab"/>
              </a:rPr>
              <a:t>atient will </a:t>
            </a:r>
            <a:r>
              <a:rPr lang="en-US" sz="2800" dirty="0">
                <a:solidFill>
                  <a:srgbClr val="212529"/>
                </a:solidFill>
                <a:latin typeface="Slab"/>
              </a:rPr>
              <a:t>alert clinic on any Rx variations</a:t>
            </a:r>
          </a:p>
          <a:p>
            <a:pPr marL="342900" indent="-342900" algn="ctr"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212529"/>
                </a:solidFill>
                <a:latin typeface="Slab"/>
              </a:rPr>
              <a:t>Patient stores t</a:t>
            </a:r>
            <a:r>
              <a:rPr lang="en-US" sz="2800" b="0" i="0" dirty="0">
                <a:solidFill>
                  <a:srgbClr val="212529"/>
                </a:solidFill>
                <a:effectLst/>
                <a:latin typeface="Slab"/>
              </a:rPr>
              <a:t>heir medicine per label</a:t>
            </a:r>
          </a:p>
          <a:p>
            <a:pPr marL="342900" indent="-342900" algn="ctr">
              <a:buFont typeface="Courier New" panose="02070309020205020404" pitchFamily="49" charset="0"/>
              <a:buChar char="o"/>
            </a:pPr>
            <a:endParaRPr lang="en-US" sz="2800" dirty="0">
              <a:solidFill>
                <a:srgbClr val="212529"/>
              </a:solidFill>
              <a:latin typeface="Slab"/>
            </a:endParaRPr>
          </a:p>
          <a:p>
            <a:pPr marL="342900" indent="-342900" algn="ctr">
              <a:buFont typeface="Courier New" panose="02070309020205020404" pitchFamily="49" charset="0"/>
              <a:buChar char="o"/>
            </a:pPr>
            <a:endParaRPr lang="en-US" sz="2800" b="0" i="0" dirty="0">
              <a:solidFill>
                <a:srgbClr val="212529"/>
              </a:solidFill>
              <a:effectLst/>
              <a:latin typeface="Slab"/>
            </a:endParaRPr>
          </a:p>
          <a:p>
            <a:pPr marL="342900" indent="-342900" algn="ctr">
              <a:buFont typeface="Courier New" panose="02070309020205020404" pitchFamily="49" charset="0"/>
              <a:buChar char="o"/>
            </a:pPr>
            <a:endParaRPr lang="en-US" sz="2800" dirty="0">
              <a:solidFill>
                <a:srgbClr val="212529"/>
              </a:solidFill>
              <a:latin typeface="Slab"/>
            </a:endParaRPr>
          </a:p>
          <a:p>
            <a:pPr algn="ctr"/>
            <a:r>
              <a:rPr lang="en-US" sz="1600" dirty="0">
                <a:solidFill>
                  <a:srgbClr val="212529"/>
                </a:solidFill>
                <a:latin typeface="Open Sans" panose="020B0606030504020204" pitchFamily="34" charset="0"/>
              </a:rPr>
              <a:t>Note: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Open Sans" panose="020B0606030504020204" pitchFamily="34" charset="0"/>
              </a:rPr>
              <a:t>compliance</a:t>
            </a:r>
            <a:r>
              <a:rPr lang="en-US" sz="1600" dirty="0">
                <a:solidFill>
                  <a:srgbClr val="212529"/>
                </a:solidFill>
                <a:latin typeface="Open Sans" panose="020B0606030504020204" pitchFamily="34" charset="0"/>
              </a:rPr>
              <a:t> is more so the patient passively following the Rx without asking questions, etc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endParaRPr lang="en-US" sz="2400" b="0" i="0" dirty="0">
              <a:solidFill>
                <a:srgbClr val="212529"/>
              </a:solidFill>
              <a:effectLst/>
              <a:latin typeface="Slab"/>
            </a:endParaRPr>
          </a:p>
        </p:txBody>
      </p:sp>
    </p:spTree>
    <p:extLst>
      <p:ext uri="{BB962C8B-B14F-4D97-AF65-F5344CB8AC3E}">
        <p14:creationId xmlns:p14="http://schemas.microsoft.com/office/powerpoint/2010/main" val="34653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31489-770F-AA67-2DB1-2686F7C8D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extBox 6">
            <a:extLst>
              <a:ext uri="{FF2B5EF4-FFF2-40B4-BE49-F238E27FC236}">
                <a16:creationId xmlns:a16="http://schemas.microsoft.com/office/drawing/2014/main" id="{222F415B-943D-B515-9544-BE46F83F65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0241241"/>
              </p:ext>
            </p:extLst>
          </p:nvPr>
        </p:nvGraphicFramePr>
        <p:xfrm>
          <a:off x="266700" y="-543336"/>
          <a:ext cx="11639550" cy="3438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2C3D61C-5FE2-3AD0-702E-4E17B0D68F3F}"/>
              </a:ext>
            </a:extLst>
          </p:cNvPr>
          <p:cNvSpPr txBox="1"/>
          <p:nvPr/>
        </p:nvSpPr>
        <p:spPr>
          <a:xfrm>
            <a:off x="471487" y="2385003"/>
            <a:ext cx="1124902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Slab"/>
              </a:rPr>
              <a:t>Originally, a proprietary adherence tool was created.</a:t>
            </a:r>
          </a:p>
          <a:p>
            <a:r>
              <a:rPr lang="en-US" sz="3200" dirty="0">
                <a:latin typeface="Slab"/>
              </a:rPr>
              <a:t>It was supported with validity, sensitivity, &amp; specificity studies.</a:t>
            </a:r>
          </a:p>
          <a:p>
            <a:r>
              <a:rPr lang="en-US" sz="3200" dirty="0">
                <a:latin typeface="Slab"/>
              </a:rPr>
              <a:t>Later, however, it was debunked.*</a:t>
            </a:r>
          </a:p>
          <a:p>
            <a:r>
              <a:rPr lang="en-US" sz="3200" dirty="0">
                <a:latin typeface="Slab"/>
              </a:rPr>
              <a:t>It’s components can still be used to start a conversation.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8B0D1A-529F-C8F9-F8EF-BEFCB23C1191}"/>
              </a:ext>
            </a:extLst>
          </p:cNvPr>
          <p:cNvSpPr txBox="1"/>
          <p:nvPr/>
        </p:nvSpPr>
        <p:spPr>
          <a:xfrm>
            <a:off x="266700" y="5075853"/>
            <a:ext cx="11453812" cy="15497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Slab"/>
                <a:ea typeface="Aptos" panose="020B0004020202020204" pitchFamily="34" charset="0"/>
              </a:rPr>
              <a:t>*Research on an adherence tool model was retracted after a</a:t>
            </a:r>
            <a:r>
              <a:rPr lang="en-US" sz="2800" kern="100" dirty="0">
                <a:latin typeface="Slab"/>
                <a:ea typeface="Aptos" panose="020B0004020202020204" pitchFamily="34" charset="0"/>
              </a:rPr>
              <a:t>n i</a:t>
            </a:r>
            <a:r>
              <a:rPr lang="en-US" sz="2800" kern="100" dirty="0">
                <a:effectLst/>
                <a:latin typeface="Slab"/>
                <a:ea typeface="Aptos" panose="020B0004020202020204" pitchFamily="34" charset="0"/>
              </a:rPr>
              <a:t>ndependent statistical review of the </a:t>
            </a:r>
            <a:r>
              <a:rPr lang="en-US" sz="2800" kern="100" dirty="0">
                <a:latin typeface="Slab"/>
                <a:ea typeface="Aptos" panose="020B0004020202020204" pitchFamily="34" charset="0"/>
              </a:rPr>
              <a:t>data </a:t>
            </a:r>
            <a:r>
              <a:rPr lang="en-US" sz="2800" kern="100" dirty="0">
                <a:effectLst/>
                <a:latin typeface="Slab"/>
                <a:ea typeface="Aptos" panose="020B0004020202020204" pitchFamily="34" charset="0"/>
              </a:rPr>
              <a:t>concluded that the results were misleading and the authors were unable to adequately address the concerns.</a:t>
            </a:r>
          </a:p>
        </p:txBody>
      </p:sp>
    </p:spTree>
    <p:extLst>
      <p:ext uri="{BB962C8B-B14F-4D97-AF65-F5344CB8AC3E}">
        <p14:creationId xmlns:p14="http://schemas.microsoft.com/office/powerpoint/2010/main" val="394813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D6DA2-DF06-2083-B976-CECE2389B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extBox 6">
            <a:extLst>
              <a:ext uri="{FF2B5EF4-FFF2-40B4-BE49-F238E27FC236}">
                <a16:creationId xmlns:a16="http://schemas.microsoft.com/office/drawing/2014/main" id="{CD51B272-1B1F-984C-4E6E-05B3C3685A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5153952"/>
              </p:ext>
            </p:extLst>
          </p:nvPr>
        </p:nvGraphicFramePr>
        <p:xfrm>
          <a:off x="266700" y="-543336"/>
          <a:ext cx="11639550" cy="3438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F8E3148-138C-EEAA-EB17-29CE2A64F33F}"/>
              </a:ext>
            </a:extLst>
          </p:cNvPr>
          <p:cNvSpPr txBox="1"/>
          <p:nvPr/>
        </p:nvSpPr>
        <p:spPr>
          <a:xfrm>
            <a:off x="1504951" y="3055888"/>
            <a:ext cx="111252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Courier New" panose="02070309020205020404" pitchFamily="49" charset="0"/>
              <a:buChar char="o"/>
            </a:pPr>
            <a:r>
              <a:rPr lang="en-US" sz="2800" dirty="0">
                <a:latin typeface="Slab"/>
              </a:rPr>
              <a:t>What does this medication mean to you? [Conviction]</a:t>
            </a:r>
          </a:p>
          <a:p>
            <a:pPr marL="514350" indent="-514350">
              <a:buFont typeface="Courier New" panose="02070309020205020404" pitchFamily="49" charset="0"/>
              <a:buChar char="o"/>
            </a:pPr>
            <a:r>
              <a:rPr lang="en-US" sz="2800" dirty="0">
                <a:latin typeface="Slab"/>
              </a:rPr>
              <a:t>What concerns do you have about this med? [Concern]</a:t>
            </a:r>
          </a:p>
          <a:p>
            <a:pPr marL="514350" indent="-514350">
              <a:buFont typeface="Courier New" panose="02070309020205020404" pitchFamily="49" charset="0"/>
              <a:buChar char="o"/>
            </a:pPr>
            <a:r>
              <a:rPr lang="en-US" sz="2800" dirty="0">
                <a:latin typeface="Slab"/>
              </a:rPr>
              <a:t>How much does this medicine cost? [Financially, emotionally]</a:t>
            </a:r>
          </a:p>
        </p:txBody>
      </p:sp>
    </p:spTree>
    <p:extLst>
      <p:ext uri="{BB962C8B-B14F-4D97-AF65-F5344CB8AC3E}">
        <p14:creationId xmlns:p14="http://schemas.microsoft.com/office/powerpoint/2010/main" val="4134665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D197A-02BB-FFB0-5282-43A40497A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extBox 6">
            <a:extLst>
              <a:ext uri="{FF2B5EF4-FFF2-40B4-BE49-F238E27FC236}">
                <a16:creationId xmlns:a16="http://schemas.microsoft.com/office/drawing/2014/main" id="{C6BC067C-39B3-DC91-3F3A-15214750F1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4878607"/>
              </p:ext>
            </p:extLst>
          </p:nvPr>
        </p:nvGraphicFramePr>
        <p:xfrm>
          <a:off x="1732359" y="-247650"/>
          <a:ext cx="8727281" cy="24197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34DCE4D-0066-89B7-3600-C858C5AC3BD7}"/>
              </a:ext>
            </a:extLst>
          </p:cNvPr>
          <p:cNvSpPr txBox="1"/>
          <p:nvPr/>
        </p:nvSpPr>
        <p:spPr>
          <a:xfrm>
            <a:off x="704850" y="1859162"/>
            <a:ext cx="1091565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Slab"/>
              </a:rPr>
              <a:t>Being human: forgetfulness, not liking the taste, etc</a:t>
            </a:r>
          </a:p>
          <a:p>
            <a:pPr algn="l">
              <a:buNone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Slab"/>
              </a:rPr>
              <a:t>Apathy of the significance of the underlying disorder</a:t>
            </a:r>
          </a:p>
          <a:p>
            <a:pPr algn="l">
              <a:buNone/>
            </a:pPr>
            <a:r>
              <a:rPr lang="en-US" sz="3200" dirty="0">
                <a:solidFill>
                  <a:srgbClr val="000000"/>
                </a:solidFill>
                <a:latin typeface="Slab"/>
              </a:rPr>
              <a:t>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lab"/>
              </a:rPr>
              <a:t>nconvenience</a:t>
            </a:r>
          </a:p>
          <a:p>
            <a:pPr algn="l">
              <a:buNone/>
            </a:pPr>
            <a:r>
              <a:rPr lang="en-US" sz="3200" dirty="0">
                <a:solidFill>
                  <a:srgbClr val="000000"/>
                </a:solidFill>
                <a:latin typeface="Slab"/>
              </a:rPr>
              <a:t>D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lab"/>
              </a:rPr>
              <a:t>islike of the precautions or potential </a:t>
            </a:r>
            <a:r>
              <a:rPr lang="en-US" sz="3200" dirty="0">
                <a:solidFill>
                  <a:srgbClr val="000000"/>
                </a:solidFill>
                <a:latin typeface="Slab"/>
              </a:rPr>
              <a:t>adverse effects</a:t>
            </a:r>
            <a:endParaRPr lang="en-US" sz="3200" b="0" i="0" dirty="0">
              <a:solidFill>
                <a:srgbClr val="000000"/>
              </a:solidFill>
              <a:effectLst/>
              <a:latin typeface="Slab"/>
            </a:endParaRPr>
          </a:p>
          <a:p>
            <a:pPr algn="l">
              <a:buNone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Slab"/>
              </a:rPr>
              <a:t>Financial concerns</a:t>
            </a:r>
          </a:p>
          <a:p>
            <a:pPr algn="l">
              <a:buNone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Slab"/>
              </a:rPr>
              <a:t>Misunderstanding of prescription instructions</a:t>
            </a:r>
          </a:p>
          <a:p>
            <a:pPr algn="l">
              <a:buNone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Slab"/>
              </a:rPr>
              <a:t>No faith in the medication’s efficacy</a:t>
            </a:r>
          </a:p>
          <a:p>
            <a:pPr algn="l">
              <a:buNone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Slab"/>
              </a:rPr>
              <a:t>Physical difficulties (eg, with swallowing</a:t>
            </a:r>
            <a:r>
              <a:rPr lang="en-US" sz="3200" dirty="0">
                <a:solidFill>
                  <a:srgbClr val="000000"/>
                </a:solidFill>
                <a:latin typeface="Slab"/>
              </a:rPr>
              <a:t>,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lab"/>
              </a:rPr>
              <a:t>opening bottles, etc)</a:t>
            </a:r>
          </a:p>
          <a:p>
            <a:pPr algn="l">
              <a:buNone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Slab"/>
              </a:rPr>
              <a:t>Reduction, fluctuation, or disappearance of symptoms</a:t>
            </a:r>
            <a:endParaRPr lang="en-US" sz="3200" dirty="0">
              <a:solidFill>
                <a:srgbClr val="000000"/>
              </a:solidFill>
              <a:latin typeface="Slab"/>
            </a:endParaRPr>
          </a:p>
          <a:p>
            <a:pPr algn="l">
              <a:buNone/>
            </a:pPr>
            <a:endParaRPr lang="en-US" b="0" i="0" dirty="0">
              <a:solidFill>
                <a:srgbClr val="000000"/>
              </a:solidFill>
              <a:effectLst/>
              <a:latin typeface="Slab"/>
            </a:endParaRPr>
          </a:p>
        </p:txBody>
      </p:sp>
    </p:spTree>
    <p:extLst>
      <p:ext uri="{BB962C8B-B14F-4D97-AF65-F5344CB8AC3E}">
        <p14:creationId xmlns:p14="http://schemas.microsoft.com/office/powerpoint/2010/main" val="284500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D9A6C6-009F-270B-0CCA-DD0CF7FB6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extBox 6">
            <a:extLst>
              <a:ext uri="{FF2B5EF4-FFF2-40B4-BE49-F238E27FC236}">
                <a16:creationId xmlns:a16="http://schemas.microsoft.com/office/drawing/2014/main" id="{EABC82D2-47BB-E17E-624A-A511272A6C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8402054"/>
              </p:ext>
            </p:extLst>
          </p:nvPr>
        </p:nvGraphicFramePr>
        <p:xfrm>
          <a:off x="266700" y="-543336"/>
          <a:ext cx="11639550" cy="3438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FEEE3B4-0107-4381-95EC-0D6AD8C76C81}"/>
              </a:ext>
            </a:extLst>
          </p:cNvPr>
          <p:cNvSpPr txBox="1"/>
          <p:nvPr/>
        </p:nvSpPr>
        <p:spPr>
          <a:xfrm>
            <a:off x="285750" y="2044005"/>
            <a:ext cx="11658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Slab"/>
              </a:rPr>
              <a:t>Scenario: A person takes lorazepam, 1 mg po 1-2x/d maximum prn restlessness</a:t>
            </a:r>
          </a:p>
          <a:p>
            <a:r>
              <a:rPr lang="en-US" sz="2800" dirty="0">
                <a:latin typeface="Slab"/>
              </a:rPr>
              <a:t>Rx amt:   #60 pills dispensed &amp; picked up every 30 days for past 2 years</a:t>
            </a:r>
          </a:p>
          <a:p>
            <a:r>
              <a:rPr lang="en-US" sz="2800" dirty="0">
                <a:latin typeface="Slab"/>
              </a:rPr>
              <a:t>Pt says:   “My anxiety is worsening &amp; I just want another refill”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80A035-AEB9-D148-B881-D1F822865B03}"/>
              </a:ext>
            </a:extLst>
          </p:cNvPr>
          <p:cNvSpPr txBox="1"/>
          <p:nvPr/>
        </p:nvSpPr>
        <p:spPr>
          <a:xfrm>
            <a:off x="285750" y="3604557"/>
            <a:ext cx="43787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Slab"/>
              </a:rPr>
              <a:t>Thoughts? Options?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05E28B-195A-12EF-F6EB-D79628D3AF22}"/>
              </a:ext>
            </a:extLst>
          </p:cNvPr>
          <p:cNvSpPr txBox="1"/>
          <p:nvPr/>
        </p:nvSpPr>
        <p:spPr>
          <a:xfrm>
            <a:off x="1311728" y="4303334"/>
            <a:ext cx="1015365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lphaUcPeriod"/>
            </a:pPr>
            <a:r>
              <a:rPr lang="en-US" sz="2800" dirty="0">
                <a:latin typeface="Slab"/>
              </a:rPr>
              <a:t>Do nothing -- If so, make it an active choice &amp; discuss w/ patient</a:t>
            </a:r>
          </a:p>
          <a:p>
            <a:pPr marL="514350" indent="-514350">
              <a:buAutoNum type="alphaUcPeriod"/>
            </a:pPr>
            <a:r>
              <a:rPr lang="en-US" sz="2800" dirty="0">
                <a:latin typeface="Slab"/>
              </a:rPr>
              <a:t>Use adherence queries: Do you use them all up? I’m curious about any side effects you may have?</a:t>
            </a:r>
          </a:p>
          <a:p>
            <a:pPr marL="514350" indent="-514350">
              <a:buAutoNum type="alphaUcPeriod"/>
            </a:pPr>
            <a:r>
              <a:rPr lang="en-US" sz="2800" dirty="0">
                <a:latin typeface="Slab"/>
              </a:rPr>
              <a:t>Note that it’s a prn, may not be working effectively anymore</a:t>
            </a:r>
          </a:p>
          <a:p>
            <a:pPr marL="514350" indent="-514350">
              <a:buAutoNum type="alphaUcPeriod"/>
            </a:pPr>
            <a:r>
              <a:rPr lang="en-US" sz="2800" dirty="0">
                <a:latin typeface="Slab"/>
              </a:rPr>
              <a:t>With your expertise, decrease the total dispensed slowly</a:t>
            </a:r>
          </a:p>
        </p:txBody>
      </p:sp>
    </p:spTree>
    <p:extLst>
      <p:ext uri="{BB962C8B-B14F-4D97-AF65-F5344CB8AC3E}">
        <p14:creationId xmlns:p14="http://schemas.microsoft.com/office/powerpoint/2010/main" val="822196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3676</TotalTime>
  <Words>1142</Words>
  <Application>Microsoft Office PowerPoint</Application>
  <PresentationFormat>Widescreen</PresentationFormat>
  <Paragraphs>139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Aptos</vt:lpstr>
      <vt:lpstr>Aptos Display</vt:lpstr>
      <vt:lpstr>Arial</vt:lpstr>
      <vt:lpstr>Calibri</vt:lpstr>
      <vt:lpstr>Congenial</vt:lpstr>
      <vt:lpstr>Courier New</vt:lpstr>
      <vt:lpstr>Open Sans</vt:lpstr>
      <vt:lpstr>Slab</vt:lpstr>
      <vt:lpstr>Times New Roman</vt:lpstr>
      <vt:lpstr>Wingdings</vt:lpstr>
      <vt:lpstr>Office Theme</vt:lpstr>
      <vt:lpstr>  April 13, 2026 Iowa PA Society Conference Des Moines, Iowa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Woods, Caroline A.</dc:creator>
  <cp:lastModifiedBy>Woods, Caroline A.</cp:lastModifiedBy>
  <cp:revision>153</cp:revision>
  <dcterms:created xsi:type="dcterms:W3CDTF">2025-12-10T21:14:05Z</dcterms:created>
  <dcterms:modified xsi:type="dcterms:W3CDTF">2026-04-13T04:07:23Z</dcterms:modified>
</cp:coreProperties>
</file>