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71" r:id="rId10"/>
    <p:sldId id="270" r:id="rId11"/>
    <p:sldId id="272" r:id="rId12"/>
    <p:sldId id="273" r:id="rId13"/>
    <p:sldId id="283" r:id="rId14"/>
    <p:sldId id="264" r:id="rId15"/>
    <p:sldId id="268" r:id="rId16"/>
    <p:sldId id="263" r:id="rId17"/>
    <p:sldId id="262" r:id="rId18"/>
    <p:sldId id="261" r:id="rId19"/>
    <p:sldId id="266" r:id="rId20"/>
    <p:sldId id="274" r:id="rId21"/>
    <p:sldId id="279" r:id="rId22"/>
    <p:sldId id="275" r:id="rId23"/>
    <p:sldId id="267" r:id="rId24"/>
    <p:sldId id="269" r:id="rId25"/>
    <p:sldId id="276" r:id="rId26"/>
    <p:sldId id="277" r:id="rId27"/>
    <p:sldId id="281" r:id="rId28"/>
    <p:sldId id="282" r:id="rId29"/>
    <p:sldId id="280" r:id="rId30"/>
    <p:sldId id="278"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3267F-AFAC-402B-8394-DD7C7197AC3C}" v="4" dt="2025-10-08T21:51:54.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9" autoAdjust="0"/>
    <p:restoredTop sz="94660"/>
  </p:normalViewPr>
  <p:slideViewPr>
    <p:cSldViewPr snapToGrid="0">
      <p:cViewPr varScale="1">
        <p:scale>
          <a:sx n="108" d="100"/>
          <a:sy n="108" d="100"/>
        </p:scale>
        <p:origin x="132"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1243-42F2-51DE-5D8A-A48EF09C43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7DF316-D201-0A58-38E1-30C31B634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05EBA-E8B7-2EA6-05FB-23FF8AF2B3CB}"/>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5" name="Footer Placeholder 4">
            <a:extLst>
              <a:ext uri="{FF2B5EF4-FFF2-40B4-BE49-F238E27FC236}">
                <a16:creationId xmlns:a16="http://schemas.microsoft.com/office/drawing/2014/main" id="{9D8766DC-4349-647F-5FB7-C031BD284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BD728-6197-AA24-38B4-DD6C2F0D0CE9}"/>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400874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473C-AB10-BBA4-F48A-A61C74DA70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0D1CCE-BDF3-9323-85B3-3DD5533AB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CC77-AB49-00A6-8EF9-6C63E6D0956F}"/>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5" name="Footer Placeholder 4">
            <a:extLst>
              <a:ext uri="{FF2B5EF4-FFF2-40B4-BE49-F238E27FC236}">
                <a16:creationId xmlns:a16="http://schemas.microsoft.com/office/drawing/2014/main" id="{67C13038-5663-6D24-DA6E-51D0D1B30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1A651-E99D-E7B5-97D8-3F874FC9D172}"/>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426027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41C2A-B23A-38A1-3296-464655C342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5DA4FB-5E6F-9240-D708-356BAEDDB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F7419-557C-EB97-FAE4-354AACEACB03}"/>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5" name="Footer Placeholder 4">
            <a:extLst>
              <a:ext uri="{FF2B5EF4-FFF2-40B4-BE49-F238E27FC236}">
                <a16:creationId xmlns:a16="http://schemas.microsoft.com/office/drawing/2014/main" id="{B207E7A1-D68A-CD3E-3A8F-664A01408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C37B9-DCD4-3B98-6839-2A394C5F8682}"/>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235925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0149-E619-1341-21ED-1D934466D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9B68E-4B19-300B-9E0A-9830D0D465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DD189-B3E7-13FF-81D3-1084E5300705}"/>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5" name="Footer Placeholder 4">
            <a:extLst>
              <a:ext uri="{FF2B5EF4-FFF2-40B4-BE49-F238E27FC236}">
                <a16:creationId xmlns:a16="http://schemas.microsoft.com/office/drawing/2014/main" id="{EB53AA7A-5C2E-C32F-F3C5-16652A93E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8CD1F-1CD0-83C1-1E66-E7B5EE76B48E}"/>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54283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8091-DD5F-72D2-F4AE-33A77127F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6803F0-68B2-E331-EFD0-9A71CC65F5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6152B-E3AE-3FB0-EABD-B33CB9F4F25A}"/>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5" name="Footer Placeholder 4">
            <a:extLst>
              <a:ext uri="{FF2B5EF4-FFF2-40B4-BE49-F238E27FC236}">
                <a16:creationId xmlns:a16="http://schemas.microsoft.com/office/drawing/2014/main" id="{D0E7B743-3387-53D9-5340-E0221B748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45230-41A2-167B-C65F-2E803938D1AD}"/>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315531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42B1-758C-27A2-FA0B-057AF6DAE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185F3-ECE1-3B95-C451-4E32A0187D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C1091-CC20-146A-7B55-872D0497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6CB5F-9DC4-80D3-02D5-E6C7594F9A9E}"/>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6" name="Footer Placeholder 5">
            <a:extLst>
              <a:ext uri="{FF2B5EF4-FFF2-40B4-BE49-F238E27FC236}">
                <a16:creationId xmlns:a16="http://schemas.microsoft.com/office/drawing/2014/main" id="{F8CE0BD8-8116-D761-A8F6-CCF69242B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87155-7C67-C270-FFB5-F818F30FFAEA}"/>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350742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DCD5-8A28-69C1-13E0-DF5945ADCF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AAD03E-8151-2A8F-E1AF-D1DF10CD5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32CA2-6710-A195-4E7D-C08EF9713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02393-3CFB-9E87-EE91-766ED60EC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7A9FA4-7431-D832-1C9D-68C0398FDD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3FB831-5879-288B-B9A2-E4FA220D31A7}"/>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8" name="Footer Placeholder 7">
            <a:extLst>
              <a:ext uri="{FF2B5EF4-FFF2-40B4-BE49-F238E27FC236}">
                <a16:creationId xmlns:a16="http://schemas.microsoft.com/office/drawing/2014/main" id="{FE7D3926-54BE-56FE-36ED-75C06DF799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8C36A0-F74A-0E2F-D96B-B00623199484}"/>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65209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6715-9A66-9D9B-E1C3-0B3D51062B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9E74CE-DBB3-90E0-6710-C291336939EB}"/>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4" name="Footer Placeholder 3">
            <a:extLst>
              <a:ext uri="{FF2B5EF4-FFF2-40B4-BE49-F238E27FC236}">
                <a16:creationId xmlns:a16="http://schemas.microsoft.com/office/drawing/2014/main" id="{B32C7A5E-8D15-D59A-628C-E5D8338B4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23EEF6-FC0E-0849-49CC-E6E4915AF479}"/>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209981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50E92-E353-BF64-C15F-0CE81650BC58}"/>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3" name="Footer Placeholder 2">
            <a:extLst>
              <a:ext uri="{FF2B5EF4-FFF2-40B4-BE49-F238E27FC236}">
                <a16:creationId xmlns:a16="http://schemas.microsoft.com/office/drawing/2014/main" id="{7F11157E-7CB1-121E-83E0-A9EB29367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F7DF55-2EB6-DDE0-E546-E3412CCEF70C}"/>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50567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79FD-C76D-B5CB-5023-93A68C63D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4D1166-D800-6338-3DF1-C12D9477C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832654-E074-F9CD-F98C-8489884C5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12DB-DD42-350D-572A-C746266FCBFB}"/>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6" name="Footer Placeholder 5">
            <a:extLst>
              <a:ext uri="{FF2B5EF4-FFF2-40B4-BE49-F238E27FC236}">
                <a16:creationId xmlns:a16="http://schemas.microsoft.com/office/drawing/2014/main" id="{BA6DF85A-D017-CB98-670D-FB0434395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847BE-BDEF-91AC-3A29-854EDCCC0F1C}"/>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363732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B8AF2-7787-74EA-9252-833094AB2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7F918C-F1A5-2CE8-E59F-05B487E41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3EDD5E-6CAC-90A3-DE11-B90F8D716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0ACC7-1969-0F61-0942-3EFBFF1F76B3}"/>
              </a:ext>
            </a:extLst>
          </p:cNvPr>
          <p:cNvSpPr>
            <a:spLocks noGrp="1"/>
          </p:cNvSpPr>
          <p:nvPr>
            <p:ph type="dt" sz="half" idx="10"/>
          </p:nvPr>
        </p:nvSpPr>
        <p:spPr/>
        <p:txBody>
          <a:bodyPr/>
          <a:lstStyle/>
          <a:p>
            <a:fld id="{602FEC4B-E473-4238-B420-D8FE0BCE9E4A}" type="datetimeFigureOut">
              <a:rPr lang="en-US" smtClean="0"/>
              <a:t>10/6/2025</a:t>
            </a:fld>
            <a:endParaRPr lang="en-US"/>
          </a:p>
        </p:txBody>
      </p:sp>
      <p:sp>
        <p:nvSpPr>
          <p:cNvPr id="6" name="Footer Placeholder 5">
            <a:extLst>
              <a:ext uri="{FF2B5EF4-FFF2-40B4-BE49-F238E27FC236}">
                <a16:creationId xmlns:a16="http://schemas.microsoft.com/office/drawing/2014/main" id="{6D330C1A-0859-DF14-80D9-E37C30944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ED108-C3AA-2E58-BB58-91F869DC5157}"/>
              </a:ext>
            </a:extLst>
          </p:cNvPr>
          <p:cNvSpPr>
            <a:spLocks noGrp="1"/>
          </p:cNvSpPr>
          <p:nvPr>
            <p:ph type="sldNum" sz="quarter" idx="12"/>
          </p:nvPr>
        </p:nvSpPr>
        <p:spPr/>
        <p:txBody>
          <a:bodyPr/>
          <a:lstStyle/>
          <a:p>
            <a:fld id="{425ED287-180A-4910-8AAD-8DF21E73E374}" type="slidenum">
              <a:rPr lang="en-US" smtClean="0"/>
              <a:t>‹#›</a:t>
            </a:fld>
            <a:endParaRPr lang="en-US"/>
          </a:p>
        </p:txBody>
      </p:sp>
    </p:spTree>
    <p:extLst>
      <p:ext uri="{BB962C8B-B14F-4D97-AF65-F5344CB8AC3E}">
        <p14:creationId xmlns:p14="http://schemas.microsoft.com/office/powerpoint/2010/main" val="3500543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40ADE-C655-A24F-C9B1-8D3ABBD57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C57F4-654F-5441-42ED-BC94B3D1E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C5BED-ED1E-9944-7452-0FCE734BE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2FEC4B-E473-4238-B420-D8FE0BCE9E4A}" type="datetimeFigureOut">
              <a:rPr lang="en-US" smtClean="0"/>
              <a:t>10/6/2025</a:t>
            </a:fld>
            <a:endParaRPr lang="en-US"/>
          </a:p>
        </p:txBody>
      </p:sp>
      <p:sp>
        <p:nvSpPr>
          <p:cNvPr id="5" name="Footer Placeholder 4">
            <a:extLst>
              <a:ext uri="{FF2B5EF4-FFF2-40B4-BE49-F238E27FC236}">
                <a16:creationId xmlns:a16="http://schemas.microsoft.com/office/drawing/2014/main" id="{6CC64466-9951-87A1-A95B-B8B769BFF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10B964-2C6F-9009-A816-50F1879F60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5ED287-180A-4910-8AAD-8DF21E73E374}" type="slidenum">
              <a:rPr lang="en-US" smtClean="0"/>
              <a:t>‹#›</a:t>
            </a:fld>
            <a:endParaRPr lang="en-US"/>
          </a:p>
        </p:txBody>
      </p:sp>
    </p:spTree>
    <p:extLst>
      <p:ext uri="{BB962C8B-B14F-4D97-AF65-F5344CB8AC3E}">
        <p14:creationId xmlns:p14="http://schemas.microsoft.com/office/powerpoint/2010/main" val="216575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ammed.wisc.edu/files/webfm-uploads/documents/outreach/im/handout_ai_diet_patien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otherflushingmidlif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8" descr="Roller Coaster Ride Stock Photos, Pictures &amp; Royalty-Free Images - iStock">
            <a:extLst>
              <a:ext uri="{FF2B5EF4-FFF2-40B4-BE49-F238E27FC236}">
                <a16:creationId xmlns:a16="http://schemas.microsoft.com/office/drawing/2014/main" id="{E379F78E-922D-8F3D-E9F6-429A44D1CE65}"/>
              </a:ext>
            </a:extLst>
          </p:cNvPr>
          <p:cNvSpPr>
            <a:spLocks noGrp="1" noChangeAspect="1" noChangeArrowheads="1"/>
          </p:cNvSpPr>
          <p:nvPr>
            <p:ph idx="1"/>
          </p:nvPr>
        </p:nvSpPr>
        <p:spPr bwMode="auto">
          <a:xfrm>
            <a:off x="838200" y="729916"/>
            <a:ext cx="10515600" cy="54703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rmAutofit/>
          </a:bodyPr>
          <a:lstStyle/>
          <a:p>
            <a:pPr marL="0" indent="0" algn="ctr">
              <a:buNone/>
            </a:pPr>
            <a:r>
              <a:rPr lang="en-US" sz="4800" dirty="0"/>
              <a:t>Navigating the rocky seas of Perimenopause</a:t>
            </a:r>
          </a:p>
          <a:p>
            <a:pPr marL="0" indent="0" algn="ctr">
              <a:buNone/>
            </a:pPr>
            <a:endParaRPr lang="en-US" sz="4800" dirty="0"/>
          </a:p>
          <a:p>
            <a:pPr marL="0" indent="0" algn="ctr">
              <a:buNone/>
            </a:pPr>
            <a:r>
              <a:rPr lang="en-US" sz="3200" dirty="0"/>
              <a:t>Elizabeth Graf, PA-C</a:t>
            </a:r>
          </a:p>
          <a:p>
            <a:pPr marL="0" indent="0" algn="ctr">
              <a:buNone/>
            </a:pPr>
            <a:r>
              <a:rPr lang="en-US" sz="3200" dirty="0"/>
              <a:t>Certified Menopause Practitioner</a:t>
            </a:r>
          </a:p>
          <a:p>
            <a:pPr marL="0" indent="0" algn="ctr">
              <a:buNone/>
            </a:pPr>
            <a:r>
              <a:rPr lang="en-US" sz="2400" dirty="0"/>
              <a:t>University of Iowa OB/GYN</a:t>
            </a:r>
          </a:p>
          <a:p>
            <a:pPr marL="0" indent="0" algn="ctr">
              <a:buNone/>
            </a:pPr>
            <a:r>
              <a:rPr lang="en-US" sz="2400" dirty="0"/>
              <a:t>Division of Reproductive Endocrinology and Infertility</a:t>
            </a:r>
          </a:p>
        </p:txBody>
      </p:sp>
    </p:spTree>
    <p:extLst>
      <p:ext uri="{BB962C8B-B14F-4D97-AF65-F5344CB8AC3E}">
        <p14:creationId xmlns:p14="http://schemas.microsoft.com/office/powerpoint/2010/main" val="373336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B4A402-F4B1-9557-A95B-922B8D28AE25}"/>
              </a:ext>
            </a:extLst>
          </p:cNvPr>
          <p:cNvPicPr>
            <a:picLocks noChangeAspect="1"/>
          </p:cNvPicPr>
          <p:nvPr/>
        </p:nvPicPr>
        <p:blipFill>
          <a:blip r:embed="rId2"/>
          <a:stretch>
            <a:fillRect/>
          </a:stretch>
        </p:blipFill>
        <p:spPr>
          <a:xfrm>
            <a:off x="6579131" y="0"/>
            <a:ext cx="5144350" cy="6858000"/>
          </a:xfrm>
          <a:prstGeom prst="rect">
            <a:avLst/>
          </a:prstGeom>
        </p:spPr>
      </p:pic>
      <p:sp>
        <p:nvSpPr>
          <p:cNvPr id="9" name="TextBox 8">
            <a:extLst>
              <a:ext uri="{FF2B5EF4-FFF2-40B4-BE49-F238E27FC236}">
                <a16:creationId xmlns:a16="http://schemas.microsoft.com/office/drawing/2014/main" id="{4507FC90-F134-9630-3261-8DF879FE2666}"/>
              </a:ext>
            </a:extLst>
          </p:cNvPr>
          <p:cNvSpPr txBox="1"/>
          <p:nvPr/>
        </p:nvSpPr>
        <p:spPr>
          <a:xfrm>
            <a:off x="180512" y="0"/>
            <a:ext cx="6309065" cy="6124754"/>
          </a:xfrm>
          <a:prstGeom prst="rect">
            <a:avLst/>
          </a:prstGeom>
          <a:noFill/>
        </p:spPr>
        <p:txBody>
          <a:bodyPr wrap="square">
            <a:spAutoFit/>
          </a:bodyPr>
          <a:lstStyle/>
          <a:p>
            <a:r>
              <a:rPr lang="en-US" sz="2800" b="1" dirty="0"/>
              <a:t>Use these tips to help navigate the visit</a:t>
            </a:r>
          </a:p>
          <a:p>
            <a:pPr marL="742950" lvl="1" indent="-285750">
              <a:buFont typeface="Arial" panose="020B0604020202020204" pitchFamily="34" charset="0"/>
              <a:buChar char="•"/>
            </a:pPr>
            <a:r>
              <a:rPr lang="en-US" sz="2800" dirty="0"/>
              <a:t>Ask what their goals are for today’s visit</a:t>
            </a:r>
          </a:p>
          <a:p>
            <a:pPr marL="742950" lvl="1" indent="-285750">
              <a:buFont typeface="Arial" panose="020B0604020202020204" pitchFamily="34" charset="0"/>
              <a:buChar char="•"/>
            </a:pPr>
            <a:r>
              <a:rPr lang="en-US" sz="2800" dirty="0"/>
              <a:t>Write them down and ask, “what else?”</a:t>
            </a:r>
          </a:p>
          <a:p>
            <a:pPr marL="742950" lvl="1" indent="-285750">
              <a:buFont typeface="Arial" panose="020B0604020202020204" pitchFamily="34" charset="0"/>
              <a:buChar char="•"/>
            </a:pPr>
            <a:r>
              <a:rPr lang="en-US" sz="2800" dirty="0"/>
              <a:t>Validate that </a:t>
            </a:r>
            <a:r>
              <a:rPr lang="en-US" sz="2800" b="1" dirty="0"/>
              <a:t>this is a lot of things to be experiencing</a:t>
            </a:r>
          </a:p>
          <a:p>
            <a:pPr marL="742950" lvl="1" indent="-285750">
              <a:buFont typeface="Arial" panose="020B0604020202020204" pitchFamily="34" charset="0"/>
              <a:buChar char="•"/>
            </a:pPr>
            <a:r>
              <a:rPr lang="en-US" sz="2800" dirty="0"/>
              <a:t>Reassure they are in the right place</a:t>
            </a:r>
          </a:p>
          <a:p>
            <a:pPr marL="742950" lvl="1" indent="-285750">
              <a:buFont typeface="Arial" panose="020B0604020202020204" pitchFamily="34" charset="0"/>
              <a:buChar char="•"/>
            </a:pPr>
            <a:r>
              <a:rPr lang="en-US" sz="2800" dirty="0"/>
              <a:t>Ask what they want to focus on today</a:t>
            </a:r>
          </a:p>
          <a:p>
            <a:pPr marL="742950" lvl="1" indent="-285750">
              <a:buFont typeface="Arial" panose="020B0604020202020204" pitchFamily="34" charset="0"/>
              <a:buChar char="•"/>
            </a:pPr>
            <a:r>
              <a:rPr lang="en-US" sz="2800" dirty="0"/>
              <a:t>Reassure that we will schedule follow ups to monitor symptoms and treatment outcomes</a:t>
            </a:r>
          </a:p>
        </p:txBody>
      </p:sp>
    </p:spTree>
    <p:extLst>
      <p:ext uri="{BB962C8B-B14F-4D97-AF65-F5344CB8AC3E}">
        <p14:creationId xmlns:p14="http://schemas.microsoft.com/office/powerpoint/2010/main" val="5778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89B0-06B0-B02B-6EBF-AFCCD529C21C}"/>
              </a:ext>
            </a:extLst>
          </p:cNvPr>
          <p:cNvSpPr>
            <a:spLocks noGrp="1"/>
          </p:cNvSpPr>
          <p:nvPr>
            <p:ph type="title"/>
          </p:nvPr>
        </p:nvSpPr>
        <p:spPr/>
        <p:txBody>
          <a:bodyPr>
            <a:normAutofit fontScale="90000"/>
          </a:bodyPr>
          <a:lstStyle/>
          <a:p>
            <a:r>
              <a:rPr lang="en-US" dirty="0"/>
              <a:t>The beautiful menstrual cycle:</a:t>
            </a:r>
            <a:br>
              <a:rPr lang="en-US" dirty="0"/>
            </a:br>
            <a:br>
              <a:rPr lang="en-US" dirty="0"/>
            </a:br>
            <a:r>
              <a:rPr lang="en-US" dirty="0"/>
              <a:t>What can go wrong?</a:t>
            </a:r>
          </a:p>
        </p:txBody>
      </p:sp>
      <p:pic>
        <p:nvPicPr>
          <p:cNvPr id="9" name="Picture 8">
            <a:extLst>
              <a:ext uri="{FF2B5EF4-FFF2-40B4-BE49-F238E27FC236}">
                <a16:creationId xmlns:a16="http://schemas.microsoft.com/office/drawing/2014/main" id="{E9D67C26-92D9-B186-00FC-3756B0073AC1}"/>
              </a:ext>
            </a:extLst>
          </p:cNvPr>
          <p:cNvPicPr>
            <a:picLocks noChangeAspect="1"/>
          </p:cNvPicPr>
          <p:nvPr/>
        </p:nvPicPr>
        <p:blipFill>
          <a:blip r:embed="rId2"/>
          <a:stretch>
            <a:fillRect/>
          </a:stretch>
        </p:blipFill>
        <p:spPr>
          <a:xfrm>
            <a:off x="5144230" y="0"/>
            <a:ext cx="6288732" cy="6858000"/>
          </a:xfrm>
          <a:prstGeom prst="rect">
            <a:avLst/>
          </a:prstGeom>
        </p:spPr>
      </p:pic>
      <p:sp>
        <p:nvSpPr>
          <p:cNvPr id="3" name="TextBox 2">
            <a:extLst>
              <a:ext uri="{FF2B5EF4-FFF2-40B4-BE49-F238E27FC236}">
                <a16:creationId xmlns:a16="http://schemas.microsoft.com/office/drawing/2014/main" id="{93E26387-25CC-7FBB-014E-7338D6B68746}"/>
              </a:ext>
            </a:extLst>
          </p:cNvPr>
          <p:cNvSpPr txBox="1"/>
          <p:nvPr/>
        </p:nvSpPr>
        <p:spPr>
          <a:xfrm>
            <a:off x="5797125" y="2982896"/>
            <a:ext cx="1331650" cy="1200329"/>
          </a:xfrm>
          <a:prstGeom prst="rect">
            <a:avLst/>
          </a:prstGeom>
          <a:noFill/>
        </p:spPr>
        <p:txBody>
          <a:bodyPr wrap="square" rtlCol="0">
            <a:spAutoFit/>
          </a:bodyPr>
          <a:lstStyle/>
          <a:p>
            <a:r>
              <a:rPr lang="en-US" dirty="0"/>
              <a:t>Menstrual problems</a:t>
            </a:r>
          </a:p>
          <a:p>
            <a:r>
              <a:rPr lang="en-US" dirty="0"/>
              <a:t>Migraines</a:t>
            </a:r>
          </a:p>
          <a:p>
            <a:r>
              <a:rPr lang="en-US" dirty="0"/>
              <a:t>Hot flashes</a:t>
            </a:r>
          </a:p>
        </p:txBody>
      </p:sp>
      <p:sp>
        <p:nvSpPr>
          <p:cNvPr id="7" name="TextBox 6">
            <a:extLst>
              <a:ext uri="{FF2B5EF4-FFF2-40B4-BE49-F238E27FC236}">
                <a16:creationId xmlns:a16="http://schemas.microsoft.com/office/drawing/2014/main" id="{AA08BCE2-0055-67ED-C9DF-67CBD3C2AFD6}"/>
              </a:ext>
            </a:extLst>
          </p:cNvPr>
          <p:cNvSpPr txBox="1"/>
          <p:nvPr/>
        </p:nvSpPr>
        <p:spPr>
          <a:xfrm>
            <a:off x="8515166" y="3259895"/>
            <a:ext cx="1197005" cy="923330"/>
          </a:xfrm>
          <a:prstGeom prst="rect">
            <a:avLst/>
          </a:prstGeom>
          <a:noFill/>
        </p:spPr>
        <p:txBody>
          <a:bodyPr wrap="square" rtlCol="0">
            <a:spAutoFit/>
          </a:bodyPr>
          <a:lstStyle/>
          <a:p>
            <a:r>
              <a:rPr lang="en-US" dirty="0"/>
              <a:t>Irritability</a:t>
            </a:r>
          </a:p>
          <a:p>
            <a:r>
              <a:rPr lang="en-US" dirty="0"/>
              <a:t>Bloating</a:t>
            </a:r>
          </a:p>
          <a:p>
            <a:r>
              <a:rPr lang="en-US" dirty="0"/>
              <a:t>cravings</a:t>
            </a:r>
          </a:p>
        </p:txBody>
      </p:sp>
    </p:spTree>
    <p:extLst>
      <p:ext uri="{BB962C8B-B14F-4D97-AF65-F5344CB8AC3E}">
        <p14:creationId xmlns:p14="http://schemas.microsoft.com/office/powerpoint/2010/main" val="10001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743D-7AE3-F6E0-0016-85F67333146F}"/>
              </a:ext>
            </a:extLst>
          </p:cNvPr>
          <p:cNvSpPr>
            <a:spLocks noGrp="1"/>
          </p:cNvSpPr>
          <p:nvPr>
            <p:ph type="title"/>
          </p:nvPr>
        </p:nvSpPr>
        <p:spPr/>
        <p:txBody>
          <a:bodyPr/>
          <a:lstStyle/>
          <a:p>
            <a:pPr algn="ctr"/>
            <a:r>
              <a:rPr lang="en-US" dirty="0"/>
              <a:t>Perimenopause: the impish middle child</a:t>
            </a:r>
          </a:p>
        </p:txBody>
      </p:sp>
      <p:pic>
        <p:nvPicPr>
          <p:cNvPr id="4" name="Content Placeholder 3">
            <a:extLst>
              <a:ext uri="{FF2B5EF4-FFF2-40B4-BE49-F238E27FC236}">
                <a16:creationId xmlns:a16="http://schemas.microsoft.com/office/drawing/2014/main" id="{597473F0-7922-9637-DF5C-763459013435}"/>
              </a:ext>
            </a:extLst>
          </p:cNvPr>
          <p:cNvPicPr>
            <a:picLocks noGrp="1" noChangeAspect="1"/>
          </p:cNvPicPr>
          <p:nvPr>
            <p:ph idx="1"/>
          </p:nvPr>
        </p:nvPicPr>
        <p:blipFill>
          <a:blip r:embed="rId2"/>
          <a:stretch>
            <a:fillRect/>
          </a:stretch>
        </p:blipFill>
        <p:spPr>
          <a:xfrm>
            <a:off x="2438400" y="1953419"/>
            <a:ext cx="7315200" cy="4095750"/>
          </a:xfrm>
          <a:prstGeom prst="rect">
            <a:avLst/>
          </a:prstGeom>
        </p:spPr>
      </p:pic>
    </p:spTree>
    <p:extLst>
      <p:ext uri="{BB962C8B-B14F-4D97-AF65-F5344CB8AC3E}">
        <p14:creationId xmlns:p14="http://schemas.microsoft.com/office/powerpoint/2010/main" val="26801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BAF1-3DD6-6CCD-6E18-380F79FB0B4C}"/>
              </a:ext>
            </a:extLst>
          </p:cNvPr>
          <p:cNvSpPr>
            <a:spLocks noGrp="1"/>
          </p:cNvSpPr>
          <p:nvPr>
            <p:ph type="title"/>
          </p:nvPr>
        </p:nvSpPr>
        <p:spPr/>
        <p:txBody>
          <a:bodyPr/>
          <a:lstStyle/>
          <a:p>
            <a:pPr algn="ctr"/>
            <a:r>
              <a:rPr lang="en-US" dirty="0"/>
              <a:t>Should we draw hormone labs? </a:t>
            </a:r>
          </a:p>
        </p:txBody>
      </p:sp>
      <p:sp>
        <p:nvSpPr>
          <p:cNvPr id="3" name="Content Placeholder 2">
            <a:extLst>
              <a:ext uri="{FF2B5EF4-FFF2-40B4-BE49-F238E27FC236}">
                <a16:creationId xmlns:a16="http://schemas.microsoft.com/office/drawing/2014/main" id="{DAE1A9B5-20AB-C56B-9C6A-3DC561067268}"/>
              </a:ext>
            </a:extLst>
          </p:cNvPr>
          <p:cNvSpPr>
            <a:spLocks noGrp="1"/>
          </p:cNvSpPr>
          <p:nvPr>
            <p:ph idx="1"/>
          </p:nvPr>
        </p:nvSpPr>
        <p:spPr>
          <a:xfrm>
            <a:off x="838200" y="1356852"/>
            <a:ext cx="10515600" cy="4820111"/>
          </a:xfrm>
        </p:spPr>
        <p:txBody>
          <a:bodyPr>
            <a:normAutofit fontScale="77500" lnSpcReduction="20000"/>
          </a:bodyPr>
          <a:lstStyle/>
          <a:p>
            <a:r>
              <a:rPr lang="en-US" dirty="0"/>
              <a:t>Day 3 FSH</a:t>
            </a:r>
          </a:p>
          <a:p>
            <a:pPr lvl="1"/>
            <a:r>
              <a:rPr lang="en-US" dirty="0"/>
              <a:t>&lt; 10 normal</a:t>
            </a:r>
          </a:p>
          <a:p>
            <a:pPr lvl="1"/>
            <a:r>
              <a:rPr lang="en-US" dirty="0"/>
              <a:t>10-70 perimenopausal</a:t>
            </a:r>
          </a:p>
          <a:p>
            <a:pPr lvl="1"/>
            <a:r>
              <a:rPr lang="en-US" dirty="0"/>
              <a:t>&gt;70 menopausal</a:t>
            </a:r>
          </a:p>
          <a:p>
            <a:pPr lvl="1"/>
            <a:endParaRPr lang="en-US" dirty="0"/>
          </a:p>
          <a:p>
            <a:r>
              <a:rPr lang="en-US" dirty="0"/>
              <a:t>Day 3 estradiol</a:t>
            </a:r>
          </a:p>
          <a:p>
            <a:pPr lvl="1"/>
            <a:r>
              <a:rPr lang="en-US" dirty="0"/>
              <a:t>&lt; 80 normal</a:t>
            </a:r>
          </a:p>
          <a:p>
            <a:pPr lvl="1"/>
            <a:r>
              <a:rPr lang="en-US" dirty="0"/>
              <a:t>&gt; 80 indicative of LOOP cycles</a:t>
            </a:r>
          </a:p>
          <a:p>
            <a:r>
              <a:rPr lang="en-US" dirty="0"/>
              <a:t>AMH</a:t>
            </a:r>
          </a:p>
          <a:p>
            <a:pPr lvl="1"/>
            <a:r>
              <a:rPr lang="en-US" dirty="0"/>
              <a:t>&lt; 0.03 (undetectable) may go through menopause in ~ 1 year</a:t>
            </a:r>
          </a:p>
          <a:p>
            <a:r>
              <a:rPr lang="en-US" dirty="0"/>
              <a:t>AFC</a:t>
            </a:r>
          </a:p>
          <a:p>
            <a:pPr lvl="1"/>
            <a:r>
              <a:rPr lang="en-US" dirty="0"/>
              <a:t>Test of “ovarian reserve” commonly used in fertility clinics</a:t>
            </a:r>
          </a:p>
          <a:p>
            <a:pPr lvl="1"/>
            <a:r>
              <a:rPr lang="en-US" dirty="0"/>
              <a:t>&lt; 10 concerning for diminished ovarian reserve</a:t>
            </a:r>
          </a:p>
          <a:p>
            <a:r>
              <a:rPr lang="en-US" dirty="0"/>
              <a:t>Ovarian volumes</a:t>
            </a:r>
          </a:p>
          <a:p>
            <a:pPr lvl="1"/>
            <a:r>
              <a:rPr lang="en-US" dirty="0"/>
              <a:t>&lt; 3 cc concerning for diminished ovarian reserve</a:t>
            </a:r>
          </a:p>
          <a:p>
            <a:pPr lvl="1"/>
            <a:r>
              <a:rPr lang="en-US" dirty="0"/>
              <a:t>Atrophic appearance concerning for impending menopause</a:t>
            </a:r>
          </a:p>
          <a:p>
            <a:endParaRPr lang="en-US" dirty="0"/>
          </a:p>
        </p:txBody>
      </p:sp>
    </p:spTree>
    <p:extLst>
      <p:ext uri="{BB962C8B-B14F-4D97-AF65-F5344CB8AC3E}">
        <p14:creationId xmlns:p14="http://schemas.microsoft.com/office/powerpoint/2010/main" val="102620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E56F-5260-42B2-A884-03EF4AEF464D}"/>
              </a:ext>
            </a:extLst>
          </p:cNvPr>
          <p:cNvSpPr>
            <a:spLocks noGrp="1"/>
          </p:cNvSpPr>
          <p:nvPr>
            <p:ph type="title"/>
          </p:nvPr>
        </p:nvSpPr>
        <p:spPr/>
        <p:txBody>
          <a:bodyPr/>
          <a:lstStyle/>
          <a:p>
            <a:pPr algn="ctr"/>
            <a:r>
              <a:rPr lang="en-US" dirty="0"/>
              <a:t>Back to our patient: Menorrhagia	</a:t>
            </a:r>
          </a:p>
        </p:txBody>
      </p:sp>
      <p:sp>
        <p:nvSpPr>
          <p:cNvPr id="3" name="Content Placeholder 2">
            <a:extLst>
              <a:ext uri="{FF2B5EF4-FFF2-40B4-BE49-F238E27FC236}">
                <a16:creationId xmlns:a16="http://schemas.microsoft.com/office/drawing/2014/main" id="{8FC5C0F8-5C09-418D-AA1E-A24125631F71}"/>
              </a:ext>
            </a:extLst>
          </p:cNvPr>
          <p:cNvSpPr>
            <a:spLocks noGrp="1"/>
          </p:cNvSpPr>
          <p:nvPr>
            <p:ph idx="1"/>
          </p:nvPr>
        </p:nvSpPr>
        <p:spPr/>
        <p:txBody>
          <a:bodyPr/>
          <a:lstStyle/>
          <a:p>
            <a:r>
              <a:rPr lang="en-US" dirty="0"/>
              <a:t>Ultrasound – preferentially after her period ends</a:t>
            </a:r>
          </a:p>
          <a:p>
            <a:pPr lvl="1"/>
            <a:r>
              <a:rPr lang="en-US" dirty="0"/>
              <a:t>Fibroids</a:t>
            </a:r>
          </a:p>
          <a:p>
            <a:pPr lvl="1"/>
            <a:r>
              <a:rPr lang="en-US" dirty="0"/>
              <a:t>Polyps</a:t>
            </a:r>
          </a:p>
          <a:p>
            <a:pPr lvl="1"/>
            <a:r>
              <a:rPr lang="en-US" dirty="0"/>
              <a:t>Endometrial thickening</a:t>
            </a:r>
          </a:p>
          <a:p>
            <a:r>
              <a:rPr lang="en-US" dirty="0"/>
              <a:t>Endometrial biopsy if AUB and endometrium &gt; 12 mm</a:t>
            </a:r>
          </a:p>
          <a:p>
            <a:r>
              <a:rPr lang="en-US" dirty="0"/>
              <a:t>Anemia labs</a:t>
            </a:r>
          </a:p>
          <a:p>
            <a:r>
              <a:rPr lang="en-US" dirty="0"/>
              <a:t>TSH</a:t>
            </a:r>
          </a:p>
          <a:p>
            <a:endParaRPr lang="en-US" dirty="0"/>
          </a:p>
          <a:p>
            <a:endParaRPr lang="en-US" dirty="0"/>
          </a:p>
        </p:txBody>
      </p:sp>
    </p:spTree>
    <p:extLst>
      <p:ext uri="{BB962C8B-B14F-4D97-AF65-F5344CB8AC3E}">
        <p14:creationId xmlns:p14="http://schemas.microsoft.com/office/powerpoint/2010/main" val="374590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2C3D-66A0-02B1-9FED-0F7DEFC978E6}"/>
              </a:ext>
            </a:extLst>
          </p:cNvPr>
          <p:cNvSpPr>
            <a:spLocks noGrp="1"/>
          </p:cNvSpPr>
          <p:nvPr>
            <p:ph type="title"/>
          </p:nvPr>
        </p:nvSpPr>
        <p:spPr>
          <a:xfrm>
            <a:off x="838200" y="0"/>
            <a:ext cx="10515600" cy="1325563"/>
          </a:xfrm>
        </p:spPr>
        <p:txBody>
          <a:bodyPr/>
          <a:lstStyle/>
          <a:p>
            <a:pPr algn="ctr"/>
            <a:r>
              <a:rPr lang="en-US" dirty="0"/>
              <a:t>Treatments for menorrhagia</a:t>
            </a:r>
          </a:p>
        </p:txBody>
      </p:sp>
      <p:sp>
        <p:nvSpPr>
          <p:cNvPr id="3" name="Content Placeholder 2">
            <a:extLst>
              <a:ext uri="{FF2B5EF4-FFF2-40B4-BE49-F238E27FC236}">
                <a16:creationId xmlns:a16="http://schemas.microsoft.com/office/drawing/2014/main" id="{60AA8244-DFFE-C876-74BA-B137B5A32598}"/>
              </a:ext>
            </a:extLst>
          </p:cNvPr>
          <p:cNvSpPr>
            <a:spLocks noGrp="1"/>
          </p:cNvSpPr>
          <p:nvPr>
            <p:ph idx="1"/>
          </p:nvPr>
        </p:nvSpPr>
        <p:spPr>
          <a:xfrm>
            <a:off x="838200" y="1059610"/>
            <a:ext cx="10515600" cy="5341190"/>
          </a:xfrm>
        </p:spPr>
        <p:txBody>
          <a:bodyPr>
            <a:normAutofit fontScale="92500" lnSpcReduction="10000"/>
          </a:bodyPr>
          <a:lstStyle/>
          <a:p>
            <a:r>
              <a:rPr lang="en-US" dirty="0"/>
              <a:t>OCP</a:t>
            </a:r>
          </a:p>
          <a:p>
            <a:r>
              <a:rPr lang="en-US" dirty="0"/>
              <a:t>LNG-IUD</a:t>
            </a:r>
          </a:p>
          <a:p>
            <a:r>
              <a:rPr lang="en-US" dirty="0" err="1"/>
              <a:t>Slynd</a:t>
            </a:r>
            <a:r>
              <a:rPr lang="en-US" dirty="0"/>
              <a:t> (</a:t>
            </a:r>
            <a:r>
              <a:rPr lang="en-US" dirty="0" err="1"/>
              <a:t>drosperinone</a:t>
            </a:r>
            <a:r>
              <a:rPr lang="en-US" dirty="0"/>
              <a:t>)</a:t>
            </a:r>
          </a:p>
          <a:p>
            <a:r>
              <a:rPr lang="en-US" dirty="0"/>
              <a:t>Norethindrone Acetate 2.5 mg-15 mg (the 0.35 mg minipill does barely anything!)</a:t>
            </a:r>
          </a:p>
          <a:p>
            <a:r>
              <a:rPr lang="en-US" dirty="0"/>
              <a:t>Depo </a:t>
            </a:r>
            <a:r>
              <a:rPr lang="en-US" dirty="0" err="1"/>
              <a:t>provera</a:t>
            </a:r>
            <a:endParaRPr lang="en-US" dirty="0"/>
          </a:p>
          <a:p>
            <a:r>
              <a:rPr lang="en-US" dirty="0"/>
              <a:t>Nexplanon</a:t>
            </a:r>
          </a:p>
          <a:p>
            <a:r>
              <a:rPr lang="en-US" dirty="0"/>
              <a:t>Ablation</a:t>
            </a:r>
          </a:p>
          <a:p>
            <a:r>
              <a:rPr lang="en-US" dirty="0"/>
              <a:t>MHT?</a:t>
            </a:r>
          </a:p>
          <a:p>
            <a:pPr lvl="1"/>
            <a:r>
              <a:rPr lang="en-US" dirty="0"/>
              <a:t>Could consider a progesterone only method + a 0.05 mg estrogen patch (or 1 mg pill of estradiol)</a:t>
            </a:r>
          </a:p>
          <a:p>
            <a:pPr marL="0" indent="0" algn="ctr">
              <a:buNone/>
            </a:pPr>
            <a:r>
              <a:rPr lang="en-US" sz="3000" b="1" i="1" dirty="0"/>
              <a:t>Bonus if you can treat more than one symptom with one method!</a:t>
            </a:r>
          </a:p>
          <a:p>
            <a:endParaRPr lang="en-US" dirty="0"/>
          </a:p>
        </p:txBody>
      </p:sp>
    </p:spTree>
    <p:extLst>
      <p:ext uri="{BB962C8B-B14F-4D97-AF65-F5344CB8AC3E}">
        <p14:creationId xmlns:p14="http://schemas.microsoft.com/office/powerpoint/2010/main" val="120029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0F75F-A7DC-556A-FC89-440F4FA848EB}"/>
              </a:ext>
            </a:extLst>
          </p:cNvPr>
          <p:cNvSpPr>
            <a:spLocks noGrp="1"/>
          </p:cNvSpPr>
          <p:nvPr>
            <p:ph type="title"/>
          </p:nvPr>
        </p:nvSpPr>
        <p:spPr/>
        <p:txBody>
          <a:bodyPr/>
          <a:lstStyle/>
          <a:p>
            <a:pPr algn="ctr"/>
            <a:r>
              <a:rPr lang="en-US" dirty="0"/>
              <a:t>Sleep</a:t>
            </a:r>
          </a:p>
        </p:txBody>
      </p:sp>
      <p:sp>
        <p:nvSpPr>
          <p:cNvPr id="3" name="Content Placeholder 2">
            <a:extLst>
              <a:ext uri="{FF2B5EF4-FFF2-40B4-BE49-F238E27FC236}">
                <a16:creationId xmlns:a16="http://schemas.microsoft.com/office/drawing/2014/main" id="{11972C80-8BEA-D0E0-D4F1-A2B7CB2170B8}"/>
              </a:ext>
            </a:extLst>
          </p:cNvPr>
          <p:cNvSpPr>
            <a:spLocks noGrp="1"/>
          </p:cNvSpPr>
          <p:nvPr>
            <p:ph idx="1"/>
          </p:nvPr>
        </p:nvSpPr>
        <p:spPr/>
        <p:txBody>
          <a:bodyPr/>
          <a:lstStyle/>
          <a:p>
            <a:r>
              <a:rPr lang="en-US" dirty="0"/>
              <a:t>Almost everyone has poor sleep hygiene</a:t>
            </a:r>
          </a:p>
          <a:p>
            <a:r>
              <a:rPr lang="en-US" dirty="0"/>
              <a:t>Get out your sleep hygiene talk</a:t>
            </a:r>
          </a:p>
          <a:p>
            <a:r>
              <a:rPr lang="en-US" dirty="0"/>
              <a:t>Screen for OSA</a:t>
            </a:r>
          </a:p>
          <a:p>
            <a:r>
              <a:rPr lang="en-US" dirty="0"/>
              <a:t>Consider sleep aids (Trazodone, hydroxyzine, doxylamine)</a:t>
            </a:r>
          </a:p>
          <a:p>
            <a:r>
              <a:rPr lang="en-US" dirty="0"/>
              <a:t>CBT-I</a:t>
            </a:r>
          </a:p>
          <a:p>
            <a:pPr lvl="1"/>
            <a:r>
              <a:rPr lang="en-US" dirty="0"/>
              <a:t>IOWA EAP has a free sleep program called </a:t>
            </a:r>
            <a:r>
              <a:rPr lang="en-US" dirty="0" err="1"/>
              <a:t>Sleepio</a:t>
            </a:r>
            <a:endParaRPr lang="en-US" dirty="0"/>
          </a:p>
          <a:p>
            <a:pPr lvl="1"/>
            <a:endParaRPr lang="en-US" dirty="0"/>
          </a:p>
        </p:txBody>
      </p:sp>
    </p:spTree>
    <p:extLst>
      <p:ext uri="{BB962C8B-B14F-4D97-AF65-F5344CB8AC3E}">
        <p14:creationId xmlns:p14="http://schemas.microsoft.com/office/powerpoint/2010/main" val="117776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4DFE-846E-8324-0B31-61A0E64C602D}"/>
              </a:ext>
            </a:extLst>
          </p:cNvPr>
          <p:cNvSpPr>
            <a:spLocks noGrp="1"/>
          </p:cNvSpPr>
          <p:nvPr>
            <p:ph type="title"/>
          </p:nvPr>
        </p:nvSpPr>
        <p:spPr>
          <a:xfrm>
            <a:off x="838200" y="215528"/>
            <a:ext cx="10515600" cy="931015"/>
          </a:xfrm>
        </p:spPr>
        <p:txBody>
          <a:bodyPr/>
          <a:lstStyle/>
          <a:p>
            <a:pPr algn="ctr"/>
            <a:r>
              <a:rPr lang="en-US" dirty="0"/>
              <a:t>Mood</a:t>
            </a:r>
          </a:p>
        </p:txBody>
      </p:sp>
      <p:sp>
        <p:nvSpPr>
          <p:cNvPr id="3" name="Content Placeholder 2">
            <a:extLst>
              <a:ext uri="{FF2B5EF4-FFF2-40B4-BE49-F238E27FC236}">
                <a16:creationId xmlns:a16="http://schemas.microsoft.com/office/drawing/2014/main" id="{6DCD6137-9A90-6E09-7240-127CB366E3CE}"/>
              </a:ext>
            </a:extLst>
          </p:cNvPr>
          <p:cNvSpPr>
            <a:spLocks noGrp="1"/>
          </p:cNvSpPr>
          <p:nvPr>
            <p:ph idx="1"/>
          </p:nvPr>
        </p:nvSpPr>
        <p:spPr>
          <a:xfrm>
            <a:off x="838200" y="1056444"/>
            <a:ext cx="10515600" cy="5120520"/>
          </a:xfrm>
        </p:spPr>
        <p:txBody>
          <a:bodyPr>
            <a:normAutofit lnSpcReduction="10000"/>
          </a:bodyPr>
          <a:lstStyle/>
          <a:p>
            <a:r>
              <a:rPr lang="en-US" b="1" dirty="0"/>
              <a:t>Consider a PHQ-9 and a GAD-7 at each visit</a:t>
            </a:r>
          </a:p>
          <a:p>
            <a:r>
              <a:rPr lang="en-US" dirty="0"/>
              <a:t>Cyclic mood changes are often from hormones</a:t>
            </a:r>
          </a:p>
          <a:p>
            <a:pPr lvl="1"/>
            <a:r>
              <a:rPr lang="en-US" dirty="0"/>
              <a:t>Try suppressing ovulation with hormonal intervention</a:t>
            </a:r>
          </a:p>
          <a:p>
            <a:pPr lvl="1"/>
            <a:r>
              <a:rPr lang="en-US" dirty="0"/>
              <a:t>SSRI</a:t>
            </a:r>
          </a:p>
          <a:p>
            <a:pPr lvl="2"/>
            <a:r>
              <a:rPr lang="en-US" dirty="0"/>
              <a:t>Daily</a:t>
            </a:r>
          </a:p>
          <a:p>
            <a:pPr lvl="2"/>
            <a:r>
              <a:rPr lang="en-US" dirty="0"/>
              <a:t>Luteal phase</a:t>
            </a:r>
          </a:p>
          <a:p>
            <a:pPr lvl="2"/>
            <a:r>
              <a:rPr lang="en-US" dirty="0"/>
              <a:t>On the worst days</a:t>
            </a:r>
          </a:p>
          <a:p>
            <a:r>
              <a:rPr lang="en-US" dirty="0"/>
              <a:t>Non-cyclic mood changes </a:t>
            </a:r>
          </a:p>
          <a:p>
            <a:pPr lvl="1"/>
            <a:r>
              <a:rPr lang="en-US" dirty="0"/>
              <a:t>Questionable if hormones would be as beneficial if not cyclic</a:t>
            </a:r>
          </a:p>
          <a:p>
            <a:pPr lvl="1"/>
            <a:r>
              <a:rPr lang="en-US" dirty="0"/>
              <a:t>Focus on improving sleep, lessening stress, increasing exercise, meditation</a:t>
            </a:r>
          </a:p>
          <a:p>
            <a:pPr lvl="1"/>
            <a:r>
              <a:rPr lang="en-US" dirty="0"/>
              <a:t>Mood modulating medications</a:t>
            </a:r>
          </a:p>
          <a:p>
            <a:pPr lvl="1"/>
            <a:r>
              <a:rPr lang="en-US" dirty="0"/>
              <a:t>Therapy, therapy, therapy</a:t>
            </a:r>
          </a:p>
        </p:txBody>
      </p:sp>
    </p:spTree>
    <p:extLst>
      <p:ext uri="{BB962C8B-B14F-4D97-AF65-F5344CB8AC3E}">
        <p14:creationId xmlns:p14="http://schemas.microsoft.com/office/powerpoint/2010/main" val="429489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D547-6A75-1EE1-B506-7DFF9F54F61E}"/>
              </a:ext>
            </a:extLst>
          </p:cNvPr>
          <p:cNvSpPr>
            <a:spLocks noGrp="1"/>
          </p:cNvSpPr>
          <p:nvPr>
            <p:ph type="title"/>
          </p:nvPr>
        </p:nvSpPr>
        <p:spPr/>
        <p:txBody>
          <a:bodyPr/>
          <a:lstStyle/>
          <a:p>
            <a:pPr algn="ctr"/>
            <a:r>
              <a:rPr lang="en-US" dirty="0"/>
              <a:t>Weight gain</a:t>
            </a:r>
          </a:p>
        </p:txBody>
      </p:sp>
      <p:sp>
        <p:nvSpPr>
          <p:cNvPr id="3" name="Content Placeholder 2">
            <a:extLst>
              <a:ext uri="{FF2B5EF4-FFF2-40B4-BE49-F238E27FC236}">
                <a16:creationId xmlns:a16="http://schemas.microsoft.com/office/drawing/2014/main" id="{BBB5B517-A7E9-7CDF-1034-285543D2DEF1}"/>
              </a:ext>
            </a:extLst>
          </p:cNvPr>
          <p:cNvSpPr>
            <a:spLocks noGrp="1"/>
          </p:cNvSpPr>
          <p:nvPr>
            <p:ph idx="1"/>
          </p:nvPr>
        </p:nvSpPr>
        <p:spPr/>
        <p:txBody>
          <a:bodyPr>
            <a:normAutofit/>
          </a:bodyPr>
          <a:lstStyle/>
          <a:p>
            <a:r>
              <a:rPr lang="en-US" dirty="0"/>
              <a:t>Validate, validate, validate</a:t>
            </a:r>
          </a:p>
          <a:p>
            <a:r>
              <a:rPr lang="en-US" dirty="0"/>
              <a:t>It is REALLY hard at this phase of life to exercise the recommended amount and eat right. </a:t>
            </a:r>
          </a:p>
          <a:p>
            <a:r>
              <a:rPr lang="en-US" dirty="0"/>
              <a:t>Does hormone therapy help to lose weight? </a:t>
            </a:r>
          </a:p>
          <a:p>
            <a:r>
              <a:rPr lang="en-US" dirty="0"/>
              <a:t>What I do:</a:t>
            </a:r>
          </a:p>
          <a:p>
            <a:pPr lvl="1"/>
            <a:r>
              <a:rPr lang="en-US" dirty="0"/>
              <a:t>Evaluate readiness</a:t>
            </a:r>
          </a:p>
          <a:p>
            <a:pPr lvl="1"/>
            <a:r>
              <a:rPr lang="en-US" dirty="0"/>
              <a:t>Consider body composition measurements</a:t>
            </a:r>
          </a:p>
          <a:p>
            <a:pPr lvl="1"/>
            <a:r>
              <a:rPr lang="en-US" dirty="0"/>
              <a:t>Offer referrals to weight management clinics</a:t>
            </a:r>
          </a:p>
          <a:p>
            <a:pPr lvl="2"/>
            <a:r>
              <a:rPr lang="en-US" dirty="0"/>
              <a:t>Dietary coaching</a:t>
            </a:r>
          </a:p>
          <a:p>
            <a:pPr lvl="2"/>
            <a:r>
              <a:rPr lang="en-US" dirty="0"/>
              <a:t>Weight loss medications</a:t>
            </a:r>
          </a:p>
        </p:txBody>
      </p:sp>
    </p:spTree>
    <p:extLst>
      <p:ext uri="{BB962C8B-B14F-4D97-AF65-F5344CB8AC3E}">
        <p14:creationId xmlns:p14="http://schemas.microsoft.com/office/powerpoint/2010/main" val="52483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C870-6A38-AF02-5A94-24A064B1A666}"/>
              </a:ext>
            </a:extLst>
          </p:cNvPr>
          <p:cNvSpPr>
            <a:spLocks noGrp="1"/>
          </p:cNvSpPr>
          <p:nvPr>
            <p:ph type="title"/>
          </p:nvPr>
        </p:nvSpPr>
        <p:spPr/>
        <p:txBody>
          <a:bodyPr/>
          <a:lstStyle/>
          <a:p>
            <a:pPr algn="ctr"/>
            <a:r>
              <a:rPr lang="en-US" dirty="0"/>
              <a:t>Libido</a:t>
            </a:r>
          </a:p>
        </p:txBody>
      </p:sp>
      <p:sp>
        <p:nvSpPr>
          <p:cNvPr id="3" name="Content Placeholder 2">
            <a:extLst>
              <a:ext uri="{FF2B5EF4-FFF2-40B4-BE49-F238E27FC236}">
                <a16:creationId xmlns:a16="http://schemas.microsoft.com/office/drawing/2014/main" id="{7B4C7EE4-5002-6E26-F10E-08A65DD62468}"/>
              </a:ext>
            </a:extLst>
          </p:cNvPr>
          <p:cNvSpPr>
            <a:spLocks noGrp="1"/>
          </p:cNvSpPr>
          <p:nvPr>
            <p:ph idx="1"/>
          </p:nvPr>
        </p:nvSpPr>
        <p:spPr>
          <a:xfrm>
            <a:off x="838200" y="1408374"/>
            <a:ext cx="10515600" cy="4832627"/>
          </a:xfrm>
        </p:spPr>
        <p:txBody>
          <a:bodyPr>
            <a:normAutofit/>
          </a:bodyPr>
          <a:lstStyle/>
          <a:p>
            <a:r>
              <a:rPr lang="en-US" dirty="0"/>
              <a:t>Is it hormonal or a brain function or both?</a:t>
            </a:r>
          </a:p>
          <a:p>
            <a:r>
              <a:rPr lang="en-US" dirty="0"/>
              <a:t>Let’s try some interventions for her symptoms and see what remains</a:t>
            </a:r>
          </a:p>
          <a:p>
            <a:pPr lvl="1"/>
            <a:r>
              <a:rPr lang="en-US" dirty="0"/>
              <a:t>Libido deserves a 30-minute problem-focused visit</a:t>
            </a:r>
          </a:p>
          <a:p>
            <a:endParaRPr lang="en-US" dirty="0"/>
          </a:p>
          <a:p>
            <a:r>
              <a:rPr lang="en-US" dirty="0"/>
              <a:t>Resources:</a:t>
            </a:r>
          </a:p>
          <a:p>
            <a:pPr lvl="1"/>
            <a:r>
              <a:rPr lang="en-US" dirty="0"/>
              <a:t>Emily </a:t>
            </a:r>
            <a:r>
              <a:rPr lang="en-US" dirty="0" err="1"/>
              <a:t>Nagoski</a:t>
            </a:r>
            <a:endParaRPr lang="en-US" dirty="0"/>
          </a:p>
          <a:p>
            <a:pPr lvl="1"/>
            <a:r>
              <a:rPr lang="en-US" dirty="0"/>
              <a:t>The 5 love languages</a:t>
            </a:r>
          </a:p>
          <a:p>
            <a:pPr lvl="1"/>
            <a:r>
              <a:rPr lang="en-US" dirty="0"/>
              <a:t>Fair Play</a:t>
            </a:r>
          </a:p>
          <a:p>
            <a:pPr lvl="1"/>
            <a:r>
              <a:rPr lang="en-US" dirty="0"/>
              <a:t>Sex therapy</a:t>
            </a:r>
          </a:p>
        </p:txBody>
      </p:sp>
      <p:sp>
        <p:nvSpPr>
          <p:cNvPr id="4" name="TextBox 3">
            <a:extLst>
              <a:ext uri="{FF2B5EF4-FFF2-40B4-BE49-F238E27FC236}">
                <a16:creationId xmlns:a16="http://schemas.microsoft.com/office/drawing/2014/main" id="{3D8736AC-139F-6EDE-1800-607B86CEF7E6}"/>
              </a:ext>
            </a:extLst>
          </p:cNvPr>
          <p:cNvSpPr txBox="1"/>
          <p:nvPr/>
        </p:nvSpPr>
        <p:spPr>
          <a:xfrm>
            <a:off x="6658252" y="4249297"/>
            <a:ext cx="3604334" cy="1200329"/>
          </a:xfrm>
          <a:prstGeom prst="rect">
            <a:avLst/>
          </a:prstGeom>
          <a:noFill/>
        </p:spPr>
        <p:txBody>
          <a:bodyPr wrap="square" rtlCol="0">
            <a:spAutoFit/>
          </a:bodyPr>
          <a:lstStyle/>
          <a:p>
            <a:r>
              <a:rPr lang="en-US" dirty="0"/>
              <a:t>Invite me back next year and hear my sexual health lecture, including more on testosterone supplementation!</a:t>
            </a:r>
          </a:p>
        </p:txBody>
      </p:sp>
    </p:spTree>
    <p:extLst>
      <p:ext uri="{BB962C8B-B14F-4D97-AF65-F5344CB8AC3E}">
        <p14:creationId xmlns:p14="http://schemas.microsoft.com/office/powerpoint/2010/main" val="21995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D64D-DFB7-A663-3B26-EE141992835F}"/>
              </a:ext>
            </a:extLst>
          </p:cNvPr>
          <p:cNvSpPr>
            <a:spLocks noGrp="1"/>
          </p:cNvSpPr>
          <p:nvPr>
            <p:ph type="title"/>
          </p:nvPr>
        </p:nvSpPr>
        <p:spPr/>
        <p:txBody>
          <a:bodyPr/>
          <a:lstStyle/>
          <a:p>
            <a:pPr algn="ctr"/>
            <a:r>
              <a:rPr lang="en-US" dirty="0"/>
              <a:t>Disclosures	</a:t>
            </a:r>
          </a:p>
        </p:txBody>
      </p:sp>
      <p:sp>
        <p:nvSpPr>
          <p:cNvPr id="3" name="Content Placeholder 2">
            <a:extLst>
              <a:ext uri="{FF2B5EF4-FFF2-40B4-BE49-F238E27FC236}">
                <a16:creationId xmlns:a16="http://schemas.microsoft.com/office/drawing/2014/main" id="{21206E9A-37A1-3D9D-39E6-37D622C58733}"/>
              </a:ext>
            </a:extLst>
          </p:cNvPr>
          <p:cNvSpPr>
            <a:spLocks noGrp="1"/>
          </p:cNvSpPr>
          <p:nvPr>
            <p:ph idx="1"/>
          </p:nvPr>
        </p:nvSpPr>
        <p:spPr/>
        <p:txBody>
          <a:bodyPr/>
          <a:lstStyle/>
          <a:p>
            <a:r>
              <a:rPr lang="en-US" dirty="0"/>
              <a:t>I use medications off label and doses off label</a:t>
            </a:r>
          </a:p>
          <a:p>
            <a:r>
              <a:rPr lang="en-US" dirty="0"/>
              <a:t>I use compounded medications</a:t>
            </a:r>
          </a:p>
        </p:txBody>
      </p:sp>
    </p:spTree>
    <p:extLst>
      <p:ext uri="{BB962C8B-B14F-4D97-AF65-F5344CB8AC3E}">
        <p14:creationId xmlns:p14="http://schemas.microsoft.com/office/powerpoint/2010/main" val="2777092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F638-3C44-78B0-885E-4FFD3748FA13}"/>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BC3D0AB3-DFAB-E65E-7B3E-97C44787E018}"/>
              </a:ext>
            </a:extLst>
          </p:cNvPr>
          <p:cNvSpPr>
            <a:spLocks noGrp="1"/>
          </p:cNvSpPr>
          <p:nvPr>
            <p:ph idx="1"/>
          </p:nvPr>
        </p:nvSpPr>
        <p:spPr/>
        <p:txBody>
          <a:bodyPr>
            <a:normAutofit/>
          </a:bodyPr>
          <a:lstStyle/>
          <a:p>
            <a:r>
              <a:rPr lang="en-US" dirty="0"/>
              <a:t>47 y/o G4P4 female with irregular menstrual cycles and menstrual flooding at times. She just skipped three periods, and during this time she had constant hot flashes and night sweats resulting in poor sleep. She is struggling at her job, as she has terrible brain fog. She goes to bed easily but wakes up at 3 AM and sometimes cannot get back to sleep. She has had two normal menstrual cycles recently and has felt a bit better. She has been having shoulder pain for the past year and is in PT. Her hips have also been sore. She is noticing increased hair growth on her chin and hair loss at her temples and crown.  </a:t>
            </a:r>
          </a:p>
        </p:txBody>
      </p:sp>
    </p:spTree>
    <p:extLst>
      <p:ext uri="{BB962C8B-B14F-4D97-AF65-F5344CB8AC3E}">
        <p14:creationId xmlns:p14="http://schemas.microsoft.com/office/powerpoint/2010/main" val="90450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365C-7E45-049C-801D-FC1D3C171864}"/>
              </a:ext>
            </a:extLst>
          </p:cNvPr>
          <p:cNvSpPr>
            <a:spLocks noGrp="1"/>
          </p:cNvSpPr>
          <p:nvPr>
            <p:ph type="title"/>
          </p:nvPr>
        </p:nvSpPr>
        <p:spPr/>
        <p:txBody>
          <a:bodyPr/>
          <a:lstStyle/>
          <a:p>
            <a:pPr algn="ctr"/>
            <a:r>
              <a:rPr lang="en-US" dirty="0"/>
              <a:t>What are some of her perimenopausal symptoms?</a:t>
            </a:r>
          </a:p>
        </p:txBody>
      </p:sp>
      <p:sp>
        <p:nvSpPr>
          <p:cNvPr id="3" name="Content Placeholder 2">
            <a:extLst>
              <a:ext uri="{FF2B5EF4-FFF2-40B4-BE49-F238E27FC236}">
                <a16:creationId xmlns:a16="http://schemas.microsoft.com/office/drawing/2014/main" id="{AAE3215B-9A20-CC34-B2DE-8807AD1153E6}"/>
              </a:ext>
            </a:extLst>
          </p:cNvPr>
          <p:cNvSpPr>
            <a:spLocks noGrp="1"/>
          </p:cNvSpPr>
          <p:nvPr>
            <p:ph idx="1"/>
          </p:nvPr>
        </p:nvSpPr>
        <p:spPr/>
        <p:txBody>
          <a:bodyPr/>
          <a:lstStyle/>
          <a:p>
            <a:r>
              <a:rPr lang="en-US" dirty="0"/>
              <a:t>Irregular periods</a:t>
            </a:r>
          </a:p>
          <a:p>
            <a:r>
              <a:rPr lang="en-US" dirty="0"/>
              <a:t>Intense hot flashes</a:t>
            </a:r>
          </a:p>
          <a:p>
            <a:r>
              <a:rPr lang="en-US" dirty="0"/>
              <a:t>Sleep disturbance</a:t>
            </a:r>
          </a:p>
          <a:p>
            <a:r>
              <a:rPr lang="en-US" dirty="0"/>
              <a:t>Brain fog</a:t>
            </a:r>
          </a:p>
          <a:p>
            <a:r>
              <a:rPr lang="en-US" dirty="0"/>
              <a:t>Joint pain</a:t>
            </a:r>
          </a:p>
          <a:p>
            <a:r>
              <a:rPr lang="en-US" dirty="0"/>
              <a:t>Hirsutism</a:t>
            </a:r>
          </a:p>
          <a:p>
            <a:r>
              <a:rPr lang="en-US" dirty="0"/>
              <a:t>Hair loss</a:t>
            </a:r>
          </a:p>
        </p:txBody>
      </p:sp>
    </p:spTree>
    <p:extLst>
      <p:ext uri="{BB962C8B-B14F-4D97-AF65-F5344CB8AC3E}">
        <p14:creationId xmlns:p14="http://schemas.microsoft.com/office/powerpoint/2010/main" val="31025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E3F-1B84-45D6-1A90-60E1E3D6C2FF}"/>
              </a:ext>
            </a:extLst>
          </p:cNvPr>
          <p:cNvSpPr>
            <a:spLocks noGrp="1"/>
          </p:cNvSpPr>
          <p:nvPr>
            <p:ph type="title"/>
          </p:nvPr>
        </p:nvSpPr>
        <p:spPr/>
        <p:txBody>
          <a:bodyPr/>
          <a:lstStyle/>
          <a:p>
            <a:pPr algn="ctr"/>
            <a:r>
              <a:rPr lang="en-US" dirty="0"/>
              <a:t>Now is the time for MHT!</a:t>
            </a:r>
          </a:p>
        </p:txBody>
      </p:sp>
      <p:sp>
        <p:nvSpPr>
          <p:cNvPr id="3" name="Content Placeholder 2">
            <a:extLst>
              <a:ext uri="{FF2B5EF4-FFF2-40B4-BE49-F238E27FC236}">
                <a16:creationId xmlns:a16="http://schemas.microsoft.com/office/drawing/2014/main" id="{45D46122-78C9-789E-9848-71427879637C}"/>
              </a:ext>
            </a:extLst>
          </p:cNvPr>
          <p:cNvSpPr>
            <a:spLocks noGrp="1"/>
          </p:cNvSpPr>
          <p:nvPr>
            <p:ph idx="1"/>
          </p:nvPr>
        </p:nvSpPr>
        <p:spPr/>
        <p:txBody>
          <a:bodyPr/>
          <a:lstStyle/>
          <a:p>
            <a:r>
              <a:rPr lang="en-US" dirty="0"/>
              <a:t>We still have all our options from before (BCP, IUD, </a:t>
            </a:r>
            <a:r>
              <a:rPr lang="en-US" dirty="0" err="1"/>
              <a:t>Slynd</a:t>
            </a:r>
            <a:r>
              <a:rPr lang="en-US" dirty="0"/>
              <a:t>)</a:t>
            </a:r>
          </a:p>
          <a:p>
            <a:r>
              <a:rPr lang="en-US" dirty="0"/>
              <a:t>MHT will work better now as the ovaries are running out of eggs and periods are spacing out</a:t>
            </a:r>
          </a:p>
          <a:p>
            <a:pPr lvl="1"/>
            <a:r>
              <a:rPr lang="en-US" dirty="0"/>
              <a:t>Consider 0.05 mg estradiol patch + 200 mg of micronized progesterone at bedtime</a:t>
            </a:r>
          </a:p>
          <a:p>
            <a:pPr lvl="2"/>
            <a:r>
              <a:rPr lang="en-US" dirty="0"/>
              <a:t>If irregular bleeding, please evaluate</a:t>
            </a:r>
          </a:p>
          <a:p>
            <a:pPr lvl="3"/>
            <a:r>
              <a:rPr lang="en-US" dirty="0"/>
              <a:t>Consider cyclical administration </a:t>
            </a:r>
          </a:p>
          <a:p>
            <a:pPr lvl="4"/>
            <a:r>
              <a:rPr lang="en-US" dirty="0"/>
              <a:t>patch all the time, </a:t>
            </a:r>
            <a:r>
              <a:rPr lang="en-US" dirty="0" err="1"/>
              <a:t>prometrium</a:t>
            </a:r>
            <a:r>
              <a:rPr lang="en-US" dirty="0"/>
              <a:t> on the 1-10</a:t>
            </a:r>
            <a:r>
              <a:rPr lang="en-US" baseline="30000" dirty="0"/>
              <a:t>th</a:t>
            </a:r>
            <a:r>
              <a:rPr lang="en-US" dirty="0"/>
              <a:t> of the month</a:t>
            </a:r>
          </a:p>
          <a:p>
            <a:pPr lvl="3"/>
            <a:r>
              <a:rPr lang="en-US" dirty="0"/>
              <a:t>Go back to higher dose daily synthetic progestins if AUB continues</a:t>
            </a:r>
          </a:p>
          <a:p>
            <a:pPr lvl="2"/>
            <a:endParaRPr lang="en-US" dirty="0"/>
          </a:p>
          <a:p>
            <a:pPr marL="914400" lvl="2" indent="0">
              <a:buNone/>
            </a:pPr>
            <a:r>
              <a:rPr lang="en-US" dirty="0"/>
              <a:t>	</a:t>
            </a:r>
          </a:p>
        </p:txBody>
      </p:sp>
    </p:spTree>
    <p:extLst>
      <p:ext uri="{BB962C8B-B14F-4D97-AF65-F5344CB8AC3E}">
        <p14:creationId xmlns:p14="http://schemas.microsoft.com/office/powerpoint/2010/main" val="178927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CD5B-261B-7D8C-00A0-944DBEA08F00}"/>
              </a:ext>
            </a:extLst>
          </p:cNvPr>
          <p:cNvSpPr>
            <a:spLocks noGrp="1"/>
          </p:cNvSpPr>
          <p:nvPr>
            <p:ph type="title"/>
          </p:nvPr>
        </p:nvSpPr>
        <p:spPr/>
        <p:txBody>
          <a:bodyPr/>
          <a:lstStyle/>
          <a:p>
            <a:pPr algn="ctr"/>
            <a:r>
              <a:rPr lang="en-US" dirty="0"/>
              <a:t>Risks?</a:t>
            </a:r>
          </a:p>
        </p:txBody>
      </p:sp>
      <p:sp>
        <p:nvSpPr>
          <p:cNvPr id="3" name="Content Placeholder 2">
            <a:extLst>
              <a:ext uri="{FF2B5EF4-FFF2-40B4-BE49-F238E27FC236}">
                <a16:creationId xmlns:a16="http://schemas.microsoft.com/office/drawing/2014/main" id="{23C86FD9-BBD6-BDA8-BCEE-D419CC5D808E}"/>
              </a:ext>
            </a:extLst>
          </p:cNvPr>
          <p:cNvSpPr>
            <a:spLocks noGrp="1"/>
          </p:cNvSpPr>
          <p:nvPr>
            <p:ph idx="1"/>
          </p:nvPr>
        </p:nvSpPr>
        <p:spPr>
          <a:xfrm>
            <a:off x="838200" y="1443885"/>
            <a:ext cx="10515600" cy="4351338"/>
          </a:xfrm>
        </p:spPr>
        <p:txBody>
          <a:bodyPr>
            <a:normAutofit fontScale="92500" lnSpcReduction="20000"/>
          </a:bodyPr>
          <a:lstStyle/>
          <a:p>
            <a:r>
              <a:rPr lang="en-US" dirty="0"/>
              <a:t>Minimize CVD risks:</a:t>
            </a:r>
          </a:p>
          <a:p>
            <a:pPr lvl="1"/>
            <a:r>
              <a:rPr lang="en-US" dirty="0"/>
              <a:t>Familiarize yourself with the CDC guidelines on contraceptive management</a:t>
            </a:r>
          </a:p>
          <a:p>
            <a:pPr lvl="1"/>
            <a:r>
              <a:rPr lang="en-US" dirty="0"/>
              <a:t>When able, use estrogen patches over pills</a:t>
            </a:r>
          </a:p>
          <a:p>
            <a:pPr lvl="2"/>
            <a:r>
              <a:rPr lang="en-US" dirty="0"/>
              <a:t>A good starting dose is 0.05 mg for peri and newly menopausal women</a:t>
            </a:r>
          </a:p>
          <a:p>
            <a:pPr lvl="2"/>
            <a:r>
              <a:rPr lang="en-US" dirty="0"/>
              <a:t>Consider lower doses like 0.025 mg and 0.0375 if CVD or migraines</a:t>
            </a:r>
          </a:p>
          <a:p>
            <a:r>
              <a:rPr lang="en-US" dirty="0"/>
              <a:t>Encourage regular mammograms and calculate a risk assessment</a:t>
            </a:r>
          </a:p>
          <a:p>
            <a:pPr lvl="1"/>
            <a:r>
              <a:rPr lang="en-US" dirty="0"/>
              <a:t>Anyone who is high risk should be offered genetic counseling and a consult with the breast clinic</a:t>
            </a:r>
          </a:p>
          <a:p>
            <a:r>
              <a:rPr lang="en-US" dirty="0"/>
              <a:t>Be proactive about preventing and monitoring AUB</a:t>
            </a:r>
          </a:p>
          <a:p>
            <a:pPr lvl="1"/>
            <a:r>
              <a:rPr lang="en-US" dirty="0"/>
              <a:t>Always pair </a:t>
            </a:r>
            <a:r>
              <a:rPr lang="en-US" b="1" dirty="0">
                <a:solidFill>
                  <a:srgbClr val="FF0000"/>
                </a:solidFill>
              </a:rPr>
              <a:t>estrogen</a:t>
            </a:r>
            <a:r>
              <a:rPr lang="en-US" dirty="0"/>
              <a:t> with </a:t>
            </a:r>
            <a:r>
              <a:rPr lang="en-US" b="1" dirty="0">
                <a:solidFill>
                  <a:srgbClr val="FF0000"/>
                </a:solidFill>
              </a:rPr>
              <a:t>progesterone</a:t>
            </a:r>
            <a:r>
              <a:rPr lang="en-US" dirty="0"/>
              <a:t> if your patient has a uterus</a:t>
            </a:r>
          </a:p>
          <a:p>
            <a:pPr lvl="1"/>
            <a:r>
              <a:rPr lang="en-US" dirty="0"/>
              <a:t>Ultrasound</a:t>
            </a:r>
          </a:p>
          <a:p>
            <a:pPr lvl="1"/>
            <a:r>
              <a:rPr lang="en-US" dirty="0"/>
              <a:t>Endometrial biopsy</a:t>
            </a:r>
          </a:p>
          <a:p>
            <a:pPr lvl="1"/>
            <a:r>
              <a:rPr lang="en-US" dirty="0"/>
              <a:t>LNG-IUD </a:t>
            </a:r>
          </a:p>
        </p:txBody>
      </p:sp>
    </p:spTree>
    <p:extLst>
      <p:ext uri="{BB962C8B-B14F-4D97-AF65-F5344CB8AC3E}">
        <p14:creationId xmlns:p14="http://schemas.microsoft.com/office/powerpoint/2010/main" val="2594151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1CB7-4A1B-0961-0707-58250A3245AC}"/>
              </a:ext>
            </a:extLst>
          </p:cNvPr>
          <p:cNvSpPr>
            <a:spLocks noGrp="1"/>
          </p:cNvSpPr>
          <p:nvPr>
            <p:ph type="title"/>
          </p:nvPr>
        </p:nvSpPr>
        <p:spPr/>
        <p:txBody>
          <a:bodyPr/>
          <a:lstStyle/>
          <a:p>
            <a:pPr algn="ctr"/>
            <a:r>
              <a:rPr lang="en-US" dirty="0"/>
              <a:t>Hair loss</a:t>
            </a:r>
          </a:p>
        </p:txBody>
      </p:sp>
      <p:sp>
        <p:nvSpPr>
          <p:cNvPr id="3" name="Content Placeholder 2">
            <a:extLst>
              <a:ext uri="{FF2B5EF4-FFF2-40B4-BE49-F238E27FC236}">
                <a16:creationId xmlns:a16="http://schemas.microsoft.com/office/drawing/2014/main" id="{E2EE9B40-7EFE-D36E-00DC-C387F86CF4CD}"/>
              </a:ext>
            </a:extLst>
          </p:cNvPr>
          <p:cNvSpPr>
            <a:spLocks noGrp="1"/>
          </p:cNvSpPr>
          <p:nvPr>
            <p:ph idx="1"/>
          </p:nvPr>
        </p:nvSpPr>
        <p:spPr>
          <a:xfrm>
            <a:off x="838200" y="1488273"/>
            <a:ext cx="10515600" cy="4351338"/>
          </a:xfrm>
        </p:spPr>
        <p:txBody>
          <a:bodyPr>
            <a:normAutofit lnSpcReduction="10000"/>
          </a:bodyPr>
          <a:lstStyle/>
          <a:p>
            <a:r>
              <a:rPr lang="en-US" dirty="0"/>
              <a:t>Also deserves a specific problem visit</a:t>
            </a:r>
          </a:p>
          <a:p>
            <a:r>
              <a:rPr lang="en-US" dirty="0"/>
              <a:t>Rule out anemia:</a:t>
            </a:r>
          </a:p>
          <a:p>
            <a:pPr lvl="1"/>
            <a:r>
              <a:rPr lang="en-US" dirty="0"/>
              <a:t>H/H</a:t>
            </a:r>
          </a:p>
          <a:p>
            <a:pPr lvl="1"/>
            <a:r>
              <a:rPr lang="en-US" dirty="0"/>
              <a:t>Iron panel</a:t>
            </a:r>
          </a:p>
          <a:p>
            <a:pPr lvl="1"/>
            <a:r>
              <a:rPr lang="en-US" dirty="0"/>
              <a:t>Ferritin</a:t>
            </a:r>
          </a:p>
          <a:p>
            <a:r>
              <a:rPr lang="en-US" dirty="0"/>
              <a:t>Check androgens</a:t>
            </a:r>
          </a:p>
          <a:p>
            <a:pPr lvl="1"/>
            <a:r>
              <a:rPr lang="en-US" dirty="0"/>
              <a:t>Free and total T</a:t>
            </a:r>
          </a:p>
          <a:p>
            <a:pPr lvl="1"/>
            <a:r>
              <a:rPr lang="en-US" dirty="0"/>
              <a:t>DHEA</a:t>
            </a:r>
          </a:p>
          <a:p>
            <a:r>
              <a:rPr lang="en-US" dirty="0"/>
              <a:t>Check for insulin resistance</a:t>
            </a:r>
          </a:p>
          <a:p>
            <a:pPr lvl="1"/>
            <a:r>
              <a:rPr lang="en-US" dirty="0"/>
              <a:t>A1c</a:t>
            </a:r>
          </a:p>
          <a:p>
            <a:pPr lvl="1"/>
            <a:r>
              <a:rPr lang="en-US" dirty="0"/>
              <a:t>HOMA-IR score</a:t>
            </a:r>
          </a:p>
          <a:p>
            <a:endParaRPr lang="en-US" dirty="0"/>
          </a:p>
        </p:txBody>
      </p:sp>
    </p:spTree>
    <p:extLst>
      <p:ext uri="{BB962C8B-B14F-4D97-AF65-F5344CB8AC3E}">
        <p14:creationId xmlns:p14="http://schemas.microsoft.com/office/powerpoint/2010/main" val="3945588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0FE9-C0C2-E2DC-8D35-9EE08DBC948A}"/>
              </a:ext>
            </a:extLst>
          </p:cNvPr>
          <p:cNvSpPr>
            <a:spLocks noGrp="1"/>
          </p:cNvSpPr>
          <p:nvPr>
            <p:ph type="title"/>
          </p:nvPr>
        </p:nvSpPr>
        <p:spPr/>
        <p:txBody>
          <a:bodyPr/>
          <a:lstStyle/>
          <a:p>
            <a:pPr algn="ctr"/>
            <a:r>
              <a:rPr lang="en-US" dirty="0"/>
              <a:t>Hair Loss Treatments</a:t>
            </a:r>
          </a:p>
        </p:txBody>
      </p:sp>
      <p:sp>
        <p:nvSpPr>
          <p:cNvPr id="3" name="Content Placeholder 2">
            <a:extLst>
              <a:ext uri="{FF2B5EF4-FFF2-40B4-BE49-F238E27FC236}">
                <a16:creationId xmlns:a16="http://schemas.microsoft.com/office/drawing/2014/main" id="{2D2532B4-E516-8ADA-28F6-C052B856B100}"/>
              </a:ext>
            </a:extLst>
          </p:cNvPr>
          <p:cNvSpPr>
            <a:spLocks noGrp="1"/>
          </p:cNvSpPr>
          <p:nvPr>
            <p:ph idx="1"/>
          </p:nvPr>
        </p:nvSpPr>
        <p:spPr>
          <a:xfrm>
            <a:off x="838200" y="1420427"/>
            <a:ext cx="10515600" cy="4756536"/>
          </a:xfrm>
        </p:spPr>
        <p:txBody>
          <a:bodyPr>
            <a:normAutofit fontScale="85000" lnSpcReduction="20000"/>
          </a:bodyPr>
          <a:lstStyle/>
          <a:p>
            <a:r>
              <a:rPr lang="en-US" dirty="0"/>
              <a:t>Treat anemia</a:t>
            </a:r>
          </a:p>
          <a:p>
            <a:pPr lvl="1"/>
            <a:r>
              <a:rPr lang="en-US" dirty="0"/>
              <a:t>Reduce menstrual flow</a:t>
            </a:r>
          </a:p>
          <a:p>
            <a:pPr lvl="1"/>
            <a:r>
              <a:rPr lang="en-US" dirty="0"/>
              <a:t>Oral iron</a:t>
            </a:r>
          </a:p>
          <a:p>
            <a:pPr lvl="1"/>
            <a:r>
              <a:rPr lang="en-US" dirty="0"/>
              <a:t>Iron infusions</a:t>
            </a:r>
          </a:p>
          <a:p>
            <a:r>
              <a:rPr lang="en-US" dirty="0"/>
              <a:t>Lower androgens</a:t>
            </a:r>
          </a:p>
          <a:p>
            <a:pPr lvl="1"/>
            <a:r>
              <a:rPr lang="en-US" dirty="0"/>
              <a:t>Spironolactone</a:t>
            </a:r>
          </a:p>
          <a:p>
            <a:pPr lvl="1"/>
            <a:r>
              <a:rPr lang="en-US" dirty="0"/>
              <a:t>BCP</a:t>
            </a:r>
          </a:p>
          <a:p>
            <a:pPr lvl="1"/>
            <a:r>
              <a:rPr lang="en-US" dirty="0"/>
              <a:t>Finasteride</a:t>
            </a:r>
          </a:p>
          <a:p>
            <a:r>
              <a:rPr lang="en-US" dirty="0"/>
              <a:t>Rogaine</a:t>
            </a:r>
          </a:p>
          <a:p>
            <a:r>
              <a:rPr lang="en-US" dirty="0"/>
              <a:t>Minoxidil</a:t>
            </a:r>
          </a:p>
          <a:p>
            <a:r>
              <a:rPr lang="en-US" dirty="0" err="1"/>
              <a:t>Viviscal</a:t>
            </a:r>
            <a:endParaRPr lang="en-US" dirty="0"/>
          </a:p>
          <a:p>
            <a:r>
              <a:rPr lang="en-US" dirty="0"/>
              <a:t>Treat insulin resistance</a:t>
            </a:r>
          </a:p>
          <a:p>
            <a:pPr lvl="1"/>
            <a:r>
              <a:rPr lang="en-US" dirty="0"/>
              <a:t>Metformin</a:t>
            </a:r>
          </a:p>
          <a:p>
            <a:pPr lvl="1"/>
            <a:r>
              <a:rPr lang="en-US" dirty="0"/>
              <a:t>Inositol</a:t>
            </a:r>
          </a:p>
        </p:txBody>
      </p:sp>
    </p:spTree>
    <p:extLst>
      <p:ext uri="{BB962C8B-B14F-4D97-AF65-F5344CB8AC3E}">
        <p14:creationId xmlns:p14="http://schemas.microsoft.com/office/powerpoint/2010/main" val="356199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E0ED-AD8B-CD99-4A58-5860401E315F}"/>
              </a:ext>
            </a:extLst>
          </p:cNvPr>
          <p:cNvSpPr>
            <a:spLocks noGrp="1"/>
          </p:cNvSpPr>
          <p:nvPr>
            <p:ph type="title"/>
          </p:nvPr>
        </p:nvSpPr>
        <p:spPr/>
        <p:txBody>
          <a:bodyPr/>
          <a:lstStyle/>
          <a:p>
            <a:pPr algn="ctr"/>
            <a:r>
              <a:rPr lang="en-US" dirty="0"/>
              <a:t>What about inflammation?</a:t>
            </a:r>
          </a:p>
        </p:txBody>
      </p:sp>
      <p:sp>
        <p:nvSpPr>
          <p:cNvPr id="3" name="Content Placeholder 2">
            <a:extLst>
              <a:ext uri="{FF2B5EF4-FFF2-40B4-BE49-F238E27FC236}">
                <a16:creationId xmlns:a16="http://schemas.microsoft.com/office/drawing/2014/main" id="{E78B5644-19D1-F7BC-BF86-01724761CBAC}"/>
              </a:ext>
            </a:extLst>
          </p:cNvPr>
          <p:cNvSpPr>
            <a:spLocks noGrp="1"/>
          </p:cNvSpPr>
          <p:nvPr>
            <p:ph idx="1"/>
          </p:nvPr>
        </p:nvSpPr>
        <p:spPr/>
        <p:txBody>
          <a:bodyPr/>
          <a:lstStyle/>
          <a:p>
            <a:r>
              <a:rPr lang="en-US" dirty="0"/>
              <a:t>Encourage patients to consider following an anti-inflammatory lifestyle</a:t>
            </a:r>
          </a:p>
          <a:p>
            <a:r>
              <a:rPr lang="fr-FR" dirty="0">
                <a:hlinkClick r:id="rId2"/>
              </a:rPr>
              <a:t>handout_ai_diet_patient.pdf</a:t>
            </a:r>
            <a:endParaRPr lang="en-US" dirty="0"/>
          </a:p>
        </p:txBody>
      </p:sp>
    </p:spTree>
    <p:extLst>
      <p:ext uri="{BB962C8B-B14F-4D97-AF65-F5344CB8AC3E}">
        <p14:creationId xmlns:p14="http://schemas.microsoft.com/office/powerpoint/2010/main" val="282793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924D-3B5B-8D73-83CE-71343B87BFBB}"/>
              </a:ext>
            </a:extLst>
          </p:cNvPr>
          <p:cNvSpPr>
            <a:spLocks noGrp="1"/>
          </p:cNvSpPr>
          <p:nvPr>
            <p:ph type="title"/>
          </p:nvPr>
        </p:nvSpPr>
        <p:spPr/>
        <p:txBody>
          <a:bodyPr/>
          <a:lstStyle/>
          <a:p>
            <a:pPr algn="ctr"/>
            <a:r>
              <a:rPr lang="en-US" dirty="0"/>
              <a:t>A parting thought and a plea</a:t>
            </a:r>
          </a:p>
        </p:txBody>
      </p:sp>
      <p:sp>
        <p:nvSpPr>
          <p:cNvPr id="3" name="Content Placeholder 2">
            <a:extLst>
              <a:ext uri="{FF2B5EF4-FFF2-40B4-BE49-F238E27FC236}">
                <a16:creationId xmlns:a16="http://schemas.microsoft.com/office/drawing/2014/main" id="{18F91034-4AB1-573E-33A1-B0219A3779D7}"/>
              </a:ext>
            </a:extLst>
          </p:cNvPr>
          <p:cNvSpPr>
            <a:spLocks noGrp="1"/>
          </p:cNvSpPr>
          <p:nvPr>
            <p:ph idx="1"/>
          </p:nvPr>
        </p:nvSpPr>
        <p:spPr>
          <a:xfrm>
            <a:off x="838200" y="1447060"/>
            <a:ext cx="10515600" cy="4729903"/>
          </a:xfrm>
        </p:spPr>
        <p:txBody>
          <a:bodyPr>
            <a:normAutofit fontScale="92500" lnSpcReduction="10000"/>
          </a:bodyPr>
          <a:lstStyle/>
          <a:p>
            <a:r>
              <a:rPr lang="en-US" dirty="0"/>
              <a:t>Women deserve high quality care from their PCP throughout their lifespan, especially in perimenopause</a:t>
            </a:r>
          </a:p>
          <a:p>
            <a:r>
              <a:rPr lang="en-US" dirty="0"/>
              <a:t>Social media is villainizing us- let’s change the narrative</a:t>
            </a:r>
          </a:p>
          <a:p>
            <a:r>
              <a:rPr lang="en-US" dirty="0"/>
              <a:t>You can do this, in fact, you already know all of this</a:t>
            </a:r>
          </a:p>
          <a:p>
            <a:r>
              <a:rPr lang="en-US" dirty="0"/>
              <a:t>Use the tips from the IOWA provider communication course</a:t>
            </a:r>
          </a:p>
          <a:p>
            <a:r>
              <a:rPr lang="en-US" dirty="0"/>
              <a:t>Create patient tailored treatments and follow up regularly</a:t>
            </a:r>
          </a:p>
          <a:p>
            <a:r>
              <a:rPr lang="en-US" dirty="0"/>
              <a:t>Your patient will be so thankful and will walk out the door feeling exceptionally relieved, even with a smile! What could be better?</a:t>
            </a:r>
          </a:p>
          <a:p>
            <a:endParaRPr lang="en-US" dirty="0"/>
          </a:p>
          <a:p>
            <a:pPr marL="0" indent="0" algn="ctr">
              <a:buNone/>
            </a:pPr>
            <a:r>
              <a:rPr lang="en-US" sz="3500" b="1" i="1" dirty="0"/>
              <a:t>Help me get my waiting list down from over a year to a couple months!</a:t>
            </a:r>
          </a:p>
          <a:p>
            <a:endParaRPr lang="en-US" dirty="0"/>
          </a:p>
        </p:txBody>
      </p:sp>
    </p:spTree>
    <p:extLst>
      <p:ext uri="{BB962C8B-B14F-4D97-AF65-F5344CB8AC3E}">
        <p14:creationId xmlns:p14="http://schemas.microsoft.com/office/powerpoint/2010/main" val="16254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C5D9-02DD-E5A5-2180-62002620C9B0}"/>
              </a:ext>
            </a:extLst>
          </p:cNvPr>
          <p:cNvSpPr>
            <a:spLocks noGrp="1"/>
          </p:cNvSpPr>
          <p:nvPr>
            <p:ph type="title"/>
          </p:nvPr>
        </p:nvSpPr>
        <p:spPr/>
        <p:txBody>
          <a:bodyPr/>
          <a:lstStyle/>
          <a:p>
            <a:pPr algn="ctr"/>
            <a:r>
              <a:rPr lang="en-US" dirty="0"/>
              <a:t>Resources	</a:t>
            </a:r>
          </a:p>
        </p:txBody>
      </p:sp>
      <p:sp>
        <p:nvSpPr>
          <p:cNvPr id="3" name="Content Placeholder 2">
            <a:extLst>
              <a:ext uri="{FF2B5EF4-FFF2-40B4-BE49-F238E27FC236}">
                <a16:creationId xmlns:a16="http://schemas.microsoft.com/office/drawing/2014/main" id="{15D4FFC1-674D-2E04-C51E-776E8AB7EA4F}"/>
              </a:ext>
            </a:extLst>
          </p:cNvPr>
          <p:cNvSpPr>
            <a:spLocks noGrp="1"/>
          </p:cNvSpPr>
          <p:nvPr>
            <p:ph idx="1"/>
          </p:nvPr>
        </p:nvSpPr>
        <p:spPr>
          <a:xfrm>
            <a:off x="838200" y="1349406"/>
            <a:ext cx="10515600" cy="4827557"/>
          </a:xfrm>
        </p:spPr>
        <p:txBody>
          <a:bodyPr>
            <a:normAutofit/>
          </a:bodyPr>
          <a:lstStyle/>
          <a:p>
            <a:r>
              <a:rPr lang="en-US" dirty="0"/>
              <a:t>Come As You Are by Emily </a:t>
            </a:r>
            <a:r>
              <a:rPr lang="en-US" dirty="0" err="1"/>
              <a:t>Nagoski</a:t>
            </a:r>
            <a:endParaRPr lang="en-US" dirty="0"/>
          </a:p>
          <a:p>
            <a:r>
              <a:rPr lang="en-US" dirty="0"/>
              <a:t>Fair Play by Eve </a:t>
            </a:r>
            <a:r>
              <a:rPr lang="en-US" dirty="0" err="1"/>
              <a:t>Rodsky</a:t>
            </a:r>
            <a:endParaRPr lang="en-US" dirty="0"/>
          </a:p>
          <a:p>
            <a:r>
              <a:rPr lang="en-US" dirty="0"/>
              <a:t>The Five Love Languages by Gary Chapman</a:t>
            </a:r>
          </a:p>
          <a:p>
            <a:r>
              <a:rPr lang="en-US" dirty="0"/>
              <a:t>Psychology today- search for sex therapy, couples counseling</a:t>
            </a:r>
          </a:p>
          <a:p>
            <a:r>
              <a:rPr lang="en-US" dirty="0"/>
              <a:t>The Menopause Brain by Lisa Mosconi</a:t>
            </a:r>
          </a:p>
          <a:p>
            <a:r>
              <a:rPr lang="en-US" dirty="0"/>
              <a:t>The New Menopause by Mary Clair Haver</a:t>
            </a:r>
          </a:p>
          <a:p>
            <a:r>
              <a:rPr lang="en-US" dirty="0"/>
              <a:t>Influencers: IG: The We Do Not Care Club by Melani Sanders</a:t>
            </a:r>
          </a:p>
          <a:p>
            <a:r>
              <a:rPr lang="en-US" dirty="0"/>
              <a:t>Clinical Gynecologic Endocrinology and Infertility by </a:t>
            </a:r>
            <a:r>
              <a:rPr lang="en-US" dirty="0" err="1"/>
              <a:t>Speroff</a:t>
            </a:r>
            <a:r>
              <a:rPr lang="en-US" dirty="0"/>
              <a:t> and Fritz, 8</a:t>
            </a:r>
            <a:r>
              <a:rPr lang="en-US" baseline="30000" dirty="0"/>
              <a:t>th</a:t>
            </a:r>
            <a:r>
              <a:rPr lang="en-US" dirty="0"/>
              <a:t> edition.</a:t>
            </a:r>
          </a:p>
          <a:p>
            <a:endParaRPr lang="en-US" dirty="0"/>
          </a:p>
        </p:txBody>
      </p:sp>
    </p:spTree>
    <p:extLst>
      <p:ext uri="{BB962C8B-B14F-4D97-AF65-F5344CB8AC3E}">
        <p14:creationId xmlns:p14="http://schemas.microsoft.com/office/powerpoint/2010/main" val="157437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B484-D1B2-F448-432F-D852F40A0D82}"/>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11C44C42-2794-177A-9990-8B401C910624}"/>
              </a:ext>
            </a:extLst>
          </p:cNvPr>
          <p:cNvSpPr>
            <a:spLocks noGrp="1"/>
          </p:cNvSpPr>
          <p:nvPr>
            <p:ph idx="1"/>
          </p:nvPr>
        </p:nvSpPr>
        <p:spPr/>
        <p:txBody>
          <a:bodyPr/>
          <a:lstStyle/>
          <a:p>
            <a:r>
              <a:rPr lang="en-US" dirty="0"/>
              <a:t>Identify symptoms of perimenopause</a:t>
            </a:r>
          </a:p>
          <a:p>
            <a:r>
              <a:rPr lang="en-US" dirty="0"/>
              <a:t>Validate patient experience of perimenopause</a:t>
            </a:r>
          </a:p>
          <a:p>
            <a:r>
              <a:rPr lang="en-US" dirty="0"/>
              <a:t>Treat common symptoms of perimenopause</a:t>
            </a:r>
          </a:p>
          <a:p>
            <a:r>
              <a:rPr lang="en-US" dirty="0"/>
              <a:t>Refer patients for additional evaluation</a:t>
            </a:r>
          </a:p>
        </p:txBody>
      </p:sp>
    </p:spTree>
    <p:extLst>
      <p:ext uri="{BB962C8B-B14F-4D97-AF65-F5344CB8AC3E}">
        <p14:creationId xmlns:p14="http://schemas.microsoft.com/office/powerpoint/2010/main" val="210225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84CD-99FA-ED7E-5E3B-15B9869A082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ED8CC1ED-7715-1A3B-9B1E-8E54C91B22C0}"/>
              </a:ext>
            </a:extLst>
          </p:cNvPr>
          <p:cNvSpPr>
            <a:spLocks noGrp="1"/>
          </p:cNvSpPr>
          <p:nvPr>
            <p:ph idx="1"/>
          </p:nvPr>
        </p:nvSpPr>
        <p:spPr/>
        <p:txBody>
          <a:bodyPr/>
          <a:lstStyle/>
          <a:p>
            <a:r>
              <a:rPr lang="en-US" dirty="0"/>
              <a:t>46 y/o G2P1102 female here to discuss concerns. She notes that her periods have become very heavy. She is changing a super tampon and pad every 2 hours for at least 5 days. She has extreme fatigue. Is sleeping poorly. She notes intermittent night sweats and has been getting more migraines than usual. She has been irritable to the point that her family has been concerned. She doesn’t feel like herself. Has gained 50 pounds in the past few years. She also has no libido. She would not care if she never had sex again. She had a tubal ligation 10 years ago because she hated how she felt on OCPs. PMH significant for obesity with BMI 44, HTN, and pre-diabetes. </a:t>
            </a:r>
          </a:p>
        </p:txBody>
      </p:sp>
    </p:spTree>
    <p:extLst>
      <p:ext uri="{BB962C8B-B14F-4D97-AF65-F5344CB8AC3E}">
        <p14:creationId xmlns:p14="http://schemas.microsoft.com/office/powerpoint/2010/main" val="278249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34B1-7A18-C429-09CD-53C069A1E8D5}"/>
              </a:ext>
            </a:extLst>
          </p:cNvPr>
          <p:cNvSpPr>
            <a:spLocks noGrp="1"/>
          </p:cNvSpPr>
          <p:nvPr>
            <p:ph type="title"/>
          </p:nvPr>
        </p:nvSpPr>
        <p:spPr/>
        <p:txBody>
          <a:bodyPr/>
          <a:lstStyle/>
          <a:p>
            <a:pPr algn="ctr"/>
            <a:r>
              <a:rPr lang="en-US" dirty="0"/>
              <a:t>What are some of her perimenopausal symptoms?</a:t>
            </a:r>
          </a:p>
        </p:txBody>
      </p:sp>
      <p:sp>
        <p:nvSpPr>
          <p:cNvPr id="3" name="Content Placeholder 2">
            <a:extLst>
              <a:ext uri="{FF2B5EF4-FFF2-40B4-BE49-F238E27FC236}">
                <a16:creationId xmlns:a16="http://schemas.microsoft.com/office/drawing/2014/main" id="{E2AF818A-1C51-67C2-CFF9-15B1EA3F7E54}"/>
              </a:ext>
            </a:extLst>
          </p:cNvPr>
          <p:cNvSpPr>
            <a:spLocks noGrp="1"/>
          </p:cNvSpPr>
          <p:nvPr>
            <p:ph idx="1"/>
          </p:nvPr>
        </p:nvSpPr>
        <p:spPr/>
        <p:txBody>
          <a:bodyPr/>
          <a:lstStyle/>
          <a:p>
            <a:r>
              <a:rPr lang="en-US" dirty="0"/>
              <a:t>Menorrhagia (regular but HEAVY cycles)</a:t>
            </a:r>
          </a:p>
          <a:p>
            <a:r>
              <a:rPr lang="en-US" dirty="0"/>
              <a:t>Fatigue</a:t>
            </a:r>
          </a:p>
          <a:p>
            <a:r>
              <a:rPr lang="en-US" dirty="0"/>
              <a:t>Sleep disturbance</a:t>
            </a:r>
          </a:p>
          <a:p>
            <a:r>
              <a:rPr lang="en-US" dirty="0"/>
              <a:t>Night sweats</a:t>
            </a:r>
          </a:p>
          <a:p>
            <a:r>
              <a:rPr lang="en-US" dirty="0"/>
              <a:t>Migraines</a:t>
            </a:r>
          </a:p>
          <a:p>
            <a:r>
              <a:rPr lang="en-US" dirty="0"/>
              <a:t>Irritability</a:t>
            </a:r>
          </a:p>
          <a:p>
            <a:r>
              <a:rPr lang="en-US" dirty="0"/>
              <a:t>Weight gain</a:t>
            </a:r>
          </a:p>
          <a:p>
            <a:r>
              <a:rPr lang="en-US" dirty="0"/>
              <a:t>Low libido</a:t>
            </a:r>
          </a:p>
          <a:p>
            <a:endParaRPr lang="en-US" dirty="0"/>
          </a:p>
          <a:p>
            <a:endParaRPr lang="en-US" dirty="0"/>
          </a:p>
          <a:p>
            <a:endParaRPr lang="en-US" dirty="0"/>
          </a:p>
        </p:txBody>
      </p:sp>
    </p:spTree>
    <p:extLst>
      <p:ext uri="{BB962C8B-B14F-4D97-AF65-F5344CB8AC3E}">
        <p14:creationId xmlns:p14="http://schemas.microsoft.com/office/powerpoint/2010/main" val="6709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E63C-250F-8208-AC38-8B25B00F3884}"/>
              </a:ext>
            </a:extLst>
          </p:cNvPr>
          <p:cNvSpPr>
            <a:spLocks noGrp="1"/>
          </p:cNvSpPr>
          <p:nvPr>
            <p:ph type="title"/>
          </p:nvPr>
        </p:nvSpPr>
        <p:spPr>
          <a:xfrm>
            <a:off x="555224" y="2628900"/>
            <a:ext cx="3932237" cy="1600200"/>
          </a:xfrm>
        </p:spPr>
        <p:txBody>
          <a:bodyPr vert="horz" lIns="91440" tIns="45720" rIns="91440" bIns="45720" rtlCol="0" anchor="t">
            <a:normAutofit fontScale="90000"/>
          </a:bodyPr>
          <a:lstStyle/>
          <a:p>
            <a:pPr algn="ctr"/>
            <a:r>
              <a:rPr lang="en-US" sz="4200" kern="1200" dirty="0">
                <a:solidFill>
                  <a:schemeClr val="tx1"/>
                </a:solidFill>
                <a:latin typeface="+mj-lt"/>
                <a:ea typeface="+mj-ea"/>
                <a:cs typeface="+mj-cs"/>
              </a:rPr>
              <a:t>How do you know if it’s perimenopause?</a:t>
            </a:r>
          </a:p>
        </p:txBody>
      </p:sp>
      <p:pic>
        <p:nvPicPr>
          <p:cNvPr id="6" name="Picture 5">
            <a:extLst>
              <a:ext uri="{FF2B5EF4-FFF2-40B4-BE49-F238E27FC236}">
                <a16:creationId xmlns:a16="http://schemas.microsoft.com/office/drawing/2014/main" id="{B4F4572F-FA33-C46C-3DFD-7952B8C06B54}"/>
              </a:ext>
            </a:extLst>
          </p:cNvPr>
          <p:cNvPicPr>
            <a:picLocks noChangeAspect="1"/>
          </p:cNvPicPr>
          <p:nvPr/>
        </p:nvPicPr>
        <p:blipFill>
          <a:blip r:embed="rId2"/>
          <a:stretch>
            <a:fillRect/>
          </a:stretch>
        </p:blipFill>
        <p:spPr>
          <a:xfrm>
            <a:off x="5069241" y="232852"/>
            <a:ext cx="4216801" cy="6335691"/>
          </a:xfrm>
          <a:prstGeom prst="rect">
            <a:avLst/>
          </a:prstGeom>
        </p:spPr>
      </p:pic>
    </p:spTree>
    <p:extLst>
      <p:ext uri="{BB962C8B-B14F-4D97-AF65-F5344CB8AC3E}">
        <p14:creationId xmlns:p14="http://schemas.microsoft.com/office/powerpoint/2010/main" val="296461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FFBB-2FC0-78D6-6D7A-9DC12EED1E02}"/>
              </a:ext>
            </a:extLst>
          </p:cNvPr>
          <p:cNvSpPr>
            <a:spLocks noGrp="1"/>
          </p:cNvSpPr>
          <p:nvPr>
            <p:ph type="title"/>
          </p:nvPr>
        </p:nvSpPr>
        <p:spPr/>
        <p:txBody>
          <a:bodyPr>
            <a:normAutofit/>
          </a:bodyPr>
          <a:lstStyle/>
          <a:p>
            <a:pPr algn="ctr"/>
            <a:r>
              <a:rPr lang="en-US" dirty="0"/>
              <a:t>What can we do to help her? </a:t>
            </a:r>
            <a:br>
              <a:rPr lang="en-US" dirty="0"/>
            </a:br>
            <a:r>
              <a:rPr lang="en-US" dirty="0"/>
              <a:t>Validation!</a:t>
            </a:r>
          </a:p>
        </p:txBody>
      </p:sp>
      <p:sp>
        <p:nvSpPr>
          <p:cNvPr id="3" name="Content Placeholder 2">
            <a:extLst>
              <a:ext uri="{FF2B5EF4-FFF2-40B4-BE49-F238E27FC236}">
                <a16:creationId xmlns:a16="http://schemas.microsoft.com/office/drawing/2014/main" id="{35F14B0B-0056-7219-897D-2DD7C317DD04}"/>
              </a:ext>
            </a:extLst>
          </p:cNvPr>
          <p:cNvSpPr>
            <a:spLocks noGrp="1"/>
          </p:cNvSpPr>
          <p:nvPr>
            <p:ph idx="1"/>
          </p:nvPr>
        </p:nvSpPr>
        <p:spPr/>
        <p:txBody>
          <a:bodyPr>
            <a:normAutofit fontScale="92500"/>
          </a:bodyPr>
          <a:lstStyle/>
          <a:p>
            <a:r>
              <a:rPr lang="en-US" dirty="0"/>
              <a:t>We can address what is going on by giving a name to this phase of life: </a:t>
            </a:r>
            <a:r>
              <a:rPr lang="en-US" b="1" u="sng" dirty="0"/>
              <a:t>Perimenopause</a:t>
            </a:r>
            <a:r>
              <a:rPr lang="en-US" dirty="0"/>
              <a:t> </a:t>
            </a:r>
          </a:p>
          <a:p>
            <a:r>
              <a:rPr lang="en-US" dirty="0"/>
              <a:t>We can tell our patients that this is a tough time because of changing hormones, and reassure them that there are many options to help with these symptoms</a:t>
            </a:r>
          </a:p>
          <a:p>
            <a:r>
              <a:rPr lang="en-US" dirty="0"/>
              <a:t>We can learn these treatments and implement them in our practice</a:t>
            </a:r>
          </a:p>
          <a:p>
            <a:r>
              <a:rPr lang="en-US" dirty="0"/>
              <a:t>Social media is filled with women who are frustrated with their providers</a:t>
            </a:r>
          </a:p>
          <a:p>
            <a:r>
              <a:rPr lang="en-US" dirty="0"/>
              <a:t>Do we really need a specialty clinic for a stage of life that every woman experiences? Where did we go wrong with our training?</a:t>
            </a:r>
          </a:p>
          <a:p>
            <a:endParaRPr lang="en-US" dirty="0"/>
          </a:p>
        </p:txBody>
      </p:sp>
    </p:spTree>
    <p:extLst>
      <p:ext uri="{BB962C8B-B14F-4D97-AF65-F5344CB8AC3E}">
        <p14:creationId xmlns:p14="http://schemas.microsoft.com/office/powerpoint/2010/main" val="86213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F5BE-3371-17E4-5C0C-B4C92BD1EA0F}"/>
              </a:ext>
            </a:extLst>
          </p:cNvPr>
          <p:cNvSpPr>
            <a:spLocks noGrp="1"/>
          </p:cNvSpPr>
          <p:nvPr>
            <p:ph type="title"/>
          </p:nvPr>
        </p:nvSpPr>
        <p:spPr/>
        <p:txBody>
          <a:bodyPr/>
          <a:lstStyle/>
          <a:p>
            <a:pPr algn="ctr"/>
            <a:r>
              <a:rPr lang="en-US" dirty="0"/>
              <a:t>A note about social media</a:t>
            </a:r>
          </a:p>
        </p:txBody>
      </p:sp>
      <p:sp>
        <p:nvSpPr>
          <p:cNvPr id="3" name="Content Placeholder 2">
            <a:extLst>
              <a:ext uri="{FF2B5EF4-FFF2-40B4-BE49-F238E27FC236}">
                <a16:creationId xmlns:a16="http://schemas.microsoft.com/office/drawing/2014/main" id="{49397F9B-1DF1-971D-A0D4-1B4D7FF91809}"/>
              </a:ext>
            </a:extLst>
          </p:cNvPr>
          <p:cNvSpPr>
            <a:spLocks noGrp="1"/>
          </p:cNvSpPr>
          <p:nvPr>
            <p:ph idx="1"/>
          </p:nvPr>
        </p:nvSpPr>
        <p:spPr/>
        <p:txBody>
          <a:bodyPr/>
          <a:lstStyle/>
          <a:p>
            <a:r>
              <a:rPr lang="en-US" dirty="0">
                <a:hlinkClick r:id="rId2"/>
              </a:rPr>
              <a:t>Home - Mother Flushing Midlife</a:t>
            </a:r>
            <a:endParaRPr lang="en-US" dirty="0"/>
          </a:p>
          <a:p>
            <a:pPr marL="0" indent="0">
              <a:buNone/>
            </a:pPr>
            <a:endParaRPr lang="en-US" dirty="0"/>
          </a:p>
        </p:txBody>
      </p:sp>
    </p:spTree>
    <p:extLst>
      <p:ext uri="{BB962C8B-B14F-4D97-AF65-F5344CB8AC3E}">
        <p14:creationId xmlns:p14="http://schemas.microsoft.com/office/powerpoint/2010/main" val="213061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B708-20DD-A673-961F-3271BFB641E7}"/>
              </a:ext>
            </a:extLst>
          </p:cNvPr>
          <p:cNvSpPr>
            <a:spLocks noGrp="1"/>
          </p:cNvSpPr>
          <p:nvPr>
            <p:ph type="title"/>
          </p:nvPr>
        </p:nvSpPr>
        <p:spPr/>
        <p:txBody>
          <a:bodyPr/>
          <a:lstStyle/>
          <a:p>
            <a:pPr algn="ctr"/>
            <a:r>
              <a:rPr lang="en-US" dirty="0"/>
              <a:t>Now let me validate YOU</a:t>
            </a:r>
          </a:p>
        </p:txBody>
      </p:sp>
      <p:sp>
        <p:nvSpPr>
          <p:cNvPr id="3" name="Content Placeholder 2">
            <a:extLst>
              <a:ext uri="{FF2B5EF4-FFF2-40B4-BE49-F238E27FC236}">
                <a16:creationId xmlns:a16="http://schemas.microsoft.com/office/drawing/2014/main" id="{086744CF-C3FB-C8CC-87D9-65AEE7F2D547}"/>
              </a:ext>
            </a:extLst>
          </p:cNvPr>
          <p:cNvSpPr>
            <a:spLocks noGrp="1"/>
          </p:cNvSpPr>
          <p:nvPr>
            <p:ph idx="1"/>
          </p:nvPr>
        </p:nvSpPr>
        <p:spPr>
          <a:xfrm>
            <a:off x="767178" y="2332037"/>
            <a:ext cx="10515600" cy="1831975"/>
          </a:xfrm>
        </p:spPr>
        <p:txBody>
          <a:bodyPr>
            <a:normAutofit/>
          </a:bodyPr>
          <a:lstStyle/>
          <a:p>
            <a:r>
              <a:rPr lang="en-US" dirty="0"/>
              <a:t>APPs are well suited and well trained to handle these concerns</a:t>
            </a:r>
          </a:p>
          <a:p>
            <a:r>
              <a:rPr lang="en-US" dirty="0"/>
              <a:t>Most of these concerns are treatable just like hypertension is treatable</a:t>
            </a:r>
          </a:p>
          <a:p>
            <a:pPr marL="0" indent="0">
              <a:buNone/>
            </a:pPr>
            <a:endParaRPr lang="en-US" dirty="0"/>
          </a:p>
        </p:txBody>
      </p:sp>
    </p:spTree>
    <p:extLst>
      <p:ext uri="{BB962C8B-B14F-4D97-AF65-F5344CB8AC3E}">
        <p14:creationId xmlns:p14="http://schemas.microsoft.com/office/powerpoint/2010/main" val="3932111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7C2AE989590C49AA5AB0217016D255" ma:contentTypeVersion="5" ma:contentTypeDescription="Create a new document." ma:contentTypeScope="" ma:versionID="38c2d7307e3df236d0edf1c913686ed2">
  <xsd:schema xmlns:xsd="http://www.w3.org/2001/XMLSchema" xmlns:xs="http://www.w3.org/2001/XMLSchema" xmlns:p="http://schemas.microsoft.com/office/2006/metadata/properties" xmlns:ns3="c0515354-5420-464c-9df9-5d5d193b4563" targetNamespace="http://schemas.microsoft.com/office/2006/metadata/properties" ma:root="true" ma:fieldsID="af67b70f0ae84616d90999d65e31d41a" ns3:_="">
    <xsd:import namespace="c0515354-5420-464c-9df9-5d5d193b456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515354-5420-464c-9df9-5d5d193b45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B19262-47B4-4446-91E9-6DE19623E02F}">
  <ds:schemaRefs>
    <ds:schemaRef ds:uri="http://schemas.microsoft.com/sharepoint/v3/contenttype/forms"/>
  </ds:schemaRefs>
</ds:datastoreItem>
</file>

<file path=customXml/itemProps2.xml><?xml version="1.0" encoding="utf-8"?>
<ds:datastoreItem xmlns:ds="http://schemas.openxmlformats.org/officeDocument/2006/customXml" ds:itemID="{BF51E000-7D41-471C-B315-D2246815C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515354-5420-464c-9df9-5d5d193b4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7BF227-C9A5-4C19-A580-BF211A605670}">
  <ds:schemaRefs>
    <ds:schemaRef ds:uri="http://schemas.microsoft.com/office/2006/documentManagement/types"/>
    <ds:schemaRef ds:uri="http://schemas.microsoft.com/office/infopath/2007/PartnerControls"/>
    <ds:schemaRef ds:uri="c0515354-5420-464c-9df9-5d5d193b4563"/>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3060</TotalTime>
  <Words>1435</Words>
  <Application>Microsoft Office PowerPoint</Application>
  <PresentationFormat>Widescreen</PresentationFormat>
  <Paragraphs>211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PowerPoint Presentation</vt:lpstr>
      <vt:lpstr>Disclosures </vt:lpstr>
      <vt:lpstr>Objectives</vt:lpstr>
      <vt:lpstr>Case #1</vt:lpstr>
      <vt:lpstr>What are some of her perimenopausal symptoms?</vt:lpstr>
      <vt:lpstr>How do you know if it’s perimenopause?</vt:lpstr>
      <vt:lpstr>What can we do to help her?  Validation!</vt:lpstr>
      <vt:lpstr>A note about social media</vt:lpstr>
      <vt:lpstr>Now let me validate YOU</vt:lpstr>
      <vt:lpstr>PowerPoint Presentation</vt:lpstr>
      <vt:lpstr>The beautiful menstrual cycle:  What can go wrong?</vt:lpstr>
      <vt:lpstr>Perimenopause: the impish middle child</vt:lpstr>
      <vt:lpstr>Should we draw hormone labs? </vt:lpstr>
      <vt:lpstr>Back to our patient: Menorrhagia </vt:lpstr>
      <vt:lpstr>Treatments for menorrhagia</vt:lpstr>
      <vt:lpstr>Sleep</vt:lpstr>
      <vt:lpstr>Mood</vt:lpstr>
      <vt:lpstr>Weight gain</vt:lpstr>
      <vt:lpstr>Libido</vt:lpstr>
      <vt:lpstr>Case #2</vt:lpstr>
      <vt:lpstr>What are some of her perimenopausal symptoms?</vt:lpstr>
      <vt:lpstr>Now is the time for MHT!</vt:lpstr>
      <vt:lpstr>Risks?</vt:lpstr>
      <vt:lpstr>Hair loss</vt:lpstr>
      <vt:lpstr>Hair Loss Treatments</vt:lpstr>
      <vt:lpstr>What about inflammation?</vt:lpstr>
      <vt:lpstr>A parting thought and a plea</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Graf, Elizabeth M</dc:creator>
  <cp:lastModifiedBy>Graf, Elizabeth M</cp:lastModifiedBy>
  <cp:revision>5</cp:revision>
  <dcterms:created xsi:type="dcterms:W3CDTF">2025-09-05T20:58:16Z</dcterms:created>
  <dcterms:modified xsi:type="dcterms:W3CDTF">2025-10-08T22:35:15Z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0x010100FB7C2AE989590C49AA5AB0217016D255</vt:lpwstr>
  </property>
</Properties>
</file>