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97" r:id="rId2"/>
  </p:sldMasterIdLst>
  <p:notesMasterIdLst>
    <p:notesMasterId r:id="rId41"/>
  </p:notesMasterIdLst>
  <p:sldIdLst>
    <p:sldId id="286" r:id="rId3"/>
    <p:sldId id="343" r:id="rId4"/>
    <p:sldId id="288" r:id="rId5"/>
    <p:sldId id="289" r:id="rId6"/>
    <p:sldId id="290" r:id="rId7"/>
    <p:sldId id="292" r:id="rId8"/>
    <p:sldId id="293" r:id="rId9"/>
    <p:sldId id="294" r:id="rId10"/>
    <p:sldId id="344" r:id="rId11"/>
    <p:sldId id="295" r:id="rId12"/>
    <p:sldId id="296" r:id="rId13"/>
    <p:sldId id="297" r:id="rId14"/>
    <p:sldId id="298" r:id="rId15"/>
    <p:sldId id="300" r:id="rId16"/>
    <p:sldId id="301" r:id="rId17"/>
    <p:sldId id="303" r:id="rId18"/>
    <p:sldId id="304" r:id="rId19"/>
    <p:sldId id="306" r:id="rId20"/>
    <p:sldId id="307" r:id="rId21"/>
    <p:sldId id="342" r:id="rId22"/>
    <p:sldId id="310" r:id="rId23"/>
    <p:sldId id="315" r:id="rId24"/>
    <p:sldId id="314" r:id="rId25"/>
    <p:sldId id="316" r:id="rId26"/>
    <p:sldId id="317" r:id="rId27"/>
    <p:sldId id="318" r:id="rId28"/>
    <p:sldId id="319" r:id="rId29"/>
    <p:sldId id="320" r:id="rId30"/>
    <p:sldId id="321" r:id="rId31"/>
    <p:sldId id="322" r:id="rId32"/>
    <p:sldId id="323" r:id="rId33"/>
    <p:sldId id="324" r:id="rId34"/>
    <p:sldId id="330" r:id="rId35"/>
    <p:sldId id="285" r:id="rId36"/>
    <p:sldId id="336" r:id="rId37"/>
    <p:sldId id="338" r:id="rId38"/>
    <p:sldId id="339"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r, Kanwaljit" initials="BK" lastIdx="3" clrIdx="0">
    <p:extLst>
      <p:ext uri="{19B8F6BF-5375-455C-9EA6-DF929625EA0E}">
        <p15:presenceInfo xmlns:p15="http://schemas.microsoft.com/office/powerpoint/2012/main" userId="S-1-5-21-2250110424-2442967196-2465209428-1115102" providerId="AD"/>
      </p:ext>
    </p:extLst>
  </p:cmAuthor>
  <p:cmAuthor id="2" name="Brar, Kanwaljit (Pediatric Allergy)" initials="BK(A" lastIdx="4" clrIdx="1">
    <p:extLst>
      <p:ext uri="{19B8F6BF-5375-455C-9EA6-DF929625EA0E}">
        <p15:presenceInfo xmlns:p15="http://schemas.microsoft.com/office/powerpoint/2012/main" userId="S-1-5-21-117609710-1958367476-725345543-5469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5486"/>
    <a:srgbClr val="F1F3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53" autoAdjust="0"/>
  </p:normalViewPr>
  <p:slideViewPr>
    <p:cSldViewPr snapToGrid="0">
      <p:cViewPr>
        <p:scale>
          <a:sx n="68" d="100"/>
          <a:sy n="68" d="100"/>
        </p:scale>
        <p:origin x="1234" y="5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215AA-3C89-4188-9CC4-7370ECC4F59B}"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198878-3FED-49EA-ADA1-A96BFE3F7575}" type="slidenum">
              <a:rPr lang="en-US" smtClean="0"/>
              <a:t>‹#›</a:t>
            </a:fld>
            <a:endParaRPr lang="en-US"/>
          </a:p>
        </p:txBody>
      </p:sp>
    </p:spTree>
    <p:extLst>
      <p:ext uri="{BB962C8B-B14F-4D97-AF65-F5344CB8AC3E}">
        <p14:creationId xmlns:p14="http://schemas.microsoft.com/office/powerpoint/2010/main" val="4019481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worked in allergy/ immunology for 3 years at Iowa Health care now</a:t>
            </a:r>
          </a:p>
          <a:p>
            <a:r>
              <a:rPr lang="en-US" dirty="0"/>
              <a:t>I work in the adult clinic, so that’s where most of my focus will be for today</a:t>
            </a:r>
          </a:p>
        </p:txBody>
      </p:sp>
      <p:sp>
        <p:nvSpPr>
          <p:cNvPr id="4" name="Slide Number Placeholder 3"/>
          <p:cNvSpPr>
            <a:spLocks noGrp="1"/>
          </p:cNvSpPr>
          <p:nvPr>
            <p:ph type="sldNum" sz="quarter" idx="5"/>
          </p:nvPr>
        </p:nvSpPr>
        <p:spPr/>
        <p:txBody>
          <a:bodyPr/>
          <a:lstStyle/>
          <a:p>
            <a:fld id="{33198878-3FED-49EA-ADA1-A96BFE3F7575}" type="slidenum">
              <a:rPr lang="en-US" smtClean="0"/>
              <a:t>1</a:t>
            </a:fld>
            <a:endParaRPr lang="en-US"/>
          </a:p>
        </p:txBody>
      </p:sp>
    </p:spTree>
    <p:extLst>
      <p:ext uri="{BB962C8B-B14F-4D97-AF65-F5344CB8AC3E}">
        <p14:creationId xmlns:p14="http://schemas.microsoft.com/office/powerpoint/2010/main" val="768048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 said, allergy is an art</a:t>
            </a:r>
          </a:p>
          <a:p>
            <a:r>
              <a:rPr lang="en-US" dirty="0"/>
              <a:t>It can be really hard for patients to not have a cause, and I feel like a lot of the time they will attribute it to food when that’s not really it</a:t>
            </a:r>
          </a:p>
          <a:p>
            <a:r>
              <a:rPr lang="en-US" dirty="0"/>
              <a:t>So being able to tell patients that it could be unidentifiable is a hard conversation to have, but important</a:t>
            </a:r>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10</a:t>
            </a:fld>
            <a:endParaRPr lang="en-US" altLang="en-US"/>
          </a:p>
        </p:txBody>
      </p:sp>
    </p:spTree>
    <p:extLst>
      <p:ext uri="{BB962C8B-B14F-4D97-AF65-F5344CB8AC3E}">
        <p14:creationId xmlns:p14="http://schemas.microsoft.com/office/powerpoint/2010/main" val="1983684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11</a:t>
            </a:fld>
            <a:endParaRPr lang="en-US" altLang="en-US"/>
          </a:p>
        </p:txBody>
      </p:sp>
    </p:spTree>
    <p:extLst>
      <p:ext uri="{BB962C8B-B14F-4D97-AF65-F5344CB8AC3E}">
        <p14:creationId xmlns:p14="http://schemas.microsoft.com/office/powerpoint/2010/main" val="148430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in doubt, use the epi</a:t>
            </a:r>
          </a:p>
          <a:p>
            <a:r>
              <a:rPr lang="en-US" dirty="0"/>
              <a:t>If they’re not in anaphylaxis but you use it -</a:t>
            </a:r>
            <a:r>
              <a:rPr lang="en-US" sz="1200" b="1" i="0" kern="1200" dirty="0">
                <a:solidFill>
                  <a:schemeClr val="tx1"/>
                </a:solidFill>
                <a:effectLst/>
                <a:latin typeface="+mn-lt"/>
                <a:ea typeface="+mn-ea"/>
                <a:cs typeface="+mn-cs"/>
              </a:rPr>
              <a:t>anxiety, palpitations, tremor, headache, dizziness, pallor, and restlessness</a:t>
            </a:r>
            <a:r>
              <a:rPr lang="en-US" sz="1200" b="0" i="0" kern="1200" dirty="0">
                <a:solidFill>
                  <a:schemeClr val="tx1"/>
                </a:solidFill>
                <a:effectLst/>
                <a:latin typeface="+mn-lt"/>
                <a:ea typeface="+mn-ea"/>
                <a:cs typeface="+mn-cs"/>
              </a:rPr>
              <a:t>; these are typically short-lived and self-limited</a:t>
            </a:r>
            <a:endParaRPr lang="en-US" dirty="0"/>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12</a:t>
            </a:fld>
            <a:endParaRPr lang="en-US" altLang="en-US"/>
          </a:p>
        </p:txBody>
      </p:sp>
    </p:spTree>
    <p:extLst>
      <p:ext uri="{BB962C8B-B14F-4D97-AF65-F5344CB8AC3E}">
        <p14:creationId xmlns:p14="http://schemas.microsoft.com/office/powerpoint/2010/main" val="3830149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Retrospective study using administrative claims data for privately insured and Medicare Advantage enrollees in the United States</a:t>
            </a:r>
          </a:p>
          <a:p>
            <a:r>
              <a:rPr lang="en-CA" dirty="0"/>
              <a:t>Database contains longitudinal health information &gt; 100 million enrollees over the past 20 years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while this info is somewhat dated, the trend continues to go up</a:t>
            </a:r>
          </a:p>
          <a:p>
            <a:endParaRPr lang="en-CA"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13</a:t>
            </a:fld>
            <a:endParaRPr lang="en-US" altLang="en-US"/>
          </a:p>
        </p:txBody>
      </p:sp>
    </p:spTree>
    <p:extLst>
      <p:ext uri="{BB962C8B-B14F-4D97-AF65-F5344CB8AC3E}">
        <p14:creationId xmlns:p14="http://schemas.microsoft.com/office/powerpoint/2010/main" val="1720011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t>Sesame was added as 9</a:t>
            </a:r>
            <a:r>
              <a:rPr lang="en-US" altLang="en-US" baseline="30000" dirty="0"/>
              <a:t>th</a:t>
            </a:r>
            <a:r>
              <a:rPr lang="en-US" altLang="en-US" dirty="0"/>
              <a:t> MC food allergen in 2021 – I have seen it once</a:t>
            </a:r>
          </a:p>
          <a:p>
            <a:r>
              <a:rPr lang="en-US" altLang="en-US" dirty="0"/>
              <a:t>I’ve never had a fish allergy- MC cod and salmon</a:t>
            </a:r>
          </a:p>
          <a:p>
            <a:r>
              <a:rPr lang="en-US" altLang="en-US" dirty="0"/>
              <a:t>Peanuts and tree nuts are not cross reactive- one allergy does not mean you have the other</a:t>
            </a:r>
          </a:p>
          <a:p>
            <a:endParaRPr lang="en-US" altLang="en-US" dirty="0"/>
          </a:p>
          <a:p>
            <a:r>
              <a:rPr lang="en-US" altLang="en-US" dirty="0"/>
              <a:t>Radiocontrast media (RCM) can have both </a:t>
            </a:r>
            <a:r>
              <a:rPr lang="en-US" altLang="en-US" dirty="0" err="1"/>
              <a:t>IgE</a:t>
            </a:r>
            <a:r>
              <a:rPr lang="en-US" altLang="en-US" dirty="0"/>
              <a:t> and non-</a:t>
            </a:r>
            <a:r>
              <a:rPr lang="en-US" altLang="en-US" dirty="0" err="1"/>
              <a:t>IgE</a:t>
            </a:r>
            <a:r>
              <a:rPr lang="en-US" altLang="en-US" dirty="0"/>
              <a:t> mediated reactions.  </a:t>
            </a:r>
          </a:p>
          <a:p>
            <a:r>
              <a:rPr lang="en-US" altLang="en-US" dirty="0"/>
              <a:t>*Shellfish allergy does not increase risk of RCM anaphylaxis.</a:t>
            </a:r>
          </a:p>
          <a:p>
            <a:r>
              <a:rPr lang="en-US" altLang="en-US" dirty="0"/>
              <a:t>-Previous reaction, high dose, and advanced age are risk factors for RCM reaction</a:t>
            </a:r>
          </a:p>
          <a:p>
            <a:endParaRPr lang="en-US" dirty="0"/>
          </a:p>
        </p:txBody>
      </p:sp>
      <p:sp>
        <p:nvSpPr>
          <p:cNvPr id="4" name="Slide Number Placeholder 3"/>
          <p:cNvSpPr>
            <a:spLocks noGrp="1"/>
          </p:cNvSpPr>
          <p:nvPr>
            <p:ph type="sldNum" sz="quarter" idx="10"/>
          </p:nvPr>
        </p:nvSpPr>
        <p:spPr/>
        <p:txBody>
          <a:bodyPr/>
          <a:lstStyle/>
          <a:p>
            <a:pPr>
              <a:defRPr/>
            </a:pPr>
            <a:fld id="{FD9D11FE-38F5-41AF-8330-63A3F48D1A5C}" type="slidenum">
              <a:rPr lang="en-US" altLang="en-US" smtClean="0"/>
              <a:pPr>
                <a:defRPr/>
              </a:pPr>
              <a:t>14</a:t>
            </a:fld>
            <a:endParaRPr lang="en-US" altLang="en-US"/>
          </a:p>
        </p:txBody>
      </p:sp>
    </p:spTree>
    <p:extLst>
      <p:ext uri="{BB962C8B-B14F-4D97-AF65-F5344CB8AC3E}">
        <p14:creationId xmlns:p14="http://schemas.microsoft.com/office/powerpoint/2010/main" val="2550966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Changes to adult with less milk, egg, wheat, and soy, but add in shellfish</a:t>
            </a:r>
          </a:p>
          <a:p>
            <a:r>
              <a:rPr lang="en-US" dirty="0">
                <a:ea typeface="Calibri"/>
                <a:cs typeface="Calibri"/>
              </a:rPr>
              <a:t>Shellfish is the most common food allergy to develop as an adult</a:t>
            </a:r>
          </a:p>
        </p:txBody>
      </p:sp>
      <p:sp>
        <p:nvSpPr>
          <p:cNvPr id="4" name="Slide Number Placeholder 3"/>
          <p:cNvSpPr>
            <a:spLocks noGrp="1"/>
          </p:cNvSpPr>
          <p:nvPr>
            <p:ph type="sldNum" sz="quarter" idx="10"/>
          </p:nvPr>
        </p:nvSpPr>
        <p:spPr/>
        <p:txBody>
          <a:bodyPr/>
          <a:lstStyle/>
          <a:p>
            <a:pPr>
              <a:defRPr/>
            </a:pPr>
            <a:fld id="{FD9D11FE-38F5-41AF-8330-63A3F48D1A5C}" type="slidenum">
              <a:rPr lang="en-US" altLang="en-US" smtClean="0"/>
              <a:pPr>
                <a:defRPr/>
              </a:pPr>
              <a:t>15</a:t>
            </a:fld>
            <a:endParaRPr lang="en-US" altLang="en-US"/>
          </a:p>
        </p:txBody>
      </p:sp>
    </p:spTree>
    <p:extLst>
      <p:ext uri="{BB962C8B-B14F-4D97-AF65-F5344CB8AC3E}">
        <p14:creationId xmlns:p14="http://schemas.microsoft.com/office/powerpoint/2010/main" val="2069457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children it is food</a:t>
            </a:r>
          </a:p>
        </p:txBody>
      </p:sp>
      <p:sp>
        <p:nvSpPr>
          <p:cNvPr id="4" name="Slide Number Placeholder 3"/>
          <p:cNvSpPr>
            <a:spLocks noGrp="1"/>
          </p:cNvSpPr>
          <p:nvPr>
            <p:ph type="sldNum" sz="quarter" idx="5"/>
          </p:nvPr>
        </p:nvSpPr>
        <p:spPr/>
        <p:txBody>
          <a:bodyPr/>
          <a:lstStyle/>
          <a:p>
            <a:fld id="{33198878-3FED-49EA-ADA1-A96BFE3F7575}" type="slidenum">
              <a:rPr lang="en-US" smtClean="0"/>
              <a:t>16</a:t>
            </a:fld>
            <a:endParaRPr lang="en-US"/>
          </a:p>
        </p:txBody>
      </p:sp>
    </p:spTree>
    <p:extLst>
      <p:ext uri="{BB962C8B-B14F-4D97-AF65-F5344CB8AC3E}">
        <p14:creationId xmlns:p14="http://schemas.microsoft.com/office/powerpoint/2010/main" val="268461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need to be sensitized first</a:t>
            </a:r>
          </a:p>
          <a:p>
            <a:r>
              <a:rPr lang="en-US" dirty="0"/>
              <a:t>Very </a:t>
            </a:r>
            <a:r>
              <a:rPr lang="en-US" dirty="0" err="1"/>
              <a:t>very</a:t>
            </a:r>
            <a:r>
              <a:rPr lang="en-US" dirty="0"/>
              <a:t> rare to have anaphylaxis without being stung to be sensitized</a:t>
            </a:r>
          </a:p>
          <a:p>
            <a:r>
              <a:rPr lang="en-US" dirty="0"/>
              <a:t>Large local reactions are expected, but patients will ask if they need testing “because they really swelled up”</a:t>
            </a:r>
          </a:p>
          <a:p>
            <a:r>
              <a:rPr lang="en-US" dirty="0"/>
              <a:t>No</a:t>
            </a:r>
          </a:p>
          <a:p>
            <a:r>
              <a:rPr lang="en-US" dirty="0"/>
              <a:t>Only test if you have a convincing history</a:t>
            </a:r>
          </a:p>
          <a:p>
            <a:endParaRPr lang="en-US" dirty="0"/>
          </a:p>
          <a:p>
            <a:endParaRPr lang="en-US" dirty="0">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pPr>
              <a:defRPr/>
            </a:pPr>
            <a:fld id="{FD9D11FE-38F5-41AF-8330-63A3F48D1A5C}" type="slidenum">
              <a:rPr lang="en-US" altLang="en-US" smtClean="0"/>
              <a:pPr>
                <a:defRPr/>
              </a:pPr>
              <a:t>17</a:t>
            </a:fld>
            <a:endParaRPr lang="en-US" altLang="en-US"/>
          </a:p>
        </p:txBody>
      </p:sp>
    </p:spTree>
    <p:extLst>
      <p:ext uri="{BB962C8B-B14F-4D97-AF65-F5344CB8AC3E}">
        <p14:creationId xmlns:p14="http://schemas.microsoft.com/office/powerpoint/2010/main" val="582504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when people started wearing more gloves</a:t>
            </a:r>
          </a:p>
          <a:p>
            <a:r>
              <a:rPr lang="en-US" dirty="0"/>
              <a:t>Decreased once we switched types of gloves</a:t>
            </a:r>
          </a:p>
          <a:p>
            <a:r>
              <a:rPr lang="en-US" dirty="0"/>
              <a:t>I have not see anyone with a true latex allergy</a:t>
            </a:r>
          </a:p>
        </p:txBody>
      </p:sp>
      <p:sp>
        <p:nvSpPr>
          <p:cNvPr id="4" name="Slide Number Placeholder 3"/>
          <p:cNvSpPr>
            <a:spLocks noGrp="1"/>
          </p:cNvSpPr>
          <p:nvPr>
            <p:ph type="sldNum" sz="quarter" idx="5"/>
          </p:nvPr>
        </p:nvSpPr>
        <p:spPr/>
        <p:txBody>
          <a:bodyPr/>
          <a:lstStyle/>
          <a:p>
            <a:fld id="{33198878-3FED-49EA-ADA1-A96BFE3F7575}" type="slidenum">
              <a:rPr lang="en-US" smtClean="0"/>
              <a:t>18</a:t>
            </a:fld>
            <a:endParaRPr lang="en-US"/>
          </a:p>
        </p:txBody>
      </p:sp>
    </p:spTree>
    <p:extLst>
      <p:ext uri="{BB962C8B-B14F-4D97-AF65-F5344CB8AC3E}">
        <p14:creationId xmlns:p14="http://schemas.microsoft.com/office/powerpoint/2010/main" val="2523079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dirty="0"/>
              <a:t>Physical urticaria</a:t>
            </a:r>
            <a:r>
              <a:rPr lang="en-CA" dirty="0"/>
              <a:t> is a condition in which erythematous allergic skin lesions and pruritus are produced by exposure to heat, cold, or contact with chemicals or plants. </a:t>
            </a:r>
          </a:p>
          <a:p>
            <a:r>
              <a:rPr lang="en-CA" dirty="0"/>
              <a:t>Only cold urticaria is the one I prescribe an </a:t>
            </a:r>
            <a:r>
              <a:rPr lang="en-CA" dirty="0" err="1"/>
              <a:t>epipen</a:t>
            </a:r>
            <a:r>
              <a:rPr lang="en-CA" dirty="0"/>
              <a:t> for</a:t>
            </a:r>
          </a:p>
          <a:p>
            <a:endParaRPr lang="en-US" dirty="0"/>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19</a:t>
            </a:fld>
            <a:endParaRPr lang="en-US" altLang="en-US"/>
          </a:p>
        </p:txBody>
      </p:sp>
    </p:spTree>
    <p:extLst>
      <p:ext uri="{BB962C8B-B14F-4D97-AF65-F5344CB8AC3E}">
        <p14:creationId xmlns:p14="http://schemas.microsoft.com/office/powerpoint/2010/main" val="2415667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198878-3FED-49EA-ADA1-A96BFE3F7575}" type="slidenum">
              <a:rPr lang="en-US" smtClean="0"/>
              <a:t>2</a:t>
            </a:fld>
            <a:endParaRPr lang="en-US"/>
          </a:p>
        </p:txBody>
      </p:sp>
    </p:spTree>
    <p:extLst>
      <p:ext uri="{BB962C8B-B14F-4D97-AF65-F5344CB8AC3E}">
        <p14:creationId xmlns:p14="http://schemas.microsoft.com/office/powerpoint/2010/main" val="133023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Figure provided by Dr. Gupta</a:t>
            </a:r>
            <a:endParaRPr lang="en-US"/>
          </a:p>
        </p:txBody>
      </p:sp>
      <p:sp>
        <p:nvSpPr>
          <p:cNvPr id="4" name="Slide Number Placeholder 3"/>
          <p:cNvSpPr>
            <a:spLocks noGrp="1"/>
          </p:cNvSpPr>
          <p:nvPr>
            <p:ph type="sldNum" sz="quarter" idx="5"/>
          </p:nvPr>
        </p:nvSpPr>
        <p:spPr/>
        <p:txBody>
          <a:bodyPr/>
          <a:lstStyle/>
          <a:p>
            <a:fld id="{33198878-3FED-49EA-ADA1-A96BFE3F7575}" type="slidenum">
              <a:rPr lang="en-US" smtClean="0"/>
              <a:t>20</a:t>
            </a:fld>
            <a:endParaRPr lang="en-US"/>
          </a:p>
        </p:txBody>
      </p:sp>
    </p:spTree>
    <p:extLst>
      <p:ext uri="{BB962C8B-B14F-4D97-AF65-F5344CB8AC3E}">
        <p14:creationId xmlns:p14="http://schemas.microsoft.com/office/powerpoint/2010/main" val="148053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never seen this</a:t>
            </a:r>
          </a:p>
          <a:p>
            <a:r>
              <a:rPr lang="en-US" dirty="0"/>
              <a:t>This is typically why patients are discharged on prednisone for 10 days, to help decrease risk for a biphasic reaction</a:t>
            </a:r>
          </a:p>
          <a:p>
            <a:r>
              <a:rPr lang="en-US" dirty="0"/>
              <a:t>However, practice parameters in 2020 say not to do this, but evidence is very low… so whatever</a:t>
            </a:r>
          </a:p>
        </p:txBody>
      </p:sp>
      <p:sp>
        <p:nvSpPr>
          <p:cNvPr id="4" name="Slide Number Placeholder 3"/>
          <p:cNvSpPr>
            <a:spLocks noGrp="1"/>
          </p:cNvSpPr>
          <p:nvPr>
            <p:ph type="sldNum" sz="quarter" idx="5"/>
          </p:nvPr>
        </p:nvSpPr>
        <p:spPr/>
        <p:txBody>
          <a:bodyPr/>
          <a:lstStyle/>
          <a:p>
            <a:fld id="{33198878-3FED-49EA-ADA1-A96BFE3F7575}" type="slidenum">
              <a:rPr lang="en-US" smtClean="0"/>
              <a:t>21</a:t>
            </a:fld>
            <a:endParaRPr lang="en-US"/>
          </a:p>
        </p:txBody>
      </p:sp>
    </p:spTree>
    <p:extLst>
      <p:ext uri="{BB962C8B-B14F-4D97-AF65-F5344CB8AC3E}">
        <p14:creationId xmlns:p14="http://schemas.microsoft.com/office/powerpoint/2010/main" val="2952873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22</a:t>
            </a:fld>
            <a:endParaRPr lang="en-US" altLang="en-US"/>
          </a:p>
        </p:txBody>
      </p:sp>
    </p:spTree>
    <p:extLst>
      <p:ext uri="{BB962C8B-B14F-4D97-AF65-F5344CB8AC3E}">
        <p14:creationId xmlns:p14="http://schemas.microsoft.com/office/powerpoint/2010/main" val="59800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is so important</a:t>
            </a:r>
          </a:p>
          <a:p>
            <a:r>
              <a:rPr lang="en-US" dirty="0"/>
              <a:t>1-2 hours, likely, 5 hours or later… suspicious</a:t>
            </a:r>
          </a:p>
          <a:p>
            <a:r>
              <a:rPr lang="en-US" dirty="0"/>
              <a:t>Most common food allergens vs something like garlic</a:t>
            </a:r>
          </a:p>
          <a:p>
            <a:r>
              <a:rPr lang="en-US" dirty="0"/>
              <a:t>Did it get better with epi or not</a:t>
            </a:r>
          </a:p>
          <a:p>
            <a:r>
              <a:rPr lang="en-US" dirty="0"/>
              <a:t>Prior sensitization vs 1</a:t>
            </a:r>
            <a:r>
              <a:rPr lang="en-US" baseline="30000" dirty="0"/>
              <a:t>st</a:t>
            </a:r>
            <a:r>
              <a:rPr lang="en-US" dirty="0"/>
              <a:t> time</a:t>
            </a:r>
          </a:p>
          <a:p>
            <a:r>
              <a:rPr lang="en-US" dirty="0"/>
              <a:t>ED- note of physical exam with rashes, swelling, breathing and VS are my big indicators that I look for</a:t>
            </a:r>
          </a:p>
        </p:txBody>
      </p:sp>
      <p:sp>
        <p:nvSpPr>
          <p:cNvPr id="4" name="Slide Number Placeholder 3"/>
          <p:cNvSpPr>
            <a:spLocks noGrp="1"/>
          </p:cNvSpPr>
          <p:nvPr>
            <p:ph type="sldNum" sz="quarter" idx="5"/>
          </p:nvPr>
        </p:nvSpPr>
        <p:spPr/>
        <p:txBody>
          <a:bodyPr/>
          <a:lstStyle/>
          <a:p>
            <a:fld id="{33198878-3FED-49EA-ADA1-A96BFE3F7575}" type="slidenum">
              <a:rPr lang="en-US" smtClean="0"/>
              <a:t>23</a:t>
            </a:fld>
            <a:endParaRPr lang="en-US"/>
          </a:p>
        </p:txBody>
      </p:sp>
    </p:spTree>
    <p:extLst>
      <p:ext uri="{BB962C8B-B14F-4D97-AF65-F5344CB8AC3E}">
        <p14:creationId xmlns:p14="http://schemas.microsoft.com/office/powerpoint/2010/main" val="88866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Eai</a:t>
            </a:r>
            <a:r>
              <a:rPr lang="en-US" dirty="0"/>
              <a:t>= </a:t>
            </a:r>
            <a:r>
              <a:rPr lang="en-US" dirty="0" err="1"/>
              <a:t>epipen</a:t>
            </a:r>
            <a:r>
              <a:rPr lang="en-US" dirty="0"/>
              <a:t> autoinjector</a:t>
            </a:r>
          </a:p>
          <a:p>
            <a:r>
              <a:rPr lang="en-US" dirty="0"/>
              <a:t>REMA score- </a:t>
            </a:r>
            <a:r>
              <a:rPr lang="en-US" dirty="0" err="1"/>
              <a:t>mastocytosis</a:t>
            </a:r>
            <a:r>
              <a:rPr lang="en-US" dirty="0"/>
              <a:t> score</a:t>
            </a:r>
          </a:p>
          <a:p>
            <a:r>
              <a:rPr lang="en-US" dirty="0"/>
              <a:t>Tryptase over 8- testing, labs may not read as abnormal if not over 10</a:t>
            </a:r>
          </a:p>
        </p:txBody>
      </p:sp>
      <p:sp>
        <p:nvSpPr>
          <p:cNvPr id="4" name="Slide Number Placeholder 3"/>
          <p:cNvSpPr>
            <a:spLocks noGrp="1"/>
          </p:cNvSpPr>
          <p:nvPr>
            <p:ph type="sldNum" sz="quarter" idx="5"/>
          </p:nvPr>
        </p:nvSpPr>
        <p:spPr/>
        <p:txBody>
          <a:bodyPr/>
          <a:lstStyle/>
          <a:p>
            <a:fld id="{33198878-3FED-49EA-ADA1-A96BFE3F7575}" type="slidenum">
              <a:rPr lang="en-US" smtClean="0"/>
              <a:t>24</a:t>
            </a:fld>
            <a:endParaRPr lang="en-US"/>
          </a:p>
        </p:txBody>
      </p:sp>
    </p:spTree>
    <p:extLst>
      <p:ext uri="{BB962C8B-B14F-4D97-AF65-F5344CB8AC3E}">
        <p14:creationId xmlns:p14="http://schemas.microsoft.com/office/powerpoint/2010/main" val="3399512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xfrm>
            <a:off x="519113" y="739775"/>
            <a:ext cx="6480175" cy="3646488"/>
          </a:xfrm>
          <a:ln/>
        </p:spPr>
      </p:sp>
      <p:sp>
        <p:nvSpPr>
          <p:cNvPr id="3225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n-US" dirty="0"/>
              <a:t>There are so many things that can look like this</a:t>
            </a:r>
          </a:p>
          <a:p>
            <a:pPr>
              <a:buFontTx/>
              <a:buNone/>
            </a:pPr>
            <a:endParaRPr lang="en-US" altLang="en-US" dirty="0"/>
          </a:p>
          <a:p>
            <a:pPr>
              <a:buFontTx/>
              <a:buChar char="•"/>
            </a:pPr>
            <a:r>
              <a:rPr lang="en-US" altLang="en-US" dirty="0"/>
              <a:t>Vasovagal does not have urticaria, angioedema, or bronchospasm.</a:t>
            </a:r>
            <a:r>
              <a:rPr lang="en-US" altLang="en-US" baseline="0" dirty="0"/>
              <a:t>  </a:t>
            </a:r>
            <a:r>
              <a:rPr lang="en-US" altLang="en-US" dirty="0"/>
              <a:t>Usually preceded by feeling nausea and flushed followed by tunneled vision and subsequent syncope. Commonly seen in young females during phlebotomy.  Pt have bradycardia rather than tachycardia.  Pallor rather than flushing.  </a:t>
            </a:r>
          </a:p>
          <a:p>
            <a:pPr>
              <a:buFontTx/>
              <a:buChar char="•"/>
            </a:pPr>
            <a:r>
              <a:rPr lang="en-US" altLang="en-US" dirty="0"/>
              <a:t>Carcinoid syndrome do not have urticaria.  They have elevations of 5-HIAA not seen in anaphylaxis.</a:t>
            </a:r>
          </a:p>
          <a:p>
            <a:pPr>
              <a:buFontTx/>
              <a:buChar char="•"/>
            </a:pPr>
            <a:r>
              <a:rPr lang="en-US" altLang="en-US" dirty="0"/>
              <a:t>Medications can cause Serum sickness, but wrong time course--usually occurs 8-10 days after drug exposure--leading to fever, rash, arthralgias, adenopathy, nephritis, and hepatitis.  These pts do not have hypotension or </a:t>
            </a:r>
            <a:r>
              <a:rPr lang="en-US" altLang="en-US" dirty="0" err="1"/>
              <a:t>tachy</a:t>
            </a:r>
            <a:r>
              <a:rPr lang="en-US" altLang="en-US" dirty="0"/>
              <a:t>/bradycardias.</a:t>
            </a:r>
          </a:p>
          <a:p>
            <a:pPr>
              <a:buFontTx/>
              <a:buChar char="•"/>
            </a:pPr>
            <a:r>
              <a:rPr lang="en-US" altLang="en-US" dirty="0" err="1"/>
              <a:t>Mastocytosis</a:t>
            </a:r>
            <a:r>
              <a:rPr lang="en-US" altLang="en-US" dirty="0"/>
              <a:t> has abnormal cutaneous lesions (urticaria pigmentosa)  or evidence of bone marrow involvement </a:t>
            </a:r>
            <a:r>
              <a:rPr lang="en-US" altLang="en-US" dirty="0" err="1"/>
              <a:t>eg</a:t>
            </a:r>
            <a:r>
              <a:rPr lang="en-US" altLang="en-US" dirty="0"/>
              <a:t> pain abnormal radiographic studies or abnormal biopsy showing increased mast cells.  Suspicion of diagnosis should be raised with the recognition of the classic reddish brown macular </a:t>
            </a:r>
            <a:r>
              <a:rPr lang="en-US" altLang="en-US" dirty="0" err="1"/>
              <a:t>papular</a:t>
            </a:r>
            <a:r>
              <a:rPr lang="en-US" altLang="en-US" dirty="0"/>
              <a:t> skin lesions with a positive Darier's sign.</a:t>
            </a:r>
          </a:p>
          <a:p>
            <a:pPr>
              <a:buFontTx/>
              <a:buChar char="•"/>
            </a:pPr>
            <a:r>
              <a:rPr lang="en-US" altLang="en-US" dirty="0"/>
              <a:t>HAE doesn’t have urticaria, bronchospasm, or flushing.  Usually have a FH of recurrent episodes of angioedema.</a:t>
            </a:r>
          </a:p>
          <a:p>
            <a:pPr>
              <a:buFontTx/>
              <a:buChar char="•"/>
            </a:pPr>
            <a:r>
              <a:rPr lang="en-US" altLang="en-US" dirty="0"/>
              <a:t>Pheochromocytoma--elevated </a:t>
            </a:r>
            <a:r>
              <a:rPr lang="en-US" altLang="en-US" dirty="0" err="1"/>
              <a:t>norepi</a:t>
            </a:r>
            <a:r>
              <a:rPr lang="en-US" altLang="en-US" dirty="0"/>
              <a:t>/epi/</a:t>
            </a:r>
            <a:r>
              <a:rPr lang="en-US" altLang="en-US" dirty="0" err="1"/>
              <a:t>metanephrines</a:t>
            </a:r>
            <a:r>
              <a:rPr lang="en-US" altLang="en-US" dirty="0"/>
              <a:t> and </a:t>
            </a:r>
            <a:r>
              <a:rPr lang="en-US" altLang="en-US" dirty="0" err="1"/>
              <a:t>metabolities</a:t>
            </a:r>
            <a:r>
              <a:rPr lang="en-US" altLang="en-US" dirty="0"/>
              <a:t>.  </a:t>
            </a:r>
          </a:p>
          <a:p>
            <a:endParaRPr lang="en-US" altLang="en-US" dirty="0"/>
          </a:p>
          <a:p>
            <a:r>
              <a:rPr lang="en-US" altLang="en-US" dirty="0"/>
              <a:t>In difficult cases you may measure serum tryptase level (Beta tryptase) as these mediators are elevated for up to 6 hours after anaphylaxis compared with histamine which is elevated only 1-2 hours.</a:t>
            </a:r>
          </a:p>
          <a:p>
            <a:endParaRPr lang="en-US" altLang="en-US" dirty="0"/>
          </a:p>
          <a:p>
            <a:endParaRPr lang="en-US" altLang="en-US" dirty="0"/>
          </a:p>
        </p:txBody>
      </p:sp>
    </p:spTree>
    <p:extLst>
      <p:ext uri="{BB962C8B-B14F-4D97-AF65-F5344CB8AC3E}">
        <p14:creationId xmlns:p14="http://schemas.microsoft.com/office/powerpoint/2010/main" val="1766860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FADF2A-6215-4BA6-9E36-5503B0DB474F}" type="slidenum">
              <a:rPr lang="en-US"/>
              <a:pPr/>
              <a:t>26</a:t>
            </a:fld>
            <a:endParaRPr lang="en-US"/>
          </a:p>
        </p:txBody>
      </p:sp>
      <p:sp>
        <p:nvSpPr>
          <p:cNvPr id="145410" name="Rectangle 2"/>
          <p:cNvSpPr>
            <a:spLocks noGrp="1" noRot="1" noChangeAspect="1" noChangeArrowheads="1" noTextEdit="1"/>
          </p:cNvSpPr>
          <p:nvPr>
            <p:ph type="sldImg"/>
          </p:nvPr>
        </p:nvSpPr>
        <p:spPr>
          <a:xfrm>
            <a:off x="381000" y="685800"/>
            <a:ext cx="6096000" cy="3429000"/>
          </a:xfrm>
          <a:ln/>
        </p:spPr>
      </p:sp>
      <p:sp>
        <p:nvSpPr>
          <p:cNvPr id="145411" name="Rectangle 3"/>
          <p:cNvSpPr>
            <a:spLocks noGrp="1" noChangeArrowheads="1"/>
          </p:cNvSpPr>
          <p:nvPr>
            <p:ph type="body" idx="1"/>
          </p:nvPr>
        </p:nvSpPr>
        <p:spPr>
          <a:xfrm>
            <a:off x="975360" y="4560570"/>
            <a:ext cx="5364480" cy="4320540"/>
          </a:xfrm>
        </p:spPr>
        <p:txBody>
          <a:bodyPr/>
          <a:lstStyle/>
          <a:p>
            <a:r>
              <a:rPr lang="en-US" dirty="0"/>
              <a:t>Why is it not in food related reactions- we don’t know</a:t>
            </a:r>
          </a:p>
          <a:p>
            <a:r>
              <a:rPr lang="en-US" dirty="0"/>
              <a:t>We don’t totally understand how food causes reactions from the gut, so </a:t>
            </a:r>
            <a:r>
              <a:rPr lang="en-US" dirty="0" err="1"/>
              <a:t>trypase</a:t>
            </a:r>
            <a:r>
              <a:rPr lang="en-US" dirty="0"/>
              <a:t> isn’t always elevated</a:t>
            </a:r>
          </a:p>
          <a:p>
            <a:r>
              <a:rPr lang="en-US" dirty="0"/>
              <a:t>Its an art</a:t>
            </a:r>
          </a:p>
          <a:p>
            <a:r>
              <a:rPr lang="en-US" dirty="0"/>
              <a:t>Tryptase can also be elevated with acute heart conditions and CKD</a:t>
            </a:r>
          </a:p>
        </p:txBody>
      </p:sp>
    </p:spTree>
    <p:extLst>
      <p:ext uri="{BB962C8B-B14F-4D97-AF65-F5344CB8AC3E}">
        <p14:creationId xmlns:p14="http://schemas.microsoft.com/office/powerpoint/2010/main" val="3632901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t>
            </a:r>
            <a:r>
              <a:rPr lang="en-US" dirty="0" err="1"/>
              <a:t>please</a:t>
            </a:r>
            <a:r>
              <a:rPr lang="en-US" dirty="0"/>
              <a:t> </a:t>
            </a:r>
            <a:r>
              <a:rPr lang="en-US" dirty="0" err="1"/>
              <a:t>please</a:t>
            </a:r>
            <a:r>
              <a:rPr lang="en-US" dirty="0"/>
              <a:t> get a tryptase</a:t>
            </a:r>
          </a:p>
          <a:p>
            <a:r>
              <a:rPr lang="en-US" dirty="0"/>
              <a:t>This is so helpful for me</a:t>
            </a:r>
          </a:p>
        </p:txBody>
      </p:sp>
      <p:sp>
        <p:nvSpPr>
          <p:cNvPr id="4" name="Slide Number Placeholder 3"/>
          <p:cNvSpPr>
            <a:spLocks noGrp="1"/>
          </p:cNvSpPr>
          <p:nvPr>
            <p:ph type="sldNum" sz="quarter" idx="5"/>
          </p:nvPr>
        </p:nvSpPr>
        <p:spPr/>
        <p:txBody>
          <a:bodyPr/>
          <a:lstStyle/>
          <a:p>
            <a:fld id="{33198878-3FED-49EA-ADA1-A96BFE3F7575}" type="slidenum">
              <a:rPr lang="en-US" smtClean="0"/>
              <a:t>27</a:t>
            </a:fld>
            <a:endParaRPr lang="en-US"/>
          </a:p>
        </p:txBody>
      </p:sp>
    </p:spTree>
    <p:extLst>
      <p:ext uri="{BB962C8B-B14F-4D97-AF65-F5344CB8AC3E}">
        <p14:creationId xmlns:p14="http://schemas.microsoft.com/office/powerpoint/2010/main" val="554076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84A138-24AE-4B22-8F00-2317044BA791}" type="slidenum">
              <a:rPr lang="en-US"/>
              <a:pPr/>
              <a:t>28</a:t>
            </a:fld>
            <a:endParaRPr lang="en-US"/>
          </a:p>
        </p:txBody>
      </p:sp>
      <p:sp>
        <p:nvSpPr>
          <p:cNvPr id="151554" name="Rectangle 2"/>
          <p:cNvSpPr>
            <a:spLocks noGrp="1" noRot="1" noChangeAspect="1" noChangeArrowheads="1" noTextEdit="1"/>
          </p:cNvSpPr>
          <p:nvPr>
            <p:ph type="sldImg"/>
          </p:nvPr>
        </p:nvSpPr>
        <p:spPr>
          <a:xfrm>
            <a:off x="407988" y="687388"/>
            <a:ext cx="6488112" cy="3649662"/>
          </a:xfrm>
          <a:ln w="12700" cap="flat"/>
        </p:spPr>
      </p:sp>
      <p:sp>
        <p:nvSpPr>
          <p:cNvPr id="151555" name="Rectangle 3"/>
          <p:cNvSpPr>
            <a:spLocks noGrp="1" noChangeArrowheads="1"/>
          </p:cNvSpPr>
          <p:nvPr>
            <p:ph type="body" idx="1"/>
          </p:nvPr>
        </p:nvSpPr>
        <p:spPr>
          <a:xfrm>
            <a:off x="496148" y="4567238"/>
            <a:ext cx="6314439" cy="4338876"/>
          </a:xfrm>
          <a:ln/>
        </p:spPr>
        <p:txBody>
          <a:bodyPr lIns="97332" tIns="48667" rIns="97332" bIns="48667"/>
          <a:lstStyle/>
          <a:p>
            <a:r>
              <a:rPr lang="en-US" dirty="0"/>
              <a:t>Allergy is an art</a:t>
            </a:r>
          </a:p>
          <a:p>
            <a:r>
              <a:rPr lang="en-US" dirty="0"/>
              <a:t>Food allergy testing is trash- no panels, it has an over 50% false positive rate</a:t>
            </a:r>
          </a:p>
          <a:p>
            <a:r>
              <a:rPr lang="en-US" dirty="0"/>
              <a:t>Each food has it’s own value to be considered “likely positive” and your lab will not show that</a:t>
            </a:r>
          </a:p>
          <a:p>
            <a:r>
              <a:rPr lang="en-US" dirty="0"/>
              <a:t>Only allergy test to specific triggers because clinical history matters more</a:t>
            </a:r>
          </a:p>
        </p:txBody>
      </p:sp>
    </p:spTree>
    <p:extLst>
      <p:ext uri="{BB962C8B-B14F-4D97-AF65-F5344CB8AC3E}">
        <p14:creationId xmlns:p14="http://schemas.microsoft.com/office/powerpoint/2010/main" val="239492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DAD87-6D8B-403B-97BA-89E451347E06}" type="slidenum">
              <a:rPr lang="en-US"/>
              <a:pPr/>
              <a:t>29</a:t>
            </a:fld>
            <a:endParaRPr lang="en-US"/>
          </a:p>
        </p:txBody>
      </p:sp>
      <p:sp>
        <p:nvSpPr>
          <p:cNvPr id="149506" name="Rectangle 2"/>
          <p:cNvSpPr>
            <a:spLocks noGrp="1" noRot="1" noChangeAspect="1" noChangeArrowheads="1" noTextEdit="1"/>
          </p:cNvSpPr>
          <p:nvPr>
            <p:ph type="sldImg"/>
          </p:nvPr>
        </p:nvSpPr>
        <p:spPr>
          <a:xfrm>
            <a:off x="407988" y="687388"/>
            <a:ext cx="6488112" cy="3649662"/>
          </a:xfrm>
          <a:ln w="12700" cap="flat"/>
        </p:spPr>
      </p:sp>
      <p:sp>
        <p:nvSpPr>
          <p:cNvPr id="149507" name="Rectangle 3"/>
          <p:cNvSpPr>
            <a:spLocks noGrp="1" noChangeArrowheads="1"/>
          </p:cNvSpPr>
          <p:nvPr>
            <p:ph type="body" idx="1"/>
          </p:nvPr>
        </p:nvSpPr>
        <p:spPr>
          <a:xfrm>
            <a:off x="496148" y="4567238"/>
            <a:ext cx="6314439" cy="4338876"/>
          </a:xfrm>
          <a:ln/>
        </p:spPr>
        <p:txBody>
          <a:bodyPr lIns="97332" tIns="48667" rIns="97332" bIns="48667"/>
          <a:lstStyle/>
          <a:p>
            <a:r>
              <a:rPr lang="en-US" dirty="0"/>
              <a:t>Come see me!</a:t>
            </a:r>
          </a:p>
          <a:p>
            <a:r>
              <a:rPr lang="en-US" dirty="0"/>
              <a:t>Challenges are the gold standard for many allergies</a:t>
            </a:r>
          </a:p>
        </p:txBody>
      </p:sp>
    </p:spTree>
    <p:extLst>
      <p:ext uri="{BB962C8B-B14F-4D97-AF65-F5344CB8AC3E}">
        <p14:creationId xmlns:p14="http://schemas.microsoft.com/office/powerpoint/2010/main" val="4189438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these slides come from the AAAAI- our allergy national committee, but I’ve edited some of them to be specific to what I want, but </a:t>
            </a:r>
            <a:r>
              <a:rPr lang="en-US" dirty="0" err="1"/>
              <a:t>uptodate</a:t>
            </a:r>
            <a:r>
              <a:rPr lang="en-US" dirty="0"/>
              <a:t> from 2024</a:t>
            </a:r>
          </a:p>
          <a:p>
            <a:r>
              <a:rPr lang="en-US" dirty="0"/>
              <a:t>Ask crowd about ED/ urgent care, and PCP</a:t>
            </a:r>
          </a:p>
        </p:txBody>
      </p:sp>
      <p:sp>
        <p:nvSpPr>
          <p:cNvPr id="4" name="Slide Number Placeholder 3"/>
          <p:cNvSpPr>
            <a:spLocks noGrp="1"/>
          </p:cNvSpPr>
          <p:nvPr>
            <p:ph type="sldNum" sz="quarter" idx="5"/>
          </p:nvPr>
        </p:nvSpPr>
        <p:spPr/>
        <p:txBody>
          <a:bodyPr/>
          <a:lstStyle/>
          <a:p>
            <a:fld id="{33198878-3FED-49EA-ADA1-A96BFE3F7575}" type="slidenum">
              <a:rPr lang="en-US" smtClean="0"/>
              <a:t>3</a:t>
            </a:fld>
            <a:endParaRPr lang="en-US"/>
          </a:p>
        </p:txBody>
      </p:sp>
    </p:spTree>
    <p:extLst>
      <p:ext uri="{BB962C8B-B14F-4D97-AF65-F5344CB8AC3E}">
        <p14:creationId xmlns:p14="http://schemas.microsoft.com/office/powerpoint/2010/main" val="3988009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 one has an allergy to epi no matter what they say</a:t>
            </a:r>
          </a:p>
          <a:p>
            <a:r>
              <a:rPr lang="en-US" dirty="0"/>
              <a:t>Antihistamines do NOT treat anaphylaxis</a:t>
            </a:r>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31</a:t>
            </a:fld>
            <a:endParaRPr lang="en-US" altLang="en-US"/>
          </a:p>
        </p:txBody>
      </p:sp>
    </p:spTree>
    <p:extLst>
      <p:ext uri="{BB962C8B-B14F-4D97-AF65-F5344CB8AC3E}">
        <p14:creationId xmlns:p14="http://schemas.microsoft.com/office/powerpoint/2010/main" val="2806656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t>Most </a:t>
            </a:r>
            <a:r>
              <a:rPr lang="en-US" altLang="en-US" dirty="0" err="1"/>
              <a:t>epipens</a:t>
            </a:r>
            <a:r>
              <a:rPr lang="en-US" altLang="en-US" dirty="0"/>
              <a:t> at 0.3, you can redoes after 5 minutes, sometimes bigger patients may need that second dose </a:t>
            </a:r>
          </a:p>
          <a:p>
            <a:endParaRPr lang="en-US" altLang="en-US" dirty="0"/>
          </a:p>
          <a:p>
            <a:r>
              <a:rPr lang="en-US" altLang="en-US" dirty="0"/>
              <a:t>If patients use </a:t>
            </a:r>
            <a:r>
              <a:rPr lang="en-US" altLang="en-US" dirty="0" err="1"/>
              <a:t>epipen</a:t>
            </a:r>
            <a:r>
              <a:rPr lang="en-US" altLang="en-US" dirty="0"/>
              <a:t>, they should go to the ED</a:t>
            </a:r>
          </a:p>
          <a:p>
            <a:r>
              <a:rPr lang="en-US" altLang="en-US" dirty="0"/>
              <a:t>Never advise patients to see if </a:t>
            </a:r>
            <a:r>
              <a:rPr lang="en-US" altLang="en-US" dirty="0" err="1"/>
              <a:t>epipen</a:t>
            </a:r>
            <a:r>
              <a:rPr lang="en-US" altLang="en-US" dirty="0"/>
              <a:t> works, even for my patients with a history of recurrent anaphylaxis, not worth the risk</a:t>
            </a:r>
          </a:p>
          <a:p>
            <a:endParaRPr lang="en-US" altLang="en-US" dirty="0"/>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Recent Ref. Practice parameter: </a:t>
            </a:r>
            <a:r>
              <a:rPr lang="en-CA" sz="1200" kern="1200" dirty="0">
                <a:solidFill>
                  <a:schemeClr val="tx1"/>
                </a:solidFill>
                <a:effectLst/>
                <a:latin typeface="Arial" panose="020B0604020202020204" pitchFamily="34" charset="0"/>
                <a:ea typeface="+mn-ea"/>
                <a:cs typeface="Arial" panose="020B0604020202020204" pitchFamily="34" charset="0"/>
              </a:rPr>
              <a:t>P. Lieberman et al. / Ann Allergy Asthma Immunol 115 (2015) 341e384</a:t>
            </a:r>
          </a:p>
          <a:p>
            <a:endParaRPr lang="en-US" altLang="en-US" dirty="0"/>
          </a:p>
          <a:p>
            <a:r>
              <a:rPr lang="en-US" altLang="en-US" dirty="0"/>
              <a:t>Now 3 doses of EPI</a:t>
            </a:r>
          </a:p>
        </p:txBody>
      </p:sp>
      <p:sp>
        <p:nvSpPr>
          <p:cNvPr id="344067" name="Rectangle 3"/>
          <p:cNvSpPr>
            <a:spLocks noGrp="1" noRot="1" noChangeAspect="1" noChangeArrowheads="1" noTextEdit="1"/>
          </p:cNvSpPr>
          <p:nvPr>
            <p:ph type="sldImg"/>
          </p:nvPr>
        </p:nvSpPr>
        <p:spPr>
          <a:xfrm>
            <a:off x="519113" y="739775"/>
            <a:ext cx="6480175" cy="3646488"/>
          </a:xfrm>
          <a:ln cap="flat"/>
        </p:spPr>
      </p:sp>
    </p:spTree>
    <p:extLst>
      <p:ext uri="{BB962C8B-B14F-4D97-AF65-F5344CB8AC3E}">
        <p14:creationId xmlns:p14="http://schemas.microsoft.com/office/powerpoint/2010/main" val="4006861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B360E3-9C44-4C85-9F06-E52832797101}" type="slidenum">
              <a:rPr lang="en-US"/>
              <a:pPr/>
              <a:t>33</a:t>
            </a:fld>
            <a:endParaRPr lang="en-US"/>
          </a:p>
        </p:txBody>
      </p:sp>
      <p:sp>
        <p:nvSpPr>
          <p:cNvPr id="176130" name="Rectangle 2"/>
          <p:cNvSpPr>
            <a:spLocks noGrp="1" noRot="1" noChangeAspect="1" noChangeArrowheads="1" noTextEdit="1"/>
          </p:cNvSpPr>
          <p:nvPr>
            <p:ph type="sldImg"/>
          </p:nvPr>
        </p:nvSpPr>
        <p:spPr>
          <a:xfrm>
            <a:off x="381000" y="685800"/>
            <a:ext cx="6096000" cy="3429000"/>
          </a:xfrm>
          <a:ln/>
        </p:spPr>
      </p:sp>
      <p:sp>
        <p:nvSpPr>
          <p:cNvPr id="176131" name="Rectangle 3"/>
          <p:cNvSpPr>
            <a:spLocks noGrp="1" noChangeArrowheads="1"/>
          </p:cNvSpPr>
          <p:nvPr>
            <p:ph type="body" idx="1"/>
          </p:nvPr>
        </p:nvSpPr>
        <p:spPr/>
        <p:txBody>
          <a:bodyPr/>
          <a:lstStyle/>
          <a:p>
            <a:r>
              <a:rPr lang="en-US"/>
              <a:t>In a study by Simons et al (2000), outdated, unused EpiPen (n=28) and EpiPen Jr (n=6) auto-injectors were obtained from patients at risk for anaphylaxis for the purpose of evaluating content and bioavailability. As the age of the auto-injectors increased, the amount of active epinephrine decreased. Moreover, the bioavailability of the drug was significantly reduced relative to in-date auto-injectors (P&lt;.05).</a:t>
            </a:r>
          </a:p>
          <a:p>
            <a:r>
              <a:rPr lang="en-US"/>
              <a:t>Out-of-date injectors with low levels of epinephrine did not always change color.</a:t>
            </a:r>
          </a:p>
          <a:p>
            <a:endParaRPr lang="en-US"/>
          </a:p>
          <a:p>
            <a:endParaRPr lang="en-US"/>
          </a:p>
          <a:p>
            <a:r>
              <a:rPr lang="en-US"/>
              <a:t>Simons FER, Gu X, Simons KJ, Outdated EpiPen and EpiPen Jr autoinjectors: Past their prime? </a:t>
            </a:r>
            <a:r>
              <a:rPr lang="en-US" i="1"/>
              <a:t>J Allergy Clin Immunol.</a:t>
            </a:r>
            <a:r>
              <a:rPr lang="en-US"/>
              <a:t> 2000;105:1025-30.</a:t>
            </a:r>
          </a:p>
        </p:txBody>
      </p:sp>
    </p:spTree>
    <p:extLst>
      <p:ext uri="{BB962C8B-B14F-4D97-AF65-F5344CB8AC3E}">
        <p14:creationId xmlns:p14="http://schemas.microsoft.com/office/powerpoint/2010/main" val="329076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a:t>
            </a:r>
            <a:r>
              <a:rPr lang="en-US" dirty="0" err="1"/>
              <a:t>Neffy</a:t>
            </a:r>
            <a:r>
              <a:rPr lang="en-US" dirty="0"/>
              <a:t>®</a:t>
            </a:r>
            <a:r>
              <a:rPr lang="en-US" i="1" dirty="0"/>
              <a:t> was approved by the FDA 8/2024. All other products are in </a:t>
            </a:r>
            <a:r>
              <a:rPr lang="en-US" sz="1800" dirty="0"/>
              <a:t>development</a:t>
            </a:r>
            <a:r>
              <a:rPr lang="en-US" sz="1800" dirty="0">
                <a:effectLst/>
                <a:latin typeface="Calibri"/>
                <a:ea typeface="Calibri"/>
                <a:cs typeface="Calibri"/>
              </a:rPr>
              <a:t> and not  FDA approved as of the </a:t>
            </a:r>
            <a:r>
              <a:rPr lang="en-US" sz="1800" dirty="0">
                <a:latin typeface="Calibri"/>
                <a:ea typeface="Calibri"/>
                <a:cs typeface="Calibri"/>
              </a:rPr>
              <a:t>8/2024</a:t>
            </a:r>
            <a:r>
              <a:rPr lang="en-US" sz="1800" dirty="0">
                <a:effectLst/>
                <a:latin typeface="Calibri"/>
                <a:ea typeface="Calibri"/>
                <a:cs typeface="Calibri"/>
              </a:rPr>
              <a:t>. We include these to raise awareness about these potential options in the future.</a:t>
            </a:r>
            <a:endParaRPr lang="en-US" dirty="0"/>
          </a:p>
          <a:p>
            <a:endParaRPr lang="en-US" sz="1800" dirty="0">
              <a:ea typeface="Calibri"/>
              <a:cs typeface="Calibri"/>
            </a:endParaRPr>
          </a:p>
          <a:p>
            <a:r>
              <a:rPr lang="en-US" altLang="en-US" sz="1800" dirty="0" err="1"/>
              <a:t>Neffy</a:t>
            </a:r>
            <a:r>
              <a:rPr lang="en-US" altLang="en-US" sz="1800" dirty="0"/>
              <a:t> is now something patients can use, nasal spray</a:t>
            </a:r>
          </a:p>
          <a:p>
            <a:r>
              <a:rPr lang="en-US" altLang="en-US" sz="1800" dirty="0"/>
              <a:t>Should be done in the same nostril if second dose is needed, efficacy is same as </a:t>
            </a:r>
            <a:r>
              <a:rPr lang="en-US" altLang="en-US" sz="1800" dirty="0" err="1"/>
              <a:t>epipen</a:t>
            </a:r>
            <a:endParaRPr lang="en-US" altLang="en-US" sz="1800" dirty="0"/>
          </a:p>
          <a:p>
            <a:r>
              <a:rPr lang="en-US" altLang="en-US" sz="1800" dirty="0"/>
              <a:t>Studied even through congestion, but no structure issues like polyps</a:t>
            </a:r>
          </a:p>
          <a:p>
            <a:r>
              <a:rPr lang="en-US" sz="1800" dirty="0">
                <a:ea typeface="Calibri"/>
                <a:cs typeface="Calibri"/>
              </a:rPr>
              <a:t>I haven’t gotten it covered by insurance but maybe someday</a:t>
            </a:r>
          </a:p>
          <a:p>
            <a:endParaRPr lang="en-US" sz="1800" dirty="0">
              <a:ea typeface="Calibri"/>
              <a:cs typeface="Calibri"/>
            </a:endParaRPr>
          </a:p>
          <a:p>
            <a:r>
              <a:rPr lang="en-US" sz="1800" dirty="0">
                <a:ea typeface="Calibri"/>
                <a:cs typeface="Calibri"/>
              </a:rPr>
              <a:t>Sublingual film still under </a:t>
            </a:r>
            <a:r>
              <a:rPr lang="en-US" sz="1800" dirty="0" err="1">
                <a:ea typeface="Calibri"/>
                <a:cs typeface="Calibri"/>
              </a:rPr>
              <a:t>fda</a:t>
            </a:r>
            <a:r>
              <a:rPr lang="en-US" sz="1800" dirty="0">
                <a:ea typeface="Calibri"/>
                <a:cs typeface="Calibri"/>
              </a:rPr>
              <a:t> review</a:t>
            </a:r>
          </a:p>
          <a:p>
            <a:endParaRPr lang="en-US" sz="1800" dirty="0">
              <a:ea typeface="Calibri"/>
              <a:cs typeface="Calibri"/>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3198878-3FED-49EA-ADA1-A96BFE3F7575}" type="slidenum">
              <a:rPr lang="en-US" smtClean="0"/>
              <a:t>34</a:t>
            </a:fld>
            <a:endParaRPr lang="en-US"/>
          </a:p>
        </p:txBody>
      </p:sp>
    </p:spTree>
    <p:extLst>
      <p:ext uri="{BB962C8B-B14F-4D97-AF65-F5344CB8AC3E}">
        <p14:creationId xmlns:p14="http://schemas.microsoft.com/office/powerpoint/2010/main" val="1683149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794D8-3BE5-471A-94C5-72EE60AF127E}" type="slidenum">
              <a:rPr lang="en-US"/>
              <a:pPr/>
              <a:t>35</a:t>
            </a:fld>
            <a:endParaRPr lang="en-US"/>
          </a:p>
        </p:txBody>
      </p:sp>
      <p:sp>
        <p:nvSpPr>
          <p:cNvPr id="159746" name="Rectangle 2"/>
          <p:cNvSpPr>
            <a:spLocks noGrp="1" noChangeArrowheads="1"/>
          </p:cNvSpPr>
          <p:nvPr>
            <p:ph type="body" idx="1"/>
          </p:nvPr>
        </p:nvSpPr>
        <p:spPr>
          <a:xfrm>
            <a:off x="975360" y="4560570"/>
            <a:ext cx="5364480" cy="4320540"/>
          </a:xfrm>
          <a:noFill/>
          <a:ln/>
        </p:spPr>
        <p:txBody>
          <a:bodyPr lIns="97032" tIns="47667" rIns="97032" bIns="47667"/>
          <a:lstStyle/>
          <a:p>
            <a:r>
              <a:rPr lang="en-US"/>
              <a:t>An anaphylaxis plan should have three Rs:</a:t>
            </a:r>
          </a:p>
          <a:p>
            <a:r>
              <a:rPr lang="en-US"/>
              <a:t>Recognize symptoms early.</a:t>
            </a:r>
          </a:p>
          <a:p>
            <a:r>
              <a:rPr lang="en-US"/>
              <a:t>React quickly. </a:t>
            </a:r>
          </a:p>
          <a:p>
            <a:r>
              <a:rPr lang="en-US"/>
              <a:t>Review what caused the reaction after things calm down.  This piece of the plan will help ensure that you aren’t going to repeat the same mistake and will provide an opportunity to fine tune the plan as needed.  Be sure to have the parents’ and child’s perspective so that everyone gains confidence in avoiding future episodes.</a:t>
            </a:r>
          </a:p>
          <a:p>
            <a:endParaRPr lang="en-US" sz="1500"/>
          </a:p>
        </p:txBody>
      </p:sp>
      <p:sp>
        <p:nvSpPr>
          <p:cNvPr id="159747" name="Rectangle 3"/>
          <p:cNvSpPr>
            <a:spLocks noGrp="1" noRot="1" noChangeAspect="1" noChangeArrowheads="1" noTextEdit="1"/>
          </p:cNvSpPr>
          <p:nvPr>
            <p:ph type="sldImg"/>
          </p:nvPr>
        </p:nvSpPr>
        <p:spPr>
          <a:xfrm>
            <a:off x="469900" y="727075"/>
            <a:ext cx="6375400" cy="3586163"/>
          </a:xfrm>
          <a:ln w="12700" cap="flat">
            <a:solidFill>
              <a:schemeClr val="tx1"/>
            </a:solidFill>
          </a:ln>
        </p:spPr>
      </p:sp>
    </p:spTree>
    <p:extLst>
      <p:ext uri="{BB962C8B-B14F-4D97-AF65-F5344CB8AC3E}">
        <p14:creationId xmlns:p14="http://schemas.microsoft.com/office/powerpoint/2010/main" val="3287120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7A382-EDD8-43D4-AC9D-3393BC125C2A}" type="slidenum">
              <a:rPr lang="en-US"/>
              <a:pPr/>
              <a:t>36</a:t>
            </a:fld>
            <a:endParaRPr lang="en-US"/>
          </a:p>
        </p:txBody>
      </p:sp>
      <p:sp>
        <p:nvSpPr>
          <p:cNvPr id="165890" name="Rectangle 2"/>
          <p:cNvSpPr>
            <a:spLocks noGrp="1" noRot="1" noChangeAspect="1" noChangeArrowheads="1" noTextEdit="1"/>
          </p:cNvSpPr>
          <p:nvPr>
            <p:ph type="sldImg"/>
          </p:nvPr>
        </p:nvSpPr>
        <p:spPr>
          <a:xfrm>
            <a:off x="381000" y="685800"/>
            <a:ext cx="6096000" cy="3429000"/>
          </a:xfrm>
          <a:ln/>
        </p:spPr>
      </p:sp>
      <p:sp>
        <p:nvSpPr>
          <p:cNvPr id="165891"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3782247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057E4-1A43-4CFD-9254-135D39B5B903}" type="slidenum">
              <a:rPr lang="en-US"/>
              <a:pPr/>
              <a:t>37</a:t>
            </a:fld>
            <a:endParaRPr lang="en-US"/>
          </a:p>
        </p:txBody>
      </p:sp>
      <p:sp>
        <p:nvSpPr>
          <p:cNvPr id="161794" name="Rectangle 2"/>
          <p:cNvSpPr>
            <a:spLocks noGrp="1" noRot="1" noChangeAspect="1" noChangeArrowheads="1" noTextEdit="1"/>
          </p:cNvSpPr>
          <p:nvPr>
            <p:ph type="sldImg"/>
          </p:nvPr>
        </p:nvSpPr>
        <p:spPr>
          <a:xfrm>
            <a:off x="381000" y="685800"/>
            <a:ext cx="6096000" cy="3429000"/>
          </a:xfrm>
          <a:ln/>
        </p:spPr>
      </p:sp>
      <p:sp>
        <p:nvSpPr>
          <p:cNvPr id="161795"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1274262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68275" indent="-168275">
              <a:buFontTx/>
              <a:buChar char="•"/>
            </a:pPr>
            <a:r>
              <a:rPr lang="en-US" altLang="en-US" dirty="0">
                <a:latin typeface="Arial" charset="0"/>
                <a:ea typeface="ＭＳ Ｐゴシック" charset="-128"/>
                <a:sym typeface="Symbol" charset="2"/>
              </a:rPr>
              <a:t>The inflammatory cascade is initiated when </a:t>
            </a:r>
            <a:r>
              <a:rPr lang="en-US" altLang="en-US" dirty="0" err="1">
                <a:latin typeface="Arial" charset="0"/>
                <a:ea typeface="ＭＳ Ｐゴシック" charset="-128"/>
                <a:sym typeface="Symbol" charset="2"/>
              </a:rPr>
              <a:t>IgE</a:t>
            </a:r>
            <a:r>
              <a:rPr lang="en-US" altLang="en-US" dirty="0">
                <a:latin typeface="Arial" charset="0"/>
                <a:ea typeface="ＭＳ Ｐゴシック" charset="-128"/>
                <a:sym typeface="Symbol" charset="2"/>
              </a:rPr>
              <a:t> bound to effector cells is cross-linked by allergen. Like mast cells/ basophils</a:t>
            </a:r>
          </a:p>
          <a:p>
            <a:pPr marL="168275" indent="-168275">
              <a:buFontTx/>
              <a:buChar char="•"/>
            </a:pPr>
            <a:r>
              <a:rPr lang="en-US" altLang="en-US" dirty="0">
                <a:latin typeface="Arial" charset="0"/>
                <a:ea typeface="ＭＳ Ｐゴシック" charset="-128"/>
                <a:sym typeface="Symbol" charset="2"/>
              </a:rPr>
              <a:t>Ige to mast cell/ basophils and degranulates</a:t>
            </a:r>
          </a:p>
          <a:p>
            <a:pPr marL="168275" indent="-168275">
              <a:buFontTx/>
              <a:buChar char="•"/>
            </a:pPr>
            <a:r>
              <a:rPr lang="en-US" altLang="en-US" dirty="0">
                <a:latin typeface="Arial" charset="0"/>
                <a:ea typeface="ＭＳ Ｐゴシック" charset="-128"/>
              </a:rPr>
              <a:t>Mast cell degranulation is the key event that launches the symptoms of the early allergic response. </a:t>
            </a:r>
          </a:p>
          <a:p>
            <a:pPr marL="168275" indent="-168275">
              <a:buFontTx/>
              <a:buChar char="•"/>
            </a:pPr>
            <a:r>
              <a:rPr lang="en-US" altLang="en-US" dirty="0">
                <a:latin typeface="Arial" charset="0"/>
                <a:ea typeface="ＭＳ Ｐゴシック" charset="-128"/>
              </a:rPr>
              <a:t>IL-4 and IL-13 may look family, they are part of Type 2 inflammation, and that is the target of Dupixent</a:t>
            </a:r>
          </a:p>
          <a:p>
            <a:pPr marL="625475" lvl="1" indent="-168275">
              <a:buFontTx/>
              <a:buChar char="•"/>
            </a:pPr>
            <a:r>
              <a:rPr lang="en-US" altLang="en-US" dirty="0">
                <a:latin typeface="Arial" charset="0"/>
                <a:ea typeface="ＭＳ Ｐゴシック" charset="-128"/>
              </a:rPr>
              <a:t>I use Dupixent frequently, but I get some many ads for it, anyone else?</a:t>
            </a:r>
          </a:p>
        </p:txBody>
      </p:sp>
      <p:sp>
        <p:nvSpPr>
          <p:cNvPr id="4" name="Slide Number Placeholder 3"/>
          <p:cNvSpPr>
            <a:spLocks noGrp="1"/>
          </p:cNvSpPr>
          <p:nvPr>
            <p:ph type="sldNum" sz="quarter" idx="10"/>
          </p:nvPr>
        </p:nvSpPr>
        <p:spPr/>
        <p:txBody>
          <a:bodyPr/>
          <a:lstStyle/>
          <a:p>
            <a:pPr>
              <a:defRPr/>
            </a:pPr>
            <a:fld id="{FD9D11FE-38F5-41AF-8330-63A3F48D1A5C}" type="slidenum">
              <a:rPr lang="en-US" altLang="en-US" smtClean="0"/>
              <a:pPr>
                <a:defRPr/>
              </a:pPr>
              <a:t>4</a:t>
            </a:fld>
            <a:endParaRPr lang="en-US" altLang="en-US"/>
          </a:p>
        </p:txBody>
      </p:sp>
    </p:spTree>
    <p:extLst>
      <p:ext uri="{BB962C8B-B14F-4D97-AF65-F5344CB8AC3E}">
        <p14:creationId xmlns:p14="http://schemas.microsoft.com/office/powerpoint/2010/main" val="259290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is </a:t>
            </a:r>
            <a:r>
              <a:rPr lang="en-US" dirty="0" err="1"/>
              <a:t>IgE</a:t>
            </a:r>
            <a:r>
              <a:rPr lang="en-US" dirty="0"/>
              <a:t>, that is typically what we see, that’s what </a:t>
            </a:r>
            <a:r>
              <a:rPr lang="en-US" dirty="0" err="1"/>
              <a:t>youre</a:t>
            </a:r>
            <a:r>
              <a:rPr lang="en-US" dirty="0"/>
              <a:t> most likely to see in practice</a:t>
            </a:r>
          </a:p>
          <a:p>
            <a:r>
              <a:rPr lang="en-US" dirty="0"/>
              <a:t>Most important on this slide, you don’t differentiate the types of anaphylaxis, but they are all treated with </a:t>
            </a:r>
            <a:r>
              <a:rPr lang="en-US" dirty="0" err="1"/>
              <a:t>epip</a:t>
            </a:r>
            <a:endParaRPr lang="en-US" dirty="0"/>
          </a:p>
          <a:p>
            <a:r>
              <a:rPr lang="en-US" dirty="0"/>
              <a:t>There are other kinds of anaphylaxis that are less common, but they present very similarly, and in practice, you will treat the same- with epi</a:t>
            </a:r>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5</a:t>
            </a:fld>
            <a:endParaRPr lang="en-US" altLang="en-US"/>
          </a:p>
        </p:txBody>
      </p:sp>
    </p:spTree>
    <p:extLst>
      <p:ext uri="{BB962C8B-B14F-4D97-AF65-F5344CB8AC3E}">
        <p14:creationId xmlns:p14="http://schemas.microsoft.com/office/powerpoint/2010/main" val="248914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practice evidence based medicine here</a:t>
            </a:r>
          </a:p>
          <a:p>
            <a:r>
              <a:rPr lang="en-US" dirty="0"/>
              <a:t>Allergy is an art- a lot of things seem made up, but again, evidence based</a:t>
            </a:r>
          </a:p>
        </p:txBody>
      </p:sp>
      <p:sp>
        <p:nvSpPr>
          <p:cNvPr id="4" name="Slide Number Placeholder 3"/>
          <p:cNvSpPr>
            <a:spLocks noGrp="1"/>
          </p:cNvSpPr>
          <p:nvPr>
            <p:ph type="sldNum" sz="quarter" idx="5"/>
          </p:nvPr>
        </p:nvSpPr>
        <p:spPr/>
        <p:txBody>
          <a:bodyPr/>
          <a:lstStyle/>
          <a:p>
            <a:fld id="{33198878-3FED-49EA-ADA1-A96BFE3F7575}" type="slidenum">
              <a:rPr lang="en-US" smtClean="0"/>
              <a:t>6</a:t>
            </a:fld>
            <a:endParaRPr lang="en-US"/>
          </a:p>
        </p:txBody>
      </p:sp>
    </p:spTree>
    <p:extLst>
      <p:ext uri="{BB962C8B-B14F-4D97-AF65-F5344CB8AC3E}">
        <p14:creationId xmlns:p14="http://schemas.microsoft.com/office/powerpoint/2010/main" val="3418588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a:t>
            </a:r>
            <a:r>
              <a:rPr lang="en-US" baseline="0" dirty="0"/>
              <a:t> each of the scenarios and review with the audience – some may have difficulty reading due to the small font in the diagram. Highlight the role of allergen exposure where relevant.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D9D11FE-38F5-41AF-8330-63A3F48D1A5C}" type="slidenum">
              <a:rPr lang="en-US" altLang="en-US" smtClean="0"/>
              <a:pPr>
                <a:defRPr/>
              </a:pPr>
              <a:t>7</a:t>
            </a:fld>
            <a:endParaRPr lang="en-US" altLang="en-US"/>
          </a:p>
        </p:txBody>
      </p:sp>
    </p:spTree>
    <p:extLst>
      <p:ext uri="{BB962C8B-B14F-4D97-AF65-F5344CB8AC3E}">
        <p14:creationId xmlns:p14="http://schemas.microsoft.com/office/powerpoint/2010/main" val="158991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solidFill>
                  <a:srgbClr val="000000"/>
                </a:solidFill>
                <a:latin typeface="AdvPSA35D"/>
              </a:rPr>
              <a:t>Clinical criteria for the diagnosis of anaphylaxis. Anaphylaxis is likely when 1 of 3 criteria are fulfilled: (1) acute onset of an illness (minutes to hours) with involvement of the skin, mucosal tissue, or both with either respiratory involvement or reduced blood pressure (</a:t>
            </a:r>
            <a:r>
              <a:rPr lang="en-US" sz="1800" b="0" i="0" u="none" strike="noStrike" baseline="0">
                <a:solidFill>
                  <a:srgbClr val="000000"/>
                </a:solidFill>
                <a:latin typeface="AdvPSA35E"/>
              </a:rPr>
              <a:t>BP</a:t>
            </a:r>
            <a:r>
              <a:rPr lang="en-US" sz="1800" b="0" i="0" u="none" strike="noStrike" baseline="0">
                <a:solidFill>
                  <a:srgbClr val="000000"/>
                </a:solidFill>
                <a:latin typeface="AdvPSA35D"/>
              </a:rPr>
              <a:t>)/associated symptom of end-organ dysfunction; or (2) </a:t>
            </a:r>
            <a:r>
              <a:rPr lang="en-US" sz="1800" b="0" i="0" u="none" strike="noStrike" baseline="0">
                <a:solidFill>
                  <a:srgbClr val="000000"/>
                </a:solidFill>
                <a:latin typeface="AdvPSA88A"/>
              </a:rPr>
              <a:t>&gt;</a:t>
            </a:r>
            <a:r>
              <a:rPr lang="en-US" sz="1800" b="0" i="0" u="none" strike="noStrike" baseline="0">
                <a:solidFill>
                  <a:srgbClr val="000000"/>
                </a:solidFill>
                <a:latin typeface="AdvPSA35D"/>
              </a:rPr>
              <a:t>2 of the following that occur rapidly after exposure to a likely allergen for the patient, including (i) involvement of skin-mucosal tissue, (ii) respiratory involvement, (iii) reduced blood pressure or associated symptoms, or (iv) gastrointestinal symptoms; or (3) reduced blood pressure as a result of exposure to a known allergen trigger. Adapted from Simons et al.</a:t>
            </a:r>
            <a:r>
              <a:rPr lang="en-US" sz="1800" b="0" i="0" u="none" strike="noStrike" baseline="0">
                <a:solidFill>
                  <a:srgbClr val="2197D2"/>
                </a:solidFill>
                <a:latin typeface="AdvPSA35D"/>
              </a:rPr>
              <a:t>61</a:t>
            </a:r>
            <a:endParaRPr lang="en-US"/>
          </a:p>
        </p:txBody>
      </p:sp>
      <p:sp>
        <p:nvSpPr>
          <p:cNvPr id="4" name="Slide Number Placeholder 3"/>
          <p:cNvSpPr>
            <a:spLocks noGrp="1"/>
          </p:cNvSpPr>
          <p:nvPr>
            <p:ph type="sldNum" sz="quarter" idx="5"/>
          </p:nvPr>
        </p:nvSpPr>
        <p:spPr/>
        <p:txBody>
          <a:bodyPr/>
          <a:lstStyle/>
          <a:p>
            <a:pPr>
              <a:defRPr/>
            </a:pPr>
            <a:fld id="{FD9D11FE-38F5-41AF-8330-63A3F48D1A5C}" type="slidenum">
              <a:rPr lang="en-US" altLang="en-US" smtClean="0"/>
              <a:pPr>
                <a:defRPr/>
              </a:pPr>
              <a:t>8</a:t>
            </a:fld>
            <a:endParaRPr lang="en-US" altLang="en-US"/>
          </a:p>
        </p:txBody>
      </p:sp>
    </p:spTree>
    <p:extLst>
      <p:ext uri="{BB962C8B-B14F-4D97-AF65-F5344CB8AC3E}">
        <p14:creationId xmlns:p14="http://schemas.microsoft.com/office/powerpoint/2010/main" val="6444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this picture better</a:t>
            </a:r>
          </a:p>
          <a:p>
            <a:r>
              <a:rPr lang="en-US" dirty="0"/>
              <a:t>Cleaner</a:t>
            </a:r>
          </a:p>
          <a:p>
            <a:r>
              <a:rPr lang="en-US" dirty="0"/>
              <a:t>But to </a:t>
            </a:r>
            <a:r>
              <a:rPr lang="en-US" dirty="0" err="1"/>
              <a:t>simiplify</a:t>
            </a:r>
            <a:r>
              <a:rPr lang="en-US" dirty="0"/>
              <a:t>- </a:t>
            </a:r>
            <a:r>
              <a:rPr lang="en-US" dirty="0" err="1"/>
              <a:t>youre</a:t>
            </a:r>
            <a:r>
              <a:rPr lang="en-US" dirty="0"/>
              <a:t> looking for 2 systems, not 2 symptoms, so swelling and hives is just one system</a:t>
            </a:r>
          </a:p>
          <a:p>
            <a:r>
              <a:rPr lang="en-US" dirty="0"/>
              <a:t>Anxiety can mimic that so use your best judgement</a:t>
            </a:r>
          </a:p>
        </p:txBody>
      </p:sp>
      <p:sp>
        <p:nvSpPr>
          <p:cNvPr id="4" name="Slide Number Placeholder 3"/>
          <p:cNvSpPr>
            <a:spLocks noGrp="1"/>
          </p:cNvSpPr>
          <p:nvPr>
            <p:ph type="sldNum" sz="quarter" idx="5"/>
          </p:nvPr>
        </p:nvSpPr>
        <p:spPr/>
        <p:txBody>
          <a:bodyPr/>
          <a:lstStyle/>
          <a:p>
            <a:fld id="{33198878-3FED-49EA-ADA1-A96BFE3F7575}" type="slidenum">
              <a:rPr lang="en-US" smtClean="0"/>
              <a:t>9</a:t>
            </a:fld>
            <a:endParaRPr lang="en-US"/>
          </a:p>
        </p:txBody>
      </p:sp>
    </p:spTree>
    <p:extLst>
      <p:ext uri="{BB962C8B-B14F-4D97-AF65-F5344CB8AC3E}">
        <p14:creationId xmlns:p14="http://schemas.microsoft.com/office/powerpoint/2010/main" val="200069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Tree>
    <p:extLst>
      <p:ext uri="{BB962C8B-B14F-4D97-AF65-F5344CB8AC3E}">
        <p14:creationId xmlns:p14="http://schemas.microsoft.com/office/powerpoint/2010/main" val="2499676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bg>
      <p:bgPr>
        <a:solidFill>
          <a:srgbClr val="F1F3F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5056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50954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endParaRPr lang="en-US"/>
          </a:p>
        </p:txBody>
      </p:sp>
    </p:spTree>
    <p:extLst>
      <p:ext uri="{BB962C8B-B14F-4D97-AF65-F5344CB8AC3E}">
        <p14:creationId xmlns:p14="http://schemas.microsoft.com/office/powerpoint/2010/main" val="295777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92162"/>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77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0BDF31-0937-4E93-934C-71388A62FADF}" type="datetimeFigureOut">
              <a:rPr lang="en-US" smtClean="0"/>
              <a:t>10/16/2025</a:t>
            </a:fld>
            <a:endParaRPr lang="en-US"/>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12"/>
          </p:nvPr>
        </p:nvSpPr>
        <p:spPr/>
        <p:txBody>
          <a:bodyPr/>
          <a:lstStyle/>
          <a:p>
            <a:fld id="{72A6EAB2-039D-4FFB-A212-E4AC3F6EA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201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0BDF31-0937-4E93-934C-71388A62FADF}" type="datetimeFigureOut">
              <a:rPr lang="en-US" smtClean="0"/>
              <a:t>10/16/2025</a:t>
            </a:fld>
            <a:endParaRPr lang="en-US"/>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3252559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0BDF31-0937-4E93-934C-71388A62FADF}" type="datetimeFigureOut">
              <a:rPr lang="en-US" smtClean="0"/>
              <a:t>10/16/2025</a:t>
            </a:fld>
            <a:endParaRPr lang="en-US"/>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12"/>
          </p:nvPr>
        </p:nvSpPr>
        <p:spPr/>
        <p:txBody>
          <a:bodyPr/>
          <a:lstStyle/>
          <a:p>
            <a:fld id="{72A6EAB2-039D-4FFB-A212-E4AC3F6EAAA4}"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830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0BDF31-0937-4E93-934C-71388A62FADF}" type="datetimeFigureOut">
              <a:rPr lang="en-US" smtClean="0"/>
              <a:t>10/16/2025</a:t>
            </a:fld>
            <a:endParaRPr lang="en-US"/>
          </a:p>
        </p:txBody>
      </p:sp>
      <p:sp>
        <p:nvSpPr>
          <p:cNvPr id="6" name="Footer Placeholder 5"/>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7" name="Slide Number Placeholder 6"/>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4046065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0BDF31-0937-4E93-934C-71388A62FADF}" type="datetimeFigureOut">
              <a:rPr lang="en-US" smtClean="0"/>
              <a:t>10/16/2025</a:t>
            </a:fld>
            <a:endParaRPr lang="en-US"/>
          </a:p>
        </p:txBody>
      </p:sp>
      <p:sp>
        <p:nvSpPr>
          <p:cNvPr id="8" name="Footer Placeholder 7"/>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9" name="Slide Number Placeholder 8"/>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192629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0BDF31-0937-4E93-934C-71388A62FADF}" type="datetimeFigureOut">
              <a:rPr lang="en-US" smtClean="0"/>
              <a:t>10/16/2025</a:t>
            </a:fld>
            <a:endParaRPr lang="en-US"/>
          </a:p>
        </p:txBody>
      </p:sp>
      <p:sp>
        <p:nvSpPr>
          <p:cNvPr id="4" name="Footer Placeholder 3"/>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5" name="Slide Number Placeholder 4"/>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378354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_mission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A028-3D0F-7431-81F0-6942664629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01E421-BEDA-1838-1971-E040CC481886}"/>
              </a:ext>
            </a:extLst>
          </p:cNvPr>
          <p:cNvSpPr>
            <a:spLocks noGrp="1"/>
          </p:cNvSpPr>
          <p:nvPr>
            <p:ph idx="1"/>
          </p:nvPr>
        </p:nvSpPr>
        <p:spPr>
          <a:xfrm>
            <a:off x="838200" y="1825625"/>
            <a:ext cx="10515600" cy="41036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82EDC0D-6186-73DA-922C-3F83B1878F81}"/>
              </a:ext>
            </a:extLst>
          </p:cNvPr>
          <p:cNvSpPr>
            <a:spLocks noGrp="1"/>
          </p:cNvSpPr>
          <p:nvPr>
            <p:ph type="ftr" sz="quarter" idx="3"/>
          </p:nvPr>
        </p:nvSpPr>
        <p:spPr>
          <a:xfrm>
            <a:off x="4579774" y="6207061"/>
            <a:ext cx="6693063" cy="365125"/>
          </a:xfrm>
          <a:prstGeom prst="rect">
            <a:avLst/>
          </a:prstGeom>
        </p:spPr>
        <p:txBody>
          <a:bodyPr vert="horz" lIns="91440" tIns="45720" rIns="91440" bIns="45720" rtlCol="0" anchor="ctr"/>
          <a:lstStyle>
            <a:lvl1pPr algn="l">
              <a:defRPr sz="1300">
                <a:solidFill>
                  <a:srgbClr val="414042"/>
                </a:solidFill>
                <a:latin typeface="Segoe UI Semilight" panose="020B0402040204020203" pitchFamily="34" charset="0"/>
                <a:cs typeface="Segoe UI Semilight" panose="020B0402040204020203" pitchFamily="34" charset="0"/>
              </a:defRPr>
            </a:lvl1pPr>
          </a:lstStyle>
          <a:p>
            <a:r>
              <a:rPr lang="en-US"/>
              <a:t>An allergist / immunologist membership organization dedicated to advancing the knowledge and practice of allergy, asthma and immunology for optimal patient care. </a:t>
            </a:r>
          </a:p>
        </p:txBody>
      </p:sp>
    </p:spTree>
    <p:extLst>
      <p:ext uri="{BB962C8B-B14F-4D97-AF65-F5344CB8AC3E}">
        <p14:creationId xmlns:p14="http://schemas.microsoft.com/office/powerpoint/2010/main" val="4055121815"/>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0BDF31-0937-4E93-934C-71388A62FADF}" type="datetimeFigureOut">
              <a:rPr lang="en-US" smtClean="0"/>
              <a:t>10/16/2025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An allergist / immunologist membership organization dedicated to advancing the knowledge and practice of allergy, asthma and immunology for optimal patient care. </a:t>
            </a:r>
          </a:p>
        </p:txBody>
      </p:sp>
      <p:sp>
        <p:nvSpPr>
          <p:cNvPr id="9" name="Slide Number Placeholder 8"/>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2297211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20BDF31-0937-4E93-934C-71388A62FADF}" type="datetimeFigureOut">
              <a:rPr lang="en-US" smtClean="0"/>
              <a:t>10/16/2025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An allergist / immunologist membership organization dedicated to advancing the knowledge and practice of allergy, asthma and immunology for optimal patient care.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2A6EAB2-039D-4FFB-A212-E4AC3F6EAAA4}" type="slidenum">
              <a:rPr lang="en-US" smtClean="0"/>
              <a:t>‹#›</a:t>
            </a:fld>
            <a:endParaRPr lang="en-US"/>
          </a:p>
        </p:txBody>
      </p:sp>
    </p:spTree>
    <p:extLst>
      <p:ext uri="{BB962C8B-B14F-4D97-AF65-F5344CB8AC3E}">
        <p14:creationId xmlns:p14="http://schemas.microsoft.com/office/powerpoint/2010/main" val="387400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0BDF31-0937-4E93-934C-71388A62FADF}" type="datetimeFigureOut">
              <a:rPr lang="en-US" smtClean="0"/>
              <a:t>10/16/2025</a:t>
            </a:fld>
            <a:endParaRPr lang="en-US"/>
          </a:p>
        </p:txBody>
      </p:sp>
      <p:sp>
        <p:nvSpPr>
          <p:cNvPr id="6" name="Footer Placeholder 5"/>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7" name="Slide Number Placeholder 6"/>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1401158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0BDF31-0937-4E93-934C-71388A62FADF}" type="datetimeFigureOut">
              <a:rPr lang="en-US" smtClean="0"/>
              <a:t>10/16/2025</a:t>
            </a:fld>
            <a:endParaRPr lang="en-US"/>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1144566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0BDF31-0937-4E93-934C-71388A62FADF}" type="datetimeFigureOut">
              <a:rPr lang="en-US" smtClean="0"/>
              <a:t>10/16/2025</a:t>
            </a:fld>
            <a:endParaRPr lang="en-US"/>
          </a:p>
        </p:txBody>
      </p:sp>
      <p:sp>
        <p:nvSpPr>
          <p:cNvPr id="5" name="Footer Placeholder 4"/>
          <p:cNvSpPr>
            <a:spLocks noGrp="1"/>
          </p:cNvSpPr>
          <p:nvPr>
            <p:ph type="ftr" sz="quarter" idx="11"/>
          </p:nvPr>
        </p:nvSpPr>
        <p:spPr/>
        <p:txBody>
          <a:body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12"/>
          </p:nvPr>
        </p:nvSpPr>
        <p:spPr/>
        <p:txBody>
          <a:bodyPr/>
          <a:lstStyle/>
          <a:p>
            <a:fld id="{72A6EAB2-039D-4FFB-A212-E4AC3F6EAAA4}" type="slidenum">
              <a:rPr lang="en-US" smtClean="0"/>
              <a:t>‹#›</a:t>
            </a:fld>
            <a:endParaRPr lang="en-US"/>
          </a:p>
        </p:txBody>
      </p:sp>
    </p:spTree>
    <p:extLst>
      <p:ext uri="{BB962C8B-B14F-4D97-AF65-F5344CB8AC3E}">
        <p14:creationId xmlns:p14="http://schemas.microsoft.com/office/powerpoint/2010/main" val="149915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A028-3D0F-7431-81F0-6942664629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01E421-BEDA-1838-1971-E040CC481886}"/>
              </a:ext>
            </a:extLst>
          </p:cNvPr>
          <p:cNvSpPr>
            <a:spLocks noGrp="1"/>
          </p:cNvSpPr>
          <p:nvPr>
            <p:ph idx="1"/>
          </p:nvPr>
        </p:nvSpPr>
        <p:spPr>
          <a:xfrm>
            <a:off x="838200" y="1825625"/>
            <a:ext cx="10515600" cy="41036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2804143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A028-3D0F-7431-81F0-6942664629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01E421-BEDA-1838-1971-E040CC481886}"/>
              </a:ext>
            </a:extLst>
          </p:cNvPr>
          <p:cNvSpPr>
            <a:spLocks noGrp="1"/>
          </p:cNvSpPr>
          <p:nvPr>
            <p:ph idx="1"/>
          </p:nvPr>
        </p:nvSpPr>
        <p:spPr>
          <a:xfrm>
            <a:off x="838200" y="1825625"/>
            <a:ext cx="10515600" cy="41036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163564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A028-3D0F-7431-81F0-6942664629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01E421-BEDA-1838-1971-E040CC481886}"/>
              </a:ext>
            </a:extLst>
          </p:cNvPr>
          <p:cNvSpPr>
            <a:spLocks noGrp="1"/>
          </p:cNvSpPr>
          <p:nvPr>
            <p:ph idx="1"/>
          </p:nvPr>
        </p:nvSpPr>
        <p:spPr>
          <a:xfrm>
            <a:off x="838200" y="1825625"/>
            <a:ext cx="10515600" cy="41036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299402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FB3-3414-E227-4F45-0C93F20864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6E1C28-B4CF-8339-D4E9-688AC09C77BA}"/>
              </a:ext>
            </a:extLst>
          </p:cNvPr>
          <p:cNvSpPr>
            <a:spLocks noGrp="1"/>
          </p:cNvSpPr>
          <p:nvPr>
            <p:ph sz="half" idx="1"/>
          </p:nvPr>
        </p:nvSpPr>
        <p:spPr>
          <a:xfrm>
            <a:off x="838200" y="1825625"/>
            <a:ext cx="5181600" cy="39751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94C28-9948-8358-D758-93DE99A21C5C}"/>
              </a:ext>
            </a:extLst>
          </p:cNvPr>
          <p:cNvSpPr>
            <a:spLocks noGrp="1"/>
          </p:cNvSpPr>
          <p:nvPr>
            <p:ph sz="half" idx="2"/>
          </p:nvPr>
        </p:nvSpPr>
        <p:spPr>
          <a:xfrm>
            <a:off x="6172200" y="1825625"/>
            <a:ext cx="5181600" cy="397510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416312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03D6-1EEE-06C9-2152-D9E50E66832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9106F69-A518-3A56-7886-CE29C7C525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F5D0-37FA-8D2B-38B4-67C1FF291B67}"/>
              </a:ext>
            </a:extLst>
          </p:cNvPr>
          <p:cNvSpPr>
            <a:spLocks noGrp="1"/>
          </p:cNvSpPr>
          <p:nvPr>
            <p:ph sz="half" idx="2"/>
          </p:nvPr>
        </p:nvSpPr>
        <p:spPr>
          <a:xfrm>
            <a:off x="839788" y="2505075"/>
            <a:ext cx="5157787" cy="3409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30244A-B0EE-4BD0-2334-0B8ED78EE7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A5CB17-0BCC-C58A-36E0-8A45D3D8B615}"/>
              </a:ext>
            </a:extLst>
          </p:cNvPr>
          <p:cNvSpPr>
            <a:spLocks noGrp="1"/>
          </p:cNvSpPr>
          <p:nvPr>
            <p:ph sz="quarter" idx="4"/>
          </p:nvPr>
        </p:nvSpPr>
        <p:spPr>
          <a:xfrm>
            <a:off x="6172200" y="2505075"/>
            <a:ext cx="5183188" cy="3409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1819999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B9E3A-93FC-8E4A-988C-6A2C795BB6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6"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128492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346381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82EDC0D-6186-73DA-922C-3F83B1878F81}"/>
              </a:ext>
            </a:extLst>
          </p:cNvPr>
          <p:cNvSpPr>
            <a:spLocks noGrp="1"/>
          </p:cNvSpPr>
          <p:nvPr>
            <p:ph type="ftr" sz="quarter" idx="3"/>
          </p:nvPr>
        </p:nvSpPr>
        <p:spPr>
          <a:xfrm>
            <a:off x="4579774" y="6207061"/>
            <a:ext cx="6693063" cy="365125"/>
          </a:xfrm>
          <a:prstGeom prst="rect">
            <a:avLst/>
          </a:prstGeom>
        </p:spPr>
        <p:txBody>
          <a:bodyPr vert="horz" lIns="91440" tIns="45720" rIns="91440" bIns="45720" rtlCol="0" anchor="ctr"/>
          <a:lstStyle>
            <a:lvl1pPr algn="l">
              <a:defRPr sz="1300">
                <a:solidFill>
                  <a:srgbClr val="414042"/>
                </a:solidFill>
                <a:latin typeface="Segoe UI Semilight" panose="020B0402040204020203" pitchFamily="34" charset="0"/>
                <a:cs typeface="Segoe UI Semilight" panose="020B0402040204020203" pitchFamily="34" charset="0"/>
              </a:defRPr>
            </a:lvl1pPr>
          </a:lstStyle>
          <a:p>
            <a:r>
              <a:rPr lang="en-US"/>
              <a:t>An allergist / immunologist membership organization dedicated to advancing the knowledge and practice of allergy, asthma and immunology for optimal patient care. </a:t>
            </a:r>
          </a:p>
        </p:txBody>
      </p:sp>
    </p:spTree>
    <p:extLst>
      <p:ext uri="{BB962C8B-B14F-4D97-AF65-F5344CB8AC3E}">
        <p14:creationId xmlns:p14="http://schemas.microsoft.com/office/powerpoint/2010/main" val="261547120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134AD-C677-2147-FC70-7549333D43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2F721F-FA0A-B5DD-E4EC-CDDE8EDB62D3}"/>
              </a:ext>
            </a:extLst>
          </p:cNvPr>
          <p:cNvSpPr>
            <a:spLocks noGrp="1"/>
          </p:cNvSpPr>
          <p:nvPr>
            <p:ph type="pic" idx="1"/>
          </p:nvPr>
        </p:nvSpPr>
        <p:spPr>
          <a:xfrm>
            <a:off x="5183187" y="730250"/>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A8E964-0359-FFBD-535B-5F5B972DDB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7"/>
          <p:cNvSpPr>
            <a:spLocks noGrp="1"/>
          </p:cNvSpPr>
          <p:nvPr>
            <p:ph type="body" sz="quarter" idx="10" hasCustomPrompt="1"/>
          </p:nvPr>
        </p:nvSpPr>
        <p:spPr>
          <a:xfrm>
            <a:off x="4291013" y="6078538"/>
            <a:ext cx="7335837" cy="633412"/>
          </a:xfrm>
          <a:prstGeom prst="rect">
            <a:avLst/>
          </a:prstGeom>
        </p:spPr>
        <p:txBody>
          <a:bodyPr/>
          <a:lstStyle>
            <a:lvl1pPr marL="0" indent="0">
              <a:buFontTx/>
              <a:buNone/>
              <a:defRPr sz="1200">
                <a:latin typeface="Arial" panose="020B0604020202020204" pitchFamily="34" charset="0"/>
                <a:cs typeface="Arial" panose="020B0604020202020204" pitchFamily="34" charset="0"/>
              </a:defRPr>
            </a:lvl1pPr>
            <a:lvl4pPr marL="1371600" indent="0" algn="l">
              <a:buFontTx/>
              <a:buNone/>
              <a:defRPr sz="1200" i="0">
                <a:latin typeface="Arial" panose="020B0604020202020204" pitchFamily="34" charset="0"/>
                <a:cs typeface="Arial" panose="020B0604020202020204" pitchFamily="34" charset="0"/>
              </a:defRPr>
            </a:lvl4pPr>
          </a:lstStyle>
          <a:p>
            <a:pPr lvl="0"/>
            <a:r>
              <a:rPr lang="en-US"/>
              <a:t>Citations</a:t>
            </a:r>
          </a:p>
        </p:txBody>
      </p:sp>
    </p:spTree>
    <p:extLst>
      <p:ext uri="{BB962C8B-B14F-4D97-AF65-F5344CB8AC3E}">
        <p14:creationId xmlns:p14="http://schemas.microsoft.com/office/powerpoint/2010/main" val="205259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2EDC0D-6186-73DA-922C-3F83B1878F81}"/>
              </a:ext>
            </a:extLst>
          </p:cNvPr>
          <p:cNvSpPr>
            <a:spLocks noGrp="1"/>
          </p:cNvSpPr>
          <p:nvPr>
            <p:ph type="ftr" sz="quarter" idx="3"/>
          </p:nvPr>
        </p:nvSpPr>
        <p:spPr>
          <a:xfrm>
            <a:off x="4579774" y="6207061"/>
            <a:ext cx="6693063" cy="365125"/>
          </a:xfrm>
          <a:prstGeom prst="rect">
            <a:avLst/>
          </a:prstGeom>
        </p:spPr>
        <p:txBody>
          <a:bodyPr vert="horz" lIns="91440" tIns="45720" rIns="91440" bIns="45720" rtlCol="0" anchor="ctr"/>
          <a:lstStyle>
            <a:lvl1pPr algn="l">
              <a:defRPr sz="1300">
                <a:solidFill>
                  <a:srgbClr val="414042"/>
                </a:solidFill>
                <a:latin typeface="Segoe UI Semilight" panose="020B0402040204020203" pitchFamily="34" charset="0"/>
                <a:cs typeface="Segoe UI Semilight" panose="020B0402040204020203" pitchFamily="34" charset="0"/>
              </a:defRPr>
            </a:lvl1pPr>
          </a:lstStyle>
          <a:p>
            <a:r>
              <a:rPr lang="en-US"/>
              <a:t>An allergist / immunologist membership organization dedicated to advancing the knowledge and practice of allergy, asthma and immunology for optimal patient care. </a:t>
            </a:r>
          </a:p>
        </p:txBody>
      </p:sp>
      <p:sp>
        <p:nvSpPr>
          <p:cNvPr id="2" name="Title Placeholder 1"/>
          <p:cNvSpPr>
            <a:spLocks noGrp="1"/>
          </p:cNvSpPr>
          <p:nvPr>
            <p:ph type="title"/>
          </p:nvPr>
        </p:nvSpPr>
        <p:spPr>
          <a:xfrm>
            <a:off x="2009775" y="1322388"/>
            <a:ext cx="8120062" cy="342106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0995505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10/16/2025</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An allergist / immunologist membership organization dedicated to advancing the knowledge and practice of allergy, asthma and immunology for optimal patient care.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7907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683"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www.waojournal.org/content/4/2/13"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www.waojournal.org/content/4/2/1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aaai.org/conditions-treatments/allergies/anaphylaxi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aaaai.org/Aaaai/media/Media-Library-PDFs/Conditions%20Treatments/Allergies/Epinephrine-MythFact_2.pdf" TargetMode="External"/><Relationship Id="rId5" Type="http://schemas.openxmlformats.org/officeDocument/2006/relationships/image" Target="../media/image18.png"/><Relationship Id="rId4" Type="http://schemas.openxmlformats.org/officeDocument/2006/relationships/hyperlink" Target="https://www.aaaai.org/Aaaai/media/MediaLibrary/PDF%20Documents/Libraries/Anaphylaxis-Card.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6"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txBody>
            <a:bodyPr/>
            <a:lstStyle/>
            <a:p>
              <a:endParaRPr lang="en-US"/>
            </a:p>
          </p:txBody>
        </p:sp>
        <p:sp>
          <p:nvSpPr>
            <p:cNvPr id="22" name="Oval 21">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txBody>
            <a:bodyPr/>
            <a:lstStyle/>
            <a:p>
              <a:endParaRPr lang="en-US"/>
            </a:p>
          </p:txBody>
        </p:sp>
        <p:sp>
          <p:nvSpPr>
            <p:cNvPr id="18"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txBody>
            <a:bodyPr/>
            <a:lstStyle/>
            <a:p>
              <a:endParaRPr lang="en-US"/>
            </a:p>
          </p:txBody>
        </p:sp>
      </p:grpSp>
      <p:sp>
        <p:nvSpPr>
          <p:cNvPr id="20" name="Rectangle 19">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2ACC9525-7A32-664A-B583-7AF6711DD420}"/>
              </a:ext>
            </a:extLst>
          </p:cNvPr>
          <p:cNvSpPr>
            <a:spLocks noGrp="1"/>
          </p:cNvSpPr>
          <p:nvPr>
            <p:ph type="ctrTitle"/>
          </p:nvPr>
        </p:nvSpPr>
        <p:spPr>
          <a:xfrm>
            <a:off x="1524000" y="2776538"/>
            <a:ext cx="9144000" cy="1381188"/>
          </a:xfrm>
        </p:spPr>
        <p:txBody>
          <a:bodyPr vert="horz" lIns="91440" tIns="45720" rIns="91440" bIns="45720" rtlCol="0" anchor="ctr">
            <a:normAutofit/>
          </a:bodyPr>
          <a:lstStyle/>
          <a:p>
            <a:r>
              <a:rPr lang="en-US" sz="4000" dirty="0">
                <a:solidFill>
                  <a:schemeClr val="bg2"/>
                </a:solidFill>
                <a:latin typeface="+mj-lt"/>
                <a:cs typeface="+mj-cs"/>
              </a:rPr>
              <a:t>Anaphylaxis</a:t>
            </a:r>
          </a:p>
        </p:txBody>
      </p:sp>
      <p:sp>
        <p:nvSpPr>
          <p:cNvPr id="2" name="Rectangle 1"/>
          <p:cNvSpPr/>
          <p:nvPr/>
        </p:nvSpPr>
        <p:spPr>
          <a:xfrm>
            <a:off x="3657600" y="3762971"/>
            <a:ext cx="4572000" cy="369332"/>
          </a:xfrm>
          <a:prstGeom prst="rect">
            <a:avLst/>
          </a:prstGeom>
        </p:spPr>
        <p:txBody>
          <a:bodyPr>
            <a:spAutoFit/>
          </a:bodyPr>
          <a:lstStyle/>
          <a:p>
            <a:pPr algn="ctr"/>
            <a:r>
              <a:rPr lang="en-US" dirty="0">
                <a:solidFill>
                  <a:schemeClr val="bg1"/>
                </a:solidFill>
              </a:rPr>
              <a:t>Lauren Bracken</a:t>
            </a:r>
          </a:p>
        </p:txBody>
      </p:sp>
    </p:spTree>
    <p:extLst>
      <p:ext uri="{BB962C8B-B14F-4D97-AF65-F5344CB8AC3E}">
        <p14:creationId xmlns:p14="http://schemas.microsoft.com/office/powerpoint/2010/main" val="38422320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B2D3-702D-B60C-9E61-66309BBD1DB4}"/>
              </a:ext>
            </a:extLst>
          </p:cNvPr>
          <p:cNvSpPr>
            <a:spLocks noGrp="1"/>
          </p:cNvSpPr>
          <p:nvPr>
            <p:ph type="title"/>
          </p:nvPr>
        </p:nvSpPr>
        <p:spPr/>
        <p:txBody>
          <a:bodyPr/>
          <a:lstStyle/>
          <a:p>
            <a:r>
              <a:rPr lang="en-US"/>
              <a:t>Epidemiology</a:t>
            </a:r>
          </a:p>
        </p:txBody>
      </p:sp>
      <p:sp>
        <p:nvSpPr>
          <p:cNvPr id="3" name="Content Placeholder 2">
            <a:extLst>
              <a:ext uri="{FF2B5EF4-FFF2-40B4-BE49-F238E27FC236}">
                <a16:creationId xmlns:a16="http://schemas.microsoft.com/office/drawing/2014/main" id="{EA64EA5E-7ACD-9B56-3E60-7F63A092FCAE}"/>
              </a:ext>
            </a:extLst>
          </p:cNvPr>
          <p:cNvSpPr>
            <a:spLocks noGrp="1"/>
          </p:cNvSpPr>
          <p:nvPr>
            <p:ph idx="1"/>
          </p:nvPr>
        </p:nvSpPr>
        <p:spPr/>
        <p:txBody>
          <a:bodyPr/>
          <a:lstStyle/>
          <a:p>
            <a:r>
              <a:rPr lang="en-US">
                <a:effectLst/>
                <a:ea typeface="Calibri" panose="020F0502020204030204" pitchFamily="34" charset="0"/>
              </a:rPr>
              <a:t>Anaphylaxis has been estimated to occur in up to  5% of the overall population.</a:t>
            </a:r>
          </a:p>
          <a:p>
            <a:r>
              <a:rPr lang="en-US">
                <a:effectLst/>
                <a:ea typeface="Calibri" panose="020F0502020204030204" pitchFamily="34" charset="0"/>
              </a:rPr>
              <a:t>At least 1/3 of cases without an identifiable cause.</a:t>
            </a:r>
          </a:p>
          <a:p>
            <a:endParaRPr lang="en-US">
              <a:effectLst/>
              <a:latin typeface="Times New Roman" panose="02020603050405020304" pitchFamily="18" charset="0"/>
              <a:ea typeface="Calibri" panose="020F0502020204030204" pitchFamily="34" charset="0"/>
            </a:endParaRPr>
          </a:p>
          <a:p>
            <a:endParaRPr lang="en-US" sz="1800">
              <a:latin typeface="Times New Roman" panose="02020603050405020304" pitchFamily="18" charset="0"/>
            </a:endParaRPr>
          </a:p>
          <a:p>
            <a:endParaRPr lang="en-US"/>
          </a:p>
        </p:txBody>
      </p:sp>
      <p:sp>
        <p:nvSpPr>
          <p:cNvPr id="4" name="TextBox 3">
            <a:extLst>
              <a:ext uri="{FF2B5EF4-FFF2-40B4-BE49-F238E27FC236}">
                <a16:creationId xmlns:a16="http://schemas.microsoft.com/office/drawing/2014/main" id="{6800BB2D-179B-013C-AF7C-FA6CD2D1555D}"/>
              </a:ext>
            </a:extLst>
          </p:cNvPr>
          <p:cNvSpPr txBox="1"/>
          <p:nvPr/>
        </p:nvSpPr>
        <p:spPr>
          <a:xfrm>
            <a:off x="6991649" y="5928717"/>
            <a:ext cx="4823210" cy="1107996"/>
          </a:xfrm>
          <a:prstGeom prst="rect">
            <a:avLst/>
          </a:prstGeom>
          <a:noFill/>
        </p:spPr>
        <p:txBody>
          <a:bodyPr wrap="square" lIns="91440" tIns="45720" rIns="91440" bIns="45720" rtlCol="0" anchor="t">
            <a:spAutoFit/>
          </a:bodyPr>
          <a:lstStyle/>
          <a:p>
            <a:pPr marL="457200" indent="-457200" algn="r"/>
            <a:r>
              <a:rPr lang="en-US" sz="1200">
                <a:solidFill>
                  <a:srgbClr val="015486"/>
                </a:solidFill>
                <a:effectLst/>
                <a:latin typeface="Segoe UI Semilight"/>
                <a:ea typeface="Calibri"/>
                <a:cs typeface="Segoe UI Semilight"/>
              </a:rPr>
              <a:t>Wood RA, et al. J Allergy Clin Immunol. 2014;133:461-467.</a:t>
            </a:r>
            <a:r>
              <a:rPr lang="en-US" sz="1200">
                <a:solidFill>
                  <a:srgbClr val="015486"/>
                </a:solidFill>
                <a:latin typeface="Segoe UI Semilight"/>
                <a:ea typeface="Calibri"/>
                <a:cs typeface="Segoe UI Semilight"/>
              </a:rPr>
              <a:t> </a:t>
            </a:r>
            <a:r>
              <a:rPr lang="en-US" sz="1200">
                <a:solidFill>
                  <a:srgbClr val="015486"/>
                </a:solidFill>
                <a:effectLst/>
                <a:latin typeface="Segoe UI Semilight"/>
                <a:ea typeface="Calibri"/>
                <a:cs typeface="Segoe UI Semilight"/>
              </a:rPr>
              <a:t> Golden DBK, et al. Ann Allergy Asthma Immunol. 2023.</a:t>
            </a:r>
            <a:r>
              <a:rPr lang="en-US" sz="1200">
                <a:solidFill>
                  <a:srgbClr val="015486"/>
                </a:solidFill>
                <a:latin typeface="Segoe UI Semilight"/>
                <a:ea typeface="Calibri"/>
                <a:cs typeface="Segoe UI Semilight"/>
              </a:rPr>
              <a:t> </a:t>
            </a:r>
            <a:endPar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endParaRPr>
          </a:p>
          <a:p>
            <a:pPr marL="457200" marR="0" indent="-457200" algn="r">
              <a:spcBef>
                <a:spcPts val="0"/>
              </a:spcBef>
              <a:spcAft>
                <a:spcPts val="0"/>
              </a:spcAft>
            </a:pPr>
            <a:r>
              <a:rPr lang="en-US" sz="1200">
                <a:solidFill>
                  <a:srgbClr val="015486"/>
                </a:solidFill>
                <a:effectLst/>
                <a:latin typeface="Segoe UI Semilight"/>
                <a:ea typeface="Calibri"/>
                <a:cs typeface="Segoe UI Semilight"/>
              </a:rPr>
              <a:t>Webb LM, Lieberman P. Anaphylaxis: a review of 601 cases. Ann Allergy Asthma Immunol. 2006;97:39-43.</a:t>
            </a:r>
          </a:p>
          <a:p>
            <a:pPr algn="r"/>
            <a:endParaRPr lang="en-US">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74210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395D-998E-5991-43AF-BDB1848F5DD5}"/>
              </a:ext>
            </a:extLst>
          </p:cNvPr>
          <p:cNvSpPr>
            <a:spLocks noGrp="1"/>
          </p:cNvSpPr>
          <p:nvPr>
            <p:ph type="title"/>
          </p:nvPr>
        </p:nvSpPr>
        <p:spPr>
          <a:xfrm>
            <a:off x="150921" y="152401"/>
            <a:ext cx="11904956" cy="761999"/>
          </a:xfrm>
        </p:spPr>
        <p:txBody>
          <a:bodyPr>
            <a:normAutofit fontScale="90000"/>
          </a:bodyPr>
          <a:lstStyle/>
          <a:p>
            <a:r>
              <a:rPr lang="en-US" sz="2800"/>
              <a:t>Risk Factors and Cofactors Potentially Associated with Severe or Fatal Anaphylaxis</a:t>
            </a:r>
          </a:p>
        </p:txBody>
      </p:sp>
      <p:graphicFrame>
        <p:nvGraphicFramePr>
          <p:cNvPr id="6" name="Table 5">
            <a:extLst>
              <a:ext uri="{FF2B5EF4-FFF2-40B4-BE49-F238E27FC236}">
                <a16:creationId xmlns:a16="http://schemas.microsoft.com/office/drawing/2014/main" id="{62EDACCD-E940-0E40-2E63-64CD58E447F8}"/>
              </a:ext>
            </a:extLst>
          </p:cNvPr>
          <p:cNvGraphicFramePr>
            <a:graphicFrameLocks noGrp="1"/>
          </p:cNvGraphicFramePr>
          <p:nvPr>
            <p:extLst>
              <p:ext uri="{D42A27DB-BD31-4B8C-83A1-F6EECF244321}">
                <p14:modId xmlns:p14="http://schemas.microsoft.com/office/powerpoint/2010/main" val="2672855296"/>
              </p:ext>
            </p:extLst>
          </p:nvPr>
        </p:nvGraphicFramePr>
        <p:xfrm>
          <a:off x="587830" y="813916"/>
          <a:ext cx="11208935" cy="5084105"/>
        </p:xfrm>
        <a:graphic>
          <a:graphicData uri="http://schemas.openxmlformats.org/drawingml/2006/table">
            <a:tbl>
              <a:tblPr firstRow="1" bandRow="1">
                <a:tableStyleId>{5C22544A-7EE6-4342-B048-85BDC9FD1C3A}</a:tableStyleId>
              </a:tblPr>
              <a:tblGrid>
                <a:gridCol w="2682137">
                  <a:extLst>
                    <a:ext uri="{9D8B030D-6E8A-4147-A177-3AD203B41FA5}">
                      <a16:colId xmlns:a16="http://schemas.microsoft.com/office/drawing/2014/main" val="2202861632"/>
                    </a:ext>
                  </a:extLst>
                </a:gridCol>
                <a:gridCol w="2842266">
                  <a:extLst>
                    <a:ext uri="{9D8B030D-6E8A-4147-A177-3AD203B41FA5}">
                      <a16:colId xmlns:a16="http://schemas.microsoft.com/office/drawing/2014/main" val="3496986367"/>
                    </a:ext>
                  </a:extLst>
                </a:gridCol>
                <a:gridCol w="2842266">
                  <a:extLst>
                    <a:ext uri="{9D8B030D-6E8A-4147-A177-3AD203B41FA5}">
                      <a16:colId xmlns:a16="http://schemas.microsoft.com/office/drawing/2014/main" val="1222087373"/>
                    </a:ext>
                  </a:extLst>
                </a:gridCol>
                <a:gridCol w="2842266">
                  <a:extLst>
                    <a:ext uri="{9D8B030D-6E8A-4147-A177-3AD203B41FA5}">
                      <a16:colId xmlns:a16="http://schemas.microsoft.com/office/drawing/2014/main" val="392411798"/>
                    </a:ext>
                  </a:extLst>
                </a:gridCol>
              </a:tblGrid>
              <a:tr h="752698">
                <a:tc>
                  <a:txBody>
                    <a:bodyPr/>
                    <a:lstStyle/>
                    <a:p>
                      <a:r>
                        <a:rPr lang="en-US"/>
                        <a:t>Drug-induced anaphylaxis</a:t>
                      </a:r>
                    </a:p>
                  </a:txBody>
                  <a:tcPr/>
                </a:tc>
                <a:tc>
                  <a:txBody>
                    <a:bodyPr/>
                    <a:lstStyle/>
                    <a:p>
                      <a:r>
                        <a:rPr lang="en-US"/>
                        <a:t>Food-induced anaphylaxis</a:t>
                      </a:r>
                    </a:p>
                  </a:txBody>
                  <a:tcPr/>
                </a:tc>
                <a:tc>
                  <a:txBody>
                    <a:bodyPr/>
                    <a:lstStyle/>
                    <a:p>
                      <a:r>
                        <a:rPr lang="en-US"/>
                        <a:t>Venom bite or sting-induced anaphylaxis</a:t>
                      </a:r>
                    </a:p>
                  </a:txBody>
                  <a:tcPr/>
                </a:tc>
                <a:tc>
                  <a:txBody>
                    <a:bodyPr/>
                    <a:lstStyle/>
                    <a:p>
                      <a:r>
                        <a:rPr lang="en-US" sz="1800" b="0" i="0" u="none" strike="noStrike" kern="1200" baseline="0">
                          <a:solidFill>
                            <a:schemeClr val="lt1"/>
                          </a:solidFill>
                          <a:latin typeface="+mn-lt"/>
                          <a:ea typeface="+mn-ea"/>
                          <a:cs typeface="+mn-cs"/>
                        </a:rPr>
                        <a:t>Non-trigger−related cofactors/risk factors</a:t>
                      </a:r>
                      <a:endParaRPr lang="en-US"/>
                    </a:p>
                  </a:txBody>
                  <a:tcPr/>
                </a:tc>
                <a:extLst>
                  <a:ext uri="{0D108BD9-81ED-4DB2-BD59-A6C34878D82A}">
                    <a16:rowId xmlns:a16="http://schemas.microsoft.com/office/drawing/2014/main" val="3867401370"/>
                  </a:ext>
                </a:extLst>
              </a:tr>
              <a:tr h="611822">
                <a:tc>
                  <a:txBody>
                    <a:bodyPr/>
                    <a:lstStyle/>
                    <a:p>
                      <a:r>
                        <a:rPr lang="en-US" sz="1800" b="0" i="0" u="none" strike="noStrike" kern="1200" baseline="0">
                          <a:solidFill>
                            <a:schemeClr val="dk1"/>
                          </a:solidFill>
                          <a:latin typeface="+mn-lt"/>
                          <a:ea typeface="+mn-ea"/>
                          <a:cs typeface="+mn-cs"/>
                        </a:rPr>
                        <a:t>Age&gt;60y</a:t>
                      </a:r>
                      <a:endParaRPr lang="en-US"/>
                    </a:p>
                  </a:txBody>
                  <a:tcPr/>
                </a:tc>
                <a:tc>
                  <a:txBody>
                    <a:bodyPr/>
                    <a:lstStyle/>
                    <a:p>
                      <a:r>
                        <a:rPr lang="en-US"/>
                        <a:t>Adolescence</a:t>
                      </a:r>
                    </a:p>
                  </a:txBody>
                  <a:tcPr/>
                </a:tc>
                <a:tc>
                  <a:txBody>
                    <a:bodyPr/>
                    <a:lstStyle/>
                    <a:p>
                      <a:r>
                        <a:rPr lang="en-US"/>
                        <a:t>Older age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Mast cell disorders</a:t>
                      </a:r>
                    </a:p>
                    <a:p>
                      <a:endParaRPr lang="en-US"/>
                    </a:p>
                  </a:txBody>
                  <a:tcPr/>
                </a:tc>
                <a:extLst>
                  <a:ext uri="{0D108BD9-81ED-4DB2-BD59-A6C34878D82A}">
                    <a16:rowId xmlns:a16="http://schemas.microsoft.com/office/drawing/2014/main" val="3439887978"/>
                  </a:ext>
                </a:extLst>
              </a:tr>
              <a:tr h="356198">
                <a:tc>
                  <a:txBody>
                    <a:bodyPr/>
                    <a:lstStyle/>
                    <a:p>
                      <a:r>
                        <a:rPr lang="en-US" sz="1800" b="0" i="0" u="none" strike="noStrike" kern="1200" baseline="0">
                          <a:solidFill>
                            <a:schemeClr val="dk1"/>
                          </a:solidFill>
                          <a:latin typeface="+mn-lt"/>
                          <a:ea typeface="+mn-ea"/>
                          <a:cs typeface="+mn-cs"/>
                        </a:rPr>
                        <a:t>Cardiovascular diseases</a:t>
                      </a:r>
                      <a:endParaRPr lang="en-US"/>
                    </a:p>
                  </a:txBody>
                  <a:tcPr/>
                </a:tc>
                <a:tc>
                  <a:txBody>
                    <a:bodyPr/>
                    <a:lstStyle/>
                    <a:p>
                      <a:r>
                        <a:rPr lang="en-US"/>
                        <a:t>Uncontrolled asthma</a:t>
                      </a:r>
                    </a:p>
                  </a:txBody>
                  <a:tcPr/>
                </a:tc>
                <a:tc>
                  <a:txBody>
                    <a:bodyPr/>
                    <a:lstStyle/>
                    <a:p>
                      <a:r>
                        <a:rPr lang="en-US"/>
                        <a:t>Male sex</a:t>
                      </a:r>
                    </a:p>
                  </a:txBody>
                  <a:tcPr/>
                </a:tc>
                <a:tc>
                  <a:txBody>
                    <a:bodyPr/>
                    <a:lstStyle/>
                    <a:p>
                      <a:r>
                        <a:rPr lang="en-US"/>
                        <a:t>Infections</a:t>
                      </a:r>
                    </a:p>
                  </a:txBody>
                  <a:tcPr/>
                </a:tc>
                <a:extLst>
                  <a:ext uri="{0D108BD9-81ED-4DB2-BD59-A6C34878D82A}">
                    <a16:rowId xmlns:a16="http://schemas.microsoft.com/office/drawing/2014/main" val="355910398"/>
                  </a:ext>
                </a:extLst>
              </a:tr>
              <a:tr h="611822">
                <a:tc>
                  <a:txBody>
                    <a:bodyPr/>
                    <a:lstStyle/>
                    <a:p>
                      <a:r>
                        <a:rPr lang="en-US"/>
                        <a:t>Respiratory diseases</a:t>
                      </a:r>
                    </a:p>
                  </a:txBody>
                  <a:tcPr/>
                </a:tc>
                <a:tc>
                  <a:txBody>
                    <a:bodyPr/>
                    <a:lstStyle/>
                    <a:p>
                      <a:r>
                        <a:rPr lang="en-US"/>
                        <a:t>Alcohol consumption</a:t>
                      </a:r>
                    </a:p>
                  </a:txBody>
                  <a:tcPr/>
                </a:tc>
                <a:tc>
                  <a:txBody>
                    <a:bodyPr/>
                    <a:lstStyle/>
                    <a:p>
                      <a:r>
                        <a:rPr lang="en-US"/>
                        <a:t>Hereditary alpha-tryptasemia</a:t>
                      </a:r>
                    </a:p>
                  </a:txBody>
                  <a:tcPr/>
                </a:tc>
                <a:tc>
                  <a:txBody>
                    <a:bodyPr/>
                    <a:lstStyle/>
                    <a:p>
                      <a:r>
                        <a:rPr lang="en-US"/>
                        <a:t>Perimenstrual period</a:t>
                      </a:r>
                    </a:p>
                  </a:txBody>
                  <a:tcPr/>
                </a:tc>
                <a:extLst>
                  <a:ext uri="{0D108BD9-81ED-4DB2-BD59-A6C34878D82A}">
                    <a16:rowId xmlns:a16="http://schemas.microsoft.com/office/drawing/2014/main" val="3067832348"/>
                  </a:ext>
                </a:extLst>
              </a:tr>
              <a:tr h="611822">
                <a:tc>
                  <a:txBody>
                    <a:bodyPr/>
                    <a:lstStyle/>
                    <a:p>
                      <a:r>
                        <a:rPr lang="en-US"/>
                        <a:t>Antihypertensive drugs</a:t>
                      </a:r>
                    </a:p>
                  </a:txBody>
                  <a:tcPr/>
                </a:tc>
                <a:tc>
                  <a:txBody>
                    <a:bodyPr/>
                    <a:lstStyle/>
                    <a:p>
                      <a:r>
                        <a:rPr lang="en-US"/>
                        <a:t>Peanut or tree nut-induced reaction</a:t>
                      </a:r>
                    </a:p>
                  </a:txBody>
                  <a:tcPr/>
                </a:tc>
                <a:tc>
                  <a:txBody>
                    <a:bodyPr/>
                    <a:lstStyle/>
                    <a:p>
                      <a:r>
                        <a:rPr lang="en-US"/>
                        <a:t>Mast cell disorders</a:t>
                      </a:r>
                    </a:p>
                  </a:txBody>
                  <a:tcPr/>
                </a:tc>
                <a:tc>
                  <a:txBody>
                    <a:bodyPr/>
                    <a:lstStyle/>
                    <a:p>
                      <a:r>
                        <a:rPr lang="en-US"/>
                        <a:t>NSAIDS</a:t>
                      </a:r>
                    </a:p>
                  </a:txBody>
                  <a:tcPr/>
                </a:tc>
                <a:extLst>
                  <a:ext uri="{0D108BD9-81ED-4DB2-BD59-A6C34878D82A}">
                    <a16:rowId xmlns:a16="http://schemas.microsoft.com/office/drawing/2014/main" val="3252154881"/>
                  </a:ext>
                </a:extLst>
              </a:tr>
              <a:tr h="611822">
                <a:tc>
                  <a:txBody>
                    <a:bodyPr/>
                    <a:lstStyle/>
                    <a:p>
                      <a:endParaRPr lang="en-US"/>
                    </a:p>
                  </a:txBody>
                  <a:tcPr/>
                </a:tc>
                <a:tc>
                  <a:txBody>
                    <a:bodyPr/>
                    <a:lstStyle/>
                    <a:p>
                      <a:r>
                        <a:rPr lang="en-US"/>
                        <a:t>Exercise</a:t>
                      </a:r>
                    </a:p>
                    <a:p>
                      <a:endParaRPr lang="en-US"/>
                    </a:p>
                  </a:txBody>
                  <a:tcPr/>
                </a:tc>
                <a:tc>
                  <a:txBody>
                    <a:bodyPr/>
                    <a:lstStyle/>
                    <a:p>
                      <a:r>
                        <a:rPr lang="en-US"/>
                        <a:t>Cardiovascular disease</a:t>
                      </a:r>
                    </a:p>
                  </a:txBody>
                  <a:tcPr/>
                </a:tc>
                <a:tc>
                  <a:txBody>
                    <a:bodyPr/>
                    <a:lstStyle/>
                    <a:p>
                      <a:r>
                        <a:rPr lang="en-US"/>
                        <a:t>Alcohol consumption</a:t>
                      </a:r>
                    </a:p>
                  </a:txBody>
                  <a:tcPr/>
                </a:tc>
                <a:extLst>
                  <a:ext uri="{0D108BD9-81ED-4DB2-BD59-A6C34878D82A}">
                    <a16:rowId xmlns:a16="http://schemas.microsoft.com/office/drawing/2014/main" val="1620872647"/>
                  </a:ext>
                </a:extLst>
              </a:tr>
              <a:tr h="356198">
                <a:tc>
                  <a:txBody>
                    <a:bodyPr/>
                    <a:lstStyle/>
                    <a:p>
                      <a:endParaRPr lang="en-US"/>
                    </a:p>
                  </a:txBody>
                  <a:tcPr/>
                </a:tc>
                <a:tc>
                  <a:txBody>
                    <a:bodyPr/>
                    <a:lstStyle/>
                    <a:p>
                      <a:endParaRPr lang="en-US"/>
                    </a:p>
                  </a:txBody>
                  <a:tcPr/>
                </a:tc>
                <a:tc>
                  <a:txBody>
                    <a:bodyPr/>
                    <a:lstStyle/>
                    <a:p>
                      <a:r>
                        <a:rPr lang="en-US"/>
                        <a:t>NSAIDS</a:t>
                      </a:r>
                    </a:p>
                  </a:txBody>
                  <a:tcPr/>
                </a:tc>
                <a:tc>
                  <a:txBody>
                    <a:bodyPr/>
                    <a:lstStyle/>
                    <a:p>
                      <a:r>
                        <a:rPr lang="en-US"/>
                        <a:t>Psychological burden</a:t>
                      </a:r>
                    </a:p>
                  </a:txBody>
                  <a:tcPr/>
                </a:tc>
                <a:extLst>
                  <a:ext uri="{0D108BD9-81ED-4DB2-BD59-A6C34878D82A}">
                    <a16:rowId xmlns:a16="http://schemas.microsoft.com/office/drawing/2014/main" val="1094375206"/>
                  </a:ext>
                </a:extLst>
              </a:tr>
              <a:tr h="611822">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Antihypertensive drugs</a:t>
                      </a:r>
                    </a:p>
                    <a:p>
                      <a:endParaRPr lang="en-US"/>
                    </a:p>
                  </a:txBody>
                  <a:tcPr/>
                </a:tc>
                <a:tc>
                  <a:txBody>
                    <a:bodyPr/>
                    <a:lstStyle/>
                    <a:p>
                      <a:r>
                        <a:rPr lang="en-US"/>
                        <a:t>Exercise</a:t>
                      </a:r>
                    </a:p>
                  </a:txBody>
                  <a:tcPr/>
                </a:tc>
                <a:extLst>
                  <a:ext uri="{0D108BD9-81ED-4DB2-BD59-A6C34878D82A}">
                    <a16:rowId xmlns:a16="http://schemas.microsoft.com/office/drawing/2014/main" val="369349021"/>
                  </a:ext>
                </a:extLst>
              </a:tr>
              <a:tr h="399487">
                <a:tc>
                  <a:txBody>
                    <a:bodyPr/>
                    <a:lstStyle/>
                    <a:p>
                      <a:endParaRPr lang="en-US"/>
                    </a:p>
                  </a:txBody>
                  <a:tcPr/>
                </a:tc>
                <a:tc>
                  <a:txBody>
                    <a:bodyPr/>
                    <a:lstStyle/>
                    <a:p>
                      <a:endParaRPr lang="en-US"/>
                    </a:p>
                  </a:txBody>
                  <a:tcPr/>
                </a:tc>
                <a:tc>
                  <a:txBody>
                    <a:bodyPr/>
                    <a:lstStyle/>
                    <a:p>
                      <a:endParaRPr lang="en-US"/>
                    </a:p>
                  </a:txBody>
                  <a:tcPr/>
                </a:tc>
                <a:tc>
                  <a:txBody>
                    <a:bodyPr/>
                    <a:lstStyle/>
                    <a:p>
                      <a:r>
                        <a:rPr lang="en-US"/>
                        <a:t>Unknown cause</a:t>
                      </a:r>
                    </a:p>
                  </a:txBody>
                  <a:tcPr/>
                </a:tc>
                <a:extLst>
                  <a:ext uri="{0D108BD9-81ED-4DB2-BD59-A6C34878D82A}">
                    <a16:rowId xmlns:a16="http://schemas.microsoft.com/office/drawing/2014/main" val="1915171160"/>
                  </a:ext>
                </a:extLst>
              </a:tr>
            </a:tbl>
          </a:graphicData>
        </a:graphic>
      </p:graphicFrame>
      <p:sp>
        <p:nvSpPr>
          <p:cNvPr id="9" name="TextBox 8">
            <a:extLst>
              <a:ext uri="{FF2B5EF4-FFF2-40B4-BE49-F238E27FC236}">
                <a16:creationId xmlns:a16="http://schemas.microsoft.com/office/drawing/2014/main" id="{7751CEA3-4AB7-E914-B463-7DF9B2E64DF8}"/>
              </a:ext>
            </a:extLst>
          </p:cNvPr>
          <p:cNvSpPr txBox="1"/>
          <p:nvPr/>
        </p:nvSpPr>
        <p:spPr>
          <a:xfrm>
            <a:off x="6858000" y="6195060"/>
            <a:ext cx="4938765" cy="276999"/>
          </a:xfrm>
          <a:prstGeom prst="rect">
            <a:avLst/>
          </a:prstGeom>
          <a:noFill/>
        </p:spPr>
        <p:txBody>
          <a:bodyPr wrap="square" rtlCol="0">
            <a:spAutoFit/>
          </a:bodyPr>
          <a:lstStyle/>
          <a:p>
            <a:pPr algn="r"/>
            <a:r>
              <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Adapted from Golden DBK, et al. Ann Allergy Asthma Immunol. 2023</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62204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66B90-AAD6-3A4A-8296-1B400394985E}"/>
              </a:ext>
            </a:extLst>
          </p:cNvPr>
          <p:cNvSpPr>
            <a:spLocks noGrp="1"/>
          </p:cNvSpPr>
          <p:nvPr>
            <p:ph type="title"/>
          </p:nvPr>
        </p:nvSpPr>
        <p:spPr>
          <a:xfrm>
            <a:off x="609600" y="274638"/>
            <a:ext cx="10896600" cy="715962"/>
          </a:xfrm>
        </p:spPr>
        <p:txBody>
          <a:bodyPr/>
          <a:lstStyle/>
          <a:p>
            <a:r>
              <a:rPr lang="en-CA"/>
              <a:t>Fatality</a:t>
            </a:r>
            <a:endParaRPr lang="en-US"/>
          </a:p>
        </p:txBody>
      </p:sp>
      <p:sp>
        <p:nvSpPr>
          <p:cNvPr id="3" name="Content Placeholder 2">
            <a:extLst>
              <a:ext uri="{FF2B5EF4-FFF2-40B4-BE49-F238E27FC236}">
                <a16:creationId xmlns:a16="http://schemas.microsoft.com/office/drawing/2014/main" id="{E8BE46CC-4AAD-8B46-849A-AA847E607A89}"/>
              </a:ext>
            </a:extLst>
          </p:cNvPr>
          <p:cNvSpPr>
            <a:spLocks noGrp="1"/>
          </p:cNvSpPr>
          <p:nvPr>
            <p:ph idx="1"/>
          </p:nvPr>
        </p:nvSpPr>
        <p:spPr>
          <a:xfrm>
            <a:off x="609600" y="1154431"/>
            <a:ext cx="11049000" cy="4971734"/>
          </a:xfrm>
        </p:spPr>
        <p:txBody>
          <a:bodyPr>
            <a:normAutofit lnSpcReduction="10000"/>
          </a:bodyPr>
          <a:lstStyle/>
          <a:p>
            <a:pPr>
              <a:lnSpc>
                <a:spcPct val="110000"/>
              </a:lnSpc>
              <a:spcBef>
                <a:spcPts val="0"/>
              </a:spcBef>
            </a:pPr>
            <a:r>
              <a:rPr lang="en-CA"/>
              <a:t>In the USA, case fatality rate between 0.25 and 0.33 % of hospitalizations/ED presentations for anaphylaxis</a:t>
            </a:r>
          </a:p>
          <a:p>
            <a:pPr>
              <a:lnSpc>
                <a:spcPct val="110000"/>
              </a:lnSpc>
              <a:spcBef>
                <a:spcPts val="0"/>
              </a:spcBef>
            </a:pPr>
            <a:r>
              <a:rPr lang="en-CA"/>
              <a:t>Fatal anaphylaxis from all causes except venom was associated with:</a:t>
            </a:r>
          </a:p>
          <a:p>
            <a:pPr lvl="1">
              <a:lnSpc>
                <a:spcPct val="110000"/>
              </a:lnSpc>
              <a:spcBef>
                <a:spcPts val="0"/>
              </a:spcBef>
            </a:pPr>
            <a:r>
              <a:rPr lang="en-CA"/>
              <a:t>African-American race, older age</a:t>
            </a:r>
            <a:r>
              <a:rPr lang="en-CA" sz="2000"/>
              <a:t> </a:t>
            </a:r>
          </a:p>
          <a:p>
            <a:pPr>
              <a:lnSpc>
                <a:spcPct val="110000"/>
              </a:lnSpc>
              <a:spcBef>
                <a:spcPts val="0"/>
              </a:spcBef>
            </a:pPr>
            <a:r>
              <a:rPr lang="en-CA"/>
              <a:t>Fatal anaphylaxis from venom was associated with</a:t>
            </a:r>
            <a:r>
              <a:rPr lang="en-CA" sz="2400"/>
              <a:t>:</a:t>
            </a:r>
          </a:p>
          <a:p>
            <a:pPr lvl="1">
              <a:lnSpc>
                <a:spcPct val="110000"/>
              </a:lnSpc>
              <a:spcBef>
                <a:spcPts val="0"/>
              </a:spcBef>
            </a:pPr>
            <a:r>
              <a:rPr lang="en-CA"/>
              <a:t>White race, older age, male sex</a:t>
            </a:r>
          </a:p>
          <a:p>
            <a:pPr>
              <a:lnSpc>
                <a:spcPct val="110000"/>
              </a:lnSpc>
              <a:spcBef>
                <a:spcPts val="0"/>
              </a:spcBef>
            </a:pPr>
            <a:r>
              <a:rPr lang="en-CA"/>
              <a:t>Highest risk of fatality from anaphylaxis in persons </a:t>
            </a:r>
            <a:r>
              <a:rPr lang="en-CA" u="sng"/>
              <a:t>&gt;</a:t>
            </a:r>
            <a:r>
              <a:rPr lang="en-CA"/>
              <a:t>60 years</a:t>
            </a:r>
          </a:p>
          <a:p>
            <a:pPr>
              <a:lnSpc>
                <a:spcPct val="110000"/>
              </a:lnSpc>
              <a:spcBef>
                <a:spcPts val="0"/>
              </a:spcBef>
            </a:pPr>
            <a:endParaRPr lang="en-CA" sz="2000"/>
          </a:p>
          <a:p>
            <a:pPr marL="0" indent="0">
              <a:lnSpc>
                <a:spcPct val="110000"/>
              </a:lnSpc>
              <a:spcBef>
                <a:spcPts val="0"/>
              </a:spcBef>
              <a:buNone/>
            </a:pPr>
            <a:r>
              <a:rPr lang="en-CA" b="1" i="1"/>
              <a:t>Delayed use of intramuscular epinephrine has been associated </a:t>
            </a:r>
          </a:p>
          <a:p>
            <a:pPr marL="0" indent="0">
              <a:lnSpc>
                <a:spcPct val="110000"/>
              </a:lnSpc>
              <a:spcBef>
                <a:spcPts val="0"/>
              </a:spcBef>
              <a:buNone/>
            </a:pPr>
            <a:r>
              <a:rPr lang="en-CA" b="1" i="1"/>
              <a:t>with increased risk for fatality</a:t>
            </a:r>
          </a:p>
          <a:p>
            <a:endParaRPr lang="en-CA" sz="2400" i="1"/>
          </a:p>
          <a:p>
            <a:endParaRPr lang="en-US" sz="2000"/>
          </a:p>
        </p:txBody>
      </p:sp>
      <p:sp>
        <p:nvSpPr>
          <p:cNvPr id="4" name="Rectangle 3">
            <a:extLst>
              <a:ext uri="{FF2B5EF4-FFF2-40B4-BE49-F238E27FC236}">
                <a16:creationId xmlns:a16="http://schemas.microsoft.com/office/drawing/2014/main" id="{64C06380-75E1-F747-A5D7-219FB1A0E974}"/>
              </a:ext>
            </a:extLst>
          </p:cNvPr>
          <p:cNvSpPr/>
          <p:nvPr/>
        </p:nvSpPr>
        <p:spPr>
          <a:xfrm>
            <a:off x="8803780" y="6126165"/>
            <a:ext cx="2854820" cy="276999"/>
          </a:xfrm>
          <a:prstGeom prst="rect">
            <a:avLst/>
          </a:prstGeom>
        </p:spPr>
        <p:txBody>
          <a:bodyPr wrap="none">
            <a:spAutoFit/>
          </a:bodyPr>
          <a:lstStyle/>
          <a:p>
            <a:r>
              <a:rPr lang="en-CA" sz="1200">
                <a:solidFill>
                  <a:srgbClr val="015486"/>
                </a:solidFill>
                <a:latin typeface="Segoe UI Semilight" panose="020B0402040204020203" pitchFamily="34" charset="0"/>
                <a:cs typeface="Segoe UI Semilight" panose="020B0402040204020203" pitchFamily="34" charset="0"/>
              </a:rPr>
              <a:t>J Allergy Clin Immunol Pract 2017;5:171-5</a:t>
            </a:r>
          </a:p>
        </p:txBody>
      </p:sp>
    </p:spTree>
    <p:extLst>
      <p:ext uri="{BB962C8B-B14F-4D97-AF65-F5344CB8AC3E}">
        <p14:creationId xmlns:p14="http://schemas.microsoft.com/office/powerpoint/2010/main" val="351623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12F6-AB4B-724E-94A2-0D1BA3A0C46F}"/>
              </a:ext>
            </a:extLst>
          </p:cNvPr>
          <p:cNvSpPr>
            <a:spLocks noGrp="1"/>
          </p:cNvSpPr>
          <p:nvPr>
            <p:ph type="title"/>
          </p:nvPr>
        </p:nvSpPr>
        <p:spPr>
          <a:xfrm>
            <a:off x="685800" y="274638"/>
            <a:ext cx="10820400" cy="792162"/>
          </a:xfrm>
        </p:spPr>
        <p:txBody>
          <a:bodyPr/>
          <a:lstStyle/>
          <a:p>
            <a:r>
              <a:rPr lang="en-IE" altLang="en-US" sz="4000">
                <a:ea typeface="ＭＳ Ｐゴシック" charset="-128"/>
              </a:rPr>
              <a:t>Anaphylaxis is on the rise</a:t>
            </a:r>
            <a:endParaRPr lang="en-CA" sz="4000"/>
          </a:p>
        </p:txBody>
      </p:sp>
      <p:sp>
        <p:nvSpPr>
          <p:cNvPr id="4" name="Content Placeholder 3">
            <a:extLst>
              <a:ext uri="{FF2B5EF4-FFF2-40B4-BE49-F238E27FC236}">
                <a16:creationId xmlns:a16="http://schemas.microsoft.com/office/drawing/2014/main" id="{9F671205-1962-3D45-AD97-09F6D7D2AA50}"/>
              </a:ext>
            </a:extLst>
          </p:cNvPr>
          <p:cNvSpPr>
            <a:spLocks noGrp="1"/>
          </p:cNvSpPr>
          <p:nvPr>
            <p:ph idx="1"/>
          </p:nvPr>
        </p:nvSpPr>
        <p:spPr>
          <a:xfrm>
            <a:off x="685800" y="1219200"/>
            <a:ext cx="10820400" cy="4675314"/>
          </a:xfrm>
        </p:spPr>
        <p:txBody>
          <a:bodyPr>
            <a:normAutofit/>
          </a:bodyPr>
          <a:lstStyle/>
          <a:p>
            <a:r>
              <a:rPr lang="en-CA"/>
              <a:t>Anaphylaxis-related ED visits (N=56,212) in the US (2005-2014)</a:t>
            </a:r>
          </a:p>
          <a:p>
            <a:r>
              <a:rPr lang="en-CA"/>
              <a:t>Age at the time of ED visit:  </a:t>
            </a:r>
          </a:p>
          <a:p>
            <a:pPr lvl="1"/>
            <a:r>
              <a:rPr lang="en-CA"/>
              <a:t>43% patients aged 35 to 64 years </a:t>
            </a:r>
          </a:p>
          <a:p>
            <a:pPr lvl="1"/>
            <a:r>
              <a:rPr lang="en-CA"/>
              <a:t>57.5% female</a:t>
            </a:r>
          </a:p>
          <a:p>
            <a:r>
              <a:rPr lang="en-CA"/>
              <a:t>45% from South, 25% Midwest, 15% West, 15% Northeast </a:t>
            </a:r>
          </a:p>
          <a:p>
            <a:r>
              <a:rPr lang="en-CA"/>
              <a:t>Triggers:</a:t>
            </a:r>
          </a:p>
          <a:p>
            <a:pPr lvl="1"/>
            <a:r>
              <a:rPr lang="en-CA" b="1" i="1"/>
              <a:t>57% unidentified triggers</a:t>
            </a:r>
          </a:p>
          <a:p>
            <a:pPr lvl="1"/>
            <a:r>
              <a:rPr lang="en-CA"/>
              <a:t>27%  food </a:t>
            </a:r>
          </a:p>
          <a:p>
            <a:pPr lvl="1"/>
            <a:r>
              <a:rPr lang="en-CA"/>
              <a:t>12% medication related</a:t>
            </a:r>
          </a:p>
          <a:p>
            <a:pPr lvl="1"/>
            <a:r>
              <a:rPr lang="en-CA"/>
              <a:t>4% insect venom</a:t>
            </a:r>
          </a:p>
          <a:p>
            <a:pPr marL="0" indent="0">
              <a:buNone/>
            </a:pPr>
            <a:endParaRPr lang="en-CA" sz="2000"/>
          </a:p>
          <a:p>
            <a:endParaRPr lang="en-CA" sz="2000"/>
          </a:p>
          <a:p>
            <a:endParaRPr lang="en-US" sz="2000"/>
          </a:p>
        </p:txBody>
      </p:sp>
      <p:sp>
        <p:nvSpPr>
          <p:cNvPr id="3" name="Rectangle 2">
            <a:extLst>
              <a:ext uri="{FF2B5EF4-FFF2-40B4-BE49-F238E27FC236}">
                <a16:creationId xmlns:a16="http://schemas.microsoft.com/office/drawing/2014/main" id="{D30378BC-D314-4642-84BD-2A06F5622816}"/>
              </a:ext>
            </a:extLst>
          </p:cNvPr>
          <p:cNvSpPr/>
          <p:nvPr/>
        </p:nvSpPr>
        <p:spPr>
          <a:xfrm>
            <a:off x="5617908" y="6046914"/>
            <a:ext cx="6282690" cy="646331"/>
          </a:xfrm>
          <a:prstGeom prst="rect">
            <a:avLst/>
          </a:prstGeom>
        </p:spPr>
        <p:txBody>
          <a:bodyPr wrap="square">
            <a:spAutoFit/>
          </a:bodyPr>
          <a:lstStyle/>
          <a:p>
            <a:pPr algn="r"/>
            <a:r>
              <a:rPr lang="en-CA" sz="1200">
                <a:solidFill>
                  <a:srgbClr val="015486"/>
                </a:solidFill>
                <a:latin typeface="Segoe UI Semilight" panose="020B0402040204020203" pitchFamily="34" charset="0"/>
                <a:cs typeface="Segoe UI Semilight" panose="020B0402040204020203" pitchFamily="34" charset="0"/>
              </a:rPr>
              <a:t>J Allergy Clin Immunol Pract 2017;5:171-5;Canadian Institute for Health Information https://secure.cihi.ca/free_products/Anaphylaxis_Infosheet_en.pdf</a:t>
            </a:r>
          </a:p>
          <a:p>
            <a:pPr algn="r"/>
            <a:endParaRPr lang="en-CA"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03544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228601"/>
            <a:ext cx="7391399" cy="769441"/>
          </a:xfrm>
          <a:prstGeom prst="rect">
            <a:avLst/>
          </a:prstGeom>
        </p:spPr>
        <p:txBody>
          <a:bodyPr wrap="square">
            <a:spAutoFit/>
          </a:bodyPr>
          <a:lstStyle/>
          <a:p>
            <a:pPr algn="ctr"/>
            <a:r>
              <a:rPr lang="en-US" sz="4400">
                <a:latin typeface="+mj-lt"/>
              </a:rPr>
              <a:t>Anaphylaxis Triggers</a:t>
            </a:r>
          </a:p>
        </p:txBody>
      </p:sp>
      <p:pic>
        <p:nvPicPr>
          <p:cNvPr id="6" name="Picture 5">
            <a:extLst>
              <a:ext uri="{FF2B5EF4-FFF2-40B4-BE49-F238E27FC236}">
                <a16:creationId xmlns:a16="http://schemas.microsoft.com/office/drawing/2014/main" id="{03E5FF78-D50C-EDFC-9270-42F148CC3CFA}"/>
              </a:ext>
            </a:extLst>
          </p:cNvPr>
          <p:cNvPicPr>
            <a:picLocks noChangeAspect="1"/>
          </p:cNvPicPr>
          <p:nvPr/>
        </p:nvPicPr>
        <p:blipFill>
          <a:blip r:embed="rId3"/>
          <a:stretch>
            <a:fillRect/>
          </a:stretch>
        </p:blipFill>
        <p:spPr>
          <a:xfrm>
            <a:off x="533400" y="1143000"/>
            <a:ext cx="4572000" cy="4572000"/>
          </a:xfrm>
          <a:prstGeom prst="rect">
            <a:avLst/>
          </a:prstGeom>
        </p:spPr>
      </p:pic>
      <p:pic>
        <p:nvPicPr>
          <p:cNvPr id="7" name="Picture 6">
            <a:extLst>
              <a:ext uri="{FF2B5EF4-FFF2-40B4-BE49-F238E27FC236}">
                <a16:creationId xmlns:a16="http://schemas.microsoft.com/office/drawing/2014/main" id="{24070B56-ED57-C4B0-D270-5B4BEF688A85}"/>
              </a:ext>
            </a:extLst>
          </p:cNvPr>
          <p:cNvPicPr>
            <a:picLocks noChangeAspect="1"/>
          </p:cNvPicPr>
          <p:nvPr/>
        </p:nvPicPr>
        <p:blipFill>
          <a:blip r:embed="rId4"/>
          <a:srcRect l="19084" r="19755" b="5608"/>
          <a:stretch>
            <a:fillRect/>
          </a:stretch>
        </p:blipFill>
        <p:spPr>
          <a:xfrm>
            <a:off x="5584370" y="1253218"/>
            <a:ext cx="5965373" cy="4351564"/>
          </a:xfrm>
          <a:prstGeom prst="rect">
            <a:avLst/>
          </a:prstGeom>
        </p:spPr>
      </p:pic>
    </p:spTree>
    <p:extLst>
      <p:ext uri="{BB962C8B-B14F-4D97-AF65-F5344CB8AC3E}">
        <p14:creationId xmlns:p14="http://schemas.microsoft.com/office/powerpoint/2010/main" val="236509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81200" y="152400"/>
            <a:ext cx="82296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r>
              <a:rPr lang="en-US" dirty="0">
                <a:solidFill>
                  <a:schemeClr val="tx1"/>
                </a:solidFill>
                <a:latin typeface="Arial" panose="020B0604020202020204" pitchFamily="34" charset="0"/>
                <a:cs typeface="Arial" panose="020B0604020202020204" pitchFamily="34" charset="0"/>
              </a:rPr>
              <a:t>Triggers of Anaphylaxis: Food</a:t>
            </a:r>
          </a:p>
        </p:txBody>
      </p:sp>
      <p:sp>
        <p:nvSpPr>
          <p:cNvPr id="4" name="Content Placeholder 2"/>
          <p:cNvSpPr txBox="1">
            <a:spLocks/>
          </p:cNvSpPr>
          <p:nvPr/>
        </p:nvSpPr>
        <p:spPr>
          <a:xfrm>
            <a:off x="1237229" y="1317572"/>
            <a:ext cx="4953000" cy="4800599"/>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sz="2800" dirty="0">
                <a:solidFill>
                  <a:schemeClr val="tx1"/>
                </a:solidFill>
                <a:latin typeface="Arial" panose="020B0604020202020204" pitchFamily="34" charset="0"/>
                <a:cs typeface="Arial" panose="020B0604020202020204" pitchFamily="34" charset="0"/>
              </a:rPr>
              <a:t>Children</a:t>
            </a:r>
          </a:p>
          <a:p>
            <a:r>
              <a:rPr lang="en-US" sz="2800" dirty="0">
                <a:solidFill>
                  <a:schemeClr val="tx1"/>
                </a:solidFill>
                <a:latin typeface="Arial" panose="020B0604020202020204" pitchFamily="34" charset="0"/>
                <a:cs typeface="Arial" panose="020B0604020202020204" pitchFamily="34" charset="0"/>
              </a:rPr>
              <a:t>Milk</a:t>
            </a:r>
          </a:p>
          <a:p>
            <a:r>
              <a:rPr lang="en-US" sz="2800" dirty="0">
                <a:solidFill>
                  <a:schemeClr val="tx1"/>
                </a:solidFill>
                <a:latin typeface="Arial" panose="020B0604020202020204" pitchFamily="34" charset="0"/>
                <a:cs typeface="Arial" panose="020B0604020202020204" pitchFamily="34" charset="0"/>
              </a:rPr>
              <a:t>Eggs</a:t>
            </a:r>
          </a:p>
          <a:p>
            <a:r>
              <a:rPr lang="en-US" sz="2800" dirty="0">
                <a:solidFill>
                  <a:schemeClr val="tx1"/>
                </a:solidFill>
                <a:latin typeface="Arial" panose="020B0604020202020204" pitchFamily="34" charset="0"/>
                <a:cs typeface="Arial" panose="020B0604020202020204" pitchFamily="34" charset="0"/>
              </a:rPr>
              <a:t>Peanuts</a:t>
            </a:r>
          </a:p>
          <a:p>
            <a:r>
              <a:rPr lang="en-US" sz="2800" dirty="0">
                <a:solidFill>
                  <a:schemeClr val="tx1"/>
                </a:solidFill>
                <a:latin typeface="Arial" panose="020B0604020202020204" pitchFamily="34" charset="0"/>
                <a:cs typeface="Arial" panose="020B0604020202020204" pitchFamily="34" charset="0"/>
              </a:rPr>
              <a:t>Tree nuts</a:t>
            </a:r>
          </a:p>
          <a:p>
            <a:r>
              <a:rPr lang="en-US" sz="2800" dirty="0">
                <a:solidFill>
                  <a:schemeClr val="tx1"/>
                </a:solidFill>
                <a:latin typeface="Arial" panose="020B0604020202020204" pitchFamily="34" charset="0"/>
                <a:cs typeface="Arial" panose="020B0604020202020204" pitchFamily="34" charset="0"/>
              </a:rPr>
              <a:t>Wheat</a:t>
            </a:r>
          </a:p>
          <a:p>
            <a:r>
              <a:rPr lang="en-US" sz="2800" dirty="0">
                <a:solidFill>
                  <a:schemeClr val="tx1"/>
                </a:solidFill>
                <a:latin typeface="Arial" panose="020B0604020202020204" pitchFamily="34" charset="0"/>
                <a:cs typeface="Arial" panose="020B0604020202020204" pitchFamily="34" charset="0"/>
              </a:rPr>
              <a:t>Soy</a:t>
            </a:r>
          </a:p>
        </p:txBody>
      </p:sp>
      <p:sp>
        <p:nvSpPr>
          <p:cNvPr id="8" name="Rectangle 7"/>
          <p:cNvSpPr/>
          <p:nvPr/>
        </p:nvSpPr>
        <p:spPr>
          <a:xfrm>
            <a:off x="3918194" y="1300836"/>
            <a:ext cx="1905000" cy="2246769"/>
          </a:xfrm>
          <a:prstGeom prst="rect">
            <a:avLst/>
          </a:prstGeom>
        </p:spPr>
        <p:txBody>
          <a:bodyPr wrap="square">
            <a:spAutoFit/>
          </a:bodyPr>
          <a:lstStyle/>
          <a:p>
            <a:pPr>
              <a:buNone/>
            </a:pPr>
            <a:r>
              <a:rPr lang="en-US" sz="2800" dirty="0">
                <a:latin typeface="Arial" panose="020B0604020202020204" pitchFamily="34" charset="0"/>
                <a:cs typeface="Arial" panose="020B0604020202020204" pitchFamily="34" charset="0"/>
              </a:rPr>
              <a:t>Adults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Peanut</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Tree nut</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Fish</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Shellfish</a:t>
            </a:r>
          </a:p>
        </p:txBody>
      </p:sp>
      <p:sp>
        <p:nvSpPr>
          <p:cNvPr id="9" name="TextBox 3"/>
          <p:cNvSpPr txBox="1">
            <a:spLocks noChangeArrowheads="1"/>
          </p:cNvSpPr>
          <p:nvPr/>
        </p:nvSpPr>
        <p:spPr bwMode="auto">
          <a:xfrm>
            <a:off x="4547298" y="6119933"/>
            <a:ext cx="735999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algn="ctr" eaLnBrk="0" fontAlgn="base" hangingPunct="0">
              <a:spcBef>
                <a:spcPct val="50000"/>
              </a:spcBef>
              <a:spcAft>
                <a:spcPct val="0"/>
              </a:spcAft>
              <a:defRPr sz="2400" b="1">
                <a:solidFill>
                  <a:schemeClr val="tx2"/>
                </a:solidFill>
                <a:latin typeface="Arial" panose="020B0604020202020204" pitchFamily="34" charset="0"/>
              </a:defRPr>
            </a:lvl6pPr>
            <a:lvl7pPr marL="2971800" indent="-228600" algn="ctr" eaLnBrk="0" fontAlgn="base" hangingPunct="0">
              <a:spcBef>
                <a:spcPct val="50000"/>
              </a:spcBef>
              <a:spcAft>
                <a:spcPct val="0"/>
              </a:spcAft>
              <a:defRPr sz="2400" b="1">
                <a:solidFill>
                  <a:schemeClr val="tx2"/>
                </a:solidFill>
                <a:latin typeface="Arial" panose="020B0604020202020204" pitchFamily="34" charset="0"/>
              </a:defRPr>
            </a:lvl7pPr>
            <a:lvl8pPr marL="3429000" indent="-228600" algn="ctr" eaLnBrk="0" fontAlgn="base" hangingPunct="0">
              <a:spcBef>
                <a:spcPct val="50000"/>
              </a:spcBef>
              <a:spcAft>
                <a:spcPct val="0"/>
              </a:spcAft>
              <a:defRPr sz="2400" b="1">
                <a:solidFill>
                  <a:schemeClr val="tx2"/>
                </a:solidFill>
                <a:latin typeface="Arial" panose="020B0604020202020204" pitchFamily="34" charset="0"/>
              </a:defRPr>
            </a:lvl8pPr>
            <a:lvl9pPr marL="3886200" indent="-228600" algn="ctr" eaLnBrk="0" fontAlgn="base" hangingPunct="0">
              <a:spcBef>
                <a:spcPct val="50000"/>
              </a:spcBef>
              <a:spcAft>
                <a:spcPct val="0"/>
              </a:spcAft>
              <a:defRPr sz="2400" b="1">
                <a:solidFill>
                  <a:schemeClr val="tx2"/>
                </a:solidFill>
                <a:latin typeface="Arial" panose="020B0604020202020204" pitchFamily="34" charset="0"/>
              </a:defRPr>
            </a:lvl9pPr>
          </a:lstStyle>
          <a:p>
            <a:pPr algn="r" eaLnBrk="1" hangingPunct="1"/>
            <a:r>
              <a:rPr lang="en-US" altLang="en-US" sz="1200" b="0" i="1" dirty="0">
                <a:solidFill>
                  <a:srgbClr val="015486"/>
                </a:solidFill>
                <a:latin typeface="Segoe UI Semilight" panose="020B0402040204020203" pitchFamily="34" charset="0"/>
                <a:cs typeface="Segoe UI Semilight" panose="020B0402040204020203" pitchFamily="34" charset="0"/>
              </a:rPr>
              <a:t>Simons FER, </a:t>
            </a:r>
            <a:r>
              <a:rPr lang="en-US" altLang="en-US" sz="1200" b="0" i="1" dirty="0" err="1">
                <a:solidFill>
                  <a:srgbClr val="015486"/>
                </a:solidFill>
                <a:latin typeface="Segoe UI Semilight" panose="020B0402040204020203" pitchFamily="34" charset="0"/>
                <a:cs typeface="Segoe UI Semilight" panose="020B0402040204020203" pitchFamily="34" charset="0"/>
              </a:rPr>
              <a:t>Ardusso</a:t>
            </a:r>
            <a:r>
              <a:rPr lang="en-US" altLang="en-US" sz="1200" b="0" i="1" dirty="0">
                <a:solidFill>
                  <a:srgbClr val="015486"/>
                </a:solidFill>
                <a:latin typeface="Segoe UI Semilight" panose="020B0402040204020203" pitchFamily="34" charset="0"/>
                <a:cs typeface="Segoe UI Semilight" panose="020B0402040204020203" pitchFamily="34" charset="0"/>
              </a:rPr>
              <a:t> LRF, Bilo MB et. al. World Allergy Organization Guidelines for the Assessment and Management of Anaphylaxis. WAO Journal 2011; 4:13-37   </a:t>
            </a:r>
            <a:r>
              <a:rPr lang="en-US" altLang="en-US" sz="1200" b="0" dirty="0">
                <a:solidFill>
                  <a:srgbClr val="015486"/>
                </a:solidFill>
                <a:latin typeface="Segoe UI Semilight" panose="020B0402040204020203" pitchFamily="34" charset="0"/>
                <a:cs typeface="Segoe UI Semilight" panose="020B0402040204020203" pitchFamily="34" charset="0"/>
                <a:hlinkClick r:id="rId3">
                  <a:extLst>
                    <a:ext uri="{A12FA001-AC4F-418D-AE19-62706E023703}">
                      <ahyp:hlinkClr xmlns:ahyp="http://schemas.microsoft.com/office/drawing/2018/hyperlinkcolor" val="tx"/>
                    </a:ext>
                  </a:extLst>
                </a:hlinkClick>
              </a:rPr>
              <a:t>http://www.waojournal.org/content/4/2/13</a:t>
            </a:r>
            <a:r>
              <a:rPr lang="en-US" altLang="en-US" sz="1200" b="0" dirty="0">
                <a:solidFill>
                  <a:srgbClr val="015486"/>
                </a:solidFill>
                <a:latin typeface="Segoe UI Semilight" panose="020B0402040204020203" pitchFamily="34" charset="0"/>
                <a:cs typeface="Segoe UI Semilight" panose="020B0402040204020203" pitchFamily="34" charset="0"/>
              </a:rPr>
              <a:t> </a:t>
            </a:r>
          </a:p>
        </p:txBody>
      </p:sp>
      <p:pic>
        <p:nvPicPr>
          <p:cNvPr id="2" name="Picture 1" descr="A bottle and glass of milk&#10;&#10;Description automatically generated">
            <a:extLst>
              <a:ext uri="{FF2B5EF4-FFF2-40B4-BE49-F238E27FC236}">
                <a16:creationId xmlns:a16="http://schemas.microsoft.com/office/drawing/2014/main" id="{F1151F5D-6715-01AF-B318-DEA2926C33F7}"/>
              </a:ext>
            </a:extLst>
          </p:cNvPr>
          <p:cNvPicPr>
            <a:picLocks noChangeAspect="1"/>
          </p:cNvPicPr>
          <p:nvPr/>
        </p:nvPicPr>
        <p:blipFill rotWithShape="1">
          <a:blip r:embed="rId4"/>
          <a:srcRect l="33170"/>
          <a:stretch/>
        </p:blipFill>
        <p:spPr>
          <a:xfrm>
            <a:off x="9017000" y="1174750"/>
            <a:ext cx="2402419" cy="2391834"/>
          </a:xfrm>
          <a:prstGeom prst="rect">
            <a:avLst/>
          </a:prstGeom>
        </p:spPr>
      </p:pic>
      <p:pic>
        <p:nvPicPr>
          <p:cNvPr id="10" name="Picture 9" descr="A group of shrimp on a white background&#10;&#10;Description automatically generated">
            <a:extLst>
              <a:ext uri="{FF2B5EF4-FFF2-40B4-BE49-F238E27FC236}">
                <a16:creationId xmlns:a16="http://schemas.microsoft.com/office/drawing/2014/main" id="{9FAE9147-E939-4109-492D-D944995FC238}"/>
              </a:ext>
            </a:extLst>
          </p:cNvPr>
          <p:cNvPicPr>
            <a:picLocks noChangeAspect="1"/>
          </p:cNvPicPr>
          <p:nvPr/>
        </p:nvPicPr>
        <p:blipFill rotWithShape="1">
          <a:blip r:embed="rId5"/>
          <a:srcRect l="6587" t="16019" r="8795" b="10680"/>
          <a:stretch/>
        </p:blipFill>
        <p:spPr>
          <a:xfrm>
            <a:off x="5971364" y="1838869"/>
            <a:ext cx="2749295" cy="1594185"/>
          </a:xfrm>
          <a:prstGeom prst="rect">
            <a:avLst/>
          </a:prstGeom>
        </p:spPr>
      </p:pic>
      <p:pic>
        <p:nvPicPr>
          <p:cNvPr id="2050" name="Picture 2" descr="Tree Nut Allergy List: Symptoms, Eating Out, Risk Factors">
            <a:extLst>
              <a:ext uri="{FF2B5EF4-FFF2-40B4-BE49-F238E27FC236}">
                <a16:creationId xmlns:a16="http://schemas.microsoft.com/office/drawing/2014/main" id="{618A826E-9C65-383A-1F48-348B757041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557" y="3689705"/>
            <a:ext cx="3461657" cy="230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413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A38530D-26E4-A043-9604-35F101A64E2E}"/>
              </a:ext>
            </a:extLst>
          </p:cNvPr>
          <p:cNvSpPr>
            <a:spLocks noGrp="1"/>
          </p:cNvSpPr>
          <p:nvPr>
            <p:ph type="title"/>
          </p:nvPr>
        </p:nvSpPr>
        <p:spPr/>
        <p:txBody>
          <a:bodyPr>
            <a:normAutofit/>
          </a:bodyPr>
          <a:lstStyle/>
          <a:p>
            <a:r>
              <a:rPr lang="en-CA" sz="3600"/>
              <a:t>Triggers of Anaphylaxis: Age-Related Differences</a:t>
            </a:r>
            <a:endParaRPr lang="en-US" sz="3600"/>
          </a:p>
        </p:txBody>
      </p:sp>
      <p:sp>
        <p:nvSpPr>
          <p:cNvPr id="3" name="Content Placeholder 2">
            <a:extLst>
              <a:ext uri="{FF2B5EF4-FFF2-40B4-BE49-F238E27FC236}">
                <a16:creationId xmlns:a16="http://schemas.microsoft.com/office/drawing/2014/main" id="{8A3AD8D2-B98C-3D47-B8BF-75449197A2EE}"/>
              </a:ext>
            </a:extLst>
          </p:cNvPr>
          <p:cNvSpPr>
            <a:spLocks noGrp="1"/>
          </p:cNvSpPr>
          <p:nvPr>
            <p:ph idx="1"/>
          </p:nvPr>
        </p:nvSpPr>
        <p:spPr>
          <a:xfrm>
            <a:off x="838200" y="1670406"/>
            <a:ext cx="10515600" cy="4351338"/>
          </a:xfrm>
        </p:spPr>
        <p:txBody>
          <a:bodyPr/>
          <a:lstStyle/>
          <a:p>
            <a:pPr>
              <a:lnSpc>
                <a:spcPct val="100000"/>
              </a:lnSpc>
              <a:spcBef>
                <a:spcPts val="0"/>
              </a:spcBef>
            </a:pPr>
            <a:r>
              <a:rPr lang="en-CA"/>
              <a:t>Most common etiology for anaphylaxis in </a:t>
            </a:r>
            <a:r>
              <a:rPr lang="en-CA" b="1"/>
              <a:t>adults</a:t>
            </a:r>
            <a:r>
              <a:rPr lang="en-CA"/>
              <a:t> is drugs: </a:t>
            </a:r>
          </a:p>
          <a:p>
            <a:pPr lvl="1">
              <a:lnSpc>
                <a:spcPct val="100000"/>
              </a:lnSpc>
              <a:spcBef>
                <a:spcPts val="0"/>
              </a:spcBef>
            </a:pPr>
            <a:r>
              <a:rPr lang="en-CA"/>
              <a:t>Antibiotics</a:t>
            </a:r>
          </a:p>
          <a:p>
            <a:pPr lvl="1">
              <a:lnSpc>
                <a:spcPct val="100000"/>
              </a:lnSpc>
              <a:spcBef>
                <a:spcPts val="0"/>
              </a:spcBef>
            </a:pPr>
            <a:r>
              <a:rPr lang="en-CA"/>
              <a:t>NSAIDs</a:t>
            </a:r>
          </a:p>
          <a:p>
            <a:pPr lvl="1">
              <a:lnSpc>
                <a:spcPct val="100000"/>
              </a:lnSpc>
              <a:spcBef>
                <a:spcPts val="0"/>
              </a:spcBef>
            </a:pPr>
            <a:r>
              <a:rPr lang="en-CA"/>
              <a:t>Immunomodulators or biological agents</a:t>
            </a:r>
          </a:p>
          <a:p>
            <a:pPr lvl="1">
              <a:lnSpc>
                <a:spcPct val="100000"/>
              </a:lnSpc>
              <a:spcBef>
                <a:spcPts val="0"/>
              </a:spcBef>
            </a:pPr>
            <a:r>
              <a:rPr lang="en-CA"/>
              <a:t>Anesthetics</a:t>
            </a:r>
          </a:p>
          <a:p>
            <a:pPr lvl="1">
              <a:lnSpc>
                <a:spcPct val="100000"/>
              </a:lnSpc>
              <a:spcBef>
                <a:spcPts val="0"/>
              </a:spcBef>
            </a:pPr>
            <a:r>
              <a:rPr lang="en-CA"/>
              <a:t>Contrast agents and dyes</a:t>
            </a:r>
          </a:p>
          <a:p>
            <a:pPr lvl="1">
              <a:lnSpc>
                <a:spcPct val="100000"/>
              </a:lnSpc>
              <a:spcBef>
                <a:spcPts val="0"/>
              </a:spcBef>
            </a:pPr>
            <a:r>
              <a:rPr lang="en-CA"/>
              <a:t>Chemotherapeutic agents</a:t>
            </a:r>
          </a:p>
          <a:p>
            <a:pPr>
              <a:lnSpc>
                <a:spcPct val="100000"/>
              </a:lnSpc>
              <a:spcBef>
                <a:spcPts val="0"/>
              </a:spcBef>
            </a:pPr>
            <a:r>
              <a:rPr lang="en-CA"/>
              <a:t>Outpatient fatal anaphylaxis more associated with food</a:t>
            </a:r>
          </a:p>
          <a:p>
            <a:pPr>
              <a:lnSpc>
                <a:spcPct val="100000"/>
              </a:lnSpc>
              <a:spcBef>
                <a:spcPts val="0"/>
              </a:spcBef>
            </a:pPr>
            <a:r>
              <a:rPr lang="en-CA"/>
              <a:t>Drug-induced anaphylaxis more common with hospitalized inpatients</a:t>
            </a:r>
          </a:p>
          <a:p>
            <a:pPr marL="0" indent="0">
              <a:buNone/>
            </a:pPr>
            <a:endParaRPr lang="en-CA" sz="2400"/>
          </a:p>
          <a:p>
            <a:endParaRPr lang="en-US" sz="2400"/>
          </a:p>
        </p:txBody>
      </p:sp>
      <p:sp>
        <p:nvSpPr>
          <p:cNvPr id="4" name="Rectangle 3">
            <a:extLst>
              <a:ext uri="{FF2B5EF4-FFF2-40B4-BE49-F238E27FC236}">
                <a16:creationId xmlns:a16="http://schemas.microsoft.com/office/drawing/2014/main" id="{7CF3A0CD-4A81-9243-A0A9-25C33BB08AD2}"/>
              </a:ext>
            </a:extLst>
          </p:cNvPr>
          <p:cNvSpPr/>
          <p:nvPr/>
        </p:nvSpPr>
        <p:spPr>
          <a:xfrm>
            <a:off x="8498980" y="6215876"/>
            <a:ext cx="2854820" cy="276999"/>
          </a:xfrm>
          <a:prstGeom prst="rect">
            <a:avLst/>
          </a:prstGeom>
        </p:spPr>
        <p:txBody>
          <a:bodyPr wrap="none">
            <a:spAutoFit/>
          </a:bodyPr>
          <a:lstStyle/>
          <a:p>
            <a:pPr algn="r">
              <a:defRPr/>
            </a:pPr>
            <a:r>
              <a:rPr lang="en-CA" sz="1200">
                <a:solidFill>
                  <a:srgbClr val="015486"/>
                </a:solidFill>
                <a:latin typeface="Segoe UI Semilight" panose="020B0402040204020203" pitchFamily="34" charset="0"/>
                <a:cs typeface="Segoe UI Semilight" panose="020B0402040204020203" pitchFamily="34" charset="0"/>
              </a:rPr>
              <a:t>J Allergy Clin Immunol Pract 2017;5:171-5</a:t>
            </a:r>
          </a:p>
        </p:txBody>
      </p:sp>
    </p:spTree>
    <p:extLst>
      <p:ext uri="{BB962C8B-B14F-4D97-AF65-F5344CB8AC3E}">
        <p14:creationId xmlns:p14="http://schemas.microsoft.com/office/powerpoint/2010/main" val="354652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228600" y="152400"/>
            <a:ext cx="11555730" cy="1177412"/>
          </a:xfrm>
          <a:prstGeom prst="rect">
            <a:avLst/>
          </a:prstGeom>
        </p:spPr>
        <p:txBody>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r>
              <a:rPr lang="en-US" sz="4000">
                <a:solidFill>
                  <a:schemeClr val="tx1"/>
                </a:solidFill>
                <a:latin typeface="Arial" panose="020B0604020202020204" pitchFamily="34" charset="0"/>
                <a:cs typeface="Arial" panose="020B0604020202020204" pitchFamily="34" charset="0"/>
              </a:rPr>
              <a:t>Triggers of Anaphylaxis: Insect Stings &amp; Bites</a:t>
            </a:r>
          </a:p>
        </p:txBody>
      </p:sp>
      <p:sp>
        <p:nvSpPr>
          <p:cNvPr id="4" name="Rectangle 3"/>
          <p:cNvSpPr txBox="1">
            <a:spLocks noChangeArrowheads="1"/>
          </p:cNvSpPr>
          <p:nvPr/>
        </p:nvSpPr>
        <p:spPr>
          <a:xfrm>
            <a:off x="1767840" y="1329812"/>
            <a:ext cx="4343400" cy="3912869"/>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3"/>
              </a:buClr>
            </a:pPr>
            <a:r>
              <a:rPr lang="en-US" sz="2800">
                <a:solidFill>
                  <a:schemeClr val="tx1"/>
                </a:solidFill>
                <a:latin typeface="Arial" panose="020B0604020202020204" pitchFamily="34" charset="0"/>
                <a:cs typeface="Arial" panose="020B0604020202020204" pitchFamily="34" charset="0"/>
              </a:rPr>
              <a:t>Bees</a:t>
            </a:r>
          </a:p>
          <a:p>
            <a:pPr>
              <a:spcBef>
                <a:spcPts val="0"/>
              </a:spcBef>
              <a:buClr>
                <a:schemeClr val="accent3"/>
              </a:buClr>
            </a:pPr>
            <a:r>
              <a:rPr lang="en-US" sz="2800">
                <a:solidFill>
                  <a:schemeClr val="tx1"/>
                </a:solidFill>
                <a:latin typeface="Arial" panose="020B0604020202020204" pitchFamily="34" charset="0"/>
                <a:cs typeface="Arial" panose="020B0604020202020204" pitchFamily="34" charset="0"/>
              </a:rPr>
              <a:t>Vespids</a:t>
            </a:r>
          </a:p>
          <a:p>
            <a:pPr lvl="1">
              <a:spcBef>
                <a:spcPts val="0"/>
              </a:spcBef>
              <a:buClr>
                <a:schemeClr val="accent3"/>
              </a:buClr>
            </a:pPr>
            <a:r>
              <a:rPr lang="en-US" sz="2400">
                <a:solidFill>
                  <a:schemeClr val="tx1"/>
                </a:solidFill>
                <a:latin typeface="Arial" panose="020B0604020202020204" pitchFamily="34" charset="0"/>
                <a:cs typeface="Arial" panose="020B0604020202020204" pitchFamily="34" charset="0"/>
              </a:rPr>
              <a:t>Yellow jackets, hornets, wasps </a:t>
            </a:r>
          </a:p>
          <a:p>
            <a:pPr>
              <a:spcBef>
                <a:spcPts val="0"/>
              </a:spcBef>
              <a:buClr>
                <a:schemeClr val="accent3"/>
              </a:buClr>
            </a:pPr>
            <a:r>
              <a:rPr lang="en-US" sz="2800">
                <a:solidFill>
                  <a:schemeClr val="tx1"/>
                </a:solidFill>
                <a:latin typeface="Arial" panose="020B0604020202020204" pitchFamily="34" charset="0"/>
                <a:cs typeface="Arial" panose="020B0604020202020204" pitchFamily="34" charset="0"/>
              </a:rPr>
              <a:t>Fire ants and other ants</a:t>
            </a:r>
          </a:p>
          <a:p>
            <a:pPr>
              <a:spcBef>
                <a:spcPts val="0"/>
              </a:spcBef>
              <a:buClr>
                <a:schemeClr val="accent3"/>
              </a:buClr>
            </a:pPr>
            <a:r>
              <a:rPr lang="en-US" sz="2800">
                <a:solidFill>
                  <a:schemeClr val="tx1"/>
                </a:solidFill>
                <a:latin typeface="Arial" panose="020B0604020202020204" pitchFamily="34" charset="0"/>
                <a:cs typeface="Arial" panose="020B0604020202020204" pitchFamily="34" charset="0"/>
              </a:rPr>
              <a:t>Scorpions</a:t>
            </a:r>
          </a:p>
          <a:p>
            <a:pPr>
              <a:spcBef>
                <a:spcPts val="0"/>
              </a:spcBef>
              <a:buClr>
                <a:schemeClr val="accent3"/>
              </a:buClr>
            </a:pPr>
            <a:r>
              <a:rPr lang="en-US" sz="2800">
                <a:solidFill>
                  <a:schemeClr val="tx1"/>
                </a:solidFill>
                <a:latin typeface="Arial" panose="020B0604020202020204" pitchFamily="34" charset="0"/>
                <a:cs typeface="Arial" panose="020B0604020202020204" pitchFamily="34" charset="0"/>
              </a:rPr>
              <a:t>Bites a far less common cause than stings</a:t>
            </a:r>
          </a:p>
        </p:txBody>
      </p:sp>
      <p:pic>
        <p:nvPicPr>
          <p:cNvPr id="6" name="Picture 5" descr="fireants"/>
          <p:cNvPicPr>
            <a:picLocks noChangeAspect="1" noChangeArrowheads="1"/>
          </p:cNvPicPr>
          <p:nvPr/>
        </p:nvPicPr>
        <p:blipFill>
          <a:blip r:embed="rId3"/>
          <a:srcRect/>
          <a:stretch>
            <a:fillRect/>
          </a:stretch>
        </p:blipFill>
        <p:spPr bwMode="auto">
          <a:xfrm>
            <a:off x="6859960" y="3482839"/>
            <a:ext cx="2643187" cy="2123108"/>
          </a:xfrm>
          <a:prstGeom prst="rect">
            <a:avLst/>
          </a:prstGeom>
          <a:noFill/>
        </p:spPr>
      </p:pic>
      <p:sp>
        <p:nvSpPr>
          <p:cNvPr id="7" name="TextBox 3"/>
          <p:cNvSpPr txBox="1">
            <a:spLocks noChangeArrowheads="1"/>
          </p:cNvSpPr>
          <p:nvPr/>
        </p:nvSpPr>
        <p:spPr bwMode="auto">
          <a:xfrm>
            <a:off x="4429745" y="5996063"/>
            <a:ext cx="735458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2"/>
                </a:solidFill>
                <a:latin typeface="Arial" panose="020B0604020202020204" pitchFamily="34" charset="0"/>
              </a:defRPr>
            </a:lvl1pPr>
            <a:lvl2pPr marL="742950" indent="-285750" eaLnBrk="0" hangingPunct="0">
              <a:defRPr sz="2400" b="1">
                <a:solidFill>
                  <a:schemeClr val="tx2"/>
                </a:solidFill>
                <a:latin typeface="Arial" panose="020B0604020202020204" pitchFamily="34" charset="0"/>
              </a:defRPr>
            </a:lvl2pPr>
            <a:lvl3pPr marL="1143000" indent="-228600" eaLnBrk="0" hangingPunct="0">
              <a:defRPr sz="2400" b="1">
                <a:solidFill>
                  <a:schemeClr val="tx2"/>
                </a:solidFill>
                <a:latin typeface="Arial" panose="020B0604020202020204" pitchFamily="34" charset="0"/>
              </a:defRPr>
            </a:lvl3pPr>
            <a:lvl4pPr marL="1600200" indent="-228600" eaLnBrk="0" hangingPunct="0">
              <a:defRPr sz="2400" b="1">
                <a:solidFill>
                  <a:schemeClr val="tx2"/>
                </a:solidFill>
                <a:latin typeface="Arial" panose="020B0604020202020204" pitchFamily="34" charset="0"/>
              </a:defRPr>
            </a:lvl4pPr>
            <a:lvl5pPr marL="2057400" indent="-228600" eaLnBrk="0" hangingPunct="0">
              <a:defRPr sz="2400" b="1">
                <a:solidFill>
                  <a:schemeClr val="tx2"/>
                </a:solidFill>
                <a:latin typeface="Arial" panose="020B0604020202020204" pitchFamily="34" charset="0"/>
              </a:defRPr>
            </a:lvl5pPr>
            <a:lvl6pPr marL="2514600" indent="-228600" algn="ctr" eaLnBrk="0" fontAlgn="base" hangingPunct="0">
              <a:spcBef>
                <a:spcPct val="50000"/>
              </a:spcBef>
              <a:spcAft>
                <a:spcPct val="0"/>
              </a:spcAft>
              <a:defRPr sz="2400" b="1">
                <a:solidFill>
                  <a:schemeClr val="tx2"/>
                </a:solidFill>
                <a:latin typeface="Arial" panose="020B0604020202020204" pitchFamily="34" charset="0"/>
              </a:defRPr>
            </a:lvl6pPr>
            <a:lvl7pPr marL="2971800" indent="-228600" algn="ctr" eaLnBrk="0" fontAlgn="base" hangingPunct="0">
              <a:spcBef>
                <a:spcPct val="50000"/>
              </a:spcBef>
              <a:spcAft>
                <a:spcPct val="0"/>
              </a:spcAft>
              <a:defRPr sz="2400" b="1">
                <a:solidFill>
                  <a:schemeClr val="tx2"/>
                </a:solidFill>
                <a:latin typeface="Arial" panose="020B0604020202020204" pitchFamily="34" charset="0"/>
              </a:defRPr>
            </a:lvl7pPr>
            <a:lvl8pPr marL="3429000" indent="-228600" algn="ctr" eaLnBrk="0" fontAlgn="base" hangingPunct="0">
              <a:spcBef>
                <a:spcPct val="50000"/>
              </a:spcBef>
              <a:spcAft>
                <a:spcPct val="0"/>
              </a:spcAft>
              <a:defRPr sz="2400" b="1">
                <a:solidFill>
                  <a:schemeClr val="tx2"/>
                </a:solidFill>
                <a:latin typeface="Arial" panose="020B0604020202020204" pitchFamily="34" charset="0"/>
              </a:defRPr>
            </a:lvl8pPr>
            <a:lvl9pPr marL="3886200" indent="-228600" algn="ctr" eaLnBrk="0" fontAlgn="base" hangingPunct="0">
              <a:spcBef>
                <a:spcPct val="50000"/>
              </a:spcBef>
              <a:spcAft>
                <a:spcPct val="0"/>
              </a:spcAft>
              <a:defRPr sz="2400" b="1">
                <a:solidFill>
                  <a:schemeClr val="tx2"/>
                </a:solidFill>
                <a:latin typeface="Arial" panose="020B0604020202020204" pitchFamily="34" charset="0"/>
              </a:defRPr>
            </a:lvl9pPr>
          </a:lstStyle>
          <a:p>
            <a:pPr algn="r" eaLnBrk="1" hangingPunct="1"/>
            <a:r>
              <a:rPr lang="en-US" altLang="en-US" sz="1200" b="0" i="1">
                <a:solidFill>
                  <a:srgbClr val="015486"/>
                </a:solidFill>
                <a:latin typeface="Segoe UI Semilight" panose="020B0402040204020203" pitchFamily="34" charset="0"/>
                <a:cs typeface="Segoe UI Semilight" panose="020B0402040204020203" pitchFamily="34" charset="0"/>
              </a:rPr>
              <a:t>Simons FER, Ardusso LRF, Bilo MB et. al. World Allergy Organization Guidelines for the Assessment and Management of Anaphylaxis. WAO Journal 2011; 4:13-37   </a:t>
            </a:r>
            <a:r>
              <a:rPr lang="en-US" altLang="en-US" sz="1200" b="0">
                <a:solidFill>
                  <a:srgbClr val="015486"/>
                </a:soli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http://www.waojournal.org/content/4/2/13</a:t>
            </a:r>
            <a:r>
              <a:rPr lang="en-US" altLang="en-US" sz="1200" b="0">
                <a:solidFill>
                  <a:srgbClr val="015486"/>
                </a:solidFill>
                <a:latin typeface="Segoe UI Semilight" panose="020B0402040204020203" pitchFamily="34" charset="0"/>
                <a:cs typeface="Segoe UI Semilight" panose="020B0402040204020203" pitchFamily="34" charset="0"/>
              </a:rPr>
              <a:t> </a:t>
            </a:r>
          </a:p>
        </p:txBody>
      </p:sp>
      <p:sp>
        <p:nvSpPr>
          <p:cNvPr id="3" name="TextBox 2"/>
          <p:cNvSpPr txBox="1"/>
          <p:nvPr/>
        </p:nvSpPr>
        <p:spPr>
          <a:xfrm>
            <a:off x="8321912" y="3053194"/>
            <a:ext cx="1489888" cy="461665"/>
          </a:xfrm>
          <a:prstGeom prst="rect">
            <a:avLst/>
          </a:prstGeom>
          <a:noFill/>
        </p:spPr>
        <p:txBody>
          <a:bodyPr wrap="square" lIns="91440" tIns="45720" rIns="91440" bIns="45720" rtlCol="0" anchor="t">
            <a:spAutoFit/>
          </a:bodyPr>
          <a:lstStyle/>
          <a:p>
            <a:r>
              <a:rPr lang="en-US" sz="1200" i="1">
                <a:solidFill>
                  <a:srgbClr val="015486"/>
                </a:solidFill>
              </a:rPr>
              <a:t>Sam Droege, 2015</a:t>
            </a:r>
          </a:p>
          <a:p>
            <a:endParaRPr lang="en-US" sz="1200" i="1">
              <a:solidFill>
                <a:srgbClr val="015486"/>
              </a:solidFill>
            </a:endParaRPr>
          </a:p>
        </p:txBody>
      </p:sp>
      <p:sp>
        <p:nvSpPr>
          <p:cNvPr id="8" name="TextBox 7"/>
          <p:cNvSpPr txBox="1"/>
          <p:nvPr/>
        </p:nvSpPr>
        <p:spPr>
          <a:xfrm>
            <a:off x="8320349" y="5599736"/>
            <a:ext cx="1377274" cy="461665"/>
          </a:xfrm>
          <a:prstGeom prst="rect">
            <a:avLst/>
          </a:prstGeom>
          <a:noFill/>
        </p:spPr>
        <p:txBody>
          <a:bodyPr wrap="square" lIns="91440" tIns="45720" rIns="91440" bIns="45720" rtlCol="0" anchor="t">
            <a:spAutoFit/>
          </a:bodyPr>
          <a:lstStyle/>
          <a:p>
            <a:r>
              <a:rPr lang="en-US" sz="1200" i="1">
                <a:solidFill>
                  <a:srgbClr val="015486"/>
                </a:solidFill>
              </a:rPr>
              <a:t> Bart Drees, 2008</a:t>
            </a:r>
          </a:p>
          <a:p>
            <a:endParaRPr lang="en-US" sz="1200" i="1">
              <a:solidFill>
                <a:srgbClr val="015486"/>
              </a:solidFill>
            </a:endParaRPr>
          </a:p>
        </p:txBody>
      </p:sp>
      <p:pic>
        <p:nvPicPr>
          <p:cNvPr id="10" name="Picture 9">
            <a:extLst>
              <a:ext uri="{FF2B5EF4-FFF2-40B4-BE49-F238E27FC236}">
                <a16:creationId xmlns:a16="http://schemas.microsoft.com/office/drawing/2014/main" id="{D783A980-2FA0-28B8-45C1-41DCA7645FE7}"/>
              </a:ext>
            </a:extLst>
          </p:cNvPr>
          <p:cNvPicPr>
            <a:picLocks noChangeAspect="1"/>
          </p:cNvPicPr>
          <p:nvPr/>
        </p:nvPicPr>
        <p:blipFill>
          <a:blip r:embed="rId5"/>
          <a:stretch>
            <a:fillRect/>
          </a:stretch>
        </p:blipFill>
        <p:spPr>
          <a:xfrm>
            <a:off x="6824221" y="1041520"/>
            <a:ext cx="2867467" cy="2051203"/>
          </a:xfrm>
          <a:prstGeom prst="rect">
            <a:avLst/>
          </a:prstGeom>
        </p:spPr>
      </p:pic>
    </p:spTree>
    <p:extLst>
      <p:ext uri="{BB962C8B-B14F-4D97-AF65-F5344CB8AC3E}">
        <p14:creationId xmlns:p14="http://schemas.microsoft.com/office/powerpoint/2010/main" val="155906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457200"/>
            <a:ext cx="10515600" cy="754062"/>
          </a:xfrm>
          <a:prstGeom prst="rect">
            <a:avLst/>
          </a:prstGeom>
        </p:spPr>
        <p:txBody>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pPr algn="l"/>
            <a:r>
              <a:rPr lang="en-US">
                <a:solidFill>
                  <a:schemeClr val="tx1"/>
                </a:solidFill>
                <a:latin typeface="Arial" panose="020B0604020202020204" pitchFamily="34" charset="0"/>
                <a:cs typeface="Arial" panose="020B0604020202020204" pitchFamily="34" charset="0"/>
              </a:rPr>
              <a:t>Triggers of Anaphylaxis: Latex</a:t>
            </a:r>
          </a:p>
        </p:txBody>
      </p:sp>
      <p:sp>
        <p:nvSpPr>
          <p:cNvPr id="4" name="Rectangle 3"/>
          <p:cNvSpPr txBox="1">
            <a:spLocks noChangeArrowheads="1"/>
          </p:cNvSpPr>
          <p:nvPr/>
        </p:nvSpPr>
        <p:spPr>
          <a:xfrm>
            <a:off x="1981200" y="2133600"/>
            <a:ext cx="8229600" cy="3429000"/>
          </a:xfrm>
          <a:prstGeom prst="rect">
            <a:avLst/>
          </a:prstGeom>
        </p:spPr>
        <p:txBody>
          <a:bodyPr>
            <a:normAutofit/>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US" sz="2800">
              <a:latin typeface="Arial" panose="020B0604020202020204" pitchFamily="34" charset="0"/>
              <a:cs typeface="Arial" panose="020B0604020202020204" pitchFamily="34" charset="0"/>
            </a:endParaRPr>
          </a:p>
        </p:txBody>
      </p:sp>
      <p:sp>
        <p:nvSpPr>
          <p:cNvPr id="5" name="Text Box 4"/>
          <p:cNvSpPr txBox="1">
            <a:spLocks noChangeArrowheads="1"/>
          </p:cNvSpPr>
          <p:nvPr/>
        </p:nvSpPr>
        <p:spPr bwMode="auto">
          <a:xfrm>
            <a:off x="7439637" y="6123801"/>
            <a:ext cx="4267200" cy="276999"/>
          </a:xfrm>
          <a:prstGeom prst="rect">
            <a:avLst/>
          </a:prstGeom>
          <a:noFill/>
          <a:ln w="9525">
            <a:noFill/>
            <a:miter lim="800000"/>
            <a:headEnd/>
            <a:tailEnd/>
          </a:ln>
          <a:effectLst/>
        </p:spPr>
        <p:txBody>
          <a:bodyPr wrap="square">
            <a:spAutoFit/>
          </a:bodyPr>
          <a:lstStyle/>
          <a:p>
            <a:pPr algn="r"/>
            <a:r>
              <a:rPr lang="en-US" sz="1200" i="1">
                <a:solidFill>
                  <a:srgbClr val="015486"/>
                </a:solidFill>
                <a:latin typeface="Segoe UI Semilight" panose="020B0402040204020203" pitchFamily="34" charset="0"/>
                <a:cs typeface="Segoe UI Semilight" panose="020B0402040204020203" pitchFamily="34" charset="0"/>
              </a:rPr>
              <a:t>Kelly KJ et al, J Allergy Clin Immunol 1994;93:813-6</a:t>
            </a:r>
          </a:p>
        </p:txBody>
      </p:sp>
      <p:sp>
        <p:nvSpPr>
          <p:cNvPr id="6" name="Content Placeholder 5">
            <a:extLst>
              <a:ext uri="{FF2B5EF4-FFF2-40B4-BE49-F238E27FC236}">
                <a16:creationId xmlns:a16="http://schemas.microsoft.com/office/drawing/2014/main" id="{314040A0-8135-034E-9223-58DD6579CF19}"/>
              </a:ext>
            </a:extLst>
          </p:cNvPr>
          <p:cNvSpPr>
            <a:spLocks noGrp="1"/>
          </p:cNvSpPr>
          <p:nvPr>
            <p:ph idx="1"/>
          </p:nvPr>
        </p:nvSpPr>
        <p:spPr>
          <a:xfrm>
            <a:off x="914400" y="1344413"/>
            <a:ext cx="10515600" cy="3910410"/>
          </a:xfrm>
        </p:spPr>
        <p:txBody>
          <a:bodyPr>
            <a:noAutofit/>
          </a:bodyPr>
          <a:lstStyle/>
          <a:p>
            <a:pPr>
              <a:lnSpc>
                <a:spcPct val="110000"/>
              </a:lnSpc>
              <a:spcBef>
                <a:spcPct val="0"/>
              </a:spcBef>
            </a:pPr>
            <a:r>
              <a:rPr lang="en-US"/>
              <a:t>Groups at increased risk</a:t>
            </a:r>
          </a:p>
          <a:p>
            <a:pPr lvl="1">
              <a:lnSpc>
                <a:spcPct val="110000"/>
              </a:lnSpc>
              <a:spcBef>
                <a:spcPct val="0"/>
              </a:spcBef>
            </a:pPr>
            <a:r>
              <a:rPr lang="en-US"/>
              <a:t>Healthcare workers</a:t>
            </a:r>
          </a:p>
          <a:p>
            <a:pPr lvl="1">
              <a:lnSpc>
                <a:spcPct val="110000"/>
              </a:lnSpc>
              <a:spcBef>
                <a:spcPct val="0"/>
              </a:spcBef>
            </a:pPr>
            <a:r>
              <a:rPr lang="en-US"/>
              <a:t>Spina bifida</a:t>
            </a:r>
          </a:p>
          <a:p>
            <a:pPr lvl="1">
              <a:lnSpc>
                <a:spcPct val="110000"/>
              </a:lnSpc>
              <a:spcBef>
                <a:spcPct val="0"/>
              </a:spcBef>
            </a:pPr>
            <a:r>
              <a:rPr lang="en-US"/>
              <a:t>Multiple surgeries</a:t>
            </a:r>
          </a:p>
          <a:p>
            <a:pPr>
              <a:lnSpc>
                <a:spcPct val="110000"/>
              </a:lnSpc>
              <a:spcBef>
                <a:spcPct val="0"/>
              </a:spcBef>
            </a:pPr>
            <a:r>
              <a:rPr lang="en-US"/>
              <a:t>Increased incidence in the 1990’s largely due to implementation of universal precautions</a:t>
            </a:r>
          </a:p>
          <a:p>
            <a:pPr>
              <a:lnSpc>
                <a:spcPct val="110000"/>
              </a:lnSpc>
              <a:spcBef>
                <a:spcPct val="0"/>
              </a:spcBef>
            </a:pPr>
            <a:r>
              <a:rPr lang="en-US"/>
              <a:t>Incidence has decreased since non-powder gloves and synthetic non-latex gloves have become available</a:t>
            </a:r>
          </a:p>
          <a:p>
            <a:pPr>
              <a:lnSpc>
                <a:spcPct val="110000"/>
              </a:lnSpc>
            </a:pPr>
            <a:endParaRPr lang="en-US"/>
          </a:p>
        </p:txBody>
      </p:sp>
    </p:spTree>
    <p:extLst>
      <p:ext uri="{BB962C8B-B14F-4D97-AF65-F5344CB8AC3E}">
        <p14:creationId xmlns:p14="http://schemas.microsoft.com/office/powerpoint/2010/main" val="177253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38200" y="381001"/>
            <a:ext cx="10210800" cy="944563"/>
          </a:xfrm>
          <a:prstGeom prst="rect">
            <a:avLst/>
          </a:prstGeom>
        </p:spPr>
        <p:txBody>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pPr algn="l"/>
            <a:r>
              <a:rPr lang="en-US">
                <a:solidFill>
                  <a:schemeClr val="tx1"/>
                </a:solidFill>
                <a:latin typeface="Arial" panose="020B0604020202020204" pitchFamily="34" charset="0"/>
                <a:cs typeface="Arial" panose="020B0604020202020204" pitchFamily="34" charset="0"/>
              </a:rPr>
              <a:t>Triggers of Anaphylaxis: Physical</a:t>
            </a:r>
          </a:p>
        </p:txBody>
      </p:sp>
      <p:sp>
        <p:nvSpPr>
          <p:cNvPr id="4" name="Rectangle 3"/>
          <p:cNvSpPr/>
          <p:nvPr/>
        </p:nvSpPr>
        <p:spPr>
          <a:xfrm>
            <a:off x="457200" y="6553201"/>
            <a:ext cx="10515600" cy="307777"/>
          </a:xfrm>
          <a:prstGeom prst="rect">
            <a:avLst/>
          </a:prstGeom>
        </p:spPr>
        <p:txBody>
          <a:bodyPr wrap="square">
            <a:spAutoFit/>
          </a:bodyPr>
          <a:lstStyle/>
          <a:p>
            <a:r>
              <a:rPr lang="en-US" sz="1400">
                <a:solidFill>
                  <a:schemeClr val="bg1"/>
                </a:solidFill>
              </a:rPr>
              <a:t>https://www.aaaai.org/global/latest-research-summaries/New-Research-from-JACI-In-Practice/life-threatening-allergic-reaction</a:t>
            </a:r>
          </a:p>
        </p:txBody>
      </p:sp>
      <p:sp>
        <p:nvSpPr>
          <p:cNvPr id="5" name="Text Box 4"/>
          <p:cNvSpPr txBox="1">
            <a:spLocks noChangeArrowheads="1"/>
          </p:cNvSpPr>
          <p:nvPr/>
        </p:nvSpPr>
        <p:spPr bwMode="auto">
          <a:xfrm>
            <a:off x="9112441" y="6200000"/>
            <a:ext cx="2550774" cy="276999"/>
          </a:xfrm>
          <a:prstGeom prst="rect">
            <a:avLst/>
          </a:prstGeom>
          <a:noFill/>
          <a:ln w="9525">
            <a:noFill/>
            <a:miter lim="800000"/>
            <a:headEnd/>
            <a:tailEnd/>
          </a:ln>
          <a:effectLst/>
        </p:spPr>
        <p:txBody>
          <a:bodyPr wrap="square">
            <a:spAutoFit/>
          </a:bodyPr>
          <a:lstStyle/>
          <a:p>
            <a:pPr algn="r"/>
            <a:r>
              <a:rPr lang="en-US" sz="1200">
                <a:solidFill>
                  <a:srgbClr val="015486"/>
                </a:solidFill>
                <a:latin typeface="Segoe UI Semilight" panose="020B0402040204020203" pitchFamily="34" charset="0"/>
                <a:cs typeface="Segoe UI Semilight" panose="020B0402040204020203" pitchFamily="34" charset="0"/>
              </a:rPr>
              <a:t>Burgess B. EMedHome.com</a:t>
            </a:r>
          </a:p>
        </p:txBody>
      </p:sp>
      <p:sp>
        <p:nvSpPr>
          <p:cNvPr id="7" name="Content Placeholder 6">
            <a:extLst>
              <a:ext uri="{FF2B5EF4-FFF2-40B4-BE49-F238E27FC236}">
                <a16:creationId xmlns:a16="http://schemas.microsoft.com/office/drawing/2014/main" id="{09F831DD-030E-7D4D-A987-4494ADAA7FCE}"/>
              </a:ext>
            </a:extLst>
          </p:cNvPr>
          <p:cNvSpPr>
            <a:spLocks noGrp="1"/>
          </p:cNvSpPr>
          <p:nvPr>
            <p:ph idx="1"/>
          </p:nvPr>
        </p:nvSpPr>
        <p:spPr>
          <a:xfrm>
            <a:off x="838200" y="1325564"/>
            <a:ext cx="10515600" cy="4351338"/>
          </a:xfrm>
        </p:spPr>
        <p:txBody>
          <a:bodyPr>
            <a:normAutofit/>
          </a:bodyPr>
          <a:lstStyle/>
          <a:p>
            <a:pPr>
              <a:lnSpc>
                <a:spcPct val="100000"/>
              </a:lnSpc>
              <a:spcBef>
                <a:spcPct val="0"/>
              </a:spcBef>
            </a:pPr>
            <a:r>
              <a:rPr lang="en-US" sz="3200" dirty="0"/>
              <a:t>Exercise-induced </a:t>
            </a:r>
          </a:p>
          <a:p>
            <a:pPr>
              <a:lnSpc>
                <a:spcPct val="100000"/>
              </a:lnSpc>
              <a:spcBef>
                <a:spcPct val="0"/>
              </a:spcBef>
            </a:pPr>
            <a:r>
              <a:rPr lang="en-US" sz="3200" dirty="0"/>
              <a:t>Food or medication are often co-factors</a:t>
            </a:r>
          </a:p>
          <a:p>
            <a:pPr lvl="1">
              <a:lnSpc>
                <a:spcPct val="100000"/>
              </a:lnSpc>
              <a:spcBef>
                <a:spcPct val="0"/>
              </a:spcBef>
            </a:pPr>
            <a:r>
              <a:rPr lang="en-US" sz="2800" dirty="0">
                <a:cs typeface="Arial" panose="020B0604020202020204" pitchFamily="34" charset="0"/>
              </a:rPr>
              <a:t>Wheat, celery, peanut and multiple others</a:t>
            </a:r>
          </a:p>
          <a:p>
            <a:pPr lvl="1">
              <a:lnSpc>
                <a:spcPct val="100000"/>
              </a:lnSpc>
              <a:spcBef>
                <a:spcPct val="0"/>
              </a:spcBef>
            </a:pPr>
            <a:r>
              <a:rPr lang="en-US" sz="2800" dirty="0">
                <a:cs typeface="Arial" panose="020B0604020202020204" pitchFamily="34" charset="0"/>
              </a:rPr>
              <a:t>More common than previously noted</a:t>
            </a:r>
          </a:p>
          <a:p>
            <a:pPr>
              <a:lnSpc>
                <a:spcPct val="100000"/>
              </a:lnSpc>
              <a:spcBef>
                <a:spcPct val="0"/>
              </a:spcBef>
            </a:pPr>
            <a:r>
              <a:rPr lang="en-US" sz="3200" dirty="0"/>
              <a:t>Physical urticaria may be caused by exposure to heat, cold, pressure, exercise, sunlight and vibration </a:t>
            </a:r>
          </a:p>
          <a:p>
            <a:pPr lvl="1">
              <a:lnSpc>
                <a:spcPct val="100000"/>
              </a:lnSpc>
              <a:spcBef>
                <a:spcPct val="0"/>
              </a:spcBef>
            </a:pPr>
            <a:r>
              <a:rPr lang="en-US" sz="2800" dirty="0"/>
              <a:t>Most involve only the skin </a:t>
            </a:r>
          </a:p>
          <a:p>
            <a:pPr lvl="1">
              <a:lnSpc>
                <a:spcPct val="100000"/>
              </a:lnSpc>
              <a:spcBef>
                <a:spcPct val="0"/>
              </a:spcBef>
            </a:pPr>
            <a:r>
              <a:rPr lang="en-US" sz="2800" dirty="0"/>
              <a:t>Anaphylactic reactions occurring with physical urticaria are rare</a:t>
            </a:r>
          </a:p>
        </p:txBody>
      </p:sp>
    </p:spTree>
    <p:extLst>
      <p:ext uri="{BB962C8B-B14F-4D97-AF65-F5344CB8AC3E}">
        <p14:creationId xmlns:p14="http://schemas.microsoft.com/office/powerpoint/2010/main" val="165371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F907-43B4-A464-B6D1-87B73047CC82}"/>
              </a:ext>
            </a:extLst>
          </p:cNvPr>
          <p:cNvSpPr>
            <a:spLocks noGrp="1"/>
          </p:cNvSpPr>
          <p:nvPr>
            <p:ph type="title"/>
          </p:nvPr>
        </p:nvSpPr>
        <p:spPr/>
        <p:txBody>
          <a:bodyPr/>
          <a:lstStyle/>
          <a:p>
            <a:r>
              <a:rPr lang="en-US" dirty="0">
                <a:solidFill>
                  <a:schemeClr val="tx1"/>
                </a:solidFill>
              </a:rPr>
              <a:t>Disclosures</a:t>
            </a:r>
          </a:p>
        </p:txBody>
      </p:sp>
      <p:sp>
        <p:nvSpPr>
          <p:cNvPr id="3" name="Content Placeholder 2">
            <a:extLst>
              <a:ext uri="{FF2B5EF4-FFF2-40B4-BE49-F238E27FC236}">
                <a16:creationId xmlns:a16="http://schemas.microsoft.com/office/drawing/2014/main" id="{E71D82F5-F9E1-D128-A777-65A0F245C431}"/>
              </a:ext>
            </a:extLst>
          </p:cNvPr>
          <p:cNvSpPr>
            <a:spLocks noGrp="1"/>
          </p:cNvSpPr>
          <p:nvPr>
            <p:ph idx="1"/>
          </p:nvPr>
        </p:nvSpPr>
        <p:spPr/>
        <p:txBody>
          <a:bodyPr>
            <a:normAutofit/>
          </a:bodyPr>
          <a:lstStyle/>
          <a:p>
            <a:endParaRPr lang="en-US" sz="2800" dirty="0"/>
          </a:p>
          <a:p>
            <a:r>
              <a:rPr lang="en-US" sz="2800" dirty="0">
                <a:solidFill>
                  <a:schemeClr val="tx1"/>
                </a:solidFill>
              </a:rPr>
              <a:t>None</a:t>
            </a:r>
          </a:p>
        </p:txBody>
      </p:sp>
    </p:spTree>
    <p:extLst>
      <p:ext uri="{BB962C8B-B14F-4D97-AF65-F5344CB8AC3E}">
        <p14:creationId xmlns:p14="http://schemas.microsoft.com/office/powerpoint/2010/main" val="2268603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B5ECE-6A09-2031-D0AE-41CA76A0DB00}"/>
              </a:ext>
            </a:extLst>
          </p:cNvPr>
          <p:cNvSpPr>
            <a:spLocks noGrp="1"/>
          </p:cNvSpPr>
          <p:nvPr>
            <p:ph type="title"/>
          </p:nvPr>
        </p:nvSpPr>
        <p:spPr>
          <a:xfrm>
            <a:off x="848783" y="312208"/>
            <a:ext cx="10674350" cy="955147"/>
          </a:xfrm>
        </p:spPr>
        <p:txBody>
          <a:bodyPr/>
          <a:lstStyle/>
          <a:p>
            <a:r>
              <a:rPr lang="en-US">
                <a:solidFill>
                  <a:srgbClr val="015486"/>
                </a:solidFill>
                <a:latin typeface="Arial"/>
                <a:cs typeface="Arial"/>
              </a:rPr>
              <a:t>Symptoms of an Allergic Reaction</a:t>
            </a:r>
            <a:endParaRPr lang="en-US">
              <a:solidFill>
                <a:srgbClr val="015486"/>
              </a:solidFill>
            </a:endParaRPr>
          </a:p>
        </p:txBody>
      </p:sp>
      <p:pic>
        <p:nvPicPr>
          <p:cNvPr id="11" name="Picture 10" descr="A purple figure with white text&#10;&#10;Description automatically generated">
            <a:extLst>
              <a:ext uri="{FF2B5EF4-FFF2-40B4-BE49-F238E27FC236}">
                <a16:creationId xmlns:a16="http://schemas.microsoft.com/office/drawing/2014/main" id="{A86D3E86-93C1-2F81-4564-9B143BAF1DA9}"/>
              </a:ext>
            </a:extLst>
          </p:cNvPr>
          <p:cNvPicPr>
            <a:picLocks noChangeAspect="1"/>
          </p:cNvPicPr>
          <p:nvPr/>
        </p:nvPicPr>
        <p:blipFill rotWithShape="1">
          <a:blip r:embed="rId3"/>
          <a:srcRect r="126" b="1247"/>
          <a:stretch/>
        </p:blipFill>
        <p:spPr>
          <a:xfrm>
            <a:off x="2147359" y="1537758"/>
            <a:ext cx="8352379" cy="4195184"/>
          </a:xfrm>
          <a:prstGeom prst="rect">
            <a:avLst/>
          </a:prstGeom>
        </p:spPr>
      </p:pic>
    </p:spTree>
    <p:extLst>
      <p:ext uri="{BB962C8B-B14F-4D97-AF65-F5344CB8AC3E}">
        <p14:creationId xmlns:p14="http://schemas.microsoft.com/office/powerpoint/2010/main" val="2453028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0" y="228600"/>
            <a:ext cx="10439400" cy="715962"/>
          </a:xfrm>
          <a:prstGeom prst="rect">
            <a:avLst/>
          </a:prstGeom>
        </p:spPr>
        <p:txBody>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pPr algn="l"/>
            <a:r>
              <a:rPr lang="en-US">
                <a:solidFill>
                  <a:schemeClr val="tx1"/>
                </a:solidFill>
                <a:latin typeface="Arial" panose="020B0604020202020204" pitchFamily="34" charset="0"/>
                <a:cs typeface="Arial" panose="020B0604020202020204" pitchFamily="34" charset="0"/>
              </a:rPr>
              <a:t>Anaphylaxis - Patterns</a:t>
            </a:r>
          </a:p>
        </p:txBody>
      </p:sp>
      <p:sp>
        <p:nvSpPr>
          <p:cNvPr id="5" name="Rectangle 3"/>
          <p:cNvSpPr txBox="1">
            <a:spLocks noChangeArrowheads="1"/>
          </p:cNvSpPr>
          <p:nvPr/>
        </p:nvSpPr>
        <p:spPr>
          <a:xfrm>
            <a:off x="762000" y="1089660"/>
            <a:ext cx="10515601" cy="4876800"/>
          </a:xfrm>
          <a:prstGeom prst="rect">
            <a:avLst/>
          </a:prstGeom>
          <a:noFill/>
          <a:ln/>
        </p:spPr>
        <p:txBody>
          <a:bodyPr lIns="92075" tIns="46038" rIns="92075" bIns="46038">
            <a:normAutofit/>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0"/>
              </a:spcAft>
            </a:pPr>
            <a:r>
              <a:rPr lang="en-US" sz="2400" b="1" dirty="0" err="1">
                <a:solidFill>
                  <a:schemeClr val="tx1"/>
                </a:solidFill>
                <a:latin typeface="Arial" panose="020B0604020202020204" pitchFamily="34" charset="0"/>
                <a:cs typeface="Arial" panose="020B0604020202020204" pitchFamily="34" charset="0"/>
              </a:rPr>
              <a:t>Uniphasic</a:t>
            </a:r>
            <a:r>
              <a:rPr lang="en-US" sz="2400" dirty="0">
                <a:solidFill>
                  <a:schemeClr val="tx1"/>
                </a:solidFill>
                <a:latin typeface="Arial" panose="020B0604020202020204" pitchFamily="34" charset="0"/>
                <a:cs typeface="Arial" panose="020B0604020202020204" pitchFamily="34" charset="0"/>
              </a:rPr>
              <a:t> (most): typically peaks within 1 hour and resolves within hours</a:t>
            </a:r>
          </a:p>
          <a:p>
            <a:pPr marL="0" indent="0">
              <a:lnSpc>
                <a:spcPct val="120000"/>
              </a:lnSpc>
              <a:spcBef>
                <a:spcPts val="0"/>
              </a:spcBef>
              <a:spcAft>
                <a:spcPts val="0"/>
              </a:spcAft>
              <a:buNone/>
            </a:pPr>
            <a:endParaRPr lang="en-US" sz="2400" dirty="0">
              <a:solidFill>
                <a:schemeClr val="tx1"/>
              </a:solidFill>
              <a:latin typeface="Arial" panose="020B0604020202020204" pitchFamily="34" charset="0"/>
              <a:cs typeface="Arial" panose="020B0604020202020204" pitchFamily="34" charset="0"/>
            </a:endParaRPr>
          </a:p>
          <a:p>
            <a:pPr>
              <a:lnSpc>
                <a:spcPct val="120000"/>
              </a:lnSpc>
              <a:spcBef>
                <a:spcPts val="0"/>
              </a:spcBef>
              <a:spcAft>
                <a:spcPts val="0"/>
              </a:spcAft>
            </a:pPr>
            <a:r>
              <a:rPr lang="en-US" sz="2400" b="1" dirty="0">
                <a:solidFill>
                  <a:schemeClr val="tx1"/>
                </a:solidFill>
                <a:latin typeface="Arial" panose="020B0604020202020204" pitchFamily="34" charset="0"/>
                <a:cs typeface="Arial" panose="020B0604020202020204" pitchFamily="34" charset="0"/>
              </a:rPr>
              <a:t>Biphasic</a:t>
            </a:r>
            <a:r>
              <a:rPr lang="en-US" sz="2400" dirty="0">
                <a:solidFill>
                  <a:schemeClr val="tx1"/>
                </a:solidFill>
                <a:latin typeface="Arial" panose="020B0604020202020204" pitchFamily="34" charset="0"/>
                <a:cs typeface="Arial" panose="020B0604020202020204" pitchFamily="34" charset="0"/>
              </a:rPr>
              <a:t>: recurrence of symptoms after apparent resolution, and without further exposure</a:t>
            </a:r>
          </a:p>
          <a:p>
            <a:pPr lvl="1">
              <a:lnSpc>
                <a:spcPct val="120000"/>
              </a:lnSpc>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Up to 8 hours later and rarely, much later</a:t>
            </a:r>
          </a:p>
          <a:p>
            <a:pPr lvl="1">
              <a:lnSpc>
                <a:spcPct val="120000"/>
              </a:lnSpc>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Unknown incidence, from 1-23% in literature</a:t>
            </a:r>
          </a:p>
          <a:p>
            <a:pPr lvl="1">
              <a:lnSpc>
                <a:spcPct val="120000"/>
              </a:lnSpc>
              <a:spcBef>
                <a:spcPts val="0"/>
              </a:spcBef>
              <a:spcAft>
                <a:spcPts val="0"/>
              </a:spcAft>
            </a:pPr>
            <a:r>
              <a:rPr lang="en-US" sz="2000" dirty="0">
                <a:solidFill>
                  <a:schemeClr val="tx1"/>
                </a:solidFill>
                <a:latin typeface="Arial" panose="020B0604020202020204" pitchFamily="34" charset="0"/>
                <a:cs typeface="Arial" panose="020B0604020202020204" pitchFamily="34" charset="0"/>
              </a:rPr>
              <a:t>Associations with increased severity of initial reaction, delayed epinephrine administration, fatal reactions </a:t>
            </a:r>
          </a:p>
          <a:p>
            <a:pPr>
              <a:lnSpc>
                <a:spcPct val="120000"/>
              </a:lnSpc>
              <a:spcBef>
                <a:spcPts val="0"/>
              </a:spcBef>
              <a:spcAft>
                <a:spcPts val="0"/>
              </a:spcAft>
            </a:pPr>
            <a:endParaRPr lang="en-US" sz="2000" b="1" dirty="0">
              <a:solidFill>
                <a:schemeClr val="tx1"/>
              </a:solidFill>
              <a:latin typeface="Arial" panose="020B0604020202020204" pitchFamily="34" charset="0"/>
              <a:cs typeface="Arial" panose="020B0604020202020204" pitchFamily="34" charset="0"/>
            </a:endParaRPr>
          </a:p>
          <a:p>
            <a:pPr marL="0" indent="0">
              <a:lnSpc>
                <a:spcPct val="120000"/>
              </a:lnSpc>
              <a:spcBef>
                <a:spcPts val="0"/>
              </a:spcBef>
              <a:spcAft>
                <a:spcPts val="0"/>
              </a:spcAft>
              <a:buNone/>
            </a:pPr>
            <a:endParaRPr lang="en-US" sz="2400" dirty="0">
              <a:solidFill>
                <a:schemeClr val="tx1"/>
              </a:solidFill>
              <a:latin typeface="Arial" panose="020B0604020202020204" pitchFamily="34" charset="0"/>
              <a:cs typeface="Arial" panose="020B0604020202020204" pitchFamily="34" charset="0"/>
            </a:endParaRPr>
          </a:p>
          <a:p>
            <a:pPr marL="0" indent="0">
              <a:spcBef>
                <a:spcPct val="0"/>
              </a:spcBef>
              <a:buNone/>
            </a:pP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4042749" y="5966460"/>
            <a:ext cx="7734300" cy="757130"/>
          </a:xfrm>
          <a:prstGeom prst="rect">
            <a:avLst/>
          </a:prstGeom>
        </p:spPr>
        <p:txBody>
          <a:bodyPr wrap="square">
            <a:spAutoFit/>
          </a:bodyPr>
          <a:lstStyle/>
          <a:p>
            <a:pPr marL="57150" algn="r">
              <a:lnSpc>
                <a:spcPct val="120000"/>
              </a:lnSpc>
              <a:spcBef>
                <a:spcPts val="0"/>
              </a:spcBef>
              <a:spcAft>
                <a:spcPts val="0"/>
              </a:spcAft>
            </a:pPr>
            <a:r>
              <a:rPr lang="de-DE" sz="1200" i="1">
                <a:solidFill>
                  <a:srgbClr val="015486"/>
                </a:solidFill>
                <a:latin typeface="Segoe UI Semilight" panose="020B0402040204020203" pitchFamily="34" charset="0"/>
                <a:cs typeface="Segoe UI Semilight" panose="020B0402040204020203" pitchFamily="34" charset="0"/>
              </a:rPr>
              <a:t>Lieberman P et al., J Allergy Clin Immunol 2010;126:477-80. Alqurashi W et al., Ann Allergy Asthma Immunol 2015;115:217-23. Ko BS et al., Ann Allergy Asthma Immunol 2015;115:312-16</a:t>
            </a:r>
          </a:p>
          <a:p>
            <a:pPr marL="57150" algn="r">
              <a:lnSpc>
                <a:spcPct val="120000"/>
              </a:lnSpc>
              <a:spcBef>
                <a:spcPts val="0"/>
              </a:spcBef>
              <a:spcAft>
                <a:spcPts val="0"/>
              </a:spcAft>
            </a:pPr>
            <a:r>
              <a:rPr lang="de-DE" sz="1200" i="1">
                <a:solidFill>
                  <a:srgbClr val="015486"/>
                </a:solidFill>
                <a:latin typeface="Segoe UI Semilight" panose="020B0402040204020203" pitchFamily="34" charset="0"/>
                <a:cs typeface="Segoe UI Semilight" panose="020B0402040204020203" pitchFamily="34" charset="0"/>
              </a:rPr>
              <a:t>Lee S et al., J </a:t>
            </a:r>
            <a:r>
              <a:rPr lang="de-DE" sz="1200" i="1" err="1">
                <a:solidFill>
                  <a:srgbClr val="015486"/>
                </a:solidFill>
                <a:latin typeface="Segoe UI Semilight" panose="020B0402040204020203" pitchFamily="34" charset="0"/>
                <a:cs typeface="Segoe UI Semilight" panose="020B0402040204020203" pitchFamily="34" charset="0"/>
              </a:rPr>
              <a:t>Allergy</a:t>
            </a:r>
            <a:r>
              <a:rPr lang="de-DE" sz="1200" i="1">
                <a:solidFill>
                  <a:srgbClr val="015486"/>
                </a:solidFill>
                <a:latin typeface="Segoe UI Semilight" panose="020B0402040204020203" pitchFamily="34" charset="0"/>
                <a:cs typeface="Segoe UI Semilight" panose="020B0402040204020203" pitchFamily="34" charset="0"/>
              </a:rPr>
              <a:t> </a:t>
            </a:r>
            <a:r>
              <a:rPr lang="de-DE" sz="1200" i="1" err="1">
                <a:solidFill>
                  <a:srgbClr val="015486"/>
                </a:solidFill>
                <a:latin typeface="Segoe UI Semilight" panose="020B0402040204020203" pitchFamily="34" charset="0"/>
                <a:cs typeface="Segoe UI Semilight" panose="020B0402040204020203" pitchFamily="34" charset="0"/>
              </a:rPr>
              <a:t>Clin</a:t>
            </a:r>
            <a:r>
              <a:rPr lang="de-DE" sz="1200" i="1">
                <a:solidFill>
                  <a:srgbClr val="015486"/>
                </a:solidFill>
                <a:latin typeface="Segoe UI Semilight" panose="020B0402040204020203" pitchFamily="34" charset="0"/>
                <a:cs typeface="Segoe UI Semilight" panose="020B0402040204020203" pitchFamily="34" charset="0"/>
              </a:rPr>
              <a:t> </a:t>
            </a:r>
            <a:r>
              <a:rPr lang="de-DE" sz="1200" i="1" err="1">
                <a:solidFill>
                  <a:srgbClr val="015486"/>
                </a:solidFill>
                <a:latin typeface="Segoe UI Semilight" panose="020B0402040204020203" pitchFamily="34" charset="0"/>
                <a:cs typeface="Segoe UI Semilight" panose="020B0402040204020203" pitchFamily="34" charset="0"/>
              </a:rPr>
              <a:t>Immunol</a:t>
            </a:r>
            <a:r>
              <a:rPr lang="de-DE" sz="1200" i="1">
                <a:solidFill>
                  <a:srgbClr val="015486"/>
                </a:solidFill>
                <a:latin typeface="Segoe UI Semilight" panose="020B0402040204020203" pitchFamily="34" charset="0"/>
                <a:cs typeface="Segoe UI Semilight" panose="020B0402040204020203" pitchFamily="34" charset="0"/>
              </a:rPr>
              <a:t> </a:t>
            </a:r>
            <a:r>
              <a:rPr lang="de-DE" sz="1200" i="1" err="1">
                <a:solidFill>
                  <a:srgbClr val="015486"/>
                </a:solidFill>
                <a:latin typeface="Segoe UI Semilight" panose="020B0402040204020203" pitchFamily="34" charset="0"/>
                <a:cs typeface="Segoe UI Semilight" panose="020B0402040204020203" pitchFamily="34" charset="0"/>
              </a:rPr>
              <a:t>Pract</a:t>
            </a:r>
            <a:r>
              <a:rPr lang="de-DE" sz="1200" i="1">
                <a:solidFill>
                  <a:srgbClr val="015486"/>
                </a:solidFill>
                <a:latin typeface="Segoe UI Semilight" panose="020B0402040204020203" pitchFamily="34" charset="0"/>
                <a:cs typeface="Segoe UI Semilight" panose="020B0402040204020203" pitchFamily="34" charset="0"/>
              </a:rPr>
              <a:t> 2015;3:408-16</a:t>
            </a:r>
          </a:p>
        </p:txBody>
      </p:sp>
    </p:spTree>
    <p:extLst>
      <p:ext uri="{BB962C8B-B14F-4D97-AF65-F5344CB8AC3E}">
        <p14:creationId xmlns:p14="http://schemas.microsoft.com/office/powerpoint/2010/main" val="2045538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DF80-CF08-40F9-921E-08B2B475D366}"/>
              </a:ext>
            </a:extLst>
          </p:cNvPr>
          <p:cNvSpPr>
            <a:spLocks noGrp="1"/>
          </p:cNvSpPr>
          <p:nvPr>
            <p:ph type="title"/>
          </p:nvPr>
        </p:nvSpPr>
        <p:spPr>
          <a:xfrm>
            <a:off x="838200" y="253403"/>
            <a:ext cx="10515600" cy="1106767"/>
          </a:xfrm>
        </p:spPr>
        <p:txBody>
          <a:bodyPr/>
          <a:lstStyle/>
          <a:p>
            <a:r>
              <a:rPr lang="en-US"/>
              <a:t>Risk factors for biphasic anaphylaxis</a:t>
            </a:r>
          </a:p>
        </p:txBody>
      </p:sp>
      <p:graphicFrame>
        <p:nvGraphicFramePr>
          <p:cNvPr id="4" name="Content Placeholder 3">
            <a:extLst>
              <a:ext uri="{FF2B5EF4-FFF2-40B4-BE49-F238E27FC236}">
                <a16:creationId xmlns:a16="http://schemas.microsoft.com/office/drawing/2014/main" id="{DBE3D14E-AF0A-FDB9-B43B-C2D5B39BA528}"/>
              </a:ext>
            </a:extLst>
          </p:cNvPr>
          <p:cNvGraphicFramePr>
            <a:graphicFrameLocks noGrp="1"/>
          </p:cNvGraphicFramePr>
          <p:nvPr>
            <p:ph idx="1"/>
            <p:extLst>
              <p:ext uri="{D42A27DB-BD31-4B8C-83A1-F6EECF244321}">
                <p14:modId xmlns:p14="http://schemas.microsoft.com/office/powerpoint/2010/main" val="281647915"/>
              </p:ext>
            </p:extLst>
          </p:nvPr>
        </p:nvGraphicFramePr>
        <p:xfrm>
          <a:off x="838200" y="1482725"/>
          <a:ext cx="10515600" cy="42113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854420083"/>
                    </a:ext>
                  </a:extLst>
                </a:gridCol>
                <a:gridCol w="5257800">
                  <a:extLst>
                    <a:ext uri="{9D8B030D-6E8A-4147-A177-3AD203B41FA5}">
                      <a16:colId xmlns:a16="http://schemas.microsoft.com/office/drawing/2014/main" val="2465873516"/>
                    </a:ext>
                  </a:extLst>
                </a:gridCol>
              </a:tblGrid>
              <a:tr h="370840">
                <a:tc>
                  <a:txBody>
                    <a:bodyPr/>
                    <a:lstStyle/>
                    <a:p>
                      <a:r>
                        <a:rPr lang="en-US">
                          <a:latin typeface="Arial" panose="020B0604020202020204" pitchFamily="34" charset="0"/>
                          <a:cs typeface="Arial" panose="020B0604020202020204" pitchFamily="34" charset="0"/>
                        </a:rPr>
                        <a:t>Factor</a:t>
                      </a:r>
                    </a:p>
                  </a:txBody>
                  <a:tcPr/>
                </a:tc>
                <a:tc>
                  <a:txBody>
                    <a:bodyPr/>
                    <a:lstStyle/>
                    <a:p>
                      <a:r>
                        <a:rPr lang="en-US">
                          <a:latin typeface="Arial" panose="020B0604020202020204" pitchFamily="34" charset="0"/>
                          <a:cs typeface="Arial" panose="020B0604020202020204" pitchFamily="34" charset="0"/>
                        </a:rPr>
                        <a:t>Odds ratio; (95% Confidence Interval)</a:t>
                      </a:r>
                    </a:p>
                  </a:txBody>
                  <a:tcPr/>
                </a:tc>
                <a:extLst>
                  <a:ext uri="{0D108BD9-81ED-4DB2-BD59-A6C34878D82A}">
                    <a16:rowId xmlns:a16="http://schemas.microsoft.com/office/drawing/2014/main" val="34310399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More severe initial symptoms of anaphylaxis</a:t>
                      </a:r>
                    </a:p>
                    <a:p>
                      <a:endParaRPr lang="en-US">
                        <a:latin typeface="Arial" panose="020B0604020202020204" pitchFamily="34" charset="0"/>
                        <a:cs typeface="Arial" panose="020B0604020202020204" pitchFamily="34" charset="0"/>
                      </a:endParaRPr>
                    </a:p>
                  </a:txBody>
                  <a:tcPr/>
                </a:tc>
                <a:tc>
                  <a:txBody>
                    <a:bodyPr/>
                    <a:lstStyle/>
                    <a:p>
                      <a:r>
                        <a:rPr lang="en-US" sz="1800" b="0" i="0" u="none" strike="noStrike" kern="1200" baseline="0">
                          <a:solidFill>
                            <a:schemeClr val="dk1"/>
                          </a:solidFill>
                          <a:latin typeface="Arial" panose="020B0604020202020204" pitchFamily="34" charset="0"/>
                          <a:ea typeface="+mn-ea"/>
                          <a:cs typeface="Arial" panose="020B0604020202020204" pitchFamily="34" charset="0"/>
                        </a:rPr>
                        <a:t>2.11; (1.23-3.61)</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456365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Need for &gt;1 dose of epinephrine</a:t>
                      </a:r>
                    </a:p>
                    <a:p>
                      <a:endParaRPr lang="en-US">
                        <a:latin typeface="Arial" panose="020B0604020202020204" pitchFamily="34" charset="0"/>
                        <a:cs typeface="Arial" panose="020B0604020202020204" pitchFamily="34" charset="0"/>
                      </a:endParaRPr>
                    </a:p>
                  </a:txBody>
                  <a:tcPr/>
                </a:tc>
                <a:tc>
                  <a:txBody>
                    <a:bodyPr/>
                    <a:lstStyle/>
                    <a:p>
                      <a:r>
                        <a:rPr lang="en-US" sz="1800" b="0" i="0" u="none" strike="noStrike" kern="1200" baseline="0">
                          <a:solidFill>
                            <a:schemeClr val="dk1"/>
                          </a:solidFill>
                          <a:latin typeface="Arial" panose="020B0604020202020204" pitchFamily="34" charset="0"/>
                          <a:ea typeface="+mn-ea"/>
                          <a:cs typeface="Arial" panose="020B0604020202020204" pitchFamily="34" charset="0"/>
                        </a:rPr>
                        <a:t>4.82; (2.70-8.58)</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26989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Wide pulse pressure</a:t>
                      </a:r>
                    </a:p>
                    <a:p>
                      <a:endParaRPr lang="en-US">
                        <a:latin typeface="Arial" panose="020B0604020202020204" pitchFamily="34" charset="0"/>
                        <a:cs typeface="Arial" panose="020B0604020202020204" pitchFamily="34" charset="0"/>
                      </a:endParaRPr>
                    </a:p>
                  </a:txBody>
                  <a:tcPr/>
                </a:tc>
                <a:tc>
                  <a:txBody>
                    <a:bodyPr/>
                    <a:lstStyle/>
                    <a:p>
                      <a:r>
                        <a:rPr lang="en-US" sz="1800" b="0" i="0" u="none" strike="noStrike" kern="1200" baseline="0">
                          <a:solidFill>
                            <a:schemeClr val="dk1"/>
                          </a:solidFill>
                          <a:latin typeface="Arial" panose="020B0604020202020204" pitchFamily="34" charset="0"/>
                          <a:ea typeface="+mn-ea"/>
                          <a:cs typeface="Arial" panose="020B0604020202020204" pitchFamily="34" charset="0"/>
                        </a:rPr>
                        <a:t>2.11; (1.32-3.37)</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966169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Unknown trigger</a:t>
                      </a:r>
                    </a:p>
                    <a:p>
                      <a:endParaRPr lang="en-US">
                        <a:latin typeface="Arial" panose="020B0604020202020204" pitchFamily="34" charset="0"/>
                        <a:cs typeface="Arial" panose="020B0604020202020204" pitchFamily="34" charset="0"/>
                      </a:endParaRPr>
                    </a:p>
                  </a:txBody>
                  <a:tcPr/>
                </a:tc>
                <a:tc>
                  <a:txBody>
                    <a:bodyPr/>
                    <a:lstStyle/>
                    <a:p>
                      <a:r>
                        <a:rPr lang="fr-FR" sz="1800" b="0" i="0" u="none" strike="noStrike" kern="1200" baseline="0">
                          <a:solidFill>
                            <a:schemeClr val="dk1"/>
                          </a:solidFill>
                          <a:latin typeface="Arial" panose="020B0604020202020204" pitchFamily="34" charset="0"/>
                          <a:ea typeface="+mn-ea"/>
                          <a:cs typeface="Arial" panose="020B0604020202020204" pitchFamily="34" charset="0"/>
                        </a:rPr>
                        <a:t>1.63; (1.14-2.33)</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205145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Cutaneous signs and symptoms</a:t>
                      </a:r>
                    </a:p>
                    <a:p>
                      <a:endParaRPr lang="en-US">
                        <a:latin typeface="Arial" panose="020B0604020202020204" pitchFamily="34" charset="0"/>
                        <a:cs typeface="Arial" panose="020B0604020202020204" pitchFamily="34" charset="0"/>
                      </a:endParaRPr>
                    </a:p>
                  </a:txBody>
                  <a:tcPr/>
                </a:tc>
                <a:tc>
                  <a:txBody>
                    <a:bodyPr/>
                    <a:lstStyle/>
                    <a:p>
                      <a:r>
                        <a:rPr lang="en-US" sz="1800" b="0" i="0" u="none" strike="noStrike" kern="1200" baseline="0">
                          <a:solidFill>
                            <a:schemeClr val="dk1"/>
                          </a:solidFill>
                          <a:latin typeface="Arial" panose="020B0604020202020204" pitchFamily="34" charset="0"/>
                          <a:ea typeface="+mn-ea"/>
                          <a:cs typeface="Arial" panose="020B0604020202020204" pitchFamily="34" charset="0"/>
                        </a:rPr>
                        <a:t>2.54; (1.25-5.15)</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711813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Drug trigger in children</a:t>
                      </a:r>
                    </a:p>
                    <a:p>
                      <a:endParaRPr lang="en-US">
                        <a:latin typeface="Arial" panose="020B0604020202020204" pitchFamily="34" charset="0"/>
                        <a:cs typeface="Arial" panose="020B0604020202020204" pitchFamily="34" charset="0"/>
                      </a:endParaRPr>
                    </a:p>
                  </a:txBody>
                  <a:tcPr/>
                </a:tc>
                <a:tc>
                  <a:txBody>
                    <a:bodyPr/>
                    <a:lstStyle/>
                    <a:p>
                      <a:r>
                        <a:rPr lang="en-US" sz="1800" b="0" i="0" u="none" strike="noStrike" kern="1200" baseline="0">
                          <a:solidFill>
                            <a:schemeClr val="dk1"/>
                          </a:solidFill>
                          <a:latin typeface="Arial" panose="020B0604020202020204" pitchFamily="34" charset="0"/>
                          <a:ea typeface="+mn-ea"/>
                          <a:cs typeface="Arial" panose="020B0604020202020204" pitchFamily="34" charset="0"/>
                        </a:rPr>
                        <a:t>2.35; (1.16-4.76)</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09443775"/>
                  </a:ext>
                </a:extLst>
              </a:tr>
            </a:tbl>
          </a:graphicData>
        </a:graphic>
      </p:graphicFrame>
      <p:sp>
        <p:nvSpPr>
          <p:cNvPr id="5" name="TextBox 4">
            <a:extLst>
              <a:ext uri="{FF2B5EF4-FFF2-40B4-BE49-F238E27FC236}">
                <a16:creationId xmlns:a16="http://schemas.microsoft.com/office/drawing/2014/main" id="{1E2648A5-B442-89DE-4EB5-10913EB5C799}"/>
              </a:ext>
            </a:extLst>
          </p:cNvPr>
          <p:cNvSpPr txBox="1"/>
          <p:nvPr/>
        </p:nvSpPr>
        <p:spPr>
          <a:xfrm>
            <a:off x="6096000" y="6225673"/>
            <a:ext cx="5410200" cy="276999"/>
          </a:xfrm>
          <a:prstGeom prst="rect">
            <a:avLst/>
          </a:prstGeom>
          <a:noFill/>
        </p:spPr>
        <p:txBody>
          <a:bodyPr wrap="square" rtlCol="0">
            <a:spAutoFit/>
          </a:bodyPr>
          <a:lstStyle/>
          <a:p>
            <a:pPr algn="r"/>
            <a:r>
              <a:rPr lang="en-US" sz="1200">
                <a:solidFill>
                  <a:srgbClr val="015486"/>
                </a:solidFill>
                <a:latin typeface="Segoe UI Semilight" panose="020B0402040204020203" pitchFamily="34" charset="0"/>
                <a:cs typeface="Segoe UI Semilight" panose="020B0402040204020203" pitchFamily="34" charset="0"/>
              </a:rPr>
              <a:t>Shaker MS, et al. </a:t>
            </a:r>
            <a:r>
              <a:rPr lang="en-US" sz="1200" b="0" u="none" strike="noStrike" baseline="0">
                <a:solidFill>
                  <a:srgbClr val="015486"/>
                </a:solidFill>
                <a:latin typeface="Segoe UI Semilight" panose="020B0402040204020203" pitchFamily="34" charset="0"/>
                <a:cs typeface="Segoe UI Semilight" panose="020B0402040204020203" pitchFamily="34" charset="0"/>
              </a:rPr>
              <a:t>J Allergy Clin Immunol 2020;145:1082-123</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51361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90600" y="274638"/>
            <a:ext cx="10210800" cy="868362"/>
          </a:xfrm>
          <a:prstGeom prst="rect">
            <a:avLst/>
          </a:prstGeom>
        </p:spPr>
        <p:txBody>
          <a:bodyPr/>
          <a:lstStyle>
            <a:lvl1pPr algn="ctr" rtl="0" eaLnBrk="1" fontAlgn="base" hangingPunct="1">
              <a:spcBef>
                <a:spcPct val="0"/>
              </a:spcBef>
              <a:spcAft>
                <a:spcPct val="0"/>
              </a:spcAft>
              <a:defRPr sz="4400" kern="1200">
                <a:solidFill>
                  <a:srgbClr val="FFFF66"/>
                </a:solidFill>
                <a:latin typeface="+mj-lt"/>
                <a:ea typeface="+mj-ea"/>
                <a:cs typeface="+mj-cs"/>
              </a:defRPr>
            </a:lvl1pPr>
            <a:lvl2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2pPr>
            <a:lvl3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3pPr>
            <a:lvl4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4pPr>
            <a:lvl5pPr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5pPr>
            <a:lvl6pPr marL="4572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6pPr>
            <a:lvl7pPr marL="9144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7pPr>
            <a:lvl8pPr marL="13716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8pPr>
            <a:lvl9pPr marL="1828800" algn="ctr" rtl="0" eaLnBrk="1" fontAlgn="base" hangingPunct="1">
              <a:spcBef>
                <a:spcPct val="0"/>
              </a:spcBef>
              <a:spcAft>
                <a:spcPct val="0"/>
              </a:spcAft>
              <a:defRPr sz="4400">
                <a:solidFill>
                  <a:srgbClr val="FFFF66"/>
                </a:solidFill>
                <a:latin typeface="Times New Roman" panose="02020603050405020304" pitchFamily="18" charset="0"/>
                <a:cs typeface="Arial" panose="020B0604020202020204" pitchFamily="34" charset="0"/>
              </a:defRPr>
            </a:lvl9pPr>
          </a:lstStyle>
          <a:p>
            <a:pPr algn="l"/>
            <a:r>
              <a:rPr lang="en-US">
                <a:solidFill>
                  <a:schemeClr val="tx1"/>
                </a:solidFill>
                <a:cs typeface="Arial" panose="020B0604020202020204" pitchFamily="34" charset="0"/>
              </a:rPr>
              <a:t>Anaphylaxis: Investigation</a:t>
            </a:r>
          </a:p>
        </p:txBody>
      </p:sp>
      <p:sp>
        <p:nvSpPr>
          <p:cNvPr id="3" name="Rectangle 3"/>
          <p:cNvSpPr txBox="1">
            <a:spLocks noChangeArrowheads="1"/>
          </p:cNvSpPr>
          <p:nvPr/>
        </p:nvSpPr>
        <p:spPr>
          <a:xfrm>
            <a:off x="990600" y="1152525"/>
            <a:ext cx="10134600" cy="4539616"/>
          </a:xfrm>
          <a:prstGeom prst="rect">
            <a:avLst/>
          </a:prstGeom>
        </p:spPr>
        <p:txBody>
          <a:bodyPr>
            <a:noAutofit/>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pPr>
            <a:r>
              <a:rPr lang="en-US" sz="2400">
                <a:solidFill>
                  <a:schemeClr val="tx1"/>
                </a:solidFill>
                <a:latin typeface="Arial" panose="020B0604020202020204" pitchFamily="34" charset="0"/>
                <a:cs typeface="Arial" panose="020B0604020202020204" pitchFamily="34" charset="0"/>
              </a:rPr>
              <a:t>Suspected trigger</a:t>
            </a:r>
          </a:p>
          <a:p>
            <a:pPr lvl="1">
              <a:spcBef>
                <a:spcPct val="0"/>
              </a:spcBef>
            </a:pPr>
            <a:r>
              <a:rPr lang="en-US" sz="2000">
                <a:solidFill>
                  <a:schemeClr val="tx1"/>
                </a:solidFill>
                <a:latin typeface="Arial" panose="020B0604020202020204" pitchFamily="34" charset="0"/>
                <a:cs typeface="Arial" panose="020B0604020202020204" pitchFamily="34" charset="0"/>
              </a:rPr>
              <a:t>Amount/dose</a:t>
            </a:r>
          </a:p>
          <a:p>
            <a:pPr lvl="1">
              <a:spcBef>
                <a:spcPct val="0"/>
              </a:spcBef>
            </a:pPr>
            <a:r>
              <a:rPr lang="en-US" sz="2000">
                <a:solidFill>
                  <a:schemeClr val="tx1"/>
                </a:solidFill>
                <a:latin typeface="Arial" panose="020B0604020202020204" pitchFamily="34" charset="0"/>
                <a:cs typeface="Arial" panose="020B0604020202020204" pitchFamily="34" charset="0"/>
              </a:rPr>
              <a:t>Preparation of food (raw, cooked, baked)</a:t>
            </a:r>
          </a:p>
          <a:p>
            <a:pPr>
              <a:spcBef>
                <a:spcPct val="0"/>
              </a:spcBef>
            </a:pPr>
            <a:r>
              <a:rPr lang="en-US" sz="2400">
                <a:solidFill>
                  <a:schemeClr val="tx1"/>
                </a:solidFill>
                <a:latin typeface="Arial" panose="020B0604020202020204" pitchFamily="34" charset="0"/>
                <a:cs typeface="Arial" panose="020B0604020202020204" pitchFamily="34" charset="0"/>
              </a:rPr>
              <a:t>Symptoms/timing – consistent with anaphylaxis?</a:t>
            </a:r>
          </a:p>
          <a:p>
            <a:pPr>
              <a:spcBef>
                <a:spcPct val="0"/>
              </a:spcBef>
            </a:pPr>
            <a:r>
              <a:rPr lang="en-US" sz="2400">
                <a:solidFill>
                  <a:schemeClr val="tx1"/>
                </a:solidFill>
                <a:latin typeface="Arial" panose="020B0604020202020204" pitchFamily="34" charset="0"/>
                <a:cs typeface="Arial" panose="020B0604020202020204" pitchFamily="34" charset="0"/>
              </a:rPr>
              <a:t>Treatment: time given and response to treatment</a:t>
            </a:r>
          </a:p>
          <a:p>
            <a:pPr>
              <a:spcBef>
                <a:spcPct val="0"/>
              </a:spcBef>
            </a:pPr>
            <a:r>
              <a:rPr lang="en-US" sz="2400">
                <a:solidFill>
                  <a:schemeClr val="tx1"/>
                </a:solidFill>
                <a:latin typeface="Arial" panose="020B0604020202020204" pitchFamily="34" charset="0"/>
                <a:cs typeface="Arial" panose="020B0604020202020204" pitchFamily="34" charset="0"/>
              </a:rPr>
              <a:t>Associated factors</a:t>
            </a:r>
          </a:p>
          <a:p>
            <a:pPr lvl="1">
              <a:spcBef>
                <a:spcPct val="0"/>
              </a:spcBef>
            </a:pPr>
            <a:r>
              <a:rPr lang="en-US" sz="2000">
                <a:solidFill>
                  <a:schemeClr val="tx1"/>
                </a:solidFill>
                <a:latin typeface="Arial" panose="020B0604020202020204" pitchFamily="34" charset="0"/>
                <a:cs typeface="Arial" panose="020B0604020202020204" pitchFamily="34" charset="0"/>
              </a:rPr>
              <a:t>Exercise</a:t>
            </a:r>
          </a:p>
          <a:p>
            <a:pPr lvl="1">
              <a:spcBef>
                <a:spcPct val="0"/>
              </a:spcBef>
            </a:pPr>
            <a:r>
              <a:rPr lang="en-US" sz="2000">
                <a:solidFill>
                  <a:schemeClr val="tx1"/>
                </a:solidFill>
                <a:latin typeface="Arial" panose="020B0604020202020204" pitchFamily="34" charset="0"/>
                <a:cs typeface="Arial" panose="020B0604020202020204" pitchFamily="34" charset="0"/>
              </a:rPr>
              <a:t>Medications</a:t>
            </a:r>
          </a:p>
          <a:p>
            <a:pPr lvl="1">
              <a:spcBef>
                <a:spcPct val="0"/>
              </a:spcBef>
            </a:pPr>
            <a:r>
              <a:rPr lang="en-US" sz="2000">
                <a:solidFill>
                  <a:schemeClr val="tx1"/>
                </a:solidFill>
                <a:latin typeface="Arial" panose="020B0604020202020204" pitchFamily="34" charset="0"/>
                <a:cs typeface="Arial" panose="020B0604020202020204" pitchFamily="34" charset="0"/>
              </a:rPr>
              <a:t>Food</a:t>
            </a:r>
          </a:p>
          <a:p>
            <a:pPr lvl="1">
              <a:spcBef>
                <a:spcPct val="0"/>
              </a:spcBef>
            </a:pPr>
            <a:r>
              <a:rPr lang="en-US" sz="2000">
                <a:solidFill>
                  <a:schemeClr val="tx1"/>
                </a:solidFill>
                <a:latin typeface="Arial" panose="020B0604020202020204" pitchFamily="34" charset="0"/>
                <a:cs typeface="Arial" panose="020B0604020202020204" pitchFamily="34" charset="0"/>
              </a:rPr>
              <a:t>Infection</a:t>
            </a:r>
          </a:p>
          <a:p>
            <a:pPr lvl="1">
              <a:spcBef>
                <a:spcPct val="0"/>
              </a:spcBef>
            </a:pPr>
            <a:r>
              <a:rPr lang="en-US" sz="2000">
                <a:solidFill>
                  <a:schemeClr val="tx1"/>
                </a:solidFill>
                <a:latin typeface="Arial" panose="020B0604020202020204" pitchFamily="34" charset="0"/>
                <a:cs typeface="Arial" panose="020B0604020202020204" pitchFamily="34" charset="0"/>
              </a:rPr>
              <a:t>Alcohol</a:t>
            </a:r>
          </a:p>
          <a:p>
            <a:pPr>
              <a:spcBef>
                <a:spcPct val="0"/>
              </a:spcBef>
            </a:pPr>
            <a:r>
              <a:rPr lang="en-US" sz="2400">
                <a:solidFill>
                  <a:schemeClr val="tx1"/>
                </a:solidFill>
                <a:latin typeface="Arial" panose="020B0604020202020204" pitchFamily="34" charset="0"/>
                <a:cs typeface="Arial" panose="020B0604020202020204" pitchFamily="34" charset="0"/>
              </a:rPr>
              <a:t>Records of acute event (ER visit)</a:t>
            </a:r>
          </a:p>
          <a:p>
            <a:pPr lvl="1">
              <a:spcBef>
                <a:spcPct val="0"/>
              </a:spcBef>
            </a:pPr>
            <a:r>
              <a:rPr lang="en-US" sz="2000">
                <a:solidFill>
                  <a:schemeClr val="tx1"/>
                </a:solidFill>
                <a:latin typeface="Arial" panose="020B0604020202020204" pitchFamily="34" charset="0"/>
                <a:cs typeface="Arial" panose="020B0604020202020204" pitchFamily="34" charset="0"/>
              </a:rPr>
              <a:t>Helpful to see vital signs, physical examination</a:t>
            </a:r>
          </a:p>
          <a:p>
            <a:pPr>
              <a:spcBef>
                <a:spcPct val="0"/>
              </a:spcBef>
            </a:pPr>
            <a:endParaRPr lang="en-US" sz="2300">
              <a:solidFill>
                <a:schemeClr val="tx1"/>
              </a:solidFill>
              <a:latin typeface="Arial" panose="020B0604020202020204" pitchFamily="34" charset="0"/>
              <a:cs typeface="Arial" panose="020B0604020202020204" pitchFamily="34" charset="0"/>
            </a:endParaRPr>
          </a:p>
          <a:p>
            <a:endParaRPr lang="en-US" sz="2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867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8BB916-1254-1436-855C-B0E8916C052E}"/>
              </a:ext>
            </a:extLst>
          </p:cNvPr>
          <p:cNvPicPr>
            <a:picLocks noChangeAspect="1"/>
          </p:cNvPicPr>
          <p:nvPr/>
        </p:nvPicPr>
        <p:blipFill>
          <a:blip r:embed="rId3"/>
          <a:stretch>
            <a:fillRect/>
          </a:stretch>
        </p:blipFill>
        <p:spPr>
          <a:xfrm>
            <a:off x="3943350" y="192715"/>
            <a:ext cx="8160753" cy="6665285"/>
          </a:xfrm>
          <a:prstGeom prst="rect">
            <a:avLst/>
          </a:prstGeom>
        </p:spPr>
      </p:pic>
      <p:sp>
        <p:nvSpPr>
          <p:cNvPr id="4" name="TextBox 3">
            <a:extLst>
              <a:ext uri="{FF2B5EF4-FFF2-40B4-BE49-F238E27FC236}">
                <a16:creationId xmlns:a16="http://schemas.microsoft.com/office/drawing/2014/main" id="{E7A4C236-4C6F-F42A-D594-19FF0E3803C5}"/>
              </a:ext>
            </a:extLst>
          </p:cNvPr>
          <p:cNvSpPr txBox="1"/>
          <p:nvPr/>
        </p:nvSpPr>
        <p:spPr>
          <a:xfrm>
            <a:off x="228600" y="228600"/>
            <a:ext cx="3218969" cy="1723549"/>
          </a:xfrm>
          <a:prstGeom prst="rect">
            <a:avLst/>
          </a:prstGeom>
          <a:noFill/>
        </p:spPr>
        <p:txBody>
          <a:bodyPr wrap="square" rtlCol="0">
            <a:spAutoFit/>
          </a:bodyPr>
          <a:lstStyle/>
          <a:p>
            <a:r>
              <a:rPr lang="en-US" sz="4400">
                <a:cs typeface="Arial" panose="020B0604020202020204" pitchFamily="34" charset="0"/>
              </a:rPr>
              <a:t>Anaphylaxis: Investigation</a:t>
            </a:r>
          </a:p>
          <a:p>
            <a:endParaRPr lang="en-US">
              <a:solidFill>
                <a:srgbClr val="FFFF66"/>
              </a:solidFill>
            </a:endParaRPr>
          </a:p>
        </p:txBody>
      </p:sp>
      <p:sp>
        <p:nvSpPr>
          <p:cNvPr id="5" name="TextBox 4">
            <a:extLst>
              <a:ext uri="{FF2B5EF4-FFF2-40B4-BE49-F238E27FC236}">
                <a16:creationId xmlns:a16="http://schemas.microsoft.com/office/drawing/2014/main" id="{E253AFB3-C333-387E-0F42-A980E25EC0DA}"/>
              </a:ext>
            </a:extLst>
          </p:cNvPr>
          <p:cNvSpPr txBox="1"/>
          <p:nvPr/>
        </p:nvSpPr>
        <p:spPr>
          <a:xfrm>
            <a:off x="662941" y="3360420"/>
            <a:ext cx="2297430" cy="461665"/>
          </a:xfrm>
          <a:prstGeom prst="rect">
            <a:avLst/>
          </a:prstGeom>
          <a:noFill/>
        </p:spPr>
        <p:txBody>
          <a:bodyPr wrap="square" rtlCol="0">
            <a:spAutoFit/>
          </a:bodyPr>
          <a:lstStyle/>
          <a:p>
            <a:r>
              <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Golden DBK, et al. </a:t>
            </a:r>
            <a:r>
              <a:rPr lang="en-US" sz="1200" i="1">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Ann Allergy Asthma Immunol.</a:t>
            </a:r>
            <a:r>
              <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 2023</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885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348" y="-31640"/>
            <a:ext cx="9144000" cy="639762"/>
          </a:xfrm>
        </p:spPr>
        <p:txBody>
          <a:bodyPr>
            <a:noAutofit/>
          </a:bodyPr>
          <a:lstStyle/>
          <a:p>
            <a:pPr algn="ctr"/>
            <a:r>
              <a:rPr lang="en-US" sz="3600">
                <a:cs typeface="Arial" panose="020B0604020202020204" pitchFamily="34" charset="0"/>
              </a:rPr>
              <a:t>Differential Diagnosis</a:t>
            </a:r>
          </a:p>
        </p:txBody>
      </p:sp>
      <p:graphicFrame>
        <p:nvGraphicFramePr>
          <p:cNvPr id="3" name="Table 2"/>
          <p:cNvGraphicFramePr>
            <a:graphicFrameLocks noGrp="1"/>
          </p:cNvGraphicFramePr>
          <p:nvPr>
            <p:extLst>
              <p:ext uri="{D42A27DB-BD31-4B8C-83A1-F6EECF244321}">
                <p14:modId xmlns:p14="http://schemas.microsoft.com/office/powerpoint/2010/main" val="1030844993"/>
              </p:ext>
            </p:extLst>
          </p:nvPr>
        </p:nvGraphicFramePr>
        <p:xfrm>
          <a:off x="1794632" y="608122"/>
          <a:ext cx="9144000" cy="5271683"/>
        </p:xfrm>
        <a:graphic>
          <a:graphicData uri="http://schemas.openxmlformats.org/drawingml/2006/table">
            <a:tbl>
              <a:tblPr firstRow="1" bandRow="1">
                <a:tableStyleId>{EB344D84-9AFB-497E-A393-DC336BA19D2E}</a:tableStyleId>
              </a:tblPr>
              <a:tblGrid>
                <a:gridCol w="4418860">
                  <a:extLst>
                    <a:ext uri="{9D8B030D-6E8A-4147-A177-3AD203B41FA5}">
                      <a16:colId xmlns:a16="http://schemas.microsoft.com/office/drawing/2014/main" val="20000"/>
                    </a:ext>
                  </a:extLst>
                </a:gridCol>
                <a:gridCol w="4725140">
                  <a:extLst>
                    <a:ext uri="{9D8B030D-6E8A-4147-A177-3AD203B41FA5}">
                      <a16:colId xmlns:a16="http://schemas.microsoft.com/office/drawing/2014/main" val="20001"/>
                    </a:ext>
                  </a:extLst>
                </a:gridCol>
              </a:tblGrid>
              <a:tr h="2339505">
                <a:tc>
                  <a:txBody>
                    <a:bodyPr/>
                    <a:lstStyle/>
                    <a:p>
                      <a:r>
                        <a:rPr lang="en-US" sz="1600">
                          <a:solidFill>
                            <a:srgbClr val="004F6D"/>
                          </a:solidFill>
                          <a:latin typeface="Arial" panose="020B0604020202020204" pitchFamily="34" charset="0"/>
                          <a:cs typeface="Arial" panose="020B0604020202020204" pitchFamily="34" charset="0"/>
                        </a:rPr>
                        <a:t>Common entities</a:t>
                      </a:r>
                    </a:p>
                    <a:p>
                      <a:pPr marL="285750" indent="-285750">
                        <a:buFont typeface="Arial" charset="0"/>
                        <a:buChar char="•"/>
                      </a:pPr>
                      <a:r>
                        <a:rPr lang="en-US" sz="1600" b="0">
                          <a:solidFill>
                            <a:srgbClr val="004F6D"/>
                          </a:solidFill>
                          <a:latin typeface="Arial" panose="020B0604020202020204" pitchFamily="34" charset="0"/>
                          <a:cs typeface="Arial" panose="020B0604020202020204" pitchFamily="34" charset="0"/>
                        </a:rPr>
                        <a:t>Acute generalized hives</a:t>
                      </a:r>
                    </a:p>
                    <a:p>
                      <a:pPr marL="285750" indent="-285750">
                        <a:buFont typeface="Arial" charset="0"/>
                        <a:buChar char="•"/>
                      </a:pPr>
                      <a:r>
                        <a:rPr lang="en-US" sz="1600" b="0">
                          <a:solidFill>
                            <a:srgbClr val="004F6D"/>
                          </a:solidFill>
                          <a:latin typeface="Arial" panose="020B0604020202020204" pitchFamily="34" charset="0"/>
                          <a:cs typeface="Arial" panose="020B0604020202020204" pitchFamily="34" charset="0"/>
                        </a:rPr>
                        <a:t>Acute</a:t>
                      </a:r>
                      <a:r>
                        <a:rPr lang="en-US" sz="1600" b="0" baseline="0">
                          <a:solidFill>
                            <a:srgbClr val="004F6D"/>
                          </a:solidFill>
                          <a:latin typeface="Arial" panose="020B0604020202020204" pitchFamily="34" charset="0"/>
                          <a:cs typeface="Arial" panose="020B0604020202020204" pitchFamily="34" charset="0"/>
                        </a:rPr>
                        <a:t> Asthma</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Syncope (faint, vasovagal episode)</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Panic attack</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Aspiration of a foreign body</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Cardiovascular event (myocardial infarction, pulmonary embolus)</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Neurologic event (seizure, stroke)</a:t>
                      </a:r>
                      <a:endParaRPr lang="en-US" sz="1600" b="0">
                        <a:solidFill>
                          <a:srgbClr val="004F6D"/>
                        </a:solidFill>
                        <a:latin typeface="Arial" panose="020B0604020202020204" pitchFamily="34" charset="0"/>
                        <a:cs typeface="Arial" panose="020B0604020202020204" pitchFamily="34" charset="0"/>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bg1">
                        <a:lumMod val="95000"/>
                      </a:schemeClr>
                    </a:solidFill>
                  </a:tcPr>
                </a:tc>
                <a:tc>
                  <a:txBody>
                    <a:bodyPr/>
                    <a:lstStyle/>
                    <a:p>
                      <a:r>
                        <a:rPr lang="en-US" sz="1600">
                          <a:solidFill>
                            <a:srgbClr val="004F6D"/>
                          </a:solidFill>
                          <a:latin typeface="Arial" panose="020B0604020202020204" pitchFamily="34" charset="0"/>
                          <a:cs typeface="Arial" panose="020B0604020202020204" pitchFamily="34" charset="0"/>
                        </a:rPr>
                        <a:t>Nonorganic disease</a:t>
                      </a:r>
                    </a:p>
                    <a:p>
                      <a:pPr marL="285750" indent="-285750">
                        <a:buFont typeface="Arial" charset="0"/>
                        <a:buChar char="•"/>
                      </a:pPr>
                      <a:r>
                        <a:rPr lang="en-US" sz="1600" b="0">
                          <a:solidFill>
                            <a:srgbClr val="004F6D"/>
                          </a:solidFill>
                          <a:latin typeface="Arial" panose="020B0604020202020204" pitchFamily="34" charset="0"/>
                          <a:cs typeface="Arial" panose="020B0604020202020204" pitchFamily="34" charset="0"/>
                        </a:rPr>
                        <a:t>Vocal cord dysfunction</a:t>
                      </a:r>
                    </a:p>
                    <a:p>
                      <a:pPr marL="285750" indent="-285750">
                        <a:buFont typeface="Arial" charset="0"/>
                        <a:buChar char="•"/>
                      </a:pPr>
                      <a:r>
                        <a:rPr lang="en-US" sz="1600" b="0">
                          <a:solidFill>
                            <a:srgbClr val="004F6D"/>
                          </a:solidFill>
                          <a:latin typeface="Arial" panose="020B0604020202020204" pitchFamily="34" charset="0"/>
                          <a:cs typeface="Arial" panose="020B0604020202020204" pitchFamily="34" charset="0"/>
                        </a:rPr>
                        <a:t>Munchausen</a:t>
                      </a:r>
                      <a:r>
                        <a:rPr lang="en-US" sz="1600" b="0" baseline="0">
                          <a:solidFill>
                            <a:srgbClr val="004F6D"/>
                          </a:solidFill>
                          <a:latin typeface="Arial" panose="020B0604020202020204" pitchFamily="34" charset="0"/>
                          <a:cs typeface="Arial" panose="020B0604020202020204" pitchFamily="34" charset="0"/>
                        </a:rPr>
                        <a:t> syndrome</a:t>
                      </a:r>
                    </a:p>
                    <a:p>
                      <a:endParaRPr lang="en-US" sz="1600" b="0" baseline="0">
                        <a:solidFill>
                          <a:srgbClr val="004F6D"/>
                        </a:solidFill>
                        <a:latin typeface="Arial" panose="020B0604020202020204" pitchFamily="34" charset="0"/>
                        <a:cs typeface="Arial" panose="020B0604020202020204" pitchFamily="34" charset="0"/>
                      </a:endParaRPr>
                    </a:p>
                    <a:p>
                      <a:r>
                        <a:rPr lang="en-US" sz="1600" b="1" baseline="0">
                          <a:solidFill>
                            <a:srgbClr val="004F6D"/>
                          </a:solidFill>
                          <a:latin typeface="Arial" panose="020B0604020202020204" pitchFamily="34" charset="0"/>
                          <a:cs typeface="Arial" panose="020B0604020202020204" pitchFamily="34" charset="0"/>
                        </a:rPr>
                        <a:t>Shock</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Hypovolemic</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Cardiogenic</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Distributive (eg, spinal cord injury)</a:t>
                      </a:r>
                    </a:p>
                    <a:p>
                      <a:pPr marL="285750" indent="-285750">
                        <a:buFont typeface="Arial" charset="0"/>
                        <a:buChar char="•"/>
                      </a:pPr>
                      <a:r>
                        <a:rPr lang="en-US" sz="1600" b="0" baseline="0">
                          <a:solidFill>
                            <a:srgbClr val="004F6D"/>
                          </a:solidFill>
                          <a:latin typeface="Arial" panose="020B0604020202020204" pitchFamily="34" charset="0"/>
                          <a:cs typeface="Arial" panose="020B0604020202020204" pitchFamily="34" charset="0"/>
                        </a:rPr>
                        <a:t>Septic (might involve all of the above)</a:t>
                      </a:r>
                      <a:endParaRPr lang="en-US" sz="1600" b="0">
                        <a:solidFill>
                          <a:srgbClr val="004F6D"/>
                        </a:solidFill>
                        <a:latin typeface="Arial" panose="020B0604020202020204" pitchFamily="34" charset="0"/>
                        <a:cs typeface="Arial" panose="020B0604020202020204" pitchFamily="34" charset="0"/>
                      </a:endParaRPr>
                    </a:p>
                  </a:txBody>
                  <a:tcPr>
                    <a:lnL>
                      <a:noFill/>
                    </a:lnL>
                    <a:lnR>
                      <a:noFill/>
                    </a:lnR>
                    <a:lnT w="254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2089957">
                <a:tc>
                  <a:txBody>
                    <a:bodyPr/>
                    <a:lstStyle/>
                    <a:p>
                      <a:r>
                        <a:rPr lang="en-US" sz="1600" b="1">
                          <a:solidFill>
                            <a:srgbClr val="004F6D"/>
                          </a:solidFill>
                          <a:latin typeface="Arial" panose="020B0604020202020204" pitchFamily="34" charset="0"/>
                          <a:cs typeface="Arial" panose="020B0604020202020204" pitchFamily="34" charset="0"/>
                        </a:rPr>
                        <a:t>Postprandial syndromes</a:t>
                      </a:r>
                    </a:p>
                    <a:p>
                      <a:pPr marL="285750" indent="-285750">
                        <a:buFont typeface="Arial" charset="0"/>
                        <a:buChar char="•"/>
                      </a:pPr>
                      <a:r>
                        <a:rPr lang="en-US" sz="1600">
                          <a:solidFill>
                            <a:srgbClr val="004F6D"/>
                          </a:solidFill>
                          <a:latin typeface="Arial" panose="020B0604020202020204" pitchFamily="34" charset="0"/>
                          <a:cs typeface="Arial" panose="020B0604020202020204" pitchFamily="34" charset="0"/>
                        </a:rPr>
                        <a:t>Pollen-food</a:t>
                      </a:r>
                      <a:r>
                        <a:rPr lang="en-US" sz="1600" baseline="0">
                          <a:solidFill>
                            <a:srgbClr val="004F6D"/>
                          </a:solidFill>
                          <a:latin typeface="Arial" panose="020B0604020202020204" pitchFamily="34" charset="0"/>
                          <a:cs typeface="Arial" panose="020B0604020202020204" pitchFamily="34" charset="0"/>
                        </a:rPr>
                        <a:t> syndrome</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Scombroidosis</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Monosodium glutamate </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Sulfites</a:t>
                      </a:r>
                      <a:endParaRPr lang="en-US" sz="1600">
                        <a:solidFill>
                          <a:srgbClr val="004F6D"/>
                        </a:solidFill>
                        <a:latin typeface="Arial" panose="020B0604020202020204" pitchFamily="34" charset="0"/>
                        <a:cs typeface="Arial" panose="020B0604020202020204" pitchFamily="34" charset="0"/>
                      </a:endParaRPr>
                    </a:p>
                  </a:txBody>
                  <a:tcPr>
                    <a:lnT w="25400" cmpd="sng">
                      <a:noFill/>
                    </a:lnT>
                    <a:solidFill>
                      <a:schemeClr val="bg1"/>
                    </a:solidFill>
                  </a:tcPr>
                </a:tc>
                <a:tc>
                  <a:txBody>
                    <a:bodyPr/>
                    <a:lstStyle/>
                    <a:p>
                      <a:r>
                        <a:rPr lang="en-US" sz="1600" b="1">
                          <a:solidFill>
                            <a:srgbClr val="004F6D"/>
                          </a:solidFill>
                          <a:latin typeface="Arial" panose="020B0604020202020204" pitchFamily="34" charset="0"/>
                          <a:cs typeface="Arial" panose="020B0604020202020204" pitchFamily="34" charset="0"/>
                        </a:rPr>
                        <a:t>Other</a:t>
                      </a:r>
                    </a:p>
                    <a:p>
                      <a:pPr marL="285750" indent="-285750">
                        <a:buFont typeface="Arial" charset="0"/>
                        <a:buChar char="•"/>
                      </a:pPr>
                      <a:r>
                        <a:rPr lang="en-US" sz="1600">
                          <a:solidFill>
                            <a:srgbClr val="004F6D"/>
                          </a:solidFill>
                          <a:latin typeface="Arial" panose="020B0604020202020204" pitchFamily="34" charset="0"/>
                          <a:cs typeface="Arial" panose="020B0604020202020204" pitchFamily="34" charset="0"/>
                        </a:rPr>
                        <a:t>Non allergic</a:t>
                      </a:r>
                      <a:r>
                        <a:rPr lang="en-US" sz="1600" baseline="0">
                          <a:solidFill>
                            <a:srgbClr val="004F6D"/>
                          </a:solidFill>
                          <a:latin typeface="Arial" panose="020B0604020202020204" pitchFamily="34" charset="0"/>
                          <a:cs typeface="Arial" panose="020B0604020202020204" pitchFamily="34" charset="0"/>
                        </a:rPr>
                        <a:t> angioedema</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Red Man syndrome (vancomycin)</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Urticarial vasculitis</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Hyper </a:t>
                      </a:r>
                      <a:r>
                        <a:rPr lang="mr-IN" sz="1600" baseline="0">
                          <a:solidFill>
                            <a:srgbClr val="004F6D"/>
                          </a:solidFill>
                          <a:latin typeface="Arial" panose="020B0604020202020204" pitchFamily="34" charset="0"/>
                        </a:rPr>
                        <a:t>–</a:t>
                      </a:r>
                      <a:r>
                        <a:rPr lang="en-US" sz="1600" baseline="0">
                          <a:solidFill>
                            <a:srgbClr val="004F6D"/>
                          </a:solidFill>
                          <a:latin typeface="Arial" panose="020B0604020202020204" pitchFamily="34" charset="0"/>
                          <a:cs typeface="Arial" panose="020B0604020202020204" pitchFamily="34" charset="0"/>
                        </a:rPr>
                        <a:t> IgE urticaria syndrome</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Progesterone anaphylaxis</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Pheochromocytoma</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Idiopathic systemic capillary leak syndrome</a:t>
                      </a:r>
                      <a:endParaRPr lang="en-US" sz="1600">
                        <a:solidFill>
                          <a:srgbClr val="004F6D"/>
                        </a:solidFill>
                        <a:latin typeface="Arial" panose="020B0604020202020204" pitchFamily="34" charset="0"/>
                        <a:cs typeface="Arial" panose="020B0604020202020204" pitchFamily="34" charset="0"/>
                      </a:endParaRPr>
                    </a:p>
                  </a:txBody>
                  <a:tcPr>
                    <a:lnT w="25400" cmpd="sng">
                      <a:noFill/>
                    </a:lnT>
                    <a:solidFill>
                      <a:schemeClr val="bg1"/>
                    </a:solidFill>
                  </a:tcPr>
                </a:tc>
                <a:extLst>
                  <a:ext uri="{0D108BD9-81ED-4DB2-BD59-A6C34878D82A}">
                    <a16:rowId xmlns:a16="http://schemas.microsoft.com/office/drawing/2014/main" val="10001"/>
                  </a:ext>
                </a:extLst>
              </a:tr>
              <a:tr h="842221">
                <a:tc>
                  <a:txBody>
                    <a:bodyPr/>
                    <a:lstStyle/>
                    <a:p>
                      <a:r>
                        <a:rPr lang="en-US" sz="1600" b="1">
                          <a:solidFill>
                            <a:srgbClr val="004F6D"/>
                          </a:solidFill>
                          <a:latin typeface="Arial" panose="020B0604020202020204" pitchFamily="34" charset="0"/>
                          <a:cs typeface="Arial" panose="020B0604020202020204" pitchFamily="34" charset="0"/>
                        </a:rPr>
                        <a:t>Excess</a:t>
                      </a:r>
                      <a:r>
                        <a:rPr lang="en-US" sz="1600" b="1" baseline="0">
                          <a:solidFill>
                            <a:srgbClr val="004F6D"/>
                          </a:solidFill>
                          <a:latin typeface="Arial" panose="020B0604020202020204" pitchFamily="34" charset="0"/>
                          <a:cs typeface="Arial" panose="020B0604020202020204" pitchFamily="34" charset="0"/>
                        </a:rPr>
                        <a:t> endogenous histamine</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Mastocytosis/clonal mast cell disorders</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Basophilic leukemia</a:t>
                      </a:r>
                      <a:endParaRPr lang="en-US" sz="1600">
                        <a:solidFill>
                          <a:srgbClr val="004F6D"/>
                        </a:solidFill>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r>
                        <a:rPr lang="en-US" sz="1600" b="1">
                          <a:solidFill>
                            <a:srgbClr val="004F6D"/>
                          </a:solidFill>
                          <a:latin typeface="Arial" panose="020B0604020202020204" pitchFamily="34" charset="0"/>
                          <a:cs typeface="Arial" panose="020B0604020202020204" pitchFamily="34" charset="0"/>
                        </a:rPr>
                        <a:t>Flush</a:t>
                      </a:r>
                      <a:r>
                        <a:rPr lang="en-US" sz="1600" b="1" baseline="0">
                          <a:solidFill>
                            <a:srgbClr val="004F6D"/>
                          </a:solidFill>
                          <a:latin typeface="Arial" panose="020B0604020202020204" pitchFamily="34" charset="0"/>
                          <a:cs typeface="Arial" panose="020B0604020202020204" pitchFamily="34" charset="0"/>
                        </a:rPr>
                        <a:t> Syndromes</a:t>
                      </a:r>
                    </a:p>
                    <a:p>
                      <a:pPr marL="285750" indent="-285750">
                        <a:buFont typeface="Arial" charset="0"/>
                        <a:buChar char="•"/>
                      </a:pPr>
                      <a:r>
                        <a:rPr lang="en-US" sz="1600" baseline="0">
                          <a:solidFill>
                            <a:srgbClr val="004F6D"/>
                          </a:solidFill>
                          <a:latin typeface="Arial" panose="020B0604020202020204" pitchFamily="34" charset="0"/>
                          <a:cs typeface="Arial" panose="020B0604020202020204" pitchFamily="34" charset="0"/>
                        </a:rPr>
                        <a:t>Perimenopause, carcinoid; autonomic epilepsy, medullary carcinoma thyroid</a:t>
                      </a:r>
                      <a:endParaRPr lang="en-US" sz="1600">
                        <a:solidFill>
                          <a:srgbClr val="004F6D"/>
                        </a:solidFill>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0002"/>
                  </a:ext>
                </a:extLst>
              </a:tr>
            </a:tbl>
          </a:graphicData>
        </a:graphic>
      </p:graphicFrame>
      <p:sp>
        <p:nvSpPr>
          <p:cNvPr id="4" name="TextBox 3">
            <a:extLst>
              <a:ext uri="{FF2B5EF4-FFF2-40B4-BE49-F238E27FC236}">
                <a16:creationId xmlns:a16="http://schemas.microsoft.com/office/drawing/2014/main" id="{34D4D378-BBF6-8275-5752-89A4AC9C2F80}"/>
              </a:ext>
            </a:extLst>
          </p:cNvPr>
          <p:cNvSpPr txBox="1"/>
          <p:nvPr/>
        </p:nvSpPr>
        <p:spPr>
          <a:xfrm>
            <a:off x="9025700" y="6225178"/>
            <a:ext cx="2698812" cy="276999"/>
          </a:xfrm>
          <a:prstGeom prst="rect">
            <a:avLst/>
          </a:prstGeom>
          <a:noFill/>
        </p:spPr>
        <p:txBody>
          <a:bodyPr wrap="square" lIns="91440" tIns="45720" rIns="91440" bIns="45720" rtlCol="0" anchor="t">
            <a:spAutoFit/>
          </a:bodyPr>
          <a:lstStyle/>
          <a:p>
            <a:r>
              <a:rPr lang="en-US" sz="1200">
                <a:solidFill>
                  <a:srgbClr val="015486"/>
                </a:solidFill>
                <a:latin typeface="Segoe UI Semilight"/>
                <a:cs typeface="Segoe UI Semilight"/>
              </a:rPr>
              <a:t>Simons FER JACI 2010;125(2 ):S161-181 </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32705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066800" y="228600"/>
            <a:ext cx="10058400" cy="792162"/>
          </a:xfrm>
        </p:spPr>
        <p:txBody>
          <a:bodyPr/>
          <a:lstStyle/>
          <a:p>
            <a:r>
              <a:rPr lang="en-US">
                <a:cs typeface="Arial" panose="020B0604020202020204" pitchFamily="34" charset="0"/>
              </a:rPr>
              <a:t>Anaphylaxis: Diagnosis</a:t>
            </a:r>
          </a:p>
        </p:txBody>
      </p:sp>
      <p:sp>
        <p:nvSpPr>
          <p:cNvPr id="144387" name="Rectangle 3"/>
          <p:cNvSpPr>
            <a:spLocks noGrp="1" noChangeArrowheads="1"/>
          </p:cNvSpPr>
          <p:nvPr>
            <p:ph idx="1"/>
          </p:nvPr>
        </p:nvSpPr>
        <p:spPr>
          <a:xfrm>
            <a:off x="1066800" y="1069213"/>
            <a:ext cx="10363200" cy="5334000"/>
          </a:xfrm>
        </p:spPr>
        <p:txBody>
          <a:bodyPr>
            <a:noAutofit/>
          </a:bodyPr>
          <a:lstStyle/>
          <a:p>
            <a:pPr marL="0" indent="0">
              <a:lnSpc>
                <a:spcPct val="120000"/>
              </a:lnSpc>
              <a:spcBef>
                <a:spcPct val="0"/>
              </a:spcBef>
              <a:buNone/>
            </a:pPr>
            <a:r>
              <a:rPr lang="en-US" sz="3200" dirty="0"/>
              <a:t>Serum Tryptase</a:t>
            </a:r>
          </a:p>
          <a:p>
            <a:pPr marL="0" indent="0">
              <a:lnSpc>
                <a:spcPct val="120000"/>
              </a:lnSpc>
              <a:spcBef>
                <a:spcPct val="0"/>
              </a:spcBef>
              <a:buNone/>
            </a:pPr>
            <a:endParaRPr lang="en-US" sz="2400" dirty="0"/>
          </a:p>
          <a:p>
            <a:pPr>
              <a:lnSpc>
                <a:spcPct val="120000"/>
              </a:lnSpc>
              <a:spcBef>
                <a:spcPct val="0"/>
              </a:spcBef>
              <a:buFont typeface="Wingdings" panose="05000000000000000000" pitchFamily="2" charset="2"/>
              <a:buChar char="§"/>
            </a:pPr>
            <a:r>
              <a:rPr lang="en-US" sz="3200" dirty="0"/>
              <a:t>Mast cell mediator released early in a reaction</a:t>
            </a:r>
          </a:p>
          <a:p>
            <a:pPr>
              <a:lnSpc>
                <a:spcPct val="120000"/>
              </a:lnSpc>
              <a:spcBef>
                <a:spcPct val="0"/>
              </a:spcBef>
              <a:buFont typeface="Wingdings" panose="05000000000000000000" pitchFamily="2" charset="2"/>
              <a:buChar char="§"/>
            </a:pPr>
            <a:r>
              <a:rPr lang="en-US" altLang="en-US" sz="3200" dirty="0"/>
              <a:t>Ideally measure within 2 hours after symptoms onset</a:t>
            </a:r>
          </a:p>
          <a:p>
            <a:pPr>
              <a:lnSpc>
                <a:spcPct val="120000"/>
              </a:lnSpc>
              <a:spcBef>
                <a:spcPct val="0"/>
              </a:spcBef>
              <a:buFont typeface="Wingdings" panose="05000000000000000000" pitchFamily="2" charset="2"/>
              <a:buChar char="§"/>
            </a:pPr>
            <a:r>
              <a:rPr lang="en-US" sz="3200" dirty="0"/>
              <a:t>Often not detected in food-induced reactions (&lt;20-35%)</a:t>
            </a:r>
          </a:p>
          <a:p>
            <a:pPr>
              <a:lnSpc>
                <a:spcPct val="120000"/>
              </a:lnSpc>
              <a:spcBef>
                <a:spcPct val="0"/>
              </a:spcBef>
              <a:buFont typeface="Wingdings" panose="05000000000000000000" pitchFamily="2" charset="2"/>
              <a:buChar char="§"/>
            </a:pPr>
            <a:r>
              <a:rPr lang="en-US" sz="3200" dirty="0"/>
              <a:t>May be elevated in </a:t>
            </a:r>
            <a:r>
              <a:rPr lang="en-US" sz="3200" dirty="0" err="1"/>
              <a:t>mastocytosis</a:t>
            </a:r>
            <a:r>
              <a:rPr lang="en-US" sz="3200" dirty="0"/>
              <a:t>, mast cell activation disorder, acute cardiac events, and chronic kidney disease, so elevated levels do not necessarily indicate anaphylaxis</a:t>
            </a:r>
          </a:p>
        </p:txBody>
      </p:sp>
      <p:sp>
        <p:nvSpPr>
          <p:cNvPr id="2" name="TextBox 1">
            <a:extLst>
              <a:ext uri="{FF2B5EF4-FFF2-40B4-BE49-F238E27FC236}">
                <a16:creationId xmlns:a16="http://schemas.microsoft.com/office/drawing/2014/main" id="{0BAC644A-CA39-8C67-5EE3-3B68A5E3ACEA}"/>
              </a:ext>
            </a:extLst>
          </p:cNvPr>
          <p:cNvSpPr txBox="1"/>
          <p:nvPr/>
        </p:nvSpPr>
        <p:spPr>
          <a:xfrm>
            <a:off x="6384142" y="6126214"/>
            <a:ext cx="5316161" cy="276999"/>
          </a:xfrm>
          <a:prstGeom prst="rect">
            <a:avLst/>
          </a:prstGeom>
          <a:noFill/>
        </p:spPr>
        <p:txBody>
          <a:bodyPr wrap="square" rtlCol="0">
            <a:spAutoFit/>
          </a:bodyPr>
          <a:lstStyle/>
          <a:p>
            <a:pPr algn="r"/>
            <a:r>
              <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Golden DBK, et al. </a:t>
            </a:r>
            <a:r>
              <a:rPr lang="en-US" sz="1200" i="1">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Ann Allergy Asthma Immunol.</a:t>
            </a:r>
            <a:r>
              <a:rPr lang="en-US" sz="1200">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 2023</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9671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CCF4-2724-A44D-D236-00BACB482BDA}"/>
              </a:ext>
            </a:extLst>
          </p:cNvPr>
          <p:cNvSpPr>
            <a:spLocks noGrp="1"/>
          </p:cNvSpPr>
          <p:nvPr>
            <p:ph type="title"/>
          </p:nvPr>
        </p:nvSpPr>
        <p:spPr/>
        <p:txBody>
          <a:bodyPr/>
          <a:lstStyle/>
          <a:p>
            <a:r>
              <a:rPr lang="en-US"/>
              <a:t>Tryptase</a:t>
            </a:r>
          </a:p>
        </p:txBody>
      </p:sp>
      <p:sp>
        <p:nvSpPr>
          <p:cNvPr id="3" name="Content Placeholder 2">
            <a:extLst>
              <a:ext uri="{FF2B5EF4-FFF2-40B4-BE49-F238E27FC236}">
                <a16:creationId xmlns:a16="http://schemas.microsoft.com/office/drawing/2014/main" id="{6FCDB67E-2AFA-E4D7-013F-E141137FF71B}"/>
              </a:ext>
            </a:extLst>
          </p:cNvPr>
          <p:cNvSpPr>
            <a:spLocks noGrp="1"/>
          </p:cNvSpPr>
          <p:nvPr>
            <p:ph idx="1"/>
          </p:nvPr>
        </p:nvSpPr>
        <p:spPr>
          <a:xfrm>
            <a:off x="838199" y="1471295"/>
            <a:ext cx="10515601" cy="3889375"/>
          </a:xfrm>
        </p:spPr>
        <p:txBody>
          <a:bodyPr>
            <a:normAutofit/>
          </a:bodyPr>
          <a:lstStyle/>
          <a:p>
            <a:endParaRPr lang="en-US" altLang="en-US" b="1">
              <a:solidFill>
                <a:schemeClr val="bg1"/>
              </a:solidFill>
            </a:endParaRPr>
          </a:p>
          <a:p>
            <a:pPr marL="0" indent="0" algn="ctr">
              <a:buNone/>
            </a:pPr>
            <a:r>
              <a:rPr lang="en-US" altLang="en-US" sz="3600" b="1"/>
              <a:t>Significant acute tryptase elevation</a:t>
            </a:r>
          </a:p>
          <a:p>
            <a:pPr marL="0" indent="0" algn="ctr">
              <a:buNone/>
            </a:pPr>
            <a:r>
              <a:rPr lang="en-US" altLang="en-US" sz="3600" b="1"/>
              <a:t>= baseline tryptase(1.2) +2 ng/mL</a:t>
            </a:r>
          </a:p>
          <a:p>
            <a:endParaRPr lang="en-US" altLang="en-US" sz="1400"/>
          </a:p>
          <a:p>
            <a:r>
              <a:rPr lang="en-US" altLang="en-US"/>
              <a:t>High specificity, low sensitivity</a:t>
            </a:r>
          </a:p>
          <a:p>
            <a:r>
              <a:rPr lang="en-US" sz="2800"/>
              <a:t>Labs support diagnosis of anaphylaxis if positive, but do not rule it out if negative</a:t>
            </a:r>
          </a:p>
          <a:p>
            <a:endParaRPr lang="en-US" altLang="en-US">
              <a:solidFill>
                <a:schemeClr val="bg1"/>
              </a:solidFill>
            </a:endParaRPr>
          </a:p>
          <a:p>
            <a:pPr marL="0" indent="0">
              <a:buNone/>
            </a:pPr>
            <a:endParaRPr lang="en-US"/>
          </a:p>
        </p:txBody>
      </p:sp>
      <p:sp>
        <p:nvSpPr>
          <p:cNvPr id="4" name="TextBox 3">
            <a:extLst>
              <a:ext uri="{FF2B5EF4-FFF2-40B4-BE49-F238E27FC236}">
                <a16:creationId xmlns:a16="http://schemas.microsoft.com/office/drawing/2014/main" id="{EA347031-11DA-05C0-0156-E6E118F4FA7E}"/>
              </a:ext>
            </a:extLst>
          </p:cNvPr>
          <p:cNvSpPr txBox="1"/>
          <p:nvPr/>
        </p:nvSpPr>
        <p:spPr>
          <a:xfrm>
            <a:off x="7576140" y="6189841"/>
            <a:ext cx="4130040" cy="553998"/>
          </a:xfrm>
          <a:prstGeom prst="rect">
            <a:avLst/>
          </a:prstGeom>
          <a:noFill/>
        </p:spPr>
        <p:txBody>
          <a:bodyPr wrap="square" rtlCol="0">
            <a:spAutoFit/>
          </a:bodyPr>
          <a:lstStyle/>
          <a:p>
            <a:pPr algn="r"/>
            <a:r>
              <a:rPr lang="en-US" sz="1200">
                <a:solidFill>
                  <a:srgbClr val="015486"/>
                </a:solidFill>
                <a:effectLst/>
                <a:latin typeface="Arial" panose="020B0604020202020204" pitchFamily="34" charset="0"/>
                <a:ea typeface="Calibri" panose="020F0502020204030204" pitchFamily="34" charset="0"/>
                <a:cs typeface="Arial" panose="020B0604020202020204" pitchFamily="34" charset="0"/>
              </a:rPr>
              <a:t>Golden DBK, et al. </a:t>
            </a:r>
            <a:r>
              <a:rPr lang="en-US" sz="1200" i="1">
                <a:solidFill>
                  <a:srgbClr val="015486"/>
                </a:solidFill>
                <a:effectLst/>
                <a:latin typeface="Arial" panose="020B0604020202020204" pitchFamily="34" charset="0"/>
                <a:ea typeface="Calibri" panose="020F0502020204030204" pitchFamily="34" charset="0"/>
                <a:cs typeface="Arial" panose="020B0604020202020204" pitchFamily="34" charset="0"/>
              </a:rPr>
              <a:t>Ann Allergy Asthma Immunol.</a:t>
            </a:r>
            <a:r>
              <a:rPr lang="en-US" sz="1200">
                <a:solidFill>
                  <a:srgbClr val="015486"/>
                </a:solidFill>
                <a:effectLst/>
                <a:latin typeface="Arial" panose="020B0604020202020204" pitchFamily="34" charset="0"/>
                <a:ea typeface="Calibri" panose="020F0502020204030204" pitchFamily="34" charset="0"/>
                <a:cs typeface="Arial" panose="020B0604020202020204" pitchFamily="34" charset="0"/>
              </a:rPr>
              <a:t> 2023</a:t>
            </a:r>
            <a:endParaRPr lang="en-US" sz="1200">
              <a:solidFill>
                <a:srgbClr val="015486"/>
              </a:solidFill>
              <a:latin typeface="Arial" panose="020B0604020202020204" pitchFamily="34" charset="0"/>
              <a:cs typeface="Arial" panose="020B0604020202020204" pitchFamily="34" charset="0"/>
            </a:endParaRPr>
          </a:p>
          <a:p>
            <a:pPr algn="r"/>
            <a:endParaRPr lang="en-US">
              <a:solidFill>
                <a:srgbClr val="0154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15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noFill/>
          <a:ln/>
        </p:spPr>
        <p:txBody>
          <a:bodyPr vert="horz" wrap="square" lIns="92075" tIns="46038" rIns="92075" bIns="46038" numCol="1" anchor="ctr" anchorCtr="0" compatLnSpc="1">
            <a:prstTxWarp prst="textNoShape">
              <a:avLst/>
            </a:prstTxWarp>
          </a:bodyPr>
          <a:lstStyle/>
          <a:p>
            <a:r>
              <a:rPr lang="en-US">
                <a:cs typeface="Arial" panose="020B0604020202020204" pitchFamily="34" charset="0"/>
              </a:rPr>
              <a:t>Anaphylaxis: In Search of the Culprit!</a:t>
            </a:r>
          </a:p>
        </p:txBody>
      </p:sp>
      <p:sp>
        <p:nvSpPr>
          <p:cNvPr id="150531" name="Rectangle 3"/>
          <p:cNvSpPr>
            <a:spLocks noGrp="1" noChangeArrowheads="1"/>
          </p:cNvSpPr>
          <p:nvPr>
            <p:ph idx="1"/>
          </p:nvPr>
        </p:nvSpPr>
        <p:spPr>
          <a:xfrm>
            <a:off x="838200" y="1752601"/>
            <a:ext cx="10363200" cy="3810000"/>
          </a:xfrm>
          <a:noFill/>
          <a:ln/>
        </p:spPr>
        <p:txBody>
          <a:bodyPr vert="horz" wrap="square" lIns="92075" tIns="46038" rIns="92075" bIns="46038" numCol="1" anchor="t" anchorCtr="0" compatLnSpc="1">
            <a:prstTxWarp prst="textNoShape">
              <a:avLst/>
            </a:prstTxWarp>
            <a:normAutofit/>
          </a:bodyPr>
          <a:lstStyle/>
          <a:p>
            <a:pPr>
              <a:lnSpc>
                <a:spcPct val="120000"/>
              </a:lnSpc>
              <a:spcBef>
                <a:spcPct val="0"/>
              </a:spcBef>
            </a:pPr>
            <a:r>
              <a:rPr lang="en-US"/>
              <a:t>Directed testing (skin testing, serum specific IgE) based on patient history</a:t>
            </a:r>
          </a:p>
          <a:p>
            <a:pPr marL="0" indent="0">
              <a:lnSpc>
                <a:spcPct val="120000"/>
              </a:lnSpc>
              <a:spcBef>
                <a:spcPct val="0"/>
              </a:spcBef>
              <a:buNone/>
            </a:pPr>
            <a:endParaRPr lang="en-US"/>
          </a:p>
          <a:p>
            <a:pPr>
              <a:lnSpc>
                <a:spcPct val="120000"/>
              </a:lnSpc>
              <a:spcBef>
                <a:spcPct val="0"/>
              </a:spcBef>
            </a:pPr>
            <a:r>
              <a:rPr lang="en-US"/>
              <a:t>Allergen specific IgE (positive skin test and or serum specific IgE) indicates sensitization</a:t>
            </a:r>
          </a:p>
          <a:p>
            <a:pPr lvl="1">
              <a:lnSpc>
                <a:spcPct val="120000"/>
              </a:lnSpc>
              <a:spcBef>
                <a:spcPct val="0"/>
              </a:spcBef>
            </a:pPr>
            <a:r>
              <a:rPr lang="en-US"/>
              <a:t>Not always clinically significant</a:t>
            </a:r>
          </a:p>
          <a:p>
            <a:pPr lvl="1">
              <a:lnSpc>
                <a:spcPct val="120000"/>
              </a:lnSpc>
              <a:spcBef>
                <a:spcPct val="0"/>
              </a:spcBef>
            </a:pPr>
            <a:r>
              <a:rPr lang="en-US"/>
              <a:t>Results must correlate with clinical history</a:t>
            </a:r>
          </a:p>
          <a:p>
            <a:pPr>
              <a:lnSpc>
                <a:spcPct val="160000"/>
              </a:lnSpc>
              <a:spcBef>
                <a:spcPct val="0"/>
              </a:spcBef>
            </a:pPr>
            <a:endParaRPr lang="en-US" sz="2400"/>
          </a:p>
        </p:txBody>
      </p:sp>
    </p:spTree>
    <p:extLst>
      <p:ext uri="{BB962C8B-B14F-4D97-AF65-F5344CB8AC3E}">
        <p14:creationId xmlns:p14="http://schemas.microsoft.com/office/powerpoint/2010/main" val="10170074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143000" y="197224"/>
            <a:ext cx="10134600" cy="1228164"/>
          </a:xfrm>
          <a:noFill/>
          <a:ln/>
        </p:spPr>
        <p:txBody>
          <a:bodyPr vert="horz" wrap="square" lIns="92075" tIns="46038" rIns="92075" bIns="46038" numCol="1" anchor="ctr" anchorCtr="0" compatLnSpc="1">
            <a:prstTxWarp prst="textNoShape">
              <a:avLst/>
            </a:prstTxWarp>
            <a:noAutofit/>
          </a:bodyPr>
          <a:lstStyle/>
          <a:p>
            <a:r>
              <a:rPr lang="en-US">
                <a:cs typeface="Arial" panose="020B0604020202020204" pitchFamily="34" charset="0"/>
              </a:rPr>
              <a:t>Anaphylaxis: In Search of the Culprit!</a:t>
            </a:r>
          </a:p>
        </p:txBody>
      </p:sp>
      <p:sp>
        <p:nvSpPr>
          <p:cNvPr id="148483" name="Rectangle 3"/>
          <p:cNvSpPr>
            <a:spLocks noGrp="1" noChangeArrowheads="1"/>
          </p:cNvSpPr>
          <p:nvPr>
            <p:ph idx="1"/>
          </p:nvPr>
        </p:nvSpPr>
        <p:spPr>
          <a:xfrm>
            <a:off x="1143000" y="1752600"/>
            <a:ext cx="10134600" cy="4495800"/>
          </a:xfrm>
          <a:noFill/>
          <a:ln/>
        </p:spPr>
        <p:txBody>
          <a:bodyPr vert="horz" wrap="square" lIns="92075" tIns="46038" rIns="92075" bIns="46038" numCol="1" anchor="t" anchorCtr="0" compatLnSpc="1">
            <a:prstTxWarp prst="textNoShape">
              <a:avLst/>
            </a:prstTxWarp>
            <a:normAutofit/>
          </a:bodyPr>
          <a:lstStyle/>
          <a:p>
            <a:pPr>
              <a:lnSpc>
                <a:spcPct val="100000"/>
              </a:lnSpc>
              <a:spcBef>
                <a:spcPct val="0"/>
              </a:spcBef>
            </a:pPr>
            <a:r>
              <a:rPr lang="en-US">
                <a:cs typeface="Arial" panose="020B0604020202020204" pitchFamily="34" charset="0"/>
              </a:rPr>
              <a:t>Refer to Allergist/Immunologist for evaluation/management</a:t>
            </a:r>
          </a:p>
          <a:p>
            <a:pPr>
              <a:lnSpc>
                <a:spcPct val="100000"/>
              </a:lnSpc>
              <a:spcBef>
                <a:spcPct val="0"/>
              </a:spcBef>
            </a:pPr>
            <a:r>
              <a:rPr lang="en-US">
                <a:cs typeface="Arial" panose="020B0604020202020204" pitchFamily="34" charset="0"/>
              </a:rPr>
              <a:t>May evaluate for specific IgE (skin and/or blood testing) to allergens such as: </a:t>
            </a:r>
          </a:p>
          <a:p>
            <a:pPr lvl="2">
              <a:lnSpc>
                <a:spcPct val="100000"/>
              </a:lnSpc>
              <a:spcBef>
                <a:spcPct val="0"/>
              </a:spcBef>
            </a:pPr>
            <a:r>
              <a:rPr lang="en-US" sz="2400">
                <a:cs typeface="Arial" panose="020B0604020202020204" pitchFamily="34" charset="0"/>
              </a:rPr>
              <a:t>Foods </a:t>
            </a:r>
          </a:p>
          <a:p>
            <a:pPr lvl="2">
              <a:lnSpc>
                <a:spcPct val="100000"/>
              </a:lnSpc>
              <a:spcBef>
                <a:spcPct val="0"/>
              </a:spcBef>
            </a:pPr>
            <a:r>
              <a:rPr lang="en-US" sz="2400">
                <a:cs typeface="Arial" panose="020B0604020202020204" pitchFamily="34" charset="0"/>
              </a:rPr>
              <a:t>Insect venoms </a:t>
            </a:r>
          </a:p>
          <a:p>
            <a:pPr lvl="2">
              <a:lnSpc>
                <a:spcPct val="100000"/>
              </a:lnSpc>
              <a:spcBef>
                <a:spcPct val="0"/>
              </a:spcBef>
            </a:pPr>
            <a:r>
              <a:rPr lang="en-US" sz="2400">
                <a:cs typeface="Arial" panose="020B0604020202020204" pitchFamily="34" charset="0"/>
              </a:rPr>
              <a:t>Medications  </a:t>
            </a:r>
          </a:p>
          <a:p>
            <a:pPr lvl="2">
              <a:lnSpc>
                <a:spcPct val="100000"/>
              </a:lnSpc>
              <a:spcBef>
                <a:spcPct val="0"/>
              </a:spcBef>
            </a:pPr>
            <a:r>
              <a:rPr lang="en-US" sz="2400">
                <a:cs typeface="Arial" panose="020B0604020202020204" pitchFamily="34" charset="0"/>
              </a:rPr>
              <a:t>Latex</a:t>
            </a:r>
          </a:p>
          <a:p>
            <a:pPr>
              <a:lnSpc>
                <a:spcPct val="100000"/>
              </a:lnSpc>
              <a:spcBef>
                <a:spcPct val="0"/>
              </a:spcBef>
            </a:pPr>
            <a:r>
              <a:rPr lang="en-US">
                <a:cs typeface="Arial" panose="020B0604020202020204" pitchFamily="34" charset="0"/>
              </a:rPr>
              <a:t>May consider challenge under medical supervision, depending on history/test results </a:t>
            </a:r>
          </a:p>
        </p:txBody>
      </p:sp>
    </p:spTree>
    <p:extLst>
      <p:ext uri="{BB962C8B-B14F-4D97-AF65-F5344CB8AC3E}">
        <p14:creationId xmlns:p14="http://schemas.microsoft.com/office/powerpoint/2010/main" val="13494090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9452-4CA8-6E44-AB22-BE55BE87F9D4}"/>
              </a:ext>
            </a:extLst>
          </p:cNvPr>
          <p:cNvSpPr>
            <a:spLocks noGrp="1"/>
          </p:cNvSpPr>
          <p:nvPr>
            <p:ph type="title"/>
          </p:nvPr>
        </p:nvSpPr>
        <p:spPr/>
        <p:txBody>
          <a:bodyPr/>
          <a:lstStyle/>
          <a:p>
            <a:r>
              <a:rPr lang="en-US" dirty="0">
                <a:solidFill>
                  <a:schemeClr val="tx1"/>
                </a:solidFill>
              </a:rPr>
              <a:t>Objectives</a:t>
            </a:r>
          </a:p>
        </p:txBody>
      </p:sp>
      <p:sp>
        <p:nvSpPr>
          <p:cNvPr id="3" name="Content Placeholder 2">
            <a:extLst>
              <a:ext uri="{FF2B5EF4-FFF2-40B4-BE49-F238E27FC236}">
                <a16:creationId xmlns:a16="http://schemas.microsoft.com/office/drawing/2014/main" id="{B2E13D42-3639-4C40-B716-9E3A032375D5}"/>
              </a:ext>
            </a:extLst>
          </p:cNvPr>
          <p:cNvSpPr>
            <a:spLocks noGrp="1"/>
          </p:cNvSpPr>
          <p:nvPr>
            <p:ph idx="1"/>
          </p:nvPr>
        </p:nvSpPr>
        <p:spPr>
          <a:xfrm>
            <a:off x="1097280" y="2150534"/>
            <a:ext cx="10058400" cy="4023360"/>
          </a:xfrm>
        </p:spPr>
        <p:txBody>
          <a:bodyPr>
            <a:normAutofit/>
          </a:bodyPr>
          <a:lstStyle/>
          <a:p>
            <a:r>
              <a:rPr lang="en-US" altLang="en-US" sz="2800" dirty="0">
                <a:solidFill>
                  <a:schemeClr val="tx1"/>
                </a:solidFill>
              </a:rPr>
              <a:t>Be able to identify anaphylaxis</a:t>
            </a:r>
          </a:p>
          <a:p>
            <a:r>
              <a:rPr lang="en-US" altLang="en-US" sz="2800" dirty="0">
                <a:solidFill>
                  <a:schemeClr val="tx1"/>
                </a:solidFill>
              </a:rPr>
              <a:t>Understand risk factors and common triggers</a:t>
            </a:r>
          </a:p>
          <a:p>
            <a:r>
              <a:rPr lang="en-US" altLang="en-US" sz="2800" dirty="0">
                <a:solidFill>
                  <a:schemeClr val="tx1"/>
                </a:solidFill>
              </a:rPr>
              <a:t>Understand how to treat anaphylaxis</a:t>
            </a:r>
          </a:p>
          <a:p>
            <a:endParaRPr lang="en-US" dirty="0"/>
          </a:p>
        </p:txBody>
      </p:sp>
    </p:spTree>
    <p:extLst>
      <p:ext uri="{BB962C8B-B14F-4D97-AF65-F5344CB8AC3E}">
        <p14:creationId xmlns:p14="http://schemas.microsoft.com/office/powerpoint/2010/main" val="2285191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05000" y="3048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Times New Roman" panose="02020603050405020304" pitchFamily="18" charset="0"/>
                <a:cs typeface="Arial" panose="020B0604020202020204" pitchFamily="34" charset="0"/>
              </a:defRPr>
            </a:lvl1pPr>
            <a:lvl2pPr marL="742950" indent="-285750">
              <a:spcBef>
                <a:spcPct val="20000"/>
              </a:spcBef>
              <a:buChar char="–"/>
              <a:defRPr sz="2800">
                <a:solidFill>
                  <a:schemeClr val="bg1"/>
                </a:solidFill>
                <a:latin typeface="Times New Roman" panose="02020603050405020304" pitchFamily="18"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buFontTx/>
              <a:buNone/>
            </a:pPr>
            <a:r>
              <a:rPr lang="en-US" altLang="en-US" sz="4800">
                <a:solidFill>
                  <a:schemeClr val="tx1"/>
                </a:solidFill>
                <a:latin typeface="Arial" panose="020B0604020202020204" pitchFamily="34" charset="0"/>
              </a:rPr>
              <a:t>Treatment and Management </a:t>
            </a:r>
          </a:p>
        </p:txBody>
      </p:sp>
    </p:spTree>
    <p:extLst>
      <p:ext uri="{BB962C8B-B14F-4D97-AF65-F5344CB8AC3E}">
        <p14:creationId xmlns:p14="http://schemas.microsoft.com/office/powerpoint/2010/main" val="3821484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90" y="152400"/>
            <a:ext cx="10538460" cy="1143000"/>
          </a:xfrm>
        </p:spPr>
        <p:txBody>
          <a:bodyPr/>
          <a:lstStyle/>
          <a:p>
            <a:r>
              <a:rPr lang="en-US">
                <a:cs typeface="Arial" panose="020B0604020202020204" pitchFamily="34" charset="0"/>
              </a:rPr>
              <a:t>Epinephrine</a:t>
            </a:r>
          </a:p>
        </p:txBody>
      </p:sp>
      <p:sp>
        <p:nvSpPr>
          <p:cNvPr id="3" name="Content Placeholder 2"/>
          <p:cNvSpPr>
            <a:spLocks noGrp="1"/>
          </p:cNvSpPr>
          <p:nvPr>
            <p:ph idx="1"/>
          </p:nvPr>
        </p:nvSpPr>
        <p:spPr>
          <a:xfrm>
            <a:off x="948690" y="1371600"/>
            <a:ext cx="10538460" cy="4724400"/>
          </a:xfrm>
        </p:spPr>
        <p:txBody>
          <a:bodyPr>
            <a:noAutofit/>
          </a:bodyPr>
          <a:lstStyle/>
          <a:p>
            <a:r>
              <a:rPr lang="en-US" sz="2400"/>
              <a:t>The most effective treatment for anaphylaxis and should be first line agent used</a:t>
            </a:r>
          </a:p>
          <a:p>
            <a:r>
              <a:rPr lang="el-GR" sz="2400"/>
              <a:t>α</a:t>
            </a:r>
            <a:r>
              <a:rPr lang="en-US" sz="2400"/>
              <a:t> and </a:t>
            </a:r>
            <a:r>
              <a:rPr lang="el-GR" sz="2400"/>
              <a:t>β</a:t>
            </a:r>
            <a:r>
              <a:rPr lang="en-US" sz="2400"/>
              <a:t> adrenergic receptor agonist</a:t>
            </a:r>
          </a:p>
          <a:p>
            <a:pPr lvl="1"/>
            <a:r>
              <a:rPr lang="el-GR" sz="2000"/>
              <a:t>α </a:t>
            </a:r>
            <a:r>
              <a:rPr lang="en-US" sz="2000"/>
              <a:t>reverses peripheral vasodilatation, hence increasing BP and coronary artery perfusion</a:t>
            </a:r>
          </a:p>
          <a:p>
            <a:pPr lvl="1"/>
            <a:r>
              <a:rPr lang="el-GR" sz="2000"/>
              <a:t>β</a:t>
            </a:r>
            <a:r>
              <a:rPr lang="en-US" sz="2000"/>
              <a:t>-1 inotropic/chronotropic effects increase heart rate, contraction strength</a:t>
            </a:r>
          </a:p>
          <a:p>
            <a:pPr lvl="1"/>
            <a:r>
              <a:rPr lang="el-GR" sz="2000"/>
              <a:t>β</a:t>
            </a:r>
            <a:r>
              <a:rPr lang="en-US" sz="2000"/>
              <a:t>-2 relaxes airway smooth muscle (bronchodilator)</a:t>
            </a:r>
          </a:p>
          <a:p>
            <a:pPr marL="457200" lvl="1" indent="0">
              <a:buNone/>
            </a:pPr>
            <a:endParaRPr lang="en-US" sz="2000" b="1"/>
          </a:p>
          <a:p>
            <a:r>
              <a:rPr lang="en-US" sz="2400" u="sng"/>
              <a:t>No absolute contraindication </a:t>
            </a:r>
            <a:r>
              <a:rPr lang="en-US" sz="2400"/>
              <a:t>for treatment of anaphylaxis</a:t>
            </a:r>
          </a:p>
          <a:p>
            <a:r>
              <a:rPr lang="en-US" sz="2400"/>
              <a:t>Failure to administer early in reaction repeatedly linked with fatalities</a:t>
            </a:r>
          </a:p>
          <a:p>
            <a:r>
              <a:rPr lang="en-US" sz="2400"/>
              <a:t>Do not rely on antihistamines, bronchodilators</a:t>
            </a:r>
          </a:p>
        </p:txBody>
      </p:sp>
      <p:sp>
        <p:nvSpPr>
          <p:cNvPr id="5" name="TextBox 4">
            <a:extLst>
              <a:ext uri="{FF2B5EF4-FFF2-40B4-BE49-F238E27FC236}">
                <a16:creationId xmlns:a16="http://schemas.microsoft.com/office/drawing/2014/main" id="{B46CCBB8-B622-4F7C-8299-D6E3A275799A}"/>
              </a:ext>
            </a:extLst>
          </p:cNvPr>
          <p:cNvSpPr txBox="1"/>
          <p:nvPr/>
        </p:nvSpPr>
        <p:spPr>
          <a:xfrm>
            <a:off x="5739786" y="6172200"/>
            <a:ext cx="6048261" cy="738664"/>
          </a:xfrm>
          <a:prstGeom prst="rect">
            <a:avLst/>
          </a:prstGeom>
          <a:noFill/>
        </p:spPr>
        <p:txBody>
          <a:bodyPr wrap="square" rtlCol="0">
            <a:spAutoFit/>
          </a:bodyPr>
          <a:lstStyle/>
          <a:p>
            <a:pPr algn="r"/>
            <a:r>
              <a:rPr lang="en-US" sz="1200" i="1">
                <a:solidFill>
                  <a:srgbClr val="015486"/>
                </a:solidFill>
                <a:latin typeface="Segoe UI Semilight" panose="020B0402040204020203" pitchFamily="34" charset="0"/>
                <a:cs typeface="Segoe UI Semilight" panose="020B0402040204020203" pitchFamily="34" charset="0"/>
              </a:rPr>
              <a:t>Bock, S.A., et al. Fatalities due to anaphylactic reactions to foods. J Allergy Clin Immunol. 2001 Jan; 107: 191–193.  Shaker MS, et al. </a:t>
            </a:r>
            <a:r>
              <a:rPr lang="en-US" sz="1200" b="0" i="0" u="none" strike="noStrike" baseline="0">
                <a:solidFill>
                  <a:srgbClr val="015486"/>
                </a:solidFill>
                <a:latin typeface="Segoe UI Semilight" panose="020B0402040204020203" pitchFamily="34" charset="0"/>
                <a:cs typeface="Segoe UI Semilight" panose="020B0402040204020203" pitchFamily="34" charset="0"/>
              </a:rPr>
              <a:t>J Allergy Clin Immunol 2020;145:1082-123</a:t>
            </a:r>
            <a:endParaRPr lang="en-US" sz="1200" i="1">
              <a:solidFill>
                <a:srgbClr val="015486"/>
              </a:solidFill>
              <a:latin typeface="Segoe UI Semilight" panose="020B0402040204020203" pitchFamily="34" charset="0"/>
              <a:cs typeface="Segoe UI Semilight" panose="020B0402040204020203" pitchFamily="34" charset="0"/>
            </a:endParaRPr>
          </a:p>
          <a:p>
            <a:pPr algn="r"/>
            <a:endParaRPr lang="en-US">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44589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807720" y="707570"/>
            <a:ext cx="10576560" cy="685800"/>
          </a:xfrm>
        </p:spPr>
        <p:txBody>
          <a:bodyPr>
            <a:noAutofit/>
          </a:bodyPr>
          <a:lstStyle/>
          <a:p>
            <a:r>
              <a:rPr lang="en-US" altLang="en-US" dirty="0">
                <a:solidFill>
                  <a:schemeClr val="tx1"/>
                </a:solidFill>
              </a:rPr>
              <a:t>Management: Immediate Treatment</a:t>
            </a:r>
          </a:p>
        </p:txBody>
      </p:sp>
      <p:sp>
        <p:nvSpPr>
          <p:cNvPr id="4" name="Content Placeholder 3"/>
          <p:cNvSpPr>
            <a:spLocks noGrp="1"/>
          </p:cNvSpPr>
          <p:nvPr>
            <p:ph idx="1"/>
          </p:nvPr>
        </p:nvSpPr>
        <p:spPr>
          <a:xfrm>
            <a:off x="657498" y="1781967"/>
            <a:ext cx="10576560" cy="4890976"/>
          </a:xfrm>
        </p:spPr>
        <p:txBody>
          <a:bodyPr>
            <a:normAutofit/>
          </a:bodyPr>
          <a:lstStyle/>
          <a:p>
            <a:pPr>
              <a:lnSpc>
                <a:spcPct val="100000"/>
              </a:lnSpc>
              <a:spcBef>
                <a:spcPts val="0"/>
              </a:spcBef>
            </a:pPr>
            <a:r>
              <a:rPr lang="en-US" sz="2400" dirty="0">
                <a:solidFill>
                  <a:schemeClr val="tx1"/>
                </a:solidFill>
              </a:rPr>
              <a:t>EPINEPHRINE </a:t>
            </a:r>
          </a:p>
          <a:p>
            <a:pPr lvl="1">
              <a:lnSpc>
                <a:spcPct val="100000"/>
              </a:lnSpc>
              <a:spcBef>
                <a:spcPts val="0"/>
              </a:spcBef>
            </a:pPr>
            <a:r>
              <a:rPr lang="en-US" sz="2000" dirty="0">
                <a:solidFill>
                  <a:schemeClr val="tx1"/>
                </a:solidFill>
              </a:rPr>
              <a:t>Primary and most important treatment</a:t>
            </a:r>
          </a:p>
          <a:p>
            <a:pPr lvl="1">
              <a:lnSpc>
                <a:spcPct val="100000"/>
              </a:lnSpc>
              <a:spcBef>
                <a:spcPts val="0"/>
              </a:spcBef>
            </a:pPr>
            <a:r>
              <a:rPr lang="en-US" sz="2000" dirty="0">
                <a:solidFill>
                  <a:schemeClr val="tx1"/>
                </a:solidFill>
              </a:rPr>
              <a:t>Dose</a:t>
            </a:r>
            <a:r>
              <a:rPr lang="en-US" sz="2400" dirty="0">
                <a:solidFill>
                  <a:schemeClr val="tx1"/>
                </a:solidFill>
              </a:rPr>
              <a:t> </a:t>
            </a:r>
          </a:p>
          <a:p>
            <a:pPr lvl="2">
              <a:lnSpc>
                <a:spcPct val="100000"/>
              </a:lnSpc>
              <a:spcBef>
                <a:spcPts val="0"/>
              </a:spcBef>
            </a:pPr>
            <a:r>
              <a:rPr lang="en-US" sz="1600" dirty="0">
                <a:solidFill>
                  <a:schemeClr val="tx1"/>
                </a:solidFill>
              </a:rPr>
              <a:t>Adults 0.3-0.5 mg IM</a:t>
            </a:r>
          </a:p>
          <a:p>
            <a:pPr lvl="2">
              <a:lnSpc>
                <a:spcPct val="100000"/>
              </a:lnSpc>
              <a:spcBef>
                <a:spcPts val="0"/>
              </a:spcBef>
            </a:pPr>
            <a:r>
              <a:rPr lang="en-US" sz="1600" dirty="0">
                <a:solidFill>
                  <a:schemeClr val="tx1"/>
                </a:solidFill>
              </a:rPr>
              <a:t>Children 0.15 mg IM</a:t>
            </a:r>
          </a:p>
          <a:p>
            <a:pPr>
              <a:lnSpc>
                <a:spcPct val="100000"/>
              </a:lnSpc>
              <a:spcBef>
                <a:spcPts val="0"/>
              </a:spcBef>
            </a:pPr>
            <a:r>
              <a:rPr lang="en-US" sz="2400" dirty="0">
                <a:solidFill>
                  <a:schemeClr val="tx1"/>
                </a:solidFill>
              </a:rPr>
              <a:t>Keep patient lying down or in a semi-recumbent position</a:t>
            </a:r>
          </a:p>
          <a:p>
            <a:pPr lvl="1">
              <a:lnSpc>
                <a:spcPct val="100000"/>
              </a:lnSpc>
              <a:spcBef>
                <a:spcPts val="0"/>
              </a:spcBef>
            </a:pPr>
            <a:r>
              <a:rPr lang="en-US" sz="2000" dirty="0">
                <a:solidFill>
                  <a:schemeClr val="tx1"/>
                </a:solidFill>
              </a:rPr>
              <a:t>May place on side if unconscious or vomiting</a:t>
            </a:r>
            <a:r>
              <a:rPr lang="en-US" sz="2400" dirty="0">
                <a:solidFill>
                  <a:schemeClr val="tx1"/>
                </a:solidFill>
              </a:rPr>
              <a:t> </a:t>
            </a:r>
          </a:p>
          <a:p>
            <a:pPr>
              <a:lnSpc>
                <a:spcPct val="100000"/>
              </a:lnSpc>
              <a:spcBef>
                <a:spcPts val="0"/>
              </a:spcBef>
            </a:pPr>
            <a:r>
              <a:rPr lang="en-US" sz="2400" dirty="0">
                <a:solidFill>
                  <a:schemeClr val="tx1"/>
                </a:solidFill>
              </a:rPr>
              <a:t>Always give epinephrine first before asthma reliever inhaler for airway symptoms in patients with both asthma and anaphylaxis</a:t>
            </a:r>
          </a:p>
          <a:p>
            <a:pPr>
              <a:lnSpc>
                <a:spcPct val="100000"/>
              </a:lnSpc>
              <a:spcBef>
                <a:spcPts val="0"/>
              </a:spcBef>
            </a:pPr>
            <a:r>
              <a:rPr lang="en-US" sz="2400" dirty="0">
                <a:solidFill>
                  <a:schemeClr val="tx1"/>
                </a:solidFill>
              </a:rPr>
              <a:t>***if treat with epi, need to go to ED ***</a:t>
            </a:r>
          </a:p>
          <a:p>
            <a:pPr marL="0" indent="0">
              <a:lnSpc>
                <a:spcPct val="100000"/>
              </a:lnSpc>
              <a:spcBef>
                <a:spcPts val="0"/>
              </a:spcBef>
              <a:buNone/>
            </a:pPr>
            <a:endParaRPr lang="en-US" sz="2400" dirty="0"/>
          </a:p>
        </p:txBody>
      </p:sp>
      <p:sp>
        <p:nvSpPr>
          <p:cNvPr id="2" name="TextBox 1">
            <a:extLst>
              <a:ext uri="{FF2B5EF4-FFF2-40B4-BE49-F238E27FC236}">
                <a16:creationId xmlns:a16="http://schemas.microsoft.com/office/drawing/2014/main" id="{C73C4EB7-B503-787E-4CCC-74044A397C94}"/>
              </a:ext>
            </a:extLst>
          </p:cNvPr>
          <p:cNvSpPr txBox="1"/>
          <p:nvPr/>
        </p:nvSpPr>
        <p:spPr>
          <a:xfrm>
            <a:off x="6655981" y="6103088"/>
            <a:ext cx="4795284" cy="461665"/>
          </a:xfrm>
          <a:prstGeom prst="rect">
            <a:avLst/>
          </a:prstGeom>
          <a:noFill/>
        </p:spPr>
        <p:txBody>
          <a:bodyPr wrap="square" rtlCol="0">
            <a:spAutoFit/>
          </a:bodyPr>
          <a:lstStyle/>
          <a:p>
            <a:pPr marL="0" indent="0" algn="r">
              <a:lnSpc>
                <a:spcPct val="100000"/>
              </a:lnSpc>
              <a:spcBef>
                <a:spcPts val="0"/>
              </a:spcBef>
              <a:buNone/>
            </a:pPr>
            <a:r>
              <a:rPr lang="en-CA" sz="1200" i="1">
                <a:solidFill>
                  <a:srgbClr val="015486"/>
                </a:solidFill>
                <a:latin typeface="Segoe UI Semilight" panose="020B0402040204020203" pitchFamily="34" charset="0"/>
                <a:cs typeface="Segoe UI Semilight" panose="020B0402040204020203" pitchFamily="34" charset="0"/>
              </a:rPr>
              <a:t>Lieberman P et al. / Ann Allergy Asthma Immunol 115 (2015) 341e384</a:t>
            </a:r>
            <a:r>
              <a:rPr lang="en-CA" sz="1200">
                <a:solidFill>
                  <a:srgbClr val="015486"/>
                </a:solidFill>
                <a:latin typeface="Segoe UI Semilight" panose="020B0402040204020203" pitchFamily="34" charset="0"/>
                <a:cs typeface="Segoe UI Semilight" panose="020B0402040204020203" pitchFamily="34" charset="0"/>
              </a:rPr>
              <a:t>.</a:t>
            </a:r>
            <a:r>
              <a:rPr lang="en-US" sz="1200" i="1">
                <a:solidFill>
                  <a:srgbClr val="015486"/>
                </a:solidFill>
                <a:effectLst/>
                <a:latin typeface="Segoe UI Semilight" panose="020B0402040204020203" pitchFamily="34" charset="0"/>
                <a:ea typeface="Calibri" panose="020F0502020204030204" pitchFamily="34" charset="0"/>
                <a:cs typeface="Segoe UI Semilight" panose="020B0402040204020203" pitchFamily="34" charset="0"/>
              </a:rPr>
              <a:t> </a:t>
            </a:r>
            <a:r>
              <a:rPr lang="en-US" sz="1200" i="1">
                <a:solidFill>
                  <a:srgbClr val="015486"/>
                </a:solidFill>
                <a:latin typeface="Segoe UI Semilight" panose="020B0402040204020203" pitchFamily="34" charset="0"/>
                <a:cs typeface="Segoe UI Semilight" panose="020B0402040204020203" pitchFamily="34" charset="0"/>
              </a:rPr>
              <a:t>Shaker MS, et al. </a:t>
            </a:r>
            <a:r>
              <a:rPr lang="en-US" sz="1200" b="0" i="0" u="none" strike="noStrike" baseline="0">
                <a:solidFill>
                  <a:srgbClr val="015486"/>
                </a:solidFill>
                <a:latin typeface="Segoe UI Semilight" panose="020B0402040204020203" pitchFamily="34" charset="0"/>
                <a:cs typeface="Segoe UI Semilight" panose="020B0402040204020203" pitchFamily="34" charset="0"/>
              </a:rPr>
              <a:t>J Allergy Clin Immunol 2020;145:1082-123</a:t>
            </a:r>
            <a:endParaRPr lang="en-CA"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36121193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90600" y="533400"/>
            <a:ext cx="10363200" cy="762000"/>
          </a:xfrm>
        </p:spPr>
        <p:txBody>
          <a:bodyPr>
            <a:normAutofit/>
          </a:bodyPr>
          <a:lstStyle/>
          <a:p>
            <a:r>
              <a:rPr lang="en-US"/>
              <a:t>Outdated Epinephrine Loses Efficacy </a:t>
            </a:r>
          </a:p>
        </p:txBody>
      </p:sp>
      <p:sp>
        <p:nvSpPr>
          <p:cNvPr id="175107" name="Rectangle 3"/>
          <p:cNvSpPr>
            <a:spLocks noGrp="1" noChangeArrowheads="1"/>
          </p:cNvSpPr>
          <p:nvPr>
            <p:ph type="body" sz="half" idx="2"/>
          </p:nvPr>
        </p:nvSpPr>
        <p:spPr>
          <a:xfrm>
            <a:off x="990600" y="1524000"/>
            <a:ext cx="9906000" cy="3810000"/>
          </a:xfrm>
        </p:spPr>
        <p:txBody>
          <a:bodyPr>
            <a:noAutofit/>
          </a:bodyPr>
          <a:lstStyle/>
          <a:p>
            <a:pPr marL="609600" indent="-609600">
              <a:lnSpc>
                <a:spcPct val="110000"/>
              </a:lnSpc>
              <a:spcBef>
                <a:spcPct val="0"/>
              </a:spcBef>
            </a:pPr>
            <a:r>
              <a:rPr lang="en-US">
                <a:cs typeface="Arial" panose="020B0604020202020204" pitchFamily="34" charset="0"/>
              </a:rPr>
              <a:t>With time, percent of dose and bioavailability reduced</a:t>
            </a:r>
          </a:p>
          <a:p>
            <a:pPr marL="609600" indent="-609600">
              <a:lnSpc>
                <a:spcPct val="110000"/>
              </a:lnSpc>
              <a:spcBef>
                <a:spcPct val="0"/>
              </a:spcBef>
            </a:pPr>
            <a:r>
              <a:rPr lang="en-US">
                <a:cs typeface="Arial" panose="020B0604020202020204" pitchFamily="34" charset="0"/>
              </a:rPr>
              <a:t>Improper storage and exposure to sunlight/heat increase degradation</a:t>
            </a:r>
          </a:p>
          <a:p>
            <a:pPr marL="609600" indent="-609600">
              <a:lnSpc>
                <a:spcPct val="110000"/>
              </a:lnSpc>
              <a:spcBef>
                <a:spcPct val="0"/>
              </a:spcBef>
            </a:pPr>
            <a:r>
              <a:rPr lang="en-US">
                <a:cs typeface="Arial" panose="020B0604020202020204" pitchFamily="34" charset="0"/>
              </a:rPr>
              <a:t>Degradation often occurs without a color change in the epinephrine solution </a:t>
            </a:r>
          </a:p>
          <a:p>
            <a:pPr marL="609600" indent="-609600">
              <a:lnSpc>
                <a:spcPct val="110000"/>
              </a:lnSpc>
              <a:spcBef>
                <a:spcPct val="0"/>
              </a:spcBef>
            </a:pPr>
            <a:r>
              <a:rPr lang="en-US">
                <a:cs typeface="Arial" panose="020B0604020202020204" pitchFamily="34" charset="0"/>
              </a:rPr>
              <a:t>BUT EXPIRED EPINEPHRINE IS BETTER THAN NO EPINEPHRINE!</a:t>
            </a:r>
          </a:p>
        </p:txBody>
      </p:sp>
      <p:sp>
        <p:nvSpPr>
          <p:cNvPr id="175108" name="Text Box 4"/>
          <p:cNvSpPr txBox="1">
            <a:spLocks noChangeArrowheads="1"/>
          </p:cNvSpPr>
          <p:nvPr/>
        </p:nvSpPr>
        <p:spPr bwMode="auto">
          <a:xfrm>
            <a:off x="5549931" y="6186100"/>
            <a:ext cx="6111875" cy="276999"/>
          </a:xfrm>
          <a:prstGeom prst="rect">
            <a:avLst/>
          </a:prstGeom>
          <a:noFill/>
          <a:ln w="9525">
            <a:noFill/>
            <a:miter lim="800000"/>
            <a:headEnd/>
            <a:tailEnd/>
          </a:ln>
          <a:effectLst/>
        </p:spPr>
        <p:txBody>
          <a:bodyPr>
            <a:spAutoFit/>
          </a:bodyPr>
          <a:lstStyle/>
          <a:p>
            <a:pPr algn="r"/>
            <a:r>
              <a:rPr lang="en-US" sz="1200" i="1">
                <a:solidFill>
                  <a:srgbClr val="015486"/>
                </a:solidFill>
                <a:latin typeface="Segoe UI Semilight" panose="020B0402040204020203" pitchFamily="34" charset="0"/>
                <a:cs typeface="Segoe UI Semilight" panose="020B0402040204020203" pitchFamily="34" charset="0"/>
              </a:rPr>
              <a:t>Simons FER et al. J Allergy Clin Immunol 2000;105:1025-30</a:t>
            </a:r>
          </a:p>
        </p:txBody>
      </p:sp>
    </p:spTree>
    <p:extLst>
      <p:ext uri="{BB962C8B-B14F-4D97-AF65-F5344CB8AC3E}">
        <p14:creationId xmlns:p14="http://schemas.microsoft.com/office/powerpoint/2010/main" val="137411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white and red nail polish&#10;&#10;Description automatically generated">
            <a:extLst>
              <a:ext uri="{FF2B5EF4-FFF2-40B4-BE49-F238E27FC236}">
                <a16:creationId xmlns:a16="http://schemas.microsoft.com/office/drawing/2014/main" id="{1D9061DA-E070-41FF-2E0A-9BDFB00509FF}"/>
              </a:ext>
            </a:extLst>
          </p:cNvPr>
          <p:cNvPicPr>
            <a:picLocks noChangeAspect="1"/>
          </p:cNvPicPr>
          <p:nvPr/>
        </p:nvPicPr>
        <p:blipFill>
          <a:blip r:embed="rId3"/>
          <a:stretch>
            <a:fillRect/>
          </a:stretch>
        </p:blipFill>
        <p:spPr>
          <a:xfrm>
            <a:off x="9035598" y="1246498"/>
            <a:ext cx="2298087" cy="3386919"/>
          </a:xfrm>
          <a:prstGeom prst="rect">
            <a:avLst/>
          </a:prstGeom>
        </p:spPr>
      </p:pic>
      <p:sp>
        <p:nvSpPr>
          <p:cNvPr id="2" name="Title 1"/>
          <p:cNvSpPr>
            <a:spLocks noGrp="1"/>
          </p:cNvSpPr>
          <p:nvPr>
            <p:ph type="title"/>
          </p:nvPr>
        </p:nvSpPr>
        <p:spPr>
          <a:xfrm>
            <a:off x="838200" y="205901"/>
            <a:ext cx="10515600" cy="1325563"/>
          </a:xfrm>
        </p:spPr>
        <p:txBody>
          <a:bodyPr/>
          <a:lstStyle/>
          <a:p>
            <a:r>
              <a:rPr lang="en-US"/>
              <a:t>New Alternatives* to Auto-Injectors</a:t>
            </a:r>
          </a:p>
        </p:txBody>
      </p:sp>
      <p:sp>
        <p:nvSpPr>
          <p:cNvPr id="3" name="Content Placeholder 2"/>
          <p:cNvSpPr>
            <a:spLocks noGrp="1"/>
          </p:cNvSpPr>
          <p:nvPr>
            <p:ph idx="1"/>
          </p:nvPr>
        </p:nvSpPr>
        <p:spPr>
          <a:xfrm>
            <a:off x="838200" y="1772358"/>
            <a:ext cx="6568440" cy="3499555"/>
          </a:xfrm>
        </p:spPr>
        <p:txBody>
          <a:bodyPr lIns="91440" tIns="45720" rIns="91440" bIns="45720" anchor="t">
            <a:normAutofit/>
          </a:bodyPr>
          <a:lstStyle/>
          <a:p>
            <a:pPr marL="0" indent="0">
              <a:buNone/>
            </a:pPr>
            <a:r>
              <a:rPr lang="en-US" b="1" dirty="0">
                <a:latin typeface="Arial"/>
                <a:cs typeface="Arial"/>
              </a:rPr>
              <a:t>Epinephrine Nasal Sprays</a:t>
            </a:r>
            <a:endParaRPr lang="en-US" dirty="0">
              <a:latin typeface="Arial"/>
              <a:cs typeface="Arial"/>
            </a:endParaRPr>
          </a:p>
          <a:p>
            <a:pPr fontAlgn="base"/>
            <a:r>
              <a:rPr lang="en-US" dirty="0" err="1">
                <a:latin typeface="Arial"/>
                <a:cs typeface="Arial"/>
              </a:rPr>
              <a:t>neffy</a:t>
            </a:r>
            <a:r>
              <a:rPr lang="en-US" dirty="0">
                <a:latin typeface="Arial"/>
                <a:cs typeface="Arial"/>
              </a:rPr>
              <a:t>®– ARS Pharmaceuticals</a:t>
            </a:r>
          </a:p>
          <a:p>
            <a:pPr marL="0" indent="0">
              <a:buNone/>
            </a:pPr>
            <a:br>
              <a:rPr lang="en-US" dirty="0"/>
            </a:br>
            <a:r>
              <a:rPr lang="en-US" b="1" dirty="0">
                <a:latin typeface="Arial"/>
                <a:cs typeface="Arial"/>
              </a:rPr>
              <a:t>Epinephrine Sublingual Film</a:t>
            </a:r>
            <a:endParaRPr lang="en-US" dirty="0">
              <a:latin typeface="Arial"/>
              <a:cs typeface="Arial"/>
            </a:endParaRPr>
          </a:p>
          <a:p>
            <a:pPr fontAlgn="base"/>
            <a:r>
              <a:rPr lang="en-US" dirty="0">
                <a:latin typeface="Arial"/>
                <a:cs typeface="Arial"/>
              </a:rPr>
              <a:t>AQST-109 - </a:t>
            </a:r>
            <a:r>
              <a:rPr lang="en-US" dirty="0" err="1">
                <a:latin typeface="Arial"/>
                <a:cs typeface="Arial"/>
              </a:rPr>
              <a:t>Aquestive</a:t>
            </a:r>
            <a:r>
              <a:rPr lang="en-US" dirty="0">
                <a:latin typeface="Arial"/>
                <a:cs typeface="Arial"/>
              </a:rPr>
              <a:t> Therapeutics</a:t>
            </a:r>
          </a:p>
          <a:p>
            <a:endParaRPr lang="en-US" dirty="0"/>
          </a:p>
          <a:p>
            <a:pPr marL="0" indent="0">
              <a:buNone/>
            </a:pPr>
            <a:r>
              <a:rPr lang="en-US" sz="1500" i="1" dirty="0">
                <a:latin typeface="Arial"/>
                <a:cs typeface="Arial"/>
              </a:rPr>
              <a:t>*</a:t>
            </a:r>
            <a:r>
              <a:rPr lang="en-US" sz="1500" dirty="0" err="1">
                <a:latin typeface="Arial"/>
                <a:cs typeface="Arial"/>
              </a:rPr>
              <a:t>Neffy</a:t>
            </a:r>
            <a:r>
              <a:rPr lang="en-US" sz="1000" baseline="30000" dirty="0">
                <a:latin typeface="Arial"/>
                <a:cs typeface="Arial"/>
              </a:rPr>
              <a:t>®</a:t>
            </a:r>
            <a:r>
              <a:rPr lang="en-US" sz="1000" i="1" baseline="30000" dirty="0">
                <a:latin typeface="Arial"/>
                <a:cs typeface="Arial"/>
              </a:rPr>
              <a:t> </a:t>
            </a:r>
            <a:r>
              <a:rPr lang="en-US" sz="1500" i="1" dirty="0">
                <a:latin typeface="Arial"/>
                <a:cs typeface="Arial"/>
              </a:rPr>
              <a:t>was approved by the FDA 8/2024. All other products are in development </a:t>
            </a:r>
            <a:endParaRPr lang="en-US" dirty="0"/>
          </a:p>
        </p:txBody>
      </p:sp>
      <p:sp>
        <p:nvSpPr>
          <p:cNvPr id="10" name="Wave 9">
            <a:extLst>
              <a:ext uri="{FF2B5EF4-FFF2-40B4-BE49-F238E27FC236}">
                <a16:creationId xmlns:a16="http://schemas.microsoft.com/office/drawing/2014/main" id="{1B6F7ED4-2A58-C5CC-5E40-02F62403D5EA}"/>
              </a:ext>
            </a:extLst>
          </p:cNvPr>
          <p:cNvSpPr/>
          <p:nvPr/>
        </p:nvSpPr>
        <p:spPr>
          <a:xfrm rot="420000">
            <a:off x="7957566" y="4146043"/>
            <a:ext cx="1442103" cy="1383214"/>
          </a:xfrm>
          <a:prstGeom prst="wave">
            <a:avLst/>
          </a:prstGeom>
          <a:solidFill>
            <a:schemeClr val="accent1">
              <a:lumMod val="40000"/>
              <a:lumOff val="6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6D3B00-77FE-39BB-6F9A-A3DAA00643C6}"/>
              </a:ext>
            </a:extLst>
          </p:cNvPr>
          <p:cNvSpPr txBox="1"/>
          <p:nvPr/>
        </p:nvSpPr>
        <p:spPr>
          <a:xfrm rot="16200000">
            <a:off x="8168698" y="3881064"/>
            <a:ext cx="112995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L3 </a:t>
            </a:r>
            <a:r>
              <a:rPr lang="en-US" err="1">
                <a:solidFill>
                  <a:srgbClr val="FFFFFF"/>
                </a:solidFill>
                <a:ea typeface="Calibri"/>
                <a:cs typeface="Calibri"/>
              </a:rPr>
              <a:t>L3</a:t>
            </a:r>
            <a:endParaRPr lang="en-US">
              <a:solidFill>
                <a:srgbClr val="FFFFFF"/>
              </a:solidFill>
              <a:ea typeface="Calibri"/>
              <a:cs typeface="Calibri"/>
            </a:endParaRPr>
          </a:p>
          <a:p>
            <a:r>
              <a:rPr lang="en-US">
                <a:solidFill>
                  <a:srgbClr val="FFFFFF"/>
                </a:solidFill>
                <a:ea typeface="Calibri"/>
                <a:cs typeface="Calibri"/>
              </a:rPr>
              <a:t> L3 </a:t>
            </a:r>
            <a:r>
              <a:rPr lang="en-US" err="1">
                <a:solidFill>
                  <a:srgbClr val="FFFFFF"/>
                </a:solidFill>
                <a:ea typeface="Calibri"/>
                <a:cs typeface="Calibri"/>
              </a:rPr>
              <a:t>L3</a:t>
            </a:r>
          </a:p>
          <a:p>
            <a:r>
              <a:rPr lang="en-US">
                <a:solidFill>
                  <a:srgbClr val="FFFFFF"/>
                </a:solidFill>
                <a:ea typeface="Calibri"/>
                <a:cs typeface="Calibri"/>
              </a:rPr>
              <a:t>L3 </a:t>
            </a:r>
            <a:r>
              <a:rPr lang="en-US" err="1">
                <a:solidFill>
                  <a:srgbClr val="FFFFFF"/>
                </a:solidFill>
                <a:ea typeface="Calibri"/>
                <a:cs typeface="Calibri"/>
              </a:rPr>
              <a:t>L3</a:t>
            </a:r>
            <a:endParaRPr lang="en-US">
              <a:solidFill>
                <a:srgbClr val="FFFFFF"/>
              </a:solidFill>
              <a:ea typeface="Calibri"/>
              <a:cs typeface="Calibri"/>
            </a:endParaRPr>
          </a:p>
          <a:p>
            <a:r>
              <a:rPr lang="en-US">
                <a:solidFill>
                  <a:srgbClr val="FFFFFF"/>
                </a:solidFill>
                <a:ea typeface="Calibri"/>
                <a:cs typeface="Calibri"/>
              </a:rPr>
              <a:t> L3</a:t>
            </a:r>
          </a:p>
          <a:p>
            <a:r>
              <a:rPr lang="en-US">
                <a:solidFill>
                  <a:srgbClr val="FFFFFF"/>
                </a:solidFill>
                <a:ea typeface="Calibri"/>
                <a:cs typeface="Calibri"/>
              </a:rPr>
              <a:t>L3 L</a:t>
            </a:r>
          </a:p>
        </p:txBody>
      </p:sp>
      <p:sp>
        <p:nvSpPr>
          <p:cNvPr id="9" name="TextBox 8">
            <a:extLst>
              <a:ext uri="{FF2B5EF4-FFF2-40B4-BE49-F238E27FC236}">
                <a16:creationId xmlns:a16="http://schemas.microsoft.com/office/drawing/2014/main" id="{AF848842-699B-F53D-FAEE-92C5B3CF9796}"/>
              </a:ext>
            </a:extLst>
          </p:cNvPr>
          <p:cNvSpPr txBox="1"/>
          <p:nvPr/>
        </p:nvSpPr>
        <p:spPr>
          <a:xfrm rot="16380000">
            <a:off x="8797255" y="5007503"/>
            <a:ext cx="5075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FFFF"/>
                </a:solidFill>
                <a:ea typeface="Calibri"/>
                <a:cs typeface="Calibri"/>
              </a:rPr>
              <a:t>L3</a:t>
            </a:r>
            <a:endParaRPr lang="en-US">
              <a:solidFill>
                <a:srgbClr val="FFFFFF"/>
              </a:solidFill>
            </a:endParaRPr>
          </a:p>
        </p:txBody>
      </p:sp>
    </p:spTree>
    <p:extLst>
      <p:ext uri="{BB962C8B-B14F-4D97-AF65-F5344CB8AC3E}">
        <p14:creationId xmlns:p14="http://schemas.microsoft.com/office/powerpoint/2010/main" val="1030485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914400" y="609600"/>
            <a:ext cx="10515600" cy="1447800"/>
          </a:xfrm>
          <a:noFill/>
          <a:ln/>
        </p:spPr>
        <p:txBody>
          <a:bodyPr vert="horz" wrap="square" lIns="90488" tIns="44450" rIns="90488" bIns="44450" numCol="1" anchor="ctr" anchorCtr="0" compatLnSpc="1">
            <a:prstTxWarp prst="textNoShape">
              <a:avLst/>
            </a:prstTxWarp>
          </a:bodyPr>
          <a:lstStyle/>
          <a:p>
            <a:r>
              <a:rPr lang="en-US" dirty="0">
                <a:cs typeface="Arial" panose="020B0604020202020204" pitchFamily="34" charset="0"/>
              </a:rPr>
              <a:t>3 R’s of an Anaphylaxis Emergency Action Plan</a:t>
            </a:r>
          </a:p>
        </p:txBody>
      </p:sp>
      <p:sp>
        <p:nvSpPr>
          <p:cNvPr id="158723" name="Rectangle 3"/>
          <p:cNvSpPr>
            <a:spLocks noGrp="1" noChangeArrowheads="1"/>
          </p:cNvSpPr>
          <p:nvPr>
            <p:ph idx="1"/>
          </p:nvPr>
        </p:nvSpPr>
        <p:spPr>
          <a:xfrm>
            <a:off x="2590800" y="2362200"/>
            <a:ext cx="6911975" cy="2819400"/>
          </a:xfrm>
          <a:noFill/>
          <a:ln/>
        </p:spPr>
        <p:txBody>
          <a:bodyPr vert="horz" wrap="square" lIns="90488" tIns="44450" rIns="90488" bIns="44450" numCol="1" anchor="t" anchorCtr="0" compatLnSpc="1">
            <a:prstTxWarp prst="textNoShape">
              <a:avLst/>
            </a:prstTxWarp>
            <a:normAutofit lnSpcReduction="10000"/>
          </a:bodyPr>
          <a:lstStyle/>
          <a:p>
            <a:pPr>
              <a:lnSpc>
                <a:spcPct val="160000"/>
              </a:lnSpc>
              <a:spcBef>
                <a:spcPct val="0"/>
              </a:spcBef>
              <a:buSzPct val="60000"/>
            </a:pPr>
            <a:r>
              <a:rPr lang="en-US" sz="4000" b="1">
                <a:solidFill>
                  <a:srgbClr val="FF0000"/>
                </a:solidFill>
              </a:rPr>
              <a:t>R</a:t>
            </a:r>
            <a:r>
              <a:rPr lang="en-US" sz="3200"/>
              <a:t>ecognize</a:t>
            </a:r>
            <a:r>
              <a:rPr lang="en-US" sz="3200">
                <a:solidFill>
                  <a:schemeClr val="bg1"/>
                </a:solidFill>
              </a:rPr>
              <a:t> </a:t>
            </a:r>
            <a:r>
              <a:rPr lang="en-US" sz="3200"/>
              <a:t>symptoms early</a:t>
            </a:r>
          </a:p>
          <a:p>
            <a:pPr>
              <a:lnSpc>
                <a:spcPct val="160000"/>
              </a:lnSpc>
              <a:spcBef>
                <a:spcPct val="0"/>
              </a:spcBef>
              <a:buSzPct val="60000"/>
            </a:pPr>
            <a:r>
              <a:rPr lang="en-US" sz="4000" b="1">
                <a:solidFill>
                  <a:srgbClr val="FF0000"/>
                </a:solidFill>
              </a:rPr>
              <a:t>R</a:t>
            </a:r>
            <a:r>
              <a:rPr lang="en-US" sz="3200"/>
              <a:t>espond quickly</a:t>
            </a:r>
          </a:p>
          <a:p>
            <a:pPr>
              <a:lnSpc>
                <a:spcPct val="160000"/>
              </a:lnSpc>
              <a:spcBef>
                <a:spcPct val="0"/>
              </a:spcBef>
              <a:buSzPct val="60000"/>
            </a:pPr>
            <a:r>
              <a:rPr lang="en-US" sz="4000" b="1">
                <a:solidFill>
                  <a:srgbClr val="FF0000"/>
                </a:solidFill>
              </a:rPr>
              <a:t>R</a:t>
            </a:r>
            <a:r>
              <a:rPr lang="en-US" sz="3200"/>
              <a:t>eview</a:t>
            </a:r>
            <a:r>
              <a:rPr lang="en-US" sz="3200">
                <a:solidFill>
                  <a:schemeClr val="bg1"/>
                </a:solidFill>
              </a:rPr>
              <a:t> </a:t>
            </a:r>
            <a:r>
              <a:rPr lang="en-US" sz="3200"/>
              <a:t>what caused the reaction</a:t>
            </a:r>
          </a:p>
        </p:txBody>
      </p:sp>
    </p:spTree>
    <p:extLst>
      <p:ext uri="{BB962C8B-B14F-4D97-AF65-F5344CB8AC3E}">
        <p14:creationId xmlns:p14="http://schemas.microsoft.com/office/powerpoint/2010/main" val="3412290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304800" y="381000"/>
            <a:ext cx="6474306" cy="792163"/>
          </a:xfrm>
        </p:spPr>
        <p:txBody>
          <a:bodyPr>
            <a:normAutofit fontScale="90000"/>
          </a:bodyPr>
          <a:lstStyle/>
          <a:p>
            <a:r>
              <a:rPr lang="en-US">
                <a:cs typeface="Arial" panose="020B0604020202020204" pitchFamily="34" charset="0"/>
              </a:rPr>
              <a:t>For Patients and Providers</a:t>
            </a:r>
          </a:p>
        </p:txBody>
      </p:sp>
      <p:sp>
        <p:nvSpPr>
          <p:cNvPr id="164867" name="Rectangle 3"/>
          <p:cNvSpPr>
            <a:spLocks noGrp="1" noChangeArrowheads="1"/>
          </p:cNvSpPr>
          <p:nvPr>
            <p:ph idx="1"/>
          </p:nvPr>
        </p:nvSpPr>
        <p:spPr>
          <a:xfrm>
            <a:off x="304800" y="1752600"/>
            <a:ext cx="5943600" cy="4602164"/>
          </a:xfrm>
          <a:ln/>
        </p:spPr>
        <p:txBody>
          <a:bodyPr>
            <a:normAutofit/>
          </a:bodyPr>
          <a:lstStyle/>
          <a:p>
            <a:pPr>
              <a:lnSpc>
                <a:spcPct val="160000"/>
              </a:lnSpc>
              <a:spcBef>
                <a:spcPct val="0"/>
              </a:spcBef>
            </a:pPr>
            <a:r>
              <a:rPr lang="en-US"/>
              <a:t>Educational materials</a:t>
            </a:r>
          </a:p>
          <a:p>
            <a:pPr lvl="1">
              <a:lnSpc>
                <a:spcPct val="160000"/>
              </a:lnSpc>
              <a:spcBef>
                <a:spcPct val="0"/>
              </a:spcBef>
            </a:pPr>
            <a:r>
              <a:rPr lang="en-US">
                <a:hlinkClick r:id="rId3"/>
              </a:rPr>
              <a:t>Anaphylaxis Symptoms, Diagnosis, Treatment &amp; Management | AAAAI</a:t>
            </a:r>
            <a:endParaRPr lang="en-US">
              <a:solidFill>
                <a:schemeClr val="bg1"/>
              </a:solidFill>
            </a:endParaRPr>
          </a:p>
          <a:p>
            <a:pPr>
              <a:lnSpc>
                <a:spcPct val="160000"/>
              </a:lnSpc>
              <a:spcBef>
                <a:spcPct val="0"/>
              </a:spcBef>
            </a:pPr>
            <a:r>
              <a:rPr lang="en-US"/>
              <a:t>Wallet card </a:t>
            </a:r>
          </a:p>
          <a:p>
            <a:pPr lvl="1">
              <a:lnSpc>
                <a:spcPct val="160000"/>
              </a:lnSpc>
              <a:spcBef>
                <a:spcPct val="0"/>
              </a:spcBef>
            </a:pPr>
            <a:r>
              <a:rPr lang="en-US">
                <a:hlinkClick r:id="rId4"/>
              </a:rPr>
              <a:t>Anaphylaxis-Card.pdf (aaaai.org)</a:t>
            </a:r>
            <a:endParaRPr lang="en-US">
              <a:solidFill>
                <a:schemeClr val="bg1"/>
              </a:solidFill>
            </a:endParaRPr>
          </a:p>
        </p:txBody>
      </p:sp>
      <p:pic>
        <p:nvPicPr>
          <p:cNvPr id="3" name="Picture 2">
            <a:extLst>
              <a:ext uri="{FF2B5EF4-FFF2-40B4-BE49-F238E27FC236}">
                <a16:creationId xmlns:a16="http://schemas.microsoft.com/office/drawing/2014/main" id="{F22E4EB6-45CD-355C-D37A-A85E3B72C086}"/>
              </a:ext>
            </a:extLst>
          </p:cNvPr>
          <p:cNvPicPr>
            <a:picLocks noChangeAspect="1"/>
          </p:cNvPicPr>
          <p:nvPr/>
        </p:nvPicPr>
        <p:blipFill>
          <a:blip r:embed="rId5"/>
          <a:stretch>
            <a:fillRect/>
          </a:stretch>
        </p:blipFill>
        <p:spPr>
          <a:xfrm>
            <a:off x="6779106" y="0"/>
            <a:ext cx="5379440" cy="6858000"/>
          </a:xfrm>
          <a:prstGeom prst="rect">
            <a:avLst/>
          </a:prstGeom>
        </p:spPr>
      </p:pic>
      <p:sp>
        <p:nvSpPr>
          <p:cNvPr id="4" name="TextBox 3">
            <a:extLst>
              <a:ext uri="{FF2B5EF4-FFF2-40B4-BE49-F238E27FC236}">
                <a16:creationId xmlns:a16="http://schemas.microsoft.com/office/drawing/2014/main" id="{7868BC61-D844-C53E-E1D4-3705C3EF4395}"/>
              </a:ext>
            </a:extLst>
          </p:cNvPr>
          <p:cNvSpPr txBox="1"/>
          <p:nvPr/>
        </p:nvSpPr>
        <p:spPr>
          <a:xfrm>
            <a:off x="947854" y="5639075"/>
            <a:ext cx="4057653" cy="276999"/>
          </a:xfrm>
          <a:prstGeom prst="rect">
            <a:avLst/>
          </a:prstGeom>
          <a:noFill/>
        </p:spPr>
        <p:txBody>
          <a:bodyPr wrap="square" rtlCol="0">
            <a:spAutoFit/>
          </a:bodyPr>
          <a:lstStyle/>
          <a:p>
            <a:r>
              <a:rPr lang="en-US" sz="1200">
                <a:solidFill>
                  <a:srgbClr val="015486"/>
                </a:solidFill>
                <a:latin typeface="Segoe UI Semilight" panose="020B0402040204020203" pitchFamily="34" charset="0"/>
                <a:cs typeface="Segoe UI Semilight" panose="020B0402040204020203" pitchFamily="34" charset="0"/>
                <a:hlinkClick r:id="rId6">
                  <a:extLst>
                    <a:ext uri="{A12FA001-AC4F-418D-AE19-62706E023703}">
                      <ahyp:hlinkClr xmlns:ahyp="http://schemas.microsoft.com/office/drawing/2018/hyperlinkcolor" val="tx"/>
                    </a:ext>
                  </a:extLst>
                </a:hlinkClick>
              </a:rPr>
              <a:t>Epinephrine-MythFact_2.pdf (aaaai.org)</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55459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1524000" y="1122363"/>
            <a:ext cx="9144000" cy="2387600"/>
          </a:xfrm>
          <a:noFill/>
        </p:spPr>
        <p:txBody>
          <a:bodyPr/>
          <a:lstStyle/>
          <a:p>
            <a:r>
              <a:rPr lang="en-US" dirty="0"/>
              <a:t>When in Doubt, </a:t>
            </a:r>
            <a:br>
              <a:rPr lang="en-US" dirty="0"/>
            </a:br>
            <a:r>
              <a:rPr lang="en-US" dirty="0"/>
              <a:t>Inject Epinephrine! </a:t>
            </a:r>
          </a:p>
        </p:txBody>
      </p:sp>
      <p:sp>
        <p:nvSpPr>
          <p:cNvPr id="4" name="Subtitle 3">
            <a:extLst>
              <a:ext uri="{FF2B5EF4-FFF2-40B4-BE49-F238E27FC236}">
                <a16:creationId xmlns:a16="http://schemas.microsoft.com/office/drawing/2014/main" id="{6E65C063-798A-3E83-1154-740170FCCA69}"/>
              </a:ext>
            </a:extLst>
          </p:cNvPr>
          <p:cNvSpPr>
            <a:spLocks noGrp="1"/>
          </p:cNvSpPr>
          <p:nvPr>
            <p:ph type="subTitle" idx="1"/>
          </p:nvPr>
        </p:nvSpPr>
        <p:spPr/>
        <p:txBody>
          <a:bodyPr/>
          <a:lstStyle/>
          <a:p>
            <a:endParaRPr lang="en-US"/>
          </a:p>
        </p:txBody>
      </p:sp>
      <p:sp>
        <p:nvSpPr>
          <p:cNvPr id="2" name="TextBox 1"/>
          <p:cNvSpPr txBox="1"/>
          <p:nvPr/>
        </p:nvSpPr>
        <p:spPr>
          <a:xfrm>
            <a:off x="2398061" y="766771"/>
            <a:ext cx="6185647" cy="707886"/>
          </a:xfrm>
          <a:prstGeom prst="rect">
            <a:avLst/>
          </a:prstGeom>
          <a:noFill/>
        </p:spPr>
        <p:txBody>
          <a:bodyPr wrap="square" rtlCol="0">
            <a:spAutoFit/>
          </a:bodyPr>
          <a:lstStyle/>
          <a:p>
            <a:r>
              <a:rPr lang="en-US" sz="4000"/>
              <a:t>Please remember….</a:t>
            </a:r>
          </a:p>
        </p:txBody>
      </p:sp>
    </p:spTree>
    <p:extLst>
      <p:ext uri="{BB962C8B-B14F-4D97-AF65-F5344CB8AC3E}">
        <p14:creationId xmlns:p14="http://schemas.microsoft.com/office/powerpoint/2010/main" val="729206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105450" y="317539"/>
            <a:ext cx="4646904" cy="1624520"/>
          </a:xfrm>
        </p:spPr>
        <p:txBody>
          <a:bodyPr vert="horz" lIns="91440" tIns="45720" rIns="91440" bIns="45720" rtlCol="0" anchor="ctr">
            <a:normAutofit/>
          </a:bodyPr>
          <a:lstStyle/>
          <a:p>
            <a:r>
              <a:rPr lang="en-US" sz="4000" dirty="0">
                <a:solidFill>
                  <a:schemeClr val="tx1"/>
                </a:solidFill>
              </a:rPr>
              <a:t>Questions?</a:t>
            </a:r>
          </a:p>
        </p:txBody>
      </p:sp>
      <p:sp>
        <p:nvSpPr>
          <p:cNvPr id="3" name="Footer Placeholder 3">
            <a:extLst>
              <a:ext uri="{FF2B5EF4-FFF2-40B4-BE49-F238E27FC236}">
                <a16:creationId xmlns:a16="http://schemas.microsoft.com/office/drawing/2014/main" id="{99167415-C2A6-FC9D-9D1B-E612DF9CC354}"/>
              </a:ext>
            </a:extLst>
          </p:cNvPr>
          <p:cNvSpPr>
            <a:spLocks noGrp="1"/>
          </p:cNvSpPr>
          <p:nvPr/>
        </p:nvSpPr>
        <p:spPr>
          <a:xfrm>
            <a:off x="1105450" y="2797628"/>
            <a:ext cx="4646905" cy="2688771"/>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300" kern="1200">
                <a:solidFill>
                  <a:srgbClr val="414042"/>
                </a:solidFill>
                <a:latin typeface="Segoe UI Semilight" panose="020B0402040204020203" pitchFamily="34" charset="0"/>
                <a:ea typeface="+mn-ea"/>
                <a:cs typeface="Segoe UI Semilight" panose="020B04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3200" dirty="0">
                <a:solidFill>
                  <a:schemeClr val="tx1"/>
                </a:solidFill>
                <a:latin typeface="+mn-lt"/>
                <a:cs typeface="+mn-cs"/>
              </a:rPr>
              <a:t>Please don’t.</a:t>
            </a:r>
          </a:p>
          <a:p>
            <a:pPr>
              <a:lnSpc>
                <a:spcPct val="90000"/>
              </a:lnSpc>
              <a:spcAft>
                <a:spcPts val="600"/>
              </a:spcAft>
            </a:pPr>
            <a:r>
              <a:rPr lang="en-US" sz="3200" dirty="0">
                <a:solidFill>
                  <a:schemeClr val="tx1"/>
                </a:solidFill>
                <a:latin typeface="+mn-lt"/>
                <a:cs typeface="+mn-cs"/>
              </a:rPr>
              <a:t>Hesitate to ask.</a:t>
            </a:r>
          </a:p>
        </p:txBody>
      </p:sp>
      <p:pic>
        <p:nvPicPr>
          <p:cNvPr id="9" name="Picture 8" descr="Question marks in a line and one question mark is lit">
            <a:extLst>
              <a:ext uri="{FF2B5EF4-FFF2-40B4-BE49-F238E27FC236}">
                <a16:creationId xmlns:a16="http://schemas.microsoft.com/office/drawing/2014/main" id="{124A7C56-38F7-C6F5-4AD9-4A9413B1C081}"/>
              </a:ext>
            </a:extLst>
          </p:cNvPr>
          <p:cNvPicPr>
            <a:picLocks noChangeAspect="1"/>
          </p:cNvPicPr>
          <p:nvPr/>
        </p:nvPicPr>
        <p:blipFill>
          <a:blip r:embed="rId2"/>
          <a:srcRect r="40599"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07346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265301"/>
            <a:ext cx="11681460" cy="1189038"/>
          </a:xfrm>
        </p:spPr>
        <p:txBody>
          <a:bodyPr>
            <a:noAutofit/>
          </a:bodyPr>
          <a:lstStyle/>
          <a:p>
            <a:r>
              <a:rPr lang="en-US" altLang="en-US" sz="4000">
                <a:ea typeface="ＭＳ Ｐゴシック" charset="-128"/>
              </a:rPr>
              <a:t>IgE-dependent Release of Inflammatory Mediators</a:t>
            </a:r>
            <a:endParaRPr lang="en-US" sz="4000"/>
          </a:p>
        </p:txBody>
      </p:sp>
      <p:pic>
        <p:nvPicPr>
          <p:cNvPr id="4" name="Picture 2"/>
          <p:cNvPicPr>
            <a:picLocks noChangeAspect="1" noChangeArrowheads="1"/>
          </p:cNvPicPr>
          <p:nvPr/>
        </p:nvPicPr>
        <p:blipFill>
          <a:blip r:embed="rId3" cstate="print">
            <a:clrChange>
              <a:clrFrom>
                <a:srgbClr val="2A3C56"/>
              </a:clrFrom>
              <a:clrTo>
                <a:srgbClr val="2A3C56">
                  <a:alpha val="0"/>
                </a:srgbClr>
              </a:clrTo>
            </a:clrChange>
            <a:extLst>
              <a:ext uri="{28A0092B-C50C-407E-A947-70E740481C1C}">
                <a14:useLocalDpi xmlns:a14="http://schemas.microsoft.com/office/drawing/2010/main" val="0"/>
              </a:ext>
            </a:extLst>
          </a:blip>
          <a:srcRect/>
          <a:stretch>
            <a:fillRect/>
          </a:stretch>
        </p:blipFill>
        <p:spPr bwMode="auto">
          <a:xfrm>
            <a:off x="2118771" y="393108"/>
            <a:ext cx="7620000" cy="5285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0"/>
          <p:cNvSpPr txBox="1">
            <a:spLocks noChangeArrowheads="1"/>
          </p:cNvSpPr>
          <p:nvPr/>
        </p:nvSpPr>
        <p:spPr bwMode="auto">
          <a:xfrm>
            <a:off x="4163986" y="1360170"/>
            <a:ext cx="8964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a:ea typeface="+mn-ea"/>
                <a:cs typeface="Arial" pitchFamily="34" charset="0"/>
              </a:rPr>
              <a:t>IgE</a:t>
            </a:r>
          </a:p>
        </p:txBody>
      </p:sp>
      <p:sp>
        <p:nvSpPr>
          <p:cNvPr id="6" name="Text Box 14"/>
          <p:cNvSpPr txBox="1">
            <a:spLocks noChangeArrowheads="1"/>
          </p:cNvSpPr>
          <p:nvPr/>
        </p:nvSpPr>
        <p:spPr bwMode="auto">
          <a:xfrm>
            <a:off x="2820349" y="2857203"/>
            <a:ext cx="1371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a:ea typeface="+mn-ea"/>
                <a:cs typeface="Arial" pitchFamily="34" charset="0"/>
              </a:rPr>
              <a:t>Fce RI</a:t>
            </a:r>
          </a:p>
          <a:p>
            <a:pPr eaLnBrk="1" hangingPunct="1">
              <a:defRPr/>
            </a:pPr>
            <a:r>
              <a:rPr lang="en-US">
                <a:ea typeface="+mn-ea"/>
                <a:cs typeface="Arial" pitchFamily="34" charset="0"/>
              </a:rPr>
              <a:t>binding site</a:t>
            </a:r>
          </a:p>
        </p:txBody>
      </p:sp>
      <p:cxnSp>
        <p:nvCxnSpPr>
          <p:cNvPr id="9" name="Straight Arrow Connector 8"/>
          <p:cNvCxnSpPr/>
          <p:nvPr/>
        </p:nvCxnSpPr>
        <p:spPr>
          <a:xfrm flipV="1">
            <a:off x="3588856" y="2522471"/>
            <a:ext cx="228600" cy="243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11"/>
          <p:cNvSpPr txBox="1">
            <a:spLocks noChangeArrowheads="1"/>
          </p:cNvSpPr>
          <p:nvPr/>
        </p:nvSpPr>
        <p:spPr bwMode="auto">
          <a:xfrm>
            <a:off x="7699301" y="1382091"/>
            <a:ext cx="7264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a:ea typeface="+mn-ea"/>
                <a:cs typeface="Arial" pitchFamily="34" charset="0"/>
              </a:rPr>
              <a:t>FcRI</a:t>
            </a:r>
          </a:p>
        </p:txBody>
      </p:sp>
      <p:cxnSp>
        <p:nvCxnSpPr>
          <p:cNvPr id="14" name="Straight Arrow Connector 13"/>
          <p:cNvCxnSpPr/>
          <p:nvPr/>
        </p:nvCxnSpPr>
        <p:spPr>
          <a:xfrm>
            <a:off x="7145560" y="3445715"/>
            <a:ext cx="626840" cy="2004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9"/>
          <p:cNvSpPr txBox="1">
            <a:spLocks noChangeArrowheads="1"/>
          </p:cNvSpPr>
          <p:nvPr/>
        </p:nvSpPr>
        <p:spPr bwMode="auto">
          <a:xfrm>
            <a:off x="7876888" y="3411878"/>
            <a:ext cx="2726772"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500"/>
              <a:t>Over Hours</a:t>
            </a:r>
          </a:p>
          <a:p>
            <a:pPr eaLnBrk="1" hangingPunct="1">
              <a:defRPr/>
            </a:pPr>
            <a:r>
              <a:rPr lang="en-US" sz="1500"/>
              <a:t>Cytokine production:</a:t>
            </a:r>
          </a:p>
          <a:p>
            <a:pPr eaLnBrk="1" hangingPunct="1">
              <a:defRPr/>
            </a:pPr>
            <a:r>
              <a:rPr lang="en-US" sz="1500"/>
              <a:t>Specifically TNF-a, IL-4, IL-13</a:t>
            </a:r>
          </a:p>
        </p:txBody>
      </p:sp>
      <p:cxnSp>
        <p:nvCxnSpPr>
          <p:cNvPr id="19" name="Straight Arrow Connector 18"/>
          <p:cNvCxnSpPr/>
          <p:nvPr/>
        </p:nvCxnSpPr>
        <p:spPr>
          <a:xfrm flipH="1">
            <a:off x="8562974" y="4196708"/>
            <a:ext cx="9526" cy="5665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 Box 19"/>
          <p:cNvSpPr txBox="1">
            <a:spLocks noChangeArrowheads="1"/>
          </p:cNvSpPr>
          <p:nvPr/>
        </p:nvSpPr>
        <p:spPr bwMode="auto">
          <a:xfrm>
            <a:off x="8092440" y="4788974"/>
            <a:ext cx="153352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500"/>
              <a:t>Cell recruitment</a:t>
            </a:r>
          </a:p>
        </p:txBody>
      </p:sp>
      <p:cxnSp>
        <p:nvCxnSpPr>
          <p:cNvPr id="22" name="Straight Arrow Connector 21"/>
          <p:cNvCxnSpPr/>
          <p:nvPr/>
        </p:nvCxnSpPr>
        <p:spPr>
          <a:xfrm>
            <a:off x="6299737" y="4057042"/>
            <a:ext cx="0" cy="4387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 Box 8"/>
          <p:cNvSpPr txBox="1">
            <a:spLocks noChangeArrowheads="1"/>
          </p:cNvSpPr>
          <p:nvPr/>
        </p:nvSpPr>
        <p:spPr bwMode="auto">
          <a:xfrm>
            <a:off x="5632441" y="4610233"/>
            <a:ext cx="149752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400"/>
              <a:t>Over Minutes</a:t>
            </a:r>
          </a:p>
          <a:p>
            <a:pPr eaLnBrk="1" hangingPunct="1">
              <a:defRPr/>
            </a:pPr>
            <a:r>
              <a:rPr lang="en-US" sz="1400"/>
              <a:t>Lipid mediators: </a:t>
            </a:r>
          </a:p>
          <a:p>
            <a:pPr eaLnBrk="1" hangingPunct="1">
              <a:defRPr/>
            </a:pPr>
            <a:r>
              <a:rPr lang="en-US" sz="1400"/>
              <a:t>Prostaglandins</a:t>
            </a:r>
          </a:p>
          <a:p>
            <a:pPr eaLnBrk="1" hangingPunct="1">
              <a:defRPr/>
            </a:pPr>
            <a:r>
              <a:rPr lang="en-US" sz="1400"/>
              <a:t>Leukotrienes</a:t>
            </a:r>
          </a:p>
        </p:txBody>
      </p:sp>
      <p:cxnSp>
        <p:nvCxnSpPr>
          <p:cNvPr id="25" name="Straight Arrow Connector 24"/>
          <p:cNvCxnSpPr/>
          <p:nvPr/>
        </p:nvCxnSpPr>
        <p:spPr>
          <a:xfrm flipH="1">
            <a:off x="4163986" y="3426753"/>
            <a:ext cx="1066800" cy="7699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7"/>
          <p:cNvSpPr txBox="1">
            <a:spLocks noChangeArrowheads="1"/>
          </p:cNvSpPr>
          <p:nvPr/>
        </p:nvSpPr>
        <p:spPr bwMode="auto">
          <a:xfrm>
            <a:off x="2264805" y="3907256"/>
            <a:ext cx="172675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400"/>
              <a:t>Immediate Release</a:t>
            </a:r>
          </a:p>
          <a:p>
            <a:pPr eaLnBrk="1" hangingPunct="1">
              <a:defRPr/>
            </a:pPr>
            <a:r>
              <a:rPr lang="en-US" sz="1400"/>
              <a:t>Granule contents:</a:t>
            </a:r>
          </a:p>
          <a:p>
            <a:pPr eaLnBrk="1" hangingPunct="1">
              <a:defRPr/>
            </a:pPr>
            <a:r>
              <a:rPr lang="en-US" sz="1400"/>
              <a:t>Histamine, TNF-</a:t>
            </a:r>
            <a:r>
              <a:rPr lang="en-US" sz="1400">
                <a:latin typeface="Symbol" pitchFamily="18" charset="2"/>
              </a:rPr>
              <a:t>a</a:t>
            </a:r>
            <a:r>
              <a:rPr lang="en-US" sz="1400"/>
              <a:t>, </a:t>
            </a:r>
          </a:p>
          <a:p>
            <a:pPr eaLnBrk="1" hangingPunct="1">
              <a:defRPr/>
            </a:pPr>
            <a:r>
              <a:rPr lang="en-US" sz="1400"/>
              <a:t>Proteases, Heparin</a:t>
            </a:r>
          </a:p>
        </p:txBody>
      </p:sp>
      <p:cxnSp>
        <p:nvCxnSpPr>
          <p:cNvPr id="28" name="Straight Arrow Connector 27"/>
          <p:cNvCxnSpPr/>
          <p:nvPr/>
        </p:nvCxnSpPr>
        <p:spPr>
          <a:xfrm flipH="1">
            <a:off x="5060437" y="6038887"/>
            <a:ext cx="443146" cy="2553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22"/>
          <p:cNvSpPr txBox="1">
            <a:spLocks noChangeArrowheads="1"/>
          </p:cNvSpPr>
          <p:nvPr/>
        </p:nvSpPr>
        <p:spPr bwMode="auto">
          <a:xfrm>
            <a:off x="1908793" y="5287794"/>
            <a:ext cx="17572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400"/>
              <a:t>Wheezing</a:t>
            </a:r>
          </a:p>
          <a:p>
            <a:pPr eaLnBrk="1" hangingPunct="1">
              <a:defRPr/>
            </a:pPr>
            <a:r>
              <a:rPr lang="en-US" sz="1400"/>
              <a:t>Bronchoconstriction</a:t>
            </a:r>
          </a:p>
        </p:txBody>
      </p:sp>
      <p:sp>
        <p:nvSpPr>
          <p:cNvPr id="31" name="Text Box 21"/>
          <p:cNvSpPr txBox="1">
            <a:spLocks noChangeArrowheads="1"/>
          </p:cNvSpPr>
          <p:nvPr/>
        </p:nvSpPr>
        <p:spPr bwMode="auto">
          <a:xfrm>
            <a:off x="690772" y="3082962"/>
            <a:ext cx="155844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400"/>
              <a:t>Sneezing </a:t>
            </a:r>
          </a:p>
          <a:p>
            <a:pPr eaLnBrk="1" hangingPunct="1">
              <a:defRPr/>
            </a:pPr>
            <a:r>
              <a:rPr lang="en-US" sz="1400"/>
              <a:t>Nasal congestion</a:t>
            </a:r>
          </a:p>
          <a:p>
            <a:pPr eaLnBrk="1" hangingPunct="1">
              <a:defRPr/>
            </a:pPr>
            <a:r>
              <a:rPr lang="en-US" sz="1400"/>
              <a:t>Itchy, runny nose</a:t>
            </a:r>
          </a:p>
          <a:p>
            <a:pPr eaLnBrk="1" hangingPunct="1">
              <a:defRPr/>
            </a:pPr>
            <a:r>
              <a:rPr lang="en-US" sz="1400"/>
              <a:t>Watery eyes</a:t>
            </a:r>
          </a:p>
        </p:txBody>
      </p:sp>
      <p:cxnSp>
        <p:nvCxnSpPr>
          <p:cNvPr id="32" name="Straight Arrow Connector 31"/>
          <p:cNvCxnSpPr/>
          <p:nvPr/>
        </p:nvCxnSpPr>
        <p:spPr>
          <a:xfrm flipH="1">
            <a:off x="2978104" y="4861363"/>
            <a:ext cx="4084" cy="460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3897630" y="5112824"/>
            <a:ext cx="1734811" cy="5793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7299252" y="1760280"/>
            <a:ext cx="473148" cy="6728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5E38365-30B3-306B-58E6-593ABD4D6CFD}"/>
              </a:ext>
            </a:extLst>
          </p:cNvPr>
          <p:cNvSpPr txBox="1"/>
          <p:nvPr/>
        </p:nvSpPr>
        <p:spPr>
          <a:xfrm>
            <a:off x="8514080" y="5994400"/>
            <a:ext cx="297688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solidFill>
                  <a:srgbClr val="015486"/>
                </a:solidFill>
                <a:latin typeface="Segoe UI Semilight"/>
              </a:rPr>
              <a:t>Williams C, Galli S.</a:t>
            </a:r>
            <a:r>
              <a:rPr lang="en-US" sz="1200" i="1">
                <a:solidFill>
                  <a:srgbClr val="015486"/>
                </a:solidFill>
                <a:latin typeface="Segoe UI Semilight"/>
              </a:rPr>
              <a:t> J Allergy Clin Immunol. </a:t>
            </a:r>
            <a:r>
              <a:rPr lang="en-US" sz="1200">
                <a:solidFill>
                  <a:srgbClr val="015486"/>
                </a:solidFill>
                <a:latin typeface="Segoe UI Semilight"/>
              </a:rPr>
              <a:t>The diverse potential effector and immunoregulatory roles of mast cells in allergic disease. 2000; 105:847-59</a:t>
            </a:r>
            <a:r>
              <a:rPr lang="en-US" sz="1200">
                <a:latin typeface="Segoe UI Semilight"/>
              </a:rPr>
              <a:t>​</a:t>
            </a:r>
          </a:p>
        </p:txBody>
      </p:sp>
    </p:spTree>
    <p:extLst>
      <p:ext uri="{BB962C8B-B14F-4D97-AF65-F5344CB8AC3E}">
        <p14:creationId xmlns:p14="http://schemas.microsoft.com/office/powerpoint/2010/main" val="1277859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4AE11C7-EF40-9FE1-0DEE-B1FA8DE91C56}"/>
              </a:ext>
            </a:extLst>
          </p:cNvPr>
          <p:cNvPicPr>
            <a:picLocks noChangeAspect="1"/>
          </p:cNvPicPr>
          <p:nvPr/>
        </p:nvPicPr>
        <p:blipFill rotWithShape="1">
          <a:blip r:embed="rId3">
            <a:extLst>
              <a:ext uri="{28A0092B-C50C-407E-A947-70E740481C1C}">
                <a14:useLocalDpi xmlns:a14="http://schemas.microsoft.com/office/drawing/2010/main" val="0"/>
              </a:ext>
            </a:extLst>
          </a:blip>
          <a:srcRect t="2222"/>
          <a:stretch/>
        </p:blipFill>
        <p:spPr bwMode="auto">
          <a:xfrm>
            <a:off x="1449705" y="87569"/>
            <a:ext cx="9292590" cy="585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0E66D11-6869-7FD7-9F0B-834195A25C04}"/>
              </a:ext>
            </a:extLst>
          </p:cNvPr>
          <p:cNvSpPr txBox="1"/>
          <p:nvPr/>
        </p:nvSpPr>
        <p:spPr>
          <a:xfrm>
            <a:off x="8038683" y="6169708"/>
            <a:ext cx="3456632" cy="276999"/>
          </a:xfrm>
          <a:prstGeom prst="rect">
            <a:avLst/>
          </a:prstGeom>
          <a:noFill/>
        </p:spPr>
        <p:txBody>
          <a:bodyPr wrap="square" rtlCol="0">
            <a:spAutoFit/>
          </a:bodyPr>
          <a:lstStyle/>
          <a:p>
            <a:r>
              <a:rPr lang="en-US" altLang="en-US" sz="1200">
                <a:solidFill>
                  <a:srgbClr val="015486"/>
                </a:solidFill>
                <a:latin typeface="Segoe UI Semilight" panose="020B0402040204020203" pitchFamily="34" charset="0"/>
                <a:cs typeface="Segoe UI Semilight" panose="020B0402040204020203" pitchFamily="34" charset="0"/>
              </a:rPr>
              <a:t>Castells M. J Allergy Clin Immunol2017;140:321-33</a:t>
            </a:r>
            <a:endParaRPr lang="en-US" sz="1200">
              <a:solidFill>
                <a:srgbClr val="015486"/>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931036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p:txBody>
          <a:bodyPr>
            <a:normAutofit fontScale="90000"/>
          </a:bodyPr>
          <a:lstStyle/>
          <a:p>
            <a:pPr>
              <a:lnSpc>
                <a:spcPct val="120000"/>
              </a:lnSpc>
            </a:pPr>
            <a:br>
              <a:rPr lang="en-US" b="1" u="sng" dirty="0">
                <a:solidFill>
                  <a:srgbClr val="FFFF00"/>
                </a:solidFill>
                <a:effectLst>
                  <a:outerShdw blurRad="38100" dist="38100" dir="2700000" algn="tl">
                    <a:srgbClr val="C0C0C0"/>
                  </a:outerShdw>
                </a:effectLst>
                <a:latin typeface="Arial" panose="020B0604020202020204" pitchFamily="34" charset="0"/>
                <a:cs typeface="Arial" panose="020B0604020202020204" pitchFamily="34" charset="0"/>
              </a:rPr>
            </a:br>
            <a:r>
              <a:rPr lang="en-US" sz="4900" dirty="0">
                <a:solidFill>
                  <a:schemeClr val="tx1"/>
                </a:solidFill>
                <a:cs typeface="Arial" panose="020B0604020202020204" pitchFamily="34" charset="0"/>
              </a:rPr>
              <a:t>Anaphylaxis</a:t>
            </a:r>
            <a:br>
              <a:rPr lang="en-US" sz="4900" dirty="0">
                <a:cs typeface="Arial" panose="020B0604020202020204" pitchFamily="34" charset="0"/>
              </a:rPr>
            </a:br>
            <a:endParaRPr lang="en-US" dirty="0">
              <a:cs typeface="Arial" panose="020B0604020202020204" pitchFamily="34" charset="0"/>
            </a:endParaRPr>
          </a:p>
        </p:txBody>
      </p:sp>
      <p:sp>
        <p:nvSpPr>
          <p:cNvPr id="5" name="Rectangle 2"/>
          <p:cNvSpPr txBox="1">
            <a:spLocks noChangeArrowheads="1"/>
          </p:cNvSpPr>
          <p:nvPr/>
        </p:nvSpPr>
        <p:spPr bwMode="auto">
          <a:xfrm>
            <a:off x="838200" y="1752601"/>
            <a:ext cx="10515600" cy="434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kern="1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bg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0"/>
              </a:spcBef>
            </a:pPr>
            <a:r>
              <a:rPr lang="en-US" b="1" dirty="0">
                <a:solidFill>
                  <a:schemeClr val="tx1"/>
                </a:solidFill>
                <a:cs typeface="Arial" panose="020B0604020202020204" pitchFamily="34" charset="0"/>
              </a:rPr>
              <a:t>A serious allergic reaction that is rapid in onset and may cause death</a:t>
            </a:r>
          </a:p>
          <a:p>
            <a:pPr>
              <a:lnSpc>
                <a:spcPct val="120000"/>
              </a:lnSpc>
              <a:spcBef>
                <a:spcPct val="0"/>
              </a:spcBef>
            </a:pPr>
            <a:r>
              <a:rPr lang="en-US" dirty="0">
                <a:solidFill>
                  <a:schemeClr val="tx1"/>
                </a:solidFill>
                <a:cs typeface="Arial" panose="020B0604020202020204" pitchFamily="34" charset="0"/>
              </a:rPr>
              <a:t>Typically, with multiorgan involvement</a:t>
            </a:r>
          </a:p>
          <a:p>
            <a:pPr>
              <a:lnSpc>
                <a:spcPct val="120000"/>
              </a:lnSpc>
              <a:spcBef>
                <a:spcPct val="0"/>
              </a:spcBef>
            </a:pPr>
            <a:r>
              <a:rPr lang="en-US" dirty="0">
                <a:solidFill>
                  <a:schemeClr val="tx1"/>
                </a:solidFill>
                <a:cs typeface="Arial" panose="020B0604020202020204" pitchFamily="34" charset="0"/>
              </a:rPr>
              <a:t>Clinical definition is based on expert consensus</a:t>
            </a:r>
          </a:p>
          <a:p>
            <a:pPr marL="609600" indent="-609600">
              <a:lnSpc>
                <a:spcPct val="160000"/>
              </a:lnSpc>
              <a:spcBef>
                <a:spcPct val="0"/>
              </a:spcBef>
              <a:buNone/>
            </a:pPr>
            <a:r>
              <a:rPr lang="en-US" dirty="0">
                <a:solidFill>
                  <a:schemeClr val="tx2"/>
                </a:solidFill>
              </a:rPr>
              <a:t>		</a:t>
            </a:r>
            <a:endParaRPr lang="en-US" b="1" dirty="0">
              <a:solidFill>
                <a:schemeClr val="tx2"/>
              </a:solidFill>
            </a:endParaRPr>
          </a:p>
          <a:p>
            <a:pPr marL="457200" lvl="1" indent="0">
              <a:buNone/>
            </a:pPr>
            <a:endParaRPr lang="en-US" b="1" dirty="0">
              <a:solidFill>
                <a:schemeClr val="tx2"/>
              </a:solidFill>
            </a:endParaRPr>
          </a:p>
        </p:txBody>
      </p:sp>
    </p:spTree>
    <p:extLst>
      <p:ext uri="{BB962C8B-B14F-4D97-AF65-F5344CB8AC3E}">
        <p14:creationId xmlns:p14="http://schemas.microsoft.com/office/powerpoint/2010/main" val="288329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1783078" y="97549"/>
            <a:ext cx="9026830"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itchFamily="34" charset="0"/>
                <a:ea typeface="MS PGothic" pitchFamily="34" charset="-128"/>
              </a:defRPr>
            </a:lvl1pPr>
            <a:lvl2pPr marL="742950" indent="-285750">
              <a:spcBef>
                <a:spcPct val="20000"/>
              </a:spcBef>
              <a:buChar char="–"/>
              <a:defRPr sz="2000">
                <a:solidFill>
                  <a:schemeClr val="tx1"/>
                </a:solidFill>
                <a:latin typeface="Arial" pitchFamily="34" charset="0"/>
                <a:ea typeface="MS PGothic" pitchFamily="34" charset="-128"/>
              </a:defRPr>
            </a:lvl2pPr>
            <a:lvl3pPr marL="1143000" indent="-228600">
              <a:spcBef>
                <a:spcPct val="20000"/>
              </a:spcBef>
              <a:buChar char="•"/>
              <a:defRPr sz="20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hangingPunct="0">
              <a:spcBef>
                <a:spcPct val="0"/>
              </a:spcBef>
              <a:buFontTx/>
              <a:buNone/>
            </a:pPr>
            <a:r>
              <a:rPr lang="en-US" altLang="en-US" sz="1700" b="1">
                <a:solidFill>
                  <a:srgbClr val="004F6D"/>
                </a:solidFill>
              </a:rPr>
              <a:t>Anaphylaxis is a serious allergic reaction that is rapid in onset and may cause death*</a:t>
            </a:r>
            <a:endParaRPr lang="en-CA" altLang="en-US" sz="1700" b="1">
              <a:solidFill>
                <a:srgbClr val="004F6D"/>
              </a:solidFill>
            </a:endParaRPr>
          </a:p>
        </p:txBody>
      </p:sp>
      <p:sp>
        <p:nvSpPr>
          <p:cNvPr id="5" name="TextBox 4"/>
          <p:cNvSpPr txBox="1"/>
          <p:nvPr/>
        </p:nvSpPr>
        <p:spPr>
          <a:xfrm>
            <a:off x="6096001" y="6116122"/>
            <a:ext cx="5744308" cy="923330"/>
          </a:xfrm>
          <a:prstGeom prst="rect">
            <a:avLst/>
          </a:prstGeom>
          <a:noFill/>
        </p:spPr>
        <p:txBody>
          <a:bodyPr wrap="square" rtlCol="0">
            <a:spAutoFit/>
          </a:bodyPr>
          <a:lstStyle/>
          <a:p>
            <a:pPr algn="r"/>
            <a:r>
              <a:rPr lang="en-US" sz="1200" i="1" err="1">
                <a:solidFill>
                  <a:srgbClr val="015486"/>
                </a:solidFill>
                <a:latin typeface="Segoe UI Semilight" panose="020B0402040204020203" pitchFamily="34" charset="0"/>
                <a:cs typeface="Segoe UI Semilight" panose="020B0402040204020203" pitchFamily="34" charset="0"/>
              </a:rPr>
              <a:t>Manivannan</a:t>
            </a:r>
            <a:r>
              <a:rPr lang="en-US" sz="1200" i="1">
                <a:solidFill>
                  <a:srgbClr val="015486"/>
                </a:solidFill>
                <a:latin typeface="Segoe UI Semilight" panose="020B0402040204020203" pitchFamily="34" charset="0"/>
                <a:cs typeface="Segoe UI Semilight" panose="020B0402040204020203" pitchFamily="34" charset="0"/>
              </a:rPr>
              <a:t> V, Dekker W, Stead LG, Li J, Campbell R. Visual representation of National Institute of Allergy and Infectious Disease and Food Allergy and Anaphylaxis Network criteria for anaphylaxis</a:t>
            </a:r>
            <a:r>
              <a:rPr lang="en-US" sz="1200" b="1" i="1">
                <a:solidFill>
                  <a:srgbClr val="015486"/>
                </a:solidFill>
                <a:latin typeface="Segoe UI Semilight" panose="020B0402040204020203" pitchFamily="34" charset="0"/>
                <a:cs typeface="Segoe UI Semilight" panose="020B0402040204020203" pitchFamily="34" charset="0"/>
              </a:rPr>
              <a:t>. </a:t>
            </a:r>
            <a:r>
              <a:rPr lang="en-US" sz="1200" i="1">
                <a:solidFill>
                  <a:srgbClr val="015486"/>
                </a:solidFill>
                <a:latin typeface="Segoe UI Semilight" panose="020B0402040204020203" pitchFamily="34" charset="0"/>
                <a:cs typeface="Segoe UI Semilight" panose="020B0402040204020203" pitchFamily="34" charset="0"/>
              </a:rPr>
              <a:t>Int J Emer Med. 2009;2(1):3-5</a:t>
            </a:r>
            <a:endParaRPr lang="en-US" sz="1200" b="1" i="1">
              <a:solidFill>
                <a:srgbClr val="015486"/>
              </a:solidFill>
              <a:latin typeface="Segoe UI Semilight" panose="020B0402040204020203" pitchFamily="34" charset="0"/>
              <a:cs typeface="Segoe UI Semilight" panose="020B0402040204020203" pitchFamily="34" charset="0"/>
            </a:endParaRPr>
          </a:p>
          <a:p>
            <a:pPr algn="r"/>
            <a:endParaRPr lang="en-US">
              <a:solidFill>
                <a:srgbClr val="015486"/>
              </a:solidFill>
              <a:latin typeface="Segoe UI Semilight" panose="020B0402040204020203" pitchFamily="34" charset="0"/>
              <a:cs typeface="Segoe UI Semilight" panose="020B0402040204020203" pitchFamily="34" charset="0"/>
            </a:endParaRPr>
          </a:p>
        </p:txBody>
      </p:sp>
      <p:pic>
        <p:nvPicPr>
          <p:cNvPr id="4" name="Picture 3" descr="A diagram of different types of medication&#10;&#10;Description automatically generated">
            <a:extLst>
              <a:ext uri="{FF2B5EF4-FFF2-40B4-BE49-F238E27FC236}">
                <a16:creationId xmlns:a16="http://schemas.microsoft.com/office/drawing/2014/main" id="{02A7163F-5686-8B29-4DF4-E5AE180FEC03}"/>
              </a:ext>
            </a:extLst>
          </p:cNvPr>
          <p:cNvPicPr>
            <a:picLocks noChangeAspect="1"/>
          </p:cNvPicPr>
          <p:nvPr/>
        </p:nvPicPr>
        <p:blipFill>
          <a:blip r:embed="rId3"/>
          <a:stretch>
            <a:fillRect/>
          </a:stretch>
        </p:blipFill>
        <p:spPr>
          <a:xfrm>
            <a:off x="2120590" y="455921"/>
            <a:ext cx="7950820" cy="5490815"/>
          </a:xfrm>
          <a:prstGeom prst="rect">
            <a:avLst/>
          </a:prstGeom>
        </p:spPr>
      </p:pic>
    </p:spTree>
    <p:extLst>
      <p:ext uri="{BB962C8B-B14F-4D97-AF65-F5344CB8AC3E}">
        <p14:creationId xmlns:p14="http://schemas.microsoft.com/office/powerpoint/2010/main" val="800574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127E1-FF91-4E52-A24F-C84897E4AC4D}"/>
              </a:ext>
            </a:extLst>
          </p:cNvPr>
          <p:cNvPicPr>
            <a:picLocks noChangeAspect="1"/>
          </p:cNvPicPr>
          <p:nvPr/>
        </p:nvPicPr>
        <p:blipFill>
          <a:blip r:embed="rId3"/>
          <a:stretch>
            <a:fillRect/>
          </a:stretch>
        </p:blipFill>
        <p:spPr>
          <a:xfrm>
            <a:off x="2735394" y="165038"/>
            <a:ext cx="5708300" cy="5729814"/>
          </a:xfrm>
          <a:prstGeom prst="rect">
            <a:avLst/>
          </a:prstGeom>
        </p:spPr>
      </p:pic>
      <p:sp>
        <p:nvSpPr>
          <p:cNvPr id="2" name="TextBox 1">
            <a:extLst>
              <a:ext uri="{FF2B5EF4-FFF2-40B4-BE49-F238E27FC236}">
                <a16:creationId xmlns:a16="http://schemas.microsoft.com/office/drawing/2014/main" id="{AF7330E1-0B8D-9D59-643D-1AC02AB10993}"/>
              </a:ext>
            </a:extLst>
          </p:cNvPr>
          <p:cNvSpPr txBox="1"/>
          <p:nvPr/>
        </p:nvSpPr>
        <p:spPr>
          <a:xfrm>
            <a:off x="7945859" y="6109900"/>
            <a:ext cx="3850797" cy="830997"/>
          </a:xfrm>
          <a:prstGeom prst="rect">
            <a:avLst/>
          </a:prstGeom>
          <a:noFill/>
        </p:spPr>
        <p:txBody>
          <a:bodyPr wrap="square" lIns="91440" tIns="45720" rIns="91440" bIns="45720" rtlCol="0" anchor="t">
            <a:spAutoFit/>
          </a:bodyPr>
          <a:lstStyle/>
          <a:p>
            <a:pPr algn="r"/>
            <a:r>
              <a:rPr lang="en-US" sz="1200">
                <a:solidFill>
                  <a:srgbClr val="015486"/>
                </a:solidFill>
                <a:effectLst/>
                <a:latin typeface="Segoe UI Semilight"/>
                <a:ea typeface="Calibri"/>
                <a:cs typeface="Segoe UI Semilight"/>
              </a:rPr>
              <a:t>Golden DBK, et al. Ann Allergy Asthma Immunol. 2023</a:t>
            </a:r>
            <a:br>
              <a:rPr lang="en-US" sz="1200">
                <a:solidFill>
                  <a:srgbClr val="015486"/>
                </a:solidFill>
                <a:latin typeface="Segoe UI Semilight"/>
                <a:ea typeface="Calibri"/>
                <a:cs typeface="Segoe UI Semilight"/>
              </a:rPr>
            </a:br>
            <a:r>
              <a:rPr lang="en-US" sz="1200">
                <a:solidFill>
                  <a:srgbClr val="015486"/>
                </a:solidFill>
                <a:latin typeface="Segoe UI Semilight" panose="020B0402040204020203" pitchFamily="34" charset="0"/>
                <a:cs typeface="Segoe UI Semilight" panose="020B0402040204020203" pitchFamily="34" charset="0"/>
              </a:rPr>
              <a:t>Shaker MS, et al. J Allergy Clin Immunol 2020;145:1082-123</a:t>
            </a:r>
            <a:endParaRPr lang="en-US"/>
          </a:p>
          <a:p>
            <a:pPr algn="r"/>
            <a:endParaRPr lang="en-US" sz="1200">
              <a:solidFill>
                <a:srgbClr val="015486"/>
              </a:solidFill>
              <a:latin typeface="Segoe UI Semilight" panose="020B0402040204020203" pitchFamily="34" charset="0"/>
              <a:ea typeface="Calibri"/>
              <a:cs typeface="Segoe UI Semilight" panose="020B0402040204020203" pitchFamily="34" charset="0"/>
            </a:endParaRPr>
          </a:p>
        </p:txBody>
      </p:sp>
    </p:spTree>
    <p:extLst>
      <p:ext uri="{BB962C8B-B14F-4D97-AF65-F5344CB8AC3E}">
        <p14:creationId xmlns:p14="http://schemas.microsoft.com/office/powerpoint/2010/main" val="1916509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C21F04-3C6E-9E1F-736E-921C2147F6EA}"/>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EC1562AB-8B73-F370-EC46-990BEBDD12FC}"/>
              </a:ext>
            </a:extLst>
          </p:cNvPr>
          <p:cNvSpPr>
            <a:spLocks noGrp="1"/>
          </p:cNvSpPr>
          <p:nvPr>
            <p:ph type="body" sz="quarter" idx="10"/>
          </p:nvPr>
        </p:nvSpPr>
        <p:spPr>
          <a:xfrm>
            <a:off x="8098971" y="6078538"/>
            <a:ext cx="3527879" cy="633412"/>
          </a:xfrm>
        </p:spPr>
        <p:txBody>
          <a:bodyPr>
            <a:normAutofit fontScale="40000" lnSpcReduction="20000"/>
          </a:bodyPr>
          <a:lstStyle/>
          <a:p>
            <a:r>
              <a:rPr lang="en-US" dirty="0"/>
              <a:t>World Allergy Organization Anaphylaxis Guidance 2020</a:t>
            </a:r>
          </a:p>
          <a:p>
            <a:r>
              <a:rPr lang="en-US" dirty="0"/>
              <a:t>Cardona, Victoria et al.</a:t>
            </a:r>
          </a:p>
          <a:p>
            <a:r>
              <a:rPr lang="en-US" dirty="0"/>
              <a:t>World Allergy Organization Journal, Volume 13, Issue 10, 100472</a:t>
            </a:r>
          </a:p>
          <a:p>
            <a:endParaRPr lang="en-US" dirty="0"/>
          </a:p>
        </p:txBody>
      </p:sp>
      <p:pic>
        <p:nvPicPr>
          <p:cNvPr id="1026" name="Picture 2">
            <a:extLst>
              <a:ext uri="{FF2B5EF4-FFF2-40B4-BE49-F238E27FC236}">
                <a16:creationId xmlns:a16="http://schemas.microsoft.com/office/drawing/2014/main" id="{F749A41B-1015-F545-B540-AEBBE0846DE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540"/>
          <a:stretch>
            <a:fillRect/>
          </a:stretch>
        </p:blipFill>
        <p:spPr bwMode="auto">
          <a:xfrm>
            <a:off x="954088" y="677069"/>
            <a:ext cx="5335652" cy="47657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75D9EBA-8400-EB4F-D973-2264D4B769F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461"/>
          <a:stretch>
            <a:fillRect/>
          </a:stretch>
        </p:blipFill>
        <p:spPr bwMode="auto">
          <a:xfrm>
            <a:off x="6335487" y="557327"/>
            <a:ext cx="4584360" cy="5326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61803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TotalTime>
  <Words>3654</Words>
  <Application>Microsoft Office PowerPoint</Application>
  <PresentationFormat>Widescreen</PresentationFormat>
  <Paragraphs>473</Paragraphs>
  <Slides>38</Slides>
  <Notes>36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ＭＳ Ｐゴシック</vt:lpstr>
      <vt:lpstr>AdvPSA35D</vt:lpstr>
      <vt:lpstr>AdvPSA35E</vt:lpstr>
      <vt:lpstr>AdvPSA88A</vt:lpstr>
      <vt:lpstr>Arial</vt:lpstr>
      <vt:lpstr>Calibri</vt:lpstr>
      <vt:lpstr>Calibri Light</vt:lpstr>
      <vt:lpstr>Segoe UI Semilight</vt:lpstr>
      <vt:lpstr>Symbol</vt:lpstr>
      <vt:lpstr>Times New Roman</vt:lpstr>
      <vt:lpstr>Wingdings</vt:lpstr>
      <vt:lpstr>Custom Design</vt:lpstr>
      <vt:lpstr>Retrospect</vt:lpstr>
      <vt:lpstr>Anaphylaxis</vt:lpstr>
      <vt:lpstr>Disclosures</vt:lpstr>
      <vt:lpstr>Objectives</vt:lpstr>
      <vt:lpstr>IgE-dependent Release of Inflammatory Mediators</vt:lpstr>
      <vt:lpstr>PowerPoint Presentation</vt:lpstr>
      <vt:lpstr> Anaphylaxis </vt:lpstr>
      <vt:lpstr>PowerPoint Presentation</vt:lpstr>
      <vt:lpstr>PowerPoint Presentation</vt:lpstr>
      <vt:lpstr>PowerPoint Presentation</vt:lpstr>
      <vt:lpstr>Epidemiology</vt:lpstr>
      <vt:lpstr>Risk Factors and Cofactors Potentially Associated with Severe or Fatal Anaphylaxis</vt:lpstr>
      <vt:lpstr>Fatality</vt:lpstr>
      <vt:lpstr>Anaphylaxis is on the rise</vt:lpstr>
      <vt:lpstr>PowerPoint Presentation</vt:lpstr>
      <vt:lpstr>PowerPoint Presentation</vt:lpstr>
      <vt:lpstr>Triggers of Anaphylaxis: Age-Related Differences</vt:lpstr>
      <vt:lpstr>PowerPoint Presentation</vt:lpstr>
      <vt:lpstr>PowerPoint Presentation</vt:lpstr>
      <vt:lpstr>PowerPoint Presentation</vt:lpstr>
      <vt:lpstr>Symptoms of an Allergic Reaction</vt:lpstr>
      <vt:lpstr>PowerPoint Presentation</vt:lpstr>
      <vt:lpstr>Risk factors for biphasic anaphylaxis</vt:lpstr>
      <vt:lpstr>PowerPoint Presentation</vt:lpstr>
      <vt:lpstr>PowerPoint Presentation</vt:lpstr>
      <vt:lpstr>Differential Diagnosis</vt:lpstr>
      <vt:lpstr>Anaphylaxis: Diagnosis</vt:lpstr>
      <vt:lpstr>Tryptase</vt:lpstr>
      <vt:lpstr>Anaphylaxis: In Search of the Culprit!</vt:lpstr>
      <vt:lpstr>Anaphylaxis: In Search of the Culprit!</vt:lpstr>
      <vt:lpstr>PowerPoint Presentation</vt:lpstr>
      <vt:lpstr>Epinephrine</vt:lpstr>
      <vt:lpstr>Management: Immediate Treatment</vt:lpstr>
      <vt:lpstr>Outdated Epinephrine Loses Efficacy </vt:lpstr>
      <vt:lpstr>New Alternatives* to Auto-Injectors</vt:lpstr>
      <vt:lpstr>3 R’s of an Anaphylaxis Emergency Action Plan</vt:lpstr>
      <vt:lpstr>For Patients and Providers</vt:lpstr>
      <vt:lpstr>When in Doubt,  Inject Epinephrine!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Gubbin</dc:creator>
  <cp:lastModifiedBy>Bracken, Lauren E</cp:lastModifiedBy>
  <cp:revision>8</cp:revision>
  <dcterms:created xsi:type="dcterms:W3CDTF">2021-08-06T20:14:03Z</dcterms:created>
  <dcterms:modified xsi:type="dcterms:W3CDTF">2025-10-16T19:27:53Z</dcterms:modified>
</cp:coreProperties>
</file>