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76" r:id="rId2"/>
    <p:sldId id="442" r:id="rId3"/>
    <p:sldId id="277" r:id="rId4"/>
    <p:sldId id="518" r:id="rId5"/>
    <p:sldId id="504" r:id="rId6"/>
    <p:sldId id="508" r:id="rId7"/>
    <p:sldId id="512" r:id="rId8"/>
    <p:sldId id="509" r:id="rId9"/>
    <p:sldId id="511" r:id="rId10"/>
    <p:sldId id="513" r:id="rId11"/>
    <p:sldId id="514" r:id="rId12"/>
    <p:sldId id="510" r:id="rId13"/>
    <p:sldId id="529" r:id="rId14"/>
    <p:sldId id="401" r:id="rId15"/>
    <p:sldId id="402" r:id="rId16"/>
    <p:sldId id="403" r:id="rId17"/>
    <p:sldId id="404" r:id="rId18"/>
    <p:sldId id="405" r:id="rId19"/>
    <p:sldId id="406" r:id="rId20"/>
    <p:sldId id="407" r:id="rId21"/>
    <p:sldId id="499" r:id="rId22"/>
    <p:sldId id="500" r:id="rId23"/>
    <p:sldId id="501" r:id="rId24"/>
    <p:sldId id="502" r:id="rId25"/>
    <p:sldId id="284" r:id="rId26"/>
    <p:sldId id="285" r:id="rId27"/>
    <p:sldId id="286" r:id="rId28"/>
    <p:sldId id="287" r:id="rId29"/>
    <p:sldId id="299" r:id="rId30"/>
    <p:sldId id="488" r:id="rId31"/>
    <p:sldId id="519" r:id="rId32"/>
    <p:sldId id="530" r:id="rId33"/>
    <p:sldId id="471" r:id="rId34"/>
    <p:sldId id="345" r:id="rId35"/>
    <p:sldId id="346" r:id="rId36"/>
    <p:sldId id="349" r:id="rId37"/>
    <p:sldId id="350" r:id="rId38"/>
    <p:sldId id="351" r:id="rId39"/>
    <p:sldId id="437" r:id="rId40"/>
    <p:sldId id="438" r:id="rId41"/>
    <p:sldId id="472" r:id="rId42"/>
    <p:sldId id="296" r:id="rId43"/>
    <p:sldId id="297" r:id="rId44"/>
    <p:sldId id="298" r:id="rId45"/>
    <p:sldId id="473" r:id="rId46"/>
    <p:sldId id="474" r:id="rId47"/>
    <p:sldId id="494" r:id="rId48"/>
    <p:sldId id="503" r:id="rId49"/>
    <p:sldId id="478" r:id="rId50"/>
    <p:sldId id="304" r:id="rId51"/>
    <p:sldId id="482" r:id="rId52"/>
    <p:sldId id="531" r:id="rId53"/>
    <p:sldId id="534" r:id="rId54"/>
    <p:sldId id="528" r:id="rId55"/>
    <p:sldId id="347" r:id="rId56"/>
    <p:sldId id="348" r:id="rId57"/>
    <p:sldId id="352" r:id="rId58"/>
    <p:sldId id="468" r:id="rId59"/>
    <p:sldId id="305" r:id="rId60"/>
    <p:sldId id="532" r:id="rId61"/>
    <p:sldId id="380" r:id="rId62"/>
    <p:sldId id="533" r:id="rId63"/>
    <p:sldId id="342" r:id="rId64"/>
    <p:sldId id="343" r:id="rId65"/>
    <p:sldId id="477" r:id="rId66"/>
    <p:sldId id="520" r:id="rId67"/>
    <p:sldId id="307" r:id="rId68"/>
    <p:sldId id="308" r:id="rId69"/>
    <p:sldId id="309" r:id="rId70"/>
    <p:sldId id="310" r:id="rId71"/>
    <p:sldId id="313" r:id="rId72"/>
    <p:sldId id="411" r:id="rId73"/>
    <p:sldId id="515" r:id="rId74"/>
    <p:sldId id="483" r:id="rId75"/>
    <p:sldId id="486" r:id="rId76"/>
    <p:sldId id="492" r:id="rId77"/>
    <p:sldId id="516" r:id="rId78"/>
    <p:sldId id="491" r:id="rId79"/>
    <p:sldId id="487" r:id="rId80"/>
    <p:sldId id="523" r:id="rId81"/>
    <p:sldId id="479" r:id="rId82"/>
    <p:sldId id="485" r:id="rId83"/>
    <p:sldId id="489" r:id="rId84"/>
    <p:sldId id="480" r:id="rId85"/>
    <p:sldId id="484" r:id="rId86"/>
    <p:sldId id="490" r:id="rId87"/>
    <p:sldId id="493" r:id="rId88"/>
    <p:sldId id="465" r:id="rId89"/>
    <p:sldId id="495" r:id="rId90"/>
    <p:sldId id="498" r:id="rId91"/>
    <p:sldId id="497" r:id="rId92"/>
    <p:sldId id="496" r:id="rId93"/>
    <p:sldId id="481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1EA29C-E3DA-4B3F-B44E-6D988164DB41}" v="5" dt="2025-10-13T02:40:27.0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097DA-CE5E-4638-8202-BA38BB2BAAB6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B5F5C-342D-4EBF-997A-D0DED0CB6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9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B3A86-5BBC-4487-935C-B369579AF2B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11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5F5C-342D-4EBF-997A-D0DED0CB699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9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5F5C-342D-4EBF-997A-D0DED0CB699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56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B37C5-F1E9-45CD-8D82-06B63F993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D8C4EE-B541-491A-B66D-3A09D0E73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EB97B-4BEF-4865-AD08-B27D8B484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A41B-F36B-4546-9703-C00D910DC3A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4FA72-DBB1-434B-BC10-D828DA9AB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ED905-466F-4909-A347-00FC4F561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2B5E-971F-4227-A839-E39BB7A2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3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35857-C7B2-4BEF-B141-B9DEE97C5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6FFF9-2DE7-404A-AB71-9C1385208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81C27-A0F2-4460-9CE7-D7576467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A41B-F36B-4546-9703-C00D910DC3A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075C7-9C11-4147-B349-102E3F8CF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38F59-0287-443D-8DBB-4F66A15CB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2B5E-971F-4227-A839-E39BB7A2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20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436EA-D9F0-4545-B6FA-30F12C34ED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48A88-0EF9-4CEB-A22C-BDF131C22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A30B6-8377-4C0D-8530-6F33FAB40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A41B-F36B-4546-9703-C00D910DC3A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6BF47-6D72-4C4C-9453-F0C51327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67AFA-01F0-447E-A90A-74CCD9BBF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2B5E-971F-4227-A839-E39BB7A2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D7803-BF1C-47DA-8897-DEBF47937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54909-49C2-4270-9FC0-4D80EFB3E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D682B-B00B-4710-867A-402A79B8B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A41B-F36B-4546-9703-C00D910DC3A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DA8FF-218D-4559-9E00-B8EE0728D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438A3-4D21-4A0F-A611-81E06700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2B5E-971F-4227-A839-E39BB7A2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78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A83C0-005D-4793-B95C-7EF7CCD8C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0BC98-F2A5-4BF2-975D-F5C69610B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F33BE-EA12-4D3C-9CC3-95C937D82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A41B-F36B-4546-9703-C00D910DC3A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AEC71-FC65-44B9-926A-C36FE05A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2CADB-06DC-4CF5-A61F-DFD517B5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2B5E-971F-4227-A839-E39BB7A2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56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24B49-1E18-4CF4-A4D0-0E308359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20CBF-C397-492E-9524-B4B0A04D4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6227D-CCA4-4E49-8D50-A583606DB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ABD62-7B4B-4A20-B700-9980498FB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A41B-F36B-4546-9703-C00D910DC3A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4197D-CD20-42FF-8DAF-BAA0D01C4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683FD-8CA7-4545-9667-AF8334A23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2B5E-971F-4227-A839-E39BB7A2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30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82814-EA15-4353-AF11-8BFFDEBC7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396DA-8914-47E2-BD54-441B85248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8164B-140B-4FC9-9531-89CFB776C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9CC80-F1A3-44AD-BB1E-7EDE3D07E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B274A2-A249-426F-B949-C5F0389F27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3F28C-1AF6-4AAF-8ED7-2F69009F1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A41B-F36B-4546-9703-C00D910DC3A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FA3EA7-A829-4F93-BB6A-08CE71DC1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DB2BE0-A0D2-48EB-8EA9-E42D55415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2B5E-971F-4227-A839-E39BB7A2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6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3D534-850F-4A1B-9D84-481ED8D2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2EF0B-EE65-4884-94B0-A232B4D5E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A41B-F36B-4546-9703-C00D910DC3A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E1CAC-4552-4548-8905-BD421F0C8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EFBFC-645D-4A17-B1C7-0C5F1D7A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2B5E-971F-4227-A839-E39BB7A2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13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61D91-1993-42C0-94BB-C803583A7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A41B-F36B-4546-9703-C00D910DC3A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40FE3-ACC9-4EF9-B46E-C634B3B4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15442-88A1-4A88-93C0-9CC77DE3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2B5E-971F-4227-A839-E39BB7A2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15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0D1D5-6DFC-4041-A16D-40E9196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234DF-BF66-4B26-91FA-23A0E5F0E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C7ED7-6E43-4786-9751-72010F646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B57BC8-4BC7-4D75-96E2-ABFAB50F4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A41B-F36B-4546-9703-C00D910DC3A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2A8EC-58B7-427D-A778-2CB42E6C9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8AB7-989F-49FC-A88A-D3E5A97D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2B5E-971F-4227-A839-E39BB7A2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47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17468-B63A-446A-928B-E42763FD1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24F7FA-41A0-48BA-BA87-98F183BDA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C0A38-37CA-44AA-A857-F7B301AA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E82C2-E4FC-43AA-B803-3DEDB2C6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CA41B-F36B-4546-9703-C00D910DC3A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2BE44-E08B-4BE3-8C99-69B1BE1C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45A7F-BC42-48BF-B45F-BDA79247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D2B5E-971F-4227-A839-E39BB7A2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9A36DB-2071-4A99-BCEA-6C3BD1050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B8FBE-2BC5-442A-9957-66289B11F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AEB12-1DA7-4B30-A413-4501F5C67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CA41B-F36B-4546-9703-C00D910DC3AF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A4231-7B6E-481B-85C8-3BBAE6A42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8C23A-6E1B-45F0-868B-089DE3302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D2B5E-971F-4227-A839-E39BB7A2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s://pubs.rsna.org/author/Jung%2C+Jae-Wo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s://pubs.rsna.org/author/Jung%2C+Jae-Woo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ndawi.com/journals/bmri/contents/year/2016/" TargetMode="External"/><Relationship Id="rId2" Type="http://schemas.openxmlformats.org/officeDocument/2006/relationships/hyperlink" Target="https://www.hindawi.com/journals/bmri/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ndawi.com/journals/bmri/contents/year/2016/" TargetMode="External"/><Relationship Id="rId2" Type="http://schemas.openxmlformats.org/officeDocument/2006/relationships/hyperlink" Target="https://www.hindawi.com/journals/bmri/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Drug regulator asks traders to stock 55 ICU drugs for Covid-19 treatment |  Business Standard News">
            <a:extLst>
              <a:ext uri="{FF2B5EF4-FFF2-40B4-BE49-F238E27FC236}">
                <a16:creationId xmlns:a16="http://schemas.microsoft.com/office/drawing/2014/main" id="{6E8A5A3F-12E0-45D7-ACCD-C51F6D9EF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9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92D050"/>
                </a:solidFill>
              </a:rPr>
              <a:t>Drug Allergy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759605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Vuong Nayima, D.O.</a:t>
            </a:r>
          </a:p>
          <a:p>
            <a:r>
              <a:rPr lang="en-US" dirty="0">
                <a:solidFill>
                  <a:srgbClr val="FFFFFF"/>
                </a:solidFill>
              </a:rPr>
              <a:t>Internal Medicine Allergy/Immunology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26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BB51C6-5228-4AF5-BD9C-51723CC15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Penicillin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B7BDC-B38B-40EB-BC50-3D9139590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5" y="1970843"/>
            <a:ext cx="5183326" cy="4252404"/>
          </a:xfrm>
        </p:spPr>
        <p:txBody>
          <a:bodyPr anchor="ctr">
            <a:normAutofit/>
          </a:bodyPr>
          <a:lstStyle/>
          <a:p>
            <a:r>
              <a:rPr lang="en-US" sz="2000" b="0" i="0" dirty="0">
                <a:solidFill>
                  <a:srgbClr val="FF0000"/>
                </a:solidFill>
                <a:effectLst/>
                <a:latin typeface="Merriweather"/>
              </a:rPr>
              <a:t>1942</a:t>
            </a:r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Merriweather"/>
              </a:rPr>
              <a:t>First American </a:t>
            </a:r>
            <a:r>
              <a:rPr lang="en-US" sz="2000" dirty="0">
                <a:solidFill>
                  <a:srgbClr val="000000"/>
                </a:solidFill>
                <a:latin typeface="Merriweather"/>
              </a:rPr>
              <a:t>p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Merriweather"/>
              </a:rPr>
              <a:t>atient: Anne Miller. Septic after a miscarriage with high fever for weeks. Surgery and blood transfusions had not helped. </a:t>
            </a:r>
          </a:p>
          <a:p>
            <a:endParaRPr lang="en-US" sz="2000" b="0" i="0" dirty="0">
              <a:solidFill>
                <a:srgbClr val="000000"/>
              </a:solidFill>
              <a:effectLst/>
              <a:latin typeface="Merriweather"/>
            </a:endParaRPr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Merriweather"/>
              </a:rPr>
              <a:t>By chance, another patient at the same hospital knew a British scientist working on developing penicillin.</a:t>
            </a:r>
          </a:p>
        </p:txBody>
      </p:sp>
      <p:sp>
        <p:nvSpPr>
          <p:cNvPr id="18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" descr="New York Times Syndicate">
            <a:extLst>
              <a:ext uri="{FF2B5EF4-FFF2-40B4-BE49-F238E27FC236}">
                <a16:creationId xmlns:a16="http://schemas.microsoft.com/office/drawing/2014/main" id="{BE7C34E0-B168-4E97-B8F2-733C1A3D2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r="2017" b="-3"/>
          <a:stretch/>
        </p:blipFill>
        <p:spPr bwMode="auto"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258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FBB51C6-5228-4AF5-BD9C-51723CC15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Penicillin History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A06512-3516-4A7D-B225-6C33DE9C3F73}"/>
              </a:ext>
            </a:extLst>
          </p:cNvPr>
          <p:cNvSpPr txBox="1">
            <a:spLocks/>
          </p:cNvSpPr>
          <p:nvPr/>
        </p:nvSpPr>
        <p:spPr>
          <a:xfrm>
            <a:off x="1047280" y="2494450"/>
            <a:ext cx="4874446" cy="4226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Miller’s doctor used that connection to get the government to release 1 </a:t>
            </a:r>
            <a:r>
              <a:rPr lang="en-US" sz="2000" dirty="0">
                <a:solidFill>
                  <a:srgbClr val="FF0000"/>
                </a:solidFill>
              </a:rPr>
              <a:t>tablespoon</a:t>
            </a:r>
            <a:r>
              <a:rPr lang="en-US" sz="2000" dirty="0"/>
              <a:t> of penicillin. </a:t>
            </a:r>
            <a:r>
              <a:rPr lang="en-US" sz="2000" dirty="0">
                <a:solidFill>
                  <a:srgbClr val="FF0000"/>
                </a:solidFill>
              </a:rPr>
              <a:t>Half</a:t>
            </a:r>
            <a:r>
              <a:rPr lang="en-US" sz="2000" dirty="0"/>
              <a:t> of the entire store of antibiotic in the US at the time.</a:t>
            </a:r>
          </a:p>
          <a:p>
            <a:endParaRPr lang="en-US" sz="2000" dirty="0"/>
          </a:p>
          <a:p>
            <a:r>
              <a:rPr lang="en-US" sz="2000" dirty="0"/>
              <a:t>Within a day, her temperature was back to normal. Miller was cured.</a:t>
            </a:r>
          </a:p>
          <a:p>
            <a:endParaRPr lang="en-US" sz="2000" dirty="0"/>
          </a:p>
          <a:p>
            <a:r>
              <a:rPr lang="en-US" sz="2000" dirty="0"/>
              <a:t>Miller died at age 90 in 1999.</a:t>
            </a:r>
          </a:p>
        </p:txBody>
      </p:sp>
      <p:pic>
        <p:nvPicPr>
          <p:cNvPr id="13316" name="Picture 4" descr="Is A 'Spoonful' Of Medicine Dangerous? | HuffPost Life">
            <a:extLst>
              <a:ext uri="{FF2B5EF4-FFF2-40B4-BE49-F238E27FC236}">
                <a16:creationId xmlns:a16="http://schemas.microsoft.com/office/drawing/2014/main" id="{45A2ADCB-7B8A-407B-B764-2061A0F8C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r="4748" b="-2"/>
          <a:stretch/>
        </p:blipFill>
        <p:spPr bwMode="auto">
          <a:xfrm>
            <a:off x="6098892" y="2492376"/>
            <a:ext cx="4802404" cy="356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14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nitographical: Mould is fun!">
            <a:extLst>
              <a:ext uri="{FF2B5EF4-FFF2-40B4-BE49-F238E27FC236}">
                <a16:creationId xmlns:a16="http://schemas.microsoft.com/office/drawing/2014/main" id="{69ED838D-5F8A-4DA4-9501-6B1ABD669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4" r="-1" b="-1"/>
          <a:stretch/>
        </p:blipFill>
        <p:spPr bwMode="auto"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B51C6-5228-4AF5-BD9C-51723CC15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396289"/>
            <a:ext cx="4782458" cy="1325563"/>
          </a:xfrm>
        </p:spPr>
        <p:txBody>
          <a:bodyPr>
            <a:normAutofit/>
          </a:bodyPr>
          <a:lstStyle/>
          <a:p>
            <a:r>
              <a:rPr lang="en-US"/>
              <a:t>Penicillin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B7BDC-B38B-40EB-BC50-3D9139590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71982"/>
            <a:ext cx="4782458" cy="3181684"/>
          </a:xfrm>
        </p:spPr>
        <p:txBody>
          <a:bodyPr anchor="t">
            <a:normAutofit/>
          </a:bodyPr>
          <a:lstStyle/>
          <a:p>
            <a:r>
              <a:rPr lang="en-US" sz="2400" b="0" i="0" dirty="0">
                <a:effectLst/>
                <a:latin typeface="Merriweather"/>
              </a:rPr>
              <a:t>Only 400 million units of penicillin available during first half of 1943</a:t>
            </a:r>
          </a:p>
          <a:p>
            <a:endParaRPr lang="en-US" sz="2400" b="0" i="0" dirty="0">
              <a:effectLst/>
              <a:latin typeface="Merriweather"/>
            </a:endParaRPr>
          </a:p>
          <a:p>
            <a:r>
              <a:rPr lang="en-US" sz="2400" dirty="0">
                <a:latin typeface="Merriweather"/>
              </a:rPr>
              <a:t>When</a:t>
            </a:r>
            <a:r>
              <a:rPr lang="en-US" sz="2400" b="0" i="0" dirty="0">
                <a:effectLst/>
                <a:latin typeface="Merriweather"/>
              </a:rPr>
              <a:t> WWII ended, U.S. companies were making 650 billion units a month</a:t>
            </a:r>
          </a:p>
          <a:p>
            <a:endParaRPr lang="en-US" sz="1800" b="0" i="0" dirty="0">
              <a:effectLst/>
              <a:latin typeface="Merriweather"/>
            </a:endParaRPr>
          </a:p>
          <a:p>
            <a:endParaRPr lang="en-US" sz="1800" b="0" i="0" dirty="0">
              <a:effectLst/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842323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1C291-D840-BA90-752C-ACBA07FF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Why Do We Care About</a:t>
            </a:r>
            <a:br>
              <a:rPr lang="en-US" dirty="0"/>
            </a:br>
            <a:r>
              <a:rPr lang="en-US" dirty="0"/>
              <a:t>Penicillin History?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82C45-F2A6-1267-1172-3CFA44333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Reminder that many drugs (especially </a:t>
            </a:r>
            <a:r>
              <a:rPr lang="en-US" dirty="0">
                <a:solidFill>
                  <a:srgbClr val="FF0000"/>
                </a:solidFill>
              </a:rPr>
              <a:t>antibiotics</a:t>
            </a:r>
            <a:r>
              <a:rPr lang="en-US" dirty="0"/>
              <a:t>) we have created were/are miracles, don’t take them for granted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Diagnosing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Misdiagnosing</a:t>
            </a:r>
            <a:r>
              <a:rPr lang="en-US" dirty="0"/>
              <a:t> a drug allergy can be life-altering for a patient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IGNORING</a:t>
            </a:r>
            <a:r>
              <a:rPr lang="en-US" dirty="0"/>
              <a:t> a drug allergy can also adversely affect patients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529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Skin Testing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4" y="1825625"/>
            <a:ext cx="8836378" cy="4351338"/>
          </a:xfrm>
        </p:spPr>
        <p:txBody>
          <a:bodyPr/>
          <a:lstStyle/>
          <a:p>
            <a:r>
              <a:rPr lang="en-US" dirty="0"/>
              <a:t>First described in 1867 by Dr. Charles </a:t>
            </a:r>
            <a:r>
              <a:rPr lang="en-US" dirty="0" err="1"/>
              <a:t>Blackley</a:t>
            </a:r>
            <a:r>
              <a:rPr lang="en-US" dirty="0"/>
              <a:t>, skin tests (prick/puncture and intradermal/</a:t>
            </a:r>
            <a:r>
              <a:rPr lang="en-US" dirty="0" err="1"/>
              <a:t>intracutaneous</a:t>
            </a:r>
            <a:r>
              <a:rPr lang="en-US" dirty="0"/>
              <a:t>) have evolved as reliable, cost effective techniques for the diagnosis of </a:t>
            </a:r>
            <a:r>
              <a:rPr lang="en-US" b="1" u="sng" dirty="0" err="1"/>
              <a:t>IgE</a:t>
            </a:r>
            <a:r>
              <a:rPr lang="en-US" b="1" u="sng" dirty="0"/>
              <a:t>-mediated diseases</a:t>
            </a:r>
            <a:r>
              <a:rPr lang="en-US" dirty="0"/>
              <a:t>. (B)</a:t>
            </a:r>
          </a:p>
          <a:p>
            <a:r>
              <a:rPr lang="en-US" dirty="0"/>
              <a:t>Prick/puncture tests are used to confirm clinical sensitivity induced by </a:t>
            </a:r>
            <a:r>
              <a:rPr lang="en-US" dirty="0">
                <a:solidFill>
                  <a:srgbClr val="FF0000"/>
                </a:solidFill>
              </a:rPr>
              <a:t>aeroallergens, foods, </a:t>
            </a:r>
            <a:r>
              <a:rPr lang="en-US" b="1" u="sng" dirty="0">
                <a:solidFill>
                  <a:srgbClr val="FF0000"/>
                </a:solidFill>
              </a:rPr>
              <a:t>DRUGS</a:t>
            </a:r>
            <a:r>
              <a:rPr lang="en-US" dirty="0">
                <a:solidFill>
                  <a:srgbClr val="FF0000"/>
                </a:solidFill>
              </a:rPr>
              <a:t>, venom</a:t>
            </a:r>
            <a:r>
              <a:rPr lang="en-US" dirty="0"/>
              <a:t>, and a few </a:t>
            </a:r>
            <a:r>
              <a:rPr lang="en-US" dirty="0">
                <a:solidFill>
                  <a:srgbClr val="FF0000"/>
                </a:solidFill>
              </a:rPr>
              <a:t>chemicals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176963"/>
            <a:ext cx="4114800" cy="365125"/>
          </a:xfrm>
        </p:spPr>
        <p:txBody>
          <a:bodyPr/>
          <a:lstStyle/>
          <a:p>
            <a:r>
              <a:rPr lang="en-US" dirty="0"/>
              <a:t>Practice Parameters</a:t>
            </a:r>
          </a:p>
        </p:txBody>
      </p:sp>
      <p:pic>
        <p:nvPicPr>
          <p:cNvPr id="10242" name="Picture 2" descr="Charles Harrison Blackl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775" y="188364"/>
            <a:ext cx="2689225" cy="363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156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176963"/>
            <a:ext cx="4114800" cy="365125"/>
          </a:xfrm>
        </p:spPr>
        <p:txBody>
          <a:bodyPr/>
          <a:lstStyle/>
          <a:p>
            <a:r>
              <a:rPr lang="en-US" dirty="0"/>
              <a:t>www.lincolndiagnostics.com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lincolndiagnostics.com/_media/multitest2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223" y="0"/>
            <a:ext cx="9276996" cy="61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110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176963"/>
            <a:ext cx="4114800" cy="365125"/>
          </a:xfrm>
        </p:spPr>
        <p:txBody>
          <a:bodyPr/>
          <a:lstStyle/>
          <a:p>
            <a:r>
              <a:rPr lang="en-US" dirty="0"/>
              <a:t>www.lincolndiagnostics.com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lincolndiagnostics.com/_media/multitest2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68" y="0"/>
            <a:ext cx="10199863" cy="618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12721" y="5524719"/>
            <a:ext cx="2934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Multi-Test II</a:t>
            </a:r>
          </a:p>
        </p:txBody>
      </p:sp>
    </p:spTree>
    <p:extLst>
      <p:ext uri="{BB962C8B-B14F-4D97-AF65-F5344CB8AC3E}">
        <p14:creationId xmlns:p14="http://schemas.microsoft.com/office/powerpoint/2010/main" val="3393591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176963"/>
            <a:ext cx="4114800" cy="365125"/>
          </a:xfrm>
        </p:spPr>
        <p:txBody>
          <a:bodyPr/>
          <a:lstStyle/>
          <a:p>
            <a:r>
              <a:rPr lang="en-US" dirty="0"/>
              <a:t>www.lincolndiagnostics.com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Image result for multi test all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90" y="0"/>
            <a:ext cx="8238420" cy="617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939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Prick/puncture tests are used to confirm clinical sensitivity induced by </a:t>
            </a:r>
            <a:r>
              <a:rPr lang="en-US" sz="3100" dirty="0">
                <a:solidFill>
                  <a:srgbClr val="FF0000"/>
                </a:solidFill>
              </a:rPr>
              <a:t>drugs</a:t>
            </a:r>
            <a:r>
              <a:rPr lang="en-US" sz="3100" dirty="0"/>
              <a:t>, </a:t>
            </a:r>
            <a:r>
              <a:rPr lang="en-US" sz="3100" dirty="0">
                <a:solidFill>
                  <a:srgbClr val="FF0000"/>
                </a:solidFill>
              </a:rPr>
              <a:t>aeroallergens, foods, venom</a:t>
            </a:r>
            <a:r>
              <a:rPr lang="en-US" sz="3100" dirty="0"/>
              <a:t>, and a few </a:t>
            </a:r>
            <a:r>
              <a:rPr lang="en-US" sz="3100" dirty="0">
                <a:solidFill>
                  <a:srgbClr val="FF0000"/>
                </a:solidFill>
              </a:rPr>
              <a:t>chemicals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176963"/>
            <a:ext cx="4114800" cy="365125"/>
          </a:xfrm>
        </p:spPr>
        <p:txBody>
          <a:bodyPr/>
          <a:lstStyle/>
          <a:p>
            <a:r>
              <a:rPr lang="en-US" dirty="0"/>
              <a:t>www.lincolndiagnostics.com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lincolndiagnostics.com/_media/multitest2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74" y="1256702"/>
            <a:ext cx="7522252" cy="501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194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176963"/>
            <a:ext cx="4114800" cy="365125"/>
          </a:xfrm>
        </p:spPr>
        <p:txBody>
          <a:bodyPr/>
          <a:lstStyle/>
          <a:p>
            <a:r>
              <a:rPr lang="en-US" dirty="0"/>
              <a:t>www.lincolndiagnostics.com</a:t>
            </a:r>
          </a:p>
        </p:txBody>
      </p:sp>
      <p:pic>
        <p:nvPicPr>
          <p:cNvPr id="1026" name="Picture 2" descr="http://www.lincolndiagnostics.com/_media/multitest2_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166529"/>
            <a:ext cx="9713832" cy="601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265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4D7B488A-C6BD-4607-B885-FF40F4575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75139"/>
            <a:ext cx="11896090" cy="668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505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Life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4E1D30-8B79-4FC9-8862-4E60BFC31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8333" y="852722"/>
            <a:ext cx="6830821" cy="512311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FB4F7B-6CF6-65E2-5B09-353785D810EC}"/>
              </a:ext>
            </a:extLst>
          </p:cNvPr>
          <p:cNvSpPr txBox="1"/>
          <p:nvPr/>
        </p:nvSpPr>
        <p:spPr>
          <a:xfrm>
            <a:off x="54529" y="2269222"/>
            <a:ext cx="323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Deaths have been reported from skin testing (extremely rare)</a:t>
            </a:r>
          </a:p>
        </p:txBody>
      </p:sp>
    </p:spTree>
    <p:extLst>
      <p:ext uri="{BB962C8B-B14F-4D97-AF65-F5344CB8AC3E}">
        <p14:creationId xmlns:p14="http://schemas.microsoft.com/office/powerpoint/2010/main" val="5126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D5A8F-F31F-4542-B66F-A7A56037A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“Allergy”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143B8-C9A1-4F30-818A-469E09AE5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Everyone thinks they’re allergic to something</a:t>
            </a:r>
          </a:p>
          <a:p>
            <a:r>
              <a:rPr lang="en-US" dirty="0"/>
              <a:t>Careful about use of the word</a:t>
            </a:r>
          </a:p>
        </p:txBody>
      </p:sp>
    </p:spTree>
    <p:extLst>
      <p:ext uri="{BB962C8B-B14F-4D97-AF65-F5344CB8AC3E}">
        <p14:creationId xmlns:p14="http://schemas.microsoft.com/office/powerpoint/2010/main" val="865914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F88C-CA61-45A6-AFAC-FDB3F0E42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own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C5018-0CA0-4EBF-8C6E-D825F573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u="sng" dirty="0"/>
              <a:t>clinically relevant</a:t>
            </a:r>
            <a:r>
              <a:rPr lang="en-US" dirty="0"/>
              <a:t>, </a:t>
            </a:r>
            <a:r>
              <a:rPr lang="en-US" b="1" u="sng" dirty="0"/>
              <a:t>reproducible</a:t>
            </a:r>
            <a:r>
              <a:rPr lang="en-US" dirty="0"/>
              <a:t> </a:t>
            </a:r>
            <a:r>
              <a:rPr lang="en-US" b="1" u="sng" dirty="0"/>
              <a:t>reaction</a:t>
            </a:r>
            <a:r>
              <a:rPr lang="en-US" dirty="0"/>
              <a:t> to an </a:t>
            </a:r>
            <a:r>
              <a:rPr lang="en-US" b="1" u="sng" dirty="0"/>
              <a:t>antigen</a:t>
            </a:r>
            <a:r>
              <a:rPr lang="en-US" dirty="0"/>
              <a:t>, involving the </a:t>
            </a:r>
            <a:r>
              <a:rPr lang="en-US" b="1" u="sng" dirty="0"/>
              <a:t>immune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31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71B09-C7D0-4D86-8BA5-0E8BC4B2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143C1-F46B-49F7-ADA9-74146E63B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ypersensitivity Reactions - Type I - IV | Faculty of Medicine">
            <a:extLst>
              <a:ext uri="{FF2B5EF4-FFF2-40B4-BE49-F238E27FC236}">
                <a16:creationId xmlns:a16="http://schemas.microsoft.com/office/drawing/2014/main" id="{9E9F1C34-1F2E-4CC5-A819-4A7C1E61D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268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AE4E4-1B67-4F4C-ABFE-66C2EC535E4F}"/>
              </a:ext>
            </a:extLst>
          </p:cNvPr>
          <p:cNvSpPr txBox="1"/>
          <p:nvPr/>
        </p:nvSpPr>
        <p:spPr>
          <a:xfrm>
            <a:off x="9669351" y="1027906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Timing?</a:t>
            </a:r>
          </a:p>
        </p:txBody>
      </p:sp>
    </p:spTree>
    <p:extLst>
      <p:ext uri="{BB962C8B-B14F-4D97-AF65-F5344CB8AC3E}">
        <p14:creationId xmlns:p14="http://schemas.microsoft.com/office/powerpoint/2010/main" val="2086974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71B09-C7D0-4D86-8BA5-0E8BC4B2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143C1-F46B-49F7-ADA9-74146E63B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ypersensitivity Reactions - Type I - IV | Faculty of Medicine">
            <a:extLst>
              <a:ext uri="{FF2B5EF4-FFF2-40B4-BE49-F238E27FC236}">
                <a16:creationId xmlns:a16="http://schemas.microsoft.com/office/drawing/2014/main" id="{9E9F1C34-1F2E-4CC5-A819-4A7C1E61D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51" y="0"/>
            <a:ext cx="121268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AE4E4-1B67-4F4C-ABFE-66C2EC535E4F}"/>
              </a:ext>
            </a:extLst>
          </p:cNvPr>
          <p:cNvSpPr txBox="1"/>
          <p:nvPr/>
        </p:nvSpPr>
        <p:spPr>
          <a:xfrm>
            <a:off x="9278734" y="1337727"/>
            <a:ext cx="2719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Minutes to Hours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C449A-61B2-44BE-AB59-6F2E35767BFB}"/>
              </a:ext>
            </a:extLst>
          </p:cNvPr>
          <p:cNvSpPr txBox="1"/>
          <p:nvPr/>
        </p:nvSpPr>
        <p:spPr>
          <a:xfrm>
            <a:off x="9278734" y="2133422"/>
            <a:ext cx="2719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Minutes to Hours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CA133-188D-43BB-B66C-21D6338EBE1B}"/>
              </a:ext>
            </a:extLst>
          </p:cNvPr>
          <p:cNvSpPr txBox="1"/>
          <p:nvPr/>
        </p:nvSpPr>
        <p:spPr>
          <a:xfrm>
            <a:off x="9278734" y="4001294"/>
            <a:ext cx="2479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Hours to Weeks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5262A9-A5BE-4C87-8CE0-8F97B761D0A5}"/>
              </a:ext>
            </a:extLst>
          </p:cNvPr>
          <p:cNvSpPr txBox="1"/>
          <p:nvPr/>
        </p:nvSpPr>
        <p:spPr>
          <a:xfrm>
            <a:off x="9278734" y="5994261"/>
            <a:ext cx="2302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Days to Weeks</a:t>
            </a:r>
          </a:p>
        </p:txBody>
      </p:sp>
    </p:spTree>
    <p:extLst>
      <p:ext uri="{BB962C8B-B14F-4D97-AF65-F5344CB8AC3E}">
        <p14:creationId xmlns:p14="http://schemas.microsoft.com/office/powerpoint/2010/main" val="1765987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Allergies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0326"/>
            <a:ext cx="10515600" cy="46766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Initially one of my favorite topics</a:t>
            </a:r>
          </a:p>
          <a:p>
            <a:r>
              <a:rPr lang="en-US" dirty="0"/>
              <a:t>Easy? Sometimes</a:t>
            </a:r>
          </a:p>
          <a:p>
            <a:r>
              <a:rPr lang="en-US" dirty="0"/>
              <a:t>Different drug classes follow different rules</a:t>
            </a:r>
          </a:p>
          <a:p>
            <a:r>
              <a:rPr lang="en-US" dirty="0"/>
              <a:t>Is it a true “allergy” or adverse reaction/intolerance? Or reaction is from something else?</a:t>
            </a:r>
          </a:p>
          <a:p>
            <a:r>
              <a:rPr lang="en-US" dirty="0"/>
              <a:t>Validated testing available? </a:t>
            </a:r>
          </a:p>
          <a:p>
            <a:r>
              <a:rPr lang="en-US" dirty="0"/>
              <a:t>Risk/benefit of challenging/desensitization?</a:t>
            </a:r>
          </a:p>
          <a:p>
            <a:r>
              <a:rPr lang="en-US" dirty="0"/>
              <a:t>Probability of cross-reactivity for a given drug class?</a:t>
            </a:r>
          </a:p>
          <a:p>
            <a:r>
              <a:rPr lang="en-US" dirty="0"/>
              <a:t>Risk/benefit of alternatives?</a:t>
            </a:r>
          </a:p>
          <a:p>
            <a:r>
              <a:rPr lang="en-US" dirty="0"/>
              <a:t>Treating through severe reactions?</a:t>
            </a:r>
          </a:p>
        </p:txBody>
      </p:sp>
    </p:spTree>
    <p:extLst>
      <p:ext uri="{BB962C8B-B14F-4D97-AF65-F5344CB8AC3E}">
        <p14:creationId xmlns:p14="http://schemas.microsoft.com/office/powerpoint/2010/main" val="2943701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dirty="0"/>
              <a:t>Middleton’s Allergy Principles &amp; Practice: 8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345" y="55020"/>
            <a:ext cx="8220364" cy="65410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900" y="1072187"/>
            <a:ext cx="223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Generally Predictable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175" y="3429000"/>
            <a:ext cx="272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Generally UNPREDICTABLE</a:t>
            </a:r>
          </a:p>
        </p:txBody>
      </p:sp>
      <p:sp>
        <p:nvSpPr>
          <p:cNvPr id="2" name="Rectangle 1"/>
          <p:cNvSpPr/>
          <p:nvPr/>
        </p:nvSpPr>
        <p:spPr>
          <a:xfrm>
            <a:off x="7416800" y="1071417"/>
            <a:ext cx="822036" cy="3701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75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18935" y="6492875"/>
            <a:ext cx="4114800" cy="365125"/>
          </a:xfrm>
        </p:spPr>
        <p:txBody>
          <a:bodyPr/>
          <a:lstStyle/>
          <a:p>
            <a:r>
              <a:rPr lang="en-US" dirty="0"/>
              <a:t>Middleton’s Allergy Principles &amp; Practice: 8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127" y="0"/>
            <a:ext cx="8220364" cy="65482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213" y="1016768"/>
            <a:ext cx="2231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Generally Predictable</a:t>
            </a:r>
            <a:br>
              <a:rPr lang="en-US" b="1" u="sng" dirty="0"/>
            </a:br>
            <a:r>
              <a:rPr lang="en-US" dirty="0"/>
              <a:t>Most Drug Reactions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56518" y="3429000"/>
            <a:ext cx="2827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Generally UNPREDICTABLE</a:t>
            </a:r>
          </a:p>
          <a:p>
            <a:r>
              <a:rPr lang="en-US" dirty="0">
                <a:solidFill>
                  <a:srgbClr val="FF0000"/>
                </a:solidFill>
              </a:rPr>
              <a:t>Only 10% to 15% of all ADRs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09949" y="4712823"/>
            <a:ext cx="7361382" cy="4525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4EBCFC-E7FF-430B-A804-077790EEB2F2}"/>
              </a:ext>
            </a:extLst>
          </p:cNvPr>
          <p:cNvSpPr/>
          <p:nvPr/>
        </p:nvSpPr>
        <p:spPr>
          <a:xfrm>
            <a:off x="3435658" y="3675355"/>
            <a:ext cx="1917577" cy="2485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6F23CE-F532-BF11-4CEE-C1ACCBA3E371}"/>
              </a:ext>
            </a:extLst>
          </p:cNvPr>
          <p:cNvSpPr txBox="1"/>
          <p:nvPr/>
        </p:nvSpPr>
        <p:spPr>
          <a:xfrm>
            <a:off x="-69630" y="4630434"/>
            <a:ext cx="2582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“Allergy” only comprises of a small subset of drug reactions</a:t>
            </a:r>
          </a:p>
        </p:txBody>
      </p:sp>
    </p:spTree>
    <p:extLst>
      <p:ext uri="{BB962C8B-B14F-4D97-AF65-F5344CB8AC3E}">
        <p14:creationId xmlns:p14="http://schemas.microsoft.com/office/powerpoint/2010/main" val="3208858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Adverse Drug Reactions (ADRs)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ADRs have been reported to affect </a:t>
            </a:r>
            <a:r>
              <a:rPr lang="en-US" u="sng" dirty="0"/>
              <a:t>10% to 20% </a:t>
            </a:r>
            <a:r>
              <a:rPr lang="en-US" dirty="0"/>
              <a:t>of hospitalized patients and up to </a:t>
            </a:r>
            <a:r>
              <a:rPr lang="en-US" u="sng" dirty="0"/>
              <a:t>25%</a:t>
            </a:r>
            <a:r>
              <a:rPr lang="en-US" dirty="0"/>
              <a:t> of outpatients</a:t>
            </a:r>
          </a:p>
          <a:p>
            <a:endParaRPr lang="en-US" dirty="0"/>
          </a:p>
          <a:p>
            <a:r>
              <a:rPr lang="en-US" dirty="0"/>
              <a:t>In the US, about </a:t>
            </a:r>
            <a:r>
              <a:rPr lang="en-US" dirty="0">
                <a:solidFill>
                  <a:srgbClr val="FF0000"/>
                </a:solidFill>
              </a:rPr>
              <a:t>1 of every 300 </a:t>
            </a:r>
            <a:r>
              <a:rPr lang="en-US" dirty="0"/>
              <a:t>hospitalized patients dies from an ADR, and </a:t>
            </a:r>
            <a:r>
              <a:rPr lang="en-US" dirty="0">
                <a:solidFill>
                  <a:srgbClr val="FF0000"/>
                </a:solidFill>
              </a:rPr>
              <a:t>6% to 10% </a:t>
            </a:r>
            <a:r>
              <a:rPr lang="en-US" dirty="0"/>
              <a:t>of these reactions may be </a:t>
            </a:r>
            <a:r>
              <a:rPr lang="en-US" dirty="0">
                <a:solidFill>
                  <a:srgbClr val="FF0000"/>
                </a:solidFill>
              </a:rPr>
              <a:t>allergic</a:t>
            </a:r>
            <a:r>
              <a:rPr lang="en-US" dirty="0"/>
              <a:t> in origin</a:t>
            </a:r>
          </a:p>
          <a:p>
            <a:endParaRPr lang="en-US" dirty="0"/>
          </a:p>
          <a:p>
            <a:r>
              <a:rPr lang="en-US" dirty="0"/>
              <a:t>What type of reaction (I-IV) is penicillin allergy?</a:t>
            </a:r>
          </a:p>
          <a:p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Middleton’s Allergy Principles &amp; Practice: 8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30086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98917"/>
            <a:ext cx="4114800" cy="365125"/>
          </a:xfrm>
        </p:spPr>
        <p:txBody>
          <a:bodyPr/>
          <a:lstStyle/>
          <a:p>
            <a:r>
              <a:rPr lang="en-US" dirty="0"/>
              <a:t>Middleton’s Allergy Principles &amp; Practice: 8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333" y="-1"/>
            <a:ext cx="8299660" cy="649891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81084" y="1524000"/>
            <a:ext cx="7049729" cy="79641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281084" y="4419600"/>
            <a:ext cx="7610168" cy="13519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0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06" y="-52240"/>
            <a:ext cx="10515600" cy="1325563"/>
          </a:xfrm>
        </p:spPr>
        <p:txBody>
          <a:bodyPr/>
          <a:lstStyle/>
          <a:p>
            <a:r>
              <a:rPr lang="en-US" dirty="0"/>
              <a:t>Topics in Allergy/Immunology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446" y="1224335"/>
            <a:ext cx="4483509" cy="5023123"/>
          </a:xfrm>
        </p:spPr>
        <p:txBody>
          <a:bodyPr>
            <a:normAutofit/>
          </a:bodyPr>
          <a:lstStyle/>
          <a:p>
            <a:r>
              <a:rPr lang="en-US" sz="2400" dirty="0"/>
              <a:t>Allergic Rhinitis (</a:t>
            </a:r>
            <a:r>
              <a:rPr lang="en-US" sz="2400" dirty="0">
                <a:solidFill>
                  <a:srgbClr val="FF0000"/>
                </a:solidFill>
              </a:rPr>
              <a:t>25%</a:t>
            </a:r>
            <a:r>
              <a:rPr lang="en-US" sz="2400" dirty="0"/>
              <a:t>)</a:t>
            </a:r>
          </a:p>
          <a:p>
            <a:r>
              <a:rPr lang="en-US" sz="2400" dirty="0"/>
              <a:t>Asthma (</a:t>
            </a:r>
            <a:r>
              <a:rPr lang="en-US" sz="2400" dirty="0">
                <a:solidFill>
                  <a:srgbClr val="FF0000"/>
                </a:solidFill>
              </a:rPr>
              <a:t>8%</a:t>
            </a:r>
            <a:r>
              <a:rPr lang="en-US" sz="2400" dirty="0"/>
              <a:t>)</a:t>
            </a:r>
          </a:p>
          <a:p>
            <a:r>
              <a:rPr lang="en-US" sz="2400" dirty="0"/>
              <a:t>Drug Allergy (</a:t>
            </a:r>
            <a:r>
              <a:rPr lang="en-US" sz="2400" dirty="0">
                <a:solidFill>
                  <a:srgbClr val="FF0000"/>
                </a:solidFill>
              </a:rPr>
              <a:t>35-50%</a:t>
            </a:r>
            <a:r>
              <a:rPr lang="en-US" sz="2400" dirty="0"/>
              <a:t>)</a:t>
            </a:r>
          </a:p>
          <a:p>
            <a:r>
              <a:rPr lang="en-US" sz="2400" dirty="0"/>
              <a:t>Urticaria (</a:t>
            </a:r>
            <a:r>
              <a:rPr lang="en-US" sz="2400" dirty="0">
                <a:solidFill>
                  <a:srgbClr val="FF0000"/>
                </a:solidFill>
              </a:rPr>
              <a:t>20%</a:t>
            </a:r>
            <a:r>
              <a:rPr lang="en-US" sz="2400" dirty="0"/>
              <a:t>)</a:t>
            </a:r>
          </a:p>
          <a:p>
            <a:r>
              <a:rPr lang="en-US" sz="2400" dirty="0"/>
              <a:t>Atopic Dermatitis (</a:t>
            </a:r>
            <a:r>
              <a:rPr lang="en-US" sz="2400" dirty="0">
                <a:solidFill>
                  <a:srgbClr val="FF0000"/>
                </a:solidFill>
              </a:rPr>
              <a:t>10-20%</a:t>
            </a:r>
            <a:r>
              <a:rPr lang="en-US" sz="2400" dirty="0"/>
              <a:t>)</a:t>
            </a:r>
          </a:p>
          <a:p>
            <a:r>
              <a:rPr lang="en-US" sz="2400" dirty="0"/>
              <a:t>Food Allergy (</a:t>
            </a:r>
            <a:r>
              <a:rPr lang="en-US" sz="2400" dirty="0">
                <a:solidFill>
                  <a:srgbClr val="FF0000"/>
                </a:solidFill>
              </a:rPr>
              <a:t>8%</a:t>
            </a:r>
            <a:r>
              <a:rPr lang="en-US" sz="2400" dirty="0"/>
              <a:t>)</a:t>
            </a:r>
          </a:p>
          <a:p>
            <a:r>
              <a:rPr lang="en-US" sz="2400" dirty="0"/>
              <a:t>Non-Allergic Rhinitis</a:t>
            </a:r>
          </a:p>
          <a:p>
            <a:r>
              <a:rPr lang="en-US" sz="2400" dirty="0"/>
              <a:t>Stinging Insect Allergy</a:t>
            </a:r>
          </a:p>
          <a:p>
            <a:r>
              <a:rPr lang="en-US" sz="2400" dirty="0"/>
              <a:t>Angioedema</a:t>
            </a:r>
          </a:p>
          <a:p>
            <a:r>
              <a:rPr lang="en-US" sz="2400" dirty="0"/>
              <a:t>Eosinophilic Esophagitis</a:t>
            </a:r>
          </a:p>
          <a:p>
            <a:r>
              <a:rPr lang="en-US" sz="2400" dirty="0"/>
              <a:t>Immune Deficiency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13028" y="1165340"/>
            <a:ext cx="4127090" cy="514111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/>
              <a:t>Pruritus</a:t>
            </a:r>
          </a:p>
          <a:p>
            <a:r>
              <a:rPr lang="en-US" sz="3400" dirty="0"/>
              <a:t>Anaphylaxis</a:t>
            </a:r>
          </a:p>
          <a:p>
            <a:r>
              <a:rPr lang="en-US" sz="3400" dirty="0"/>
              <a:t>Hereditary Angioedema</a:t>
            </a:r>
          </a:p>
          <a:p>
            <a:r>
              <a:rPr lang="en-US" sz="3400" dirty="0"/>
              <a:t>Contact Dermatitis</a:t>
            </a:r>
          </a:p>
          <a:p>
            <a:r>
              <a:rPr lang="en-US" sz="3400" dirty="0"/>
              <a:t>Urticarial Vasculitis</a:t>
            </a:r>
          </a:p>
          <a:p>
            <a:r>
              <a:rPr lang="en-US" sz="3400" dirty="0" err="1"/>
              <a:t>Mastocytosis</a:t>
            </a:r>
            <a:endParaRPr lang="en-US" sz="3400" dirty="0"/>
          </a:p>
          <a:p>
            <a:r>
              <a:rPr lang="en-US" sz="3400" dirty="0"/>
              <a:t>Exercise-Induced Bronchospasm</a:t>
            </a:r>
          </a:p>
          <a:p>
            <a:r>
              <a:rPr lang="en-US" sz="3400" dirty="0"/>
              <a:t>Innate Immunity</a:t>
            </a:r>
          </a:p>
          <a:p>
            <a:r>
              <a:rPr lang="en-US" sz="3400" dirty="0"/>
              <a:t>Adaptive Immunity</a:t>
            </a:r>
          </a:p>
          <a:p>
            <a:r>
              <a:rPr lang="en-US" sz="3400" dirty="0"/>
              <a:t>Neutropenia</a:t>
            </a:r>
          </a:p>
          <a:p>
            <a:r>
              <a:rPr lang="en-US" sz="3400" dirty="0"/>
              <a:t>Allergic Bronchopulmonary </a:t>
            </a:r>
            <a:r>
              <a:rPr lang="en-US" sz="3400" dirty="0" err="1"/>
              <a:t>Aspergillosis</a:t>
            </a:r>
            <a:endParaRPr lang="en-US" sz="3400" dirty="0"/>
          </a:p>
          <a:p>
            <a:r>
              <a:rPr lang="en-US" sz="3400" dirty="0"/>
              <a:t>Allergy Diagnostics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064910" y="1165342"/>
            <a:ext cx="4127090" cy="549732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/>
              <a:t>Latex Allergy</a:t>
            </a:r>
          </a:p>
          <a:p>
            <a:r>
              <a:rPr lang="en-US" sz="3400" dirty="0"/>
              <a:t>Metal Allergy</a:t>
            </a:r>
          </a:p>
          <a:p>
            <a:r>
              <a:rPr lang="en-US" sz="3400" dirty="0"/>
              <a:t>Chronic Cough</a:t>
            </a:r>
          </a:p>
          <a:p>
            <a:r>
              <a:rPr lang="en-US" sz="3400" dirty="0"/>
              <a:t>Eosinophilic Esophagitis</a:t>
            </a:r>
          </a:p>
          <a:p>
            <a:r>
              <a:rPr lang="en-US" sz="3400" dirty="0"/>
              <a:t>Food protein-induced </a:t>
            </a:r>
            <a:r>
              <a:rPr lang="en-US" sz="3400" dirty="0" err="1"/>
              <a:t>enterocolitis</a:t>
            </a:r>
            <a:r>
              <a:rPr lang="en-US" sz="3400" dirty="0"/>
              <a:t> syndrome (FPIES)</a:t>
            </a:r>
          </a:p>
          <a:p>
            <a:r>
              <a:rPr lang="en-US" sz="3400" dirty="0"/>
              <a:t>Hypersensitivity pneumonitis</a:t>
            </a:r>
          </a:p>
          <a:p>
            <a:r>
              <a:rPr lang="en-US" sz="3400" dirty="0"/>
              <a:t>Human Microbiome</a:t>
            </a:r>
          </a:p>
          <a:p>
            <a:r>
              <a:rPr lang="en-US" sz="3400" dirty="0"/>
              <a:t>Nasal Polyps</a:t>
            </a:r>
          </a:p>
          <a:p>
            <a:r>
              <a:rPr lang="en-US" sz="3400" dirty="0"/>
              <a:t>Aspirin-exacerbated respiratory disease</a:t>
            </a:r>
          </a:p>
          <a:p>
            <a:r>
              <a:rPr lang="en-US" sz="3400" dirty="0"/>
              <a:t>Environmental and occupational pollutants</a:t>
            </a:r>
          </a:p>
          <a:p>
            <a:r>
              <a:rPr lang="en-US" sz="3400" dirty="0" err="1"/>
              <a:t>Hypereosinophilic</a:t>
            </a:r>
            <a:r>
              <a:rPr lang="en-US" sz="3400" dirty="0"/>
              <a:t> syndrome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420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A4743-699E-49EF-BEBC-25A6A3FE6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115E8-D01D-4510-9E62-2336B2AE8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0A5333-2374-4748-ACC0-3291ECAC4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2988"/>
            <a:ext cx="9938135" cy="6179951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26CFD10-9211-4E51-B3FF-1AD47A673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96001"/>
            <a:ext cx="5164394" cy="619432"/>
          </a:xfrm>
        </p:spPr>
        <p:txBody>
          <a:bodyPr/>
          <a:lstStyle/>
          <a:p>
            <a:r>
              <a:rPr lang="en-US" b="1" dirty="0"/>
              <a:t>Practice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390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E2983-E693-4555-C7D2-D683BF199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0B7FD-974D-BA7D-8CCB-46B7D4F29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FEBA3-ABDC-6E9E-A240-0FB6F2C45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568" y="0"/>
            <a:ext cx="629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4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C641-6ECE-506C-38A6-CFB179D77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Allergy?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22F33-0CC1-F3D5-E070-F3EF1299C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Anyone learned this in school for your first H&amp;P?</a:t>
            </a:r>
          </a:p>
          <a:p>
            <a:endParaRPr lang="en-US" dirty="0"/>
          </a:p>
          <a:p>
            <a:r>
              <a:rPr lang="en-US" dirty="0"/>
              <a:t>How many lectures have you sat through for drug allergy?</a:t>
            </a:r>
          </a:p>
          <a:p>
            <a:endParaRPr lang="en-US" dirty="0"/>
          </a:p>
          <a:p>
            <a:r>
              <a:rPr lang="en-US" dirty="0"/>
              <a:t>Isn’t it weird???</a:t>
            </a:r>
          </a:p>
        </p:txBody>
      </p:sp>
    </p:spTree>
    <p:extLst>
      <p:ext uri="{BB962C8B-B14F-4D97-AF65-F5344CB8AC3E}">
        <p14:creationId xmlns:p14="http://schemas.microsoft.com/office/powerpoint/2010/main" val="2213088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840" y="1921394"/>
            <a:ext cx="4110906" cy="4351338"/>
          </a:xfrm>
        </p:spPr>
        <p:txBody>
          <a:bodyPr/>
          <a:lstStyle/>
          <a:p>
            <a:r>
              <a:rPr lang="en-US" dirty="0"/>
              <a:t>Pan-Resistant New Delhi </a:t>
            </a:r>
            <a:r>
              <a:rPr lang="en-US" dirty="0" err="1"/>
              <a:t>Metallo</a:t>
            </a:r>
            <a:r>
              <a:rPr lang="en-US" dirty="0"/>
              <a:t>-Beta-Lactamase-Producing </a:t>
            </a:r>
            <a:r>
              <a:rPr lang="en-US" i="1" dirty="0" err="1"/>
              <a:t>Klebsiella</a:t>
            </a:r>
            <a:r>
              <a:rPr lang="en-US" i="1" dirty="0"/>
              <a:t> </a:t>
            </a:r>
            <a:r>
              <a:rPr lang="en-US" i="1" dirty="0" err="1"/>
              <a:t>pneumoniae</a:t>
            </a:r>
            <a:r>
              <a:rPr lang="en-US" dirty="0"/>
              <a:t> </a:t>
            </a:r>
          </a:p>
          <a:p>
            <a:r>
              <a:rPr lang="en-US" dirty="0"/>
              <a:t>Essentially </a:t>
            </a:r>
            <a:r>
              <a:rPr lang="en-US" dirty="0">
                <a:solidFill>
                  <a:srgbClr val="FF0000"/>
                </a:solidFill>
              </a:rPr>
              <a:t>all</a:t>
            </a:r>
            <a:r>
              <a:rPr lang="en-US" dirty="0"/>
              <a:t> US antibiotics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746" y="0"/>
            <a:ext cx="7696922" cy="6679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466" y="314435"/>
            <a:ext cx="44016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Why so Important?</a:t>
            </a:r>
          </a:p>
          <a:p>
            <a:r>
              <a:rPr lang="en-US" sz="3600" dirty="0">
                <a:highlight>
                  <a:srgbClr val="FF0000"/>
                </a:highlight>
              </a:rPr>
              <a:t>Antibiotic Stewardship</a:t>
            </a:r>
          </a:p>
        </p:txBody>
      </p:sp>
    </p:spTree>
    <p:extLst>
      <p:ext uri="{BB962C8B-B14F-4D97-AF65-F5344CB8AC3E}">
        <p14:creationId xmlns:p14="http://schemas.microsoft.com/office/powerpoint/2010/main" val="1473468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9522" y="2613537"/>
            <a:ext cx="5232955" cy="3661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216" y="0"/>
            <a:ext cx="7077568" cy="2613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282" y="6275323"/>
            <a:ext cx="7934325" cy="457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573161"/>
            <a:ext cx="323481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  <a:r>
              <a:rPr lang="en-US" sz="2800" dirty="0"/>
              <a:t>% percent of E. coli &amp; Klebsiella carry the mcr-1 gene (transferable between bacterium)</a:t>
            </a:r>
          </a:p>
          <a:p>
            <a:endParaRPr lang="en-US" sz="2800" dirty="0"/>
          </a:p>
          <a:p>
            <a:r>
              <a:rPr lang="en-US" sz="2800" dirty="0"/>
              <a:t>Resistance to </a:t>
            </a:r>
            <a:r>
              <a:rPr lang="en-US" sz="2800" dirty="0" err="1"/>
              <a:t>colistin</a:t>
            </a:r>
            <a:endParaRPr lang="en-US" sz="2800" dirty="0"/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876CCE-87FC-48D8-A9A8-0D9764F75295}"/>
              </a:ext>
            </a:extLst>
          </p:cNvPr>
          <p:cNvSpPr/>
          <p:nvPr/>
        </p:nvSpPr>
        <p:spPr>
          <a:xfrm>
            <a:off x="3695307" y="1828800"/>
            <a:ext cx="4656841" cy="2073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19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9522" y="2613537"/>
            <a:ext cx="5232955" cy="3661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216" y="0"/>
            <a:ext cx="7077568" cy="2613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282" y="6275323"/>
            <a:ext cx="7934325" cy="457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573161"/>
            <a:ext cx="32348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0000"/>
                </a:highlight>
              </a:rPr>
              <a:t>Not unique</a:t>
            </a:r>
            <a:r>
              <a:rPr lang="en-US" sz="2400" dirty="0"/>
              <a:t>; 80% of antibiotics in the USA are used for livestock to speed growth</a:t>
            </a:r>
          </a:p>
          <a:p>
            <a:endParaRPr lang="en-US" sz="2400" dirty="0"/>
          </a:p>
          <a:p>
            <a:r>
              <a:rPr lang="en-US" sz="2400" dirty="0"/>
              <a:t>Overprescribing of antibiotics </a:t>
            </a:r>
            <a:r>
              <a:rPr lang="en-US" sz="2400" b="1" dirty="0"/>
              <a:t>or using more broad spectrum </a:t>
            </a:r>
            <a:r>
              <a:rPr lang="en-US" sz="2400" dirty="0"/>
              <a:t>antibiotics than necessary due to drug “</a:t>
            </a:r>
            <a:r>
              <a:rPr lang="en-US" sz="2400" b="1" dirty="0"/>
              <a:t>allergies</a:t>
            </a:r>
            <a:r>
              <a:rPr lang="en-US" sz="2400" dirty="0"/>
              <a:t>” contribute to the problem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452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9522" y="2613537"/>
            <a:ext cx="5232955" cy="3661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216" y="0"/>
            <a:ext cx="7077568" cy="2613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282" y="6275323"/>
            <a:ext cx="7934325" cy="457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573161"/>
            <a:ext cx="32348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countries (Mexico, Viet Nam, China, India, etc.) don’t require </a:t>
            </a:r>
            <a:r>
              <a:rPr lang="en-US" dirty="0" err="1"/>
              <a:t>rx</a:t>
            </a:r>
            <a:r>
              <a:rPr lang="en-US" dirty="0"/>
              <a:t> for antibiotics</a:t>
            </a:r>
          </a:p>
          <a:p>
            <a:endParaRPr lang="en-US" dirty="0"/>
          </a:p>
          <a:p>
            <a:r>
              <a:rPr lang="en-US" dirty="0"/>
              <a:t>Patients in these countries treat themselves to whichever antibiotic at whatever dose and duration they want</a:t>
            </a:r>
          </a:p>
          <a:p>
            <a:endParaRPr lang="en-US" dirty="0"/>
          </a:p>
          <a:p>
            <a:r>
              <a:rPr lang="en-US" dirty="0"/>
              <a:t>When we give in to patients for antibiotics or don’t attempt to clear their antibiotic allergy a similar phenomenon happens</a:t>
            </a:r>
          </a:p>
          <a:p>
            <a:endParaRPr lang="en-US" dirty="0"/>
          </a:p>
          <a:p>
            <a:r>
              <a:rPr lang="en-US" dirty="0"/>
              <a:t>News Flash: bacteria and their resistance travels globally</a:t>
            </a:r>
          </a:p>
        </p:txBody>
      </p:sp>
    </p:spTree>
    <p:extLst>
      <p:ext uri="{BB962C8B-B14F-4D97-AF65-F5344CB8AC3E}">
        <p14:creationId xmlns:p14="http://schemas.microsoft.com/office/powerpoint/2010/main" val="498213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So Important? </a:t>
            </a:r>
            <a:r>
              <a:rPr lang="en-US" b="1" dirty="0"/>
              <a:t>Side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FDA 2016: </a:t>
            </a:r>
            <a:r>
              <a:rPr lang="en-US" b="1" dirty="0"/>
              <a:t>serious side effects </a:t>
            </a:r>
            <a:r>
              <a:rPr lang="en-US" dirty="0"/>
              <a:t>associated with fluoroquinolone antibacterial drugs </a:t>
            </a:r>
            <a:r>
              <a:rPr lang="en-US" u="sng" dirty="0"/>
              <a:t>generally outweigh </a:t>
            </a:r>
            <a:r>
              <a:rPr lang="en-US" dirty="0"/>
              <a:t>the benefits for patients with </a:t>
            </a:r>
            <a:r>
              <a:rPr lang="en-US" b="1" dirty="0"/>
              <a:t>acute sinusitis, acute bronchitis, and uncomplicated UTIs </a:t>
            </a:r>
            <a:r>
              <a:rPr lang="en-US" dirty="0"/>
              <a:t>who have other treatment options</a:t>
            </a:r>
          </a:p>
          <a:p>
            <a:r>
              <a:rPr lang="en-US" dirty="0"/>
              <a:t>Fluoroquinolones should be reserved for those who do not have alternative treatment options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www.fda.gov</a:t>
            </a:r>
          </a:p>
        </p:txBody>
      </p:sp>
    </p:spTree>
    <p:extLst>
      <p:ext uri="{BB962C8B-B14F-4D97-AF65-F5344CB8AC3E}">
        <p14:creationId xmlns:p14="http://schemas.microsoft.com/office/powerpoint/2010/main" val="2616620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So Important? </a:t>
            </a:r>
            <a:r>
              <a:rPr lang="en-US" b="1" dirty="0"/>
              <a:t>Side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Associated with disabling and </a:t>
            </a:r>
            <a:r>
              <a:rPr lang="en-US" b="1" u="sng" dirty="0"/>
              <a:t>potentially permanent </a:t>
            </a:r>
            <a:r>
              <a:rPr lang="en-US" dirty="0"/>
              <a:t>serious side effects that can occur together include:</a:t>
            </a:r>
          </a:p>
          <a:p>
            <a:pPr lvl="1"/>
            <a:r>
              <a:rPr lang="en-US" dirty="0"/>
              <a:t>tendon rupture</a:t>
            </a:r>
          </a:p>
          <a:p>
            <a:pPr lvl="1"/>
            <a:r>
              <a:rPr lang="en-US" dirty="0"/>
              <a:t>blood sugar fluctuations</a:t>
            </a:r>
          </a:p>
          <a:p>
            <a:pPr lvl="1"/>
            <a:r>
              <a:rPr lang="en-US" dirty="0"/>
              <a:t>muscle/joint pain</a:t>
            </a:r>
          </a:p>
          <a:p>
            <a:pPr lvl="1"/>
            <a:r>
              <a:rPr lang="en-US" dirty="0"/>
              <a:t>peripheral neuropathy</a:t>
            </a:r>
          </a:p>
          <a:p>
            <a:pPr lvl="1"/>
            <a:r>
              <a:rPr lang="en-US" dirty="0"/>
              <a:t>depression/psychosis</a:t>
            </a:r>
          </a:p>
          <a:p>
            <a:pPr lvl="1"/>
            <a:r>
              <a:rPr lang="en-US" dirty="0"/>
              <a:t>memory impairment/disorientation</a:t>
            </a:r>
          </a:p>
          <a:p>
            <a:pPr lvl="1"/>
            <a:r>
              <a:rPr lang="en-US" dirty="0"/>
              <a:t>cardiac arrhythmias</a:t>
            </a:r>
          </a:p>
          <a:p>
            <a:pPr lvl="1"/>
            <a:r>
              <a:rPr lang="en-US" dirty="0" err="1"/>
              <a:t>phototoxicity</a:t>
            </a:r>
            <a:endParaRPr lang="en-US" dirty="0"/>
          </a:p>
          <a:p>
            <a:r>
              <a:rPr lang="en-US" dirty="0"/>
              <a:t>Side effects had continued for an </a:t>
            </a:r>
            <a:r>
              <a:rPr lang="en-US" b="1" dirty="0"/>
              <a:t>average of 14 months </a:t>
            </a:r>
            <a:r>
              <a:rPr lang="en-US" dirty="0"/>
              <a:t>to as long as </a:t>
            </a:r>
            <a:r>
              <a:rPr lang="en-US" b="1" dirty="0"/>
              <a:t>9 years </a:t>
            </a:r>
            <a:r>
              <a:rPr lang="en-US" dirty="0"/>
              <a:t>after stopping the medication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www.fda.gov</a:t>
            </a:r>
          </a:p>
        </p:txBody>
      </p:sp>
    </p:spTree>
    <p:extLst>
      <p:ext uri="{BB962C8B-B14F-4D97-AF65-F5344CB8AC3E}">
        <p14:creationId xmlns:p14="http://schemas.microsoft.com/office/powerpoint/2010/main" val="3109533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86E7D-28B8-4F26-996E-2F74DF8E0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eminem">
            <a:extLst>
              <a:ext uri="{FF2B5EF4-FFF2-40B4-BE49-F238E27FC236}">
                <a16:creationId xmlns:a16="http://schemas.microsoft.com/office/drawing/2014/main" id="{159B191A-7F42-4F6B-8008-5BEBADFE0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32"/>
            <a:ext cx="10515599" cy="685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E379D-3F26-4012-A3D8-5CAF484D8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287" y="5096107"/>
            <a:ext cx="9188605" cy="19368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</a:b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Women are caught in webs, spin '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em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and hock venom</a:t>
            </a:r>
            <a:b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</a:b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Adrenaline shots of penicillin could not get the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illin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' to stop</a:t>
            </a:r>
            <a:b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</a:b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Amoxicillin's just not real enough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2CAA0D-3047-1F1D-9421-7DBBB46E42F1}"/>
              </a:ext>
            </a:extLst>
          </p:cNvPr>
          <p:cNvSpPr txBox="1"/>
          <p:nvPr/>
        </p:nvSpPr>
        <p:spPr>
          <a:xfrm>
            <a:off x="4508641" y="-19596"/>
            <a:ext cx="31747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highlight>
                  <a:srgbClr val="FFFF00"/>
                </a:highlight>
              </a:rPr>
              <a:t>Till I Collapse</a:t>
            </a:r>
          </a:p>
        </p:txBody>
      </p:sp>
    </p:spTree>
    <p:extLst>
      <p:ext uri="{BB962C8B-B14F-4D97-AF65-F5344CB8AC3E}">
        <p14:creationId xmlns:p14="http://schemas.microsoft.com/office/powerpoint/2010/main" val="594821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41767F-7241-4DCA-A043-9F61D97327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80" y="3603812"/>
            <a:ext cx="2305609" cy="23056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CEF98B-AA3C-4075-912E-585731685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1C22D-07FC-4AB9-99A9-FFBD6D025A8E}"/>
              </a:ext>
            </a:extLst>
          </p:cNvPr>
          <p:cNvSpPr txBox="1"/>
          <p:nvPr/>
        </p:nvSpPr>
        <p:spPr>
          <a:xfrm>
            <a:off x="6923289" y="3648200"/>
            <a:ext cx="4604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West Des Moines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EEAF5-9644-432B-81B8-042705E17ACD}"/>
              </a:ext>
            </a:extLst>
          </p:cNvPr>
          <p:cNvSpPr txBox="1"/>
          <p:nvPr/>
        </p:nvSpPr>
        <p:spPr>
          <a:xfrm>
            <a:off x="997866" y="5608870"/>
            <a:ext cx="9545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Residents: Pediatrics, Family Practice, Internal Medicine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3627D-1C14-4D67-98F0-29D0C0E1D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70485" cy="36057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E9EC5E-87A2-4D83-80A0-E2743790744A}"/>
              </a:ext>
            </a:extLst>
          </p:cNvPr>
          <p:cNvSpPr txBox="1"/>
          <p:nvPr/>
        </p:nvSpPr>
        <p:spPr>
          <a:xfrm>
            <a:off x="877601" y="3648200"/>
            <a:ext cx="3755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Ankeny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0C915F-1BA6-DDD3-E236-BBCC7E3EA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485" y="0"/>
            <a:ext cx="6421515" cy="360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21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8CD8E-DB8C-4693-9D6C-E161DA577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Why So Important? Works better and is first line for </a:t>
            </a:r>
            <a:r>
              <a:rPr lang="en-US" sz="3600" dirty="0">
                <a:highlight>
                  <a:srgbClr val="FF0000"/>
                </a:highlight>
              </a:rPr>
              <a:t>most infections </a:t>
            </a:r>
            <a:r>
              <a:rPr lang="en-US" sz="3600" dirty="0"/>
              <a:t>– Indeed penicillin CAN get the </a:t>
            </a:r>
            <a:r>
              <a:rPr lang="en-US" sz="3600" dirty="0" err="1"/>
              <a:t>illin</a:t>
            </a:r>
            <a:r>
              <a:rPr lang="en-US" sz="3600" dirty="0"/>
              <a:t>’ to stop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A2C2-4BB1-40CB-BD17-359FED1D7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u="sng" dirty="0"/>
              <a:t>Penicillin first line:</a:t>
            </a:r>
          </a:p>
          <a:p>
            <a:r>
              <a:rPr lang="en-US" dirty="0"/>
              <a:t>Strep (pharyngitis, endocarditis, CAP, etc.)</a:t>
            </a:r>
          </a:p>
          <a:p>
            <a:r>
              <a:rPr lang="en-US" dirty="0"/>
              <a:t>MSSA</a:t>
            </a:r>
          </a:p>
          <a:p>
            <a:r>
              <a:rPr lang="en-US" dirty="0"/>
              <a:t>Syphilis</a:t>
            </a:r>
          </a:p>
          <a:p>
            <a:r>
              <a:rPr lang="en-US" dirty="0"/>
              <a:t>Otitis Media</a:t>
            </a:r>
          </a:p>
          <a:p>
            <a:r>
              <a:rPr lang="en-US" dirty="0"/>
              <a:t>Meningitis</a:t>
            </a:r>
          </a:p>
          <a:p>
            <a:r>
              <a:rPr lang="en-US" dirty="0"/>
              <a:t>H pylori</a:t>
            </a:r>
          </a:p>
          <a:p>
            <a:r>
              <a:rPr lang="en-US" dirty="0"/>
              <a:t>Intra-abdominal infections</a:t>
            </a:r>
          </a:p>
          <a:p>
            <a:r>
              <a:rPr lang="en-US" dirty="0"/>
              <a:t>List goes on</a:t>
            </a:r>
          </a:p>
        </p:txBody>
      </p:sp>
    </p:spTree>
    <p:extLst>
      <p:ext uri="{BB962C8B-B14F-4D97-AF65-F5344CB8AC3E}">
        <p14:creationId xmlns:p14="http://schemas.microsoft.com/office/powerpoint/2010/main" val="3972501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10" y="0"/>
            <a:ext cx="11564579" cy="626414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www.cdc.gov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2452" y="3500284"/>
            <a:ext cx="9232490" cy="363793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4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www.cdc.gov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4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5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www.cdc.gov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8" y="245807"/>
            <a:ext cx="11595100" cy="54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48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www.cdc.gov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6200"/>
            <a:ext cx="12192000" cy="640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633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Penicillin Allergy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25655" cy="4351338"/>
          </a:xfrm>
        </p:spPr>
        <p:txBody>
          <a:bodyPr>
            <a:normAutofit/>
          </a:bodyPr>
          <a:lstStyle/>
          <a:p>
            <a:r>
              <a:rPr lang="en-US" dirty="0"/>
              <a:t>Study at American College of Allergy, Asthma &amp; Immunology 2016</a:t>
            </a:r>
          </a:p>
          <a:p>
            <a:r>
              <a:rPr lang="en-US" dirty="0"/>
              <a:t>Surveyed inpatient providers from different specialties regarding penicillin allergy. Total of 276 surveys</a:t>
            </a:r>
          </a:p>
          <a:p>
            <a:r>
              <a:rPr lang="en-US" dirty="0"/>
              <a:t>Clinical vignettes presented regarding penicillin allergy</a:t>
            </a:r>
          </a:p>
          <a:p>
            <a:endParaRPr lang="en-US" dirty="0"/>
          </a:p>
        </p:txBody>
      </p:sp>
      <p:pic>
        <p:nvPicPr>
          <p:cNvPr id="4" name="Picture 2" descr="Image result for penicil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855" y="1489725"/>
            <a:ext cx="573405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211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Penicillin Allergy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0000"/>
                </a:solidFill>
              </a:rPr>
              <a:t>42.4% </a:t>
            </a:r>
            <a:r>
              <a:rPr lang="en-US" dirty="0"/>
              <a:t>of respondents believed that penicillin allergy does not resolve over time</a:t>
            </a:r>
          </a:p>
          <a:p>
            <a:endParaRPr lang="en-US" dirty="0"/>
          </a:p>
          <a:p>
            <a:r>
              <a:rPr lang="en-US" dirty="0"/>
              <a:t>In the vignettes provided, only </a:t>
            </a:r>
            <a:r>
              <a:rPr lang="en-US" dirty="0">
                <a:solidFill>
                  <a:srgbClr val="FF0000"/>
                </a:solidFill>
              </a:rPr>
              <a:t>20.0%</a:t>
            </a:r>
            <a:r>
              <a:rPr lang="en-US" dirty="0"/>
              <a:t> identified appropriate patients for penicillin skin testing</a:t>
            </a:r>
          </a:p>
          <a:p>
            <a:endParaRPr lang="en-US" dirty="0"/>
          </a:p>
          <a:p>
            <a:r>
              <a:rPr lang="en-US" dirty="0"/>
              <a:t>How many here didn’t know that you can outgrow penicillin allergy?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100" name="Picture 4" descr="Image result for penicil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805" y="1921165"/>
            <a:ext cx="5812195" cy="387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9596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3D85D-5679-446E-8F69-290E80337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Words From Other Physicians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43A07-7F1B-4AE8-8B97-011DE0E3A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“Once an allergy always an allergy”</a:t>
            </a:r>
          </a:p>
          <a:p>
            <a:r>
              <a:rPr lang="en-US" dirty="0"/>
              <a:t>“You’re allergic to penicillium (mold), you can’t take penicillin (drug) and need an </a:t>
            </a:r>
            <a:r>
              <a:rPr lang="en-US" dirty="0" err="1"/>
              <a:t>epipen</a:t>
            </a:r>
            <a:r>
              <a:rPr lang="en-US" dirty="0"/>
              <a:t>”</a:t>
            </a:r>
          </a:p>
          <a:p>
            <a:r>
              <a:rPr lang="en-US" dirty="0"/>
              <a:t>“You have a penicillin allergy but it’s up to you if you want to get tested and get it cleared”</a:t>
            </a:r>
          </a:p>
          <a:p>
            <a:r>
              <a:rPr lang="en-US" dirty="0"/>
              <a:t>“You’ll probably never need penicillin again”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38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C13ED-8AEC-4A66-B305-18B4FF280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Immune System is </a:t>
            </a:r>
            <a:r>
              <a:rPr lang="en-US" sz="5400" b="1" dirty="0">
                <a:solidFill>
                  <a:srgbClr val="FF0000"/>
                </a:solidFill>
              </a:rPr>
              <a:t>NOT</a:t>
            </a:r>
            <a:r>
              <a:rPr lang="en-US" dirty="0"/>
              <a:t> Static</a:t>
            </a:r>
          </a:p>
        </p:txBody>
      </p:sp>
      <p:pic>
        <p:nvPicPr>
          <p:cNvPr id="1026" name="Picture 2" descr="FLAT :: Static Noise, Dynamic Uncertainties">
            <a:extLst>
              <a:ext uri="{FF2B5EF4-FFF2-40B4-BE49-F238E27FC236}">
                <a16:creationId xmlns:a16="http://schemas.microsoft.com/office/drawing/2014/main" id="{CBE1189F-6EFF-46B8-9B88-D69D88A160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204" y="1690688"/>
            <a:ext cx="6333591" cy="475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No sign">
            <a:extLst>
              <a:ext uri="{FF2B5EF4-FFF2-40B4-BE49-F238E27FC236}">
                <a16:creationId xmlns:a16="http://schemas.microsoft.com/office/drawing/2014/main" id="{A14FEB2F-BD33-4AF5-9D44-436BFC9ED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7704" y="1690688"/>
            <a:ext cx="4456590" cy="445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05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B9FC-68E0-43AA-9B6E-875AD9ED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 the two criteria for referral for penicillin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CF853-D230-405E-A2BD-78B953FDD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History of penicillin allergy</a:t>
            </a:r>
          </a:p>
          <a:p>
            <a:r>
              <a:rPr lang="en-US" dirty="0"/>
              <a:t>2. Possess skin</a:t>
            </a:r>
          </a:p>
          <a:p>
            <a:endParaRPr lang="en-US" dirty="0"/>
          </a:p>
          <a:p>
            <a:r>
              <a:rPr lang="en-US" dirty="0"/>
              <a:t>An “allergy” is often a permanent thing on a patient’s chart unless someone actively addresses it</a:t>
            </a:r>
          </a:p>
          <a:p>
            <a:endParaRPr lang="en-US" dirty="0"/>
          </a:p>
          <a:p>
            <a:r>
              <a:rPr lang="en-US" dirty="0"/>
              <a:t>What if you don’t have skin?</a:t>
            </a:r>
          </a:p>
          <a:p>
            <a:r>
              <a:rPr lang="en-US" dirty="0"/>
              <a:t>Usually someone will raise their hand at this time during lecture. To ask?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2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Sir Amexander Fleming">
            <a:extLst>
              <a:ext uri="{FF2B5EF4-FFF2-40B4-BE49-F238E27FC236}">
                <a16:creationId xmlns:a16="http://schemas.microsoft.com/office/drawing/2014/main" id="{37E81235-9053-435E-A0CD-CF25F48F3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" t="9091" r="32958" b="1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B51C6-5228-4AF5-BD9C-51723CC15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/>
              <a:t>Penicillin History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B7BDC-B38B-40EB-BC50-3D9139590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275562" cy="3788420"/>
          </a:xfrm>
        </p:spPr>
        <p:txBody>
          <a:bodyPr anchor="t">
            <a:normAutofit/>
          </a:bodyPr>
          <a:lstStyle/>
          <a:p>
            <a:r>
              <a:rPr lang="en-US" sz="2400" b="0" i="0" dirty="0">
                <a:effectLst/>
              </a:rPr>
              <a:t>Alexander Fleming (Scottish) </a:t>
            </a:r>
            <a:r>
              <a:rPr lang="en-US" sz="2400" dirty="0"/>
              <a:t>discovered </a:t>
            </a:r>
            <a:r>
              <a:rPr lang="en-US" sz="2400" b="0" i="0" dirty="0">
                <a:effectLst/>
              </a:rPr>
              <a:t>penicillin in 1928.</a:t>
            </a:r>
          </a:p>
          <a:p>
            <a:r>
              <a:rPr lang="en-US" sz="2400" dirty="0"/>
              <a:t>Fleming (described as careless) returned from vacation to find mold accidentally growing on staph culture plate.</a:t>
            </a:r>
          </a:p>
          <a:p>
            <a:r>
              <a:rPr lang="en-US" sz="2400" dirty="0"/>
              <a:t>Noticed the mold prevented the growth of staphylococci.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5127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1693863" y="228600"/>
            <a:ext cx="8737600" cy="990600"/>
          </a:xfrm>
        </p:spPr>
        <p:txBody>
          <a:bodyPr/>
          <a:lstStyle/>
          <a:p>
            <a:r>
              <a:rPr lang="en-US" sz="3400" dirty="0"/>
              <a:t>Elective Penicillin Skin Testing – </a:t>
            </a:r>
            <a:r>
              <a:rPr lang="en-US" sz="3400" dirty="0" err="1">
                <a:solidFill>
                  <a:srgbClr val="0070C0"/>
                </a:solidFill>
              </a:rPr>
              <a:t>Co$t</a:t>
            </a:r>
            <a:r>
              <a:rPr lang="en-US" sz="3400" dirty="0"/>
              <a:t> Savings 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295400"/>
            <a:ext cx="8534400" cy="4419600"/>
          </a:xfrm>
        </p:spPr>
        <p:txBody>
          <a:bodyPr>
            <a:normAutofit/>
          </a:bodyPr>
          <a:lstStyle/>
          <a:p>
            <a:r>
              <a:rPr lang="en-US" dirty="0"/>
              <a:t>236 outpatients</a:t>
            </a:r>
          </a:p>
          <a:p>
            <a:r>
              <a:rPr lang="en-US" dirty="0"/>
              <a:t>83% penicillin skin test-negative</a:t>
            </a:r>
          </a:p>
          <a:p>
            <a:r>
              <a:rPr lang="en-US" dirty="0"/>
              <a:t>Average antibiotic cost per penicillin skin test-negative patient</a:t>
            </a:r>
          </a:p>
          <a:p>
            <a:pPr lvl="1"/>
            <a:r>
              <a:rPr lang="en-US" sz="3200" dirty="0"/>
              <a:t>$71.17 during year </a:t>
            </a:r>
            <a:r>
              <a:rPr lang="en-US" sz="3200" u="sng" dirty="0"/>
              <a:t>before</a:t>
            </a:r>
            <a:r>
              <a:rPr lang="en-US" sz="3200" dirty="0"/>
              <a:t> penicillin skin test</a:t>
            </a:r>
          </a:p>
          <a:p>
            <a:pPr lvl="1"/>
            <a:r>
              <a:rPr lang="en-US" sz="3200" dirty="0"/>
              <a:t>$49.63 during year </a:t>
            </a:r>
            <a:r>
              <a:rPr lang="en-US" sz="3200" u="sng" dirty="0"/>
              <a:t>after</a:t>
            </a:r>
            <a:r>
              <a:rPr lang="en-US" sz="3200" dirty="0"/>
              <a:t> penicillin skin test</a:t>
            </a:r>
          </a:p>
          <a:p>
            <a:pPr lvl="1"/>
            <a:r>
              <a:rPr lang="en-US" sz="3200" dirty="0"/>
              <a:t>P value = 0.000</a:t>
            </a:r>
            <a:r>
              <a:rPr lang="en-US" sz="3000" dirty="0"/>
              <a:t>1</a:t>
            </a:r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pPr lvl="1"/>
            <a:endParaRPr lang="en-US" sz="3000" dirty="0"/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2057400" y="6305550"/>
            <a:ext cx="4191000" cy="4000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91434" tIns="45717" rIns="91434" bIns="45717" anchor="b">
            <a:spAutoFit/>
          </a:bodyPr>
          <a:lstStyle/>
          <a:p>
            <a:pPr eaLnBrk="0" hangingPunct="0">
              <a:tabLst>
                <a:tab pos="571500" algn="l"/>
              </a:tabLst>
            </a:pPr>
            <a:r>
              <a:rPr lang="en-US" altLang="en-US" sz="2000" dirty="0"/>
              <a:t>Macy E. </a:t>
            </a:r>
            <a:r>
              <a:rPr lang="en-US" altLang="en-US" sz="2000" i="1" dirty="0"/>
              <a:t>JACI</a:t>
            </a:r>
            <a:r>
              <a:rPr lang="en-US" altLang="en-US" sz="2000" dirty="0"/>
              <a:t> 1998; 102:281-5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1537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53223-D901-4A68-A094-ACF3E39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62248-DE06-4DA3-9675-87E9E81FF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9B5424-8E68-40CD-9CBA-02126729F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04196" y="847203"/>
            <a:ext cx="6783607" cy="508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97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D952-8B03-76D7-077D-8B659C21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57EAB-03F0-76B5-44DC-000FD3B2F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F62A0-B219-3CEA-E7FC-CBB9C0991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MDcalc.com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2D9E6-5A9A-2C86-7BDB-11F398883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099" y="0"/>
            <a:ext cx="568780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F85E30-D680-AC1B-EFC6-C603D77A0936}"/>
              </a:ext>
            </a:extLst>
          </p:cNvPr>
          <p:cNvSpPr txBox="1"/>
          <p:nvPr/>
        </p:nvSpPr>
        <p:spPr>
          <a:xfrm>
            <a:off x="8065496" y="6455112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©2020</a:t>
            </a:r>
          </a:p>
        </p:txBody>
      </p:sp>
    </p:spTree>
    <p:extLst>
      <p:ext uri="{BB962C8B-B14F-4D97-AF65-F5344CB8AC3E}">
        <p14:creationId xmlns:p14="http://schemas.microsoft.com/office/powerpoint/2010/main" val="15775715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A1C51-F0CD-E69E-73A8-99EB53DB9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776A5-1249-822A-4DDB-B8B0B36CE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BF16E-AFBF-3333-D7AD-7650D6BED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81A78F-53FD-6F55-584A-FCFBDAE1A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200" y="3175"/>
            <a:ext cx="6124575" cy="635317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92ED0-B7EB-26D8-C72B-52EA24970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MDcalc.com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627880-92C1-86AA-08DA-52C0AB5C06EF}"/>
              </a:ext>
            </a:extLst>
          </p:cNvPr>
          <p:cNvSpPr txBox="1"/>
          <p:nvPr/>
        </p:nvSpPr>
        <p:spPr>
          <a:xfrm>
            <a:off x="7572653" y="1191428"/>
            <a:ext cx="37185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PEN-FAST score of </a:t>
            </a:r>
            <a:r>
              <a:rPr lang="en-US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less than 3 </a:t>
            </a: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is associated with a high negative predictive value, can identify low-risk penicillin allergies that can potentially </a:t>
            </a:r>
            <a:r>
              <a:rPr lang="en-US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skip skin testing and go directly to oral challenge in a </a:t>
            </a:r>
            <a:r>
              <a:rPr lang="en-US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primary care setting</a:t>
            </a:r>
          </a:p>
          <a:p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What is a challenge?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8760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3AA69-2D71-8057-3E79-F15685FB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9A8831-D9B9-6BFC-9123-7A1BAE18D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4624" y="4297932"/>
            <a:ext cx="5094661" cy="296468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37CD34-3B81-DD32-711F-CF720073C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624" y="0"/>
            <a:ext cx="6273702" cy="424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213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DRESS Syndrome- </a:t>
            </a:r>
            <a:r>
              <a:rPr lang="en-US" b="1" u="sng" dirty="0"/>
              <a:t>D</a:t>
            </a:r>
            <a:r>
              <a:rPr lang="en-US" dirty="0"/>
              <a:t>rug </a:t>
            </a:r>
            <a:r>
              <a:rPr lang="en-US" b="1" u="sng" dirty="0"/>
              <a:t>R</a:t>
            </a:r>
            <a:r>
              <a:rPr lang="en-US" dirty="0"/>
              <a:t>ash with </a:t>
            </a:r>
            <a:r>
              <a:rPr lang="en-US" b="1" u="sng" dirty="0"/>
              <a:t>E</a:t>
            </a:r>
            <a:r>
              <a:rPr lang="en-US" dirty="0"/>
              <a:t>osinophilia and </a:t>
            </a:r>
            <a:r>
              <a:rPr lang="en-US" b="1" u="sng" dirty="0"/>
              <a:t>S</a:t>
            </a:r>
            <a:r>
              <a:rPr lang="en-US" dirty="0"/>
              <a:t>ystemic </a:t>
            </a:r>
            <a:r>
              <a:rPr lang="en-US" b="1" u="sng" dirty="0"/>
              <a:t>S</a:t>
            </a:r>
            <a:r>
              <a:rPr lang="en-US" dirty="0"/>
              <a:t>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Type IV reaction</a:t>
            </a:r>
          </a:p>
          <a:p>
            <a:r>
              <a:rPr lang="en-US" dirty="0"/>
              <a:t>Major cause of hospitalization for dermatological complications in patients treated with </a:t>
            </a:r>
            <a:r>
              <a:rPr lang="en-US" b="1" dirty="0"/>
              <a:t>anticonvulsants ( also NSAIDs, antibiotics, allopurinol, etc.)</a:t>
            </a:r>
          </a:p>
          <a:p>
            <a:r>
              <a:rPr lang="en-US" dirty="0"/>
              <a:t>Incidence of 1 in 1000-10,000 per exposure to offending drugs</a:t>
            </a:r>
          </a:p>
          <a:p>
            <a:r>
              <a:rPr lang="en-US" dirty="0"/>
              <a:t>Typically occur within </a:t>
            </a:r>
            <a:r>
              <a:rPr lang="en-US" b="1" dirty="0"/>
              <a:t>2 to 6 weeks</a:t>
            </a:r>
            <a:r>
              <a:rPr lang="en-US" dirty="0"/>
              <a:t> after initiating drug therapy </a:t>
            </a:r>
          </a:p>
          <a:p>
            <a:r>
              <a:rPr lang="en-US" b="1" dirty="0"/>
              <a:t>Fatal in 5-10% of cases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096001"/>
            <a:ext cx="5164394" cy="619432"/>
          </a:xfrm>
        </p:spPr>
        <p:txBody>
          <a:bodyPr/>
          <a:lstStyle/>
          <a:p>
            <a:r>
              <a:rPr lang="en-US" b="1" dirty="0"/>
              <a:t>Comparison of the Causes and Clinical Features of Drug Rash With</a:t>
            </a:r>
          </a:p>
          <a:p>
            <a:r>
              <a:rPr lang="en-US" b="1" dirty="0"/>
              <a:t>Eosinophilia and Systemic Symptoms and Stevens-Johnson</a:t>
            </a:r>
          </a:p>
          <a:p>
            <a:r>
              <a:rPr lang="en-US" b="1" dirty="0"/>
              <a:t>Syndrome. </a:t>
            </a:r>
            <a:r>
              <a:rPr lang="en-US" dirty="0"/>
              <a:t>Yun-</a:t>
            </a:r>
            <a:r>
              <a:rPr lang="en-US" dirty="0" err="1"/>
              <a:t>Jin</a:t>
            </a:r>
            <a:r>
              <a:rPr lang="en-US" dirty="0"/>
              <a:t> </a:t>
            </a:r>
            <a:r>
              <a:rPr lang="en-US" dirty="0" err="1"/>
              <a:t>Jeung</a:t>
            </a:r>
            <a:r>
              <a:rPr lang="en-US" dirty="0"/>
              <a:t> et al. Allergy Asthma </a:t>
            </a:r>
            <a:r>
              <a:rPr lang="en-US" dirty="0" err="1"/>
              <a:t>Immunol</a:t>
            </a:r>
            <a:r>
              <a:rPr lang="en-US" dirty="0"/>
              <a:t> Res. 2010 April</a:t>
            </a:r>
          </a:p>
        </p:txBody>
      </p:sp>
    </p:spTree>
    <p:extLst>
      <p:ext uri="{BB962C8B-B14F-4D97-AF65-F5344CB8AC3E}">
        <p14:creationId xmlns:p14="http://schemas.microsoft.com/office/powerpoint/2010/main" val="390254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DRESS Syndrome- </a:t>
            </a:r>
            <a:r>
              <a:rPr lang="en-US" b="1" u="sng" dirty="0"/>
              <a:t>D</a:t>
            </a:r>
            <a:r>
              <a:rPr lang="en-US" dirty="0"/>
              <a:t>rug </a:t>
            </a:r>
            <a:r>
              <a:rPr lang="en-US" b="1" u="sng" dirty="0"/>
              <a:t>R</a:t>
            </a:r>
            <a:r>
              <a:rPr lang="en-US" dirty="0"/>
              <a:t>ash with </a:t>
            </a:r>
            <a:r>
              <a:rPr lang="en-US" b="1" u="sng" dirty="0"/>
              <a:t>E</a:t>
            </a:r>
            <a:r>
              <a:rPr lang="en-US" dirty="0"/>
              <a:t>osinophilia and </a:t>
            </a:r>
            <a:r>
              <a:rPr lang="en-US" b="1" u="sng" dirty="0"/>
              <a:t>S</a:t>
            </a:r>
            <a:r>
              <a:rPr lang="en-US" dirty="0"/>
              <a:t>ystemic </a:t>
            </a:r>
            <a:r>
              <a:rPr lang="en-US" b="1" u="sng" dirty="0"/>
              <a:t>S</a:t>
            </a:r>
            <a:r>
              <a:rPr lang="en-US" dirty="0"/>
              <a:t>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presentation: fever, rash and lymphadenopathy</a:t>
            </a:r>
          </a:p>
          <a:p>
            <a:r>
              <a:rPr lang="en-US" dirty="0"/>
              <a:t>Common labs: eosinophilia, leukocytosis and lymphocytosis</a:t>
            </a:r>
          </a:p>
          <a:p>
            <a:r>
              <a:rPr lang="en-US" dirty="0"/>
              <a:t>Liver involvement range from a transitory increase in LFTs to fulminant hepatic failure</a:t>
            </a:r>
          </a:p>
          <a:p>
            <a:r>
              <a:rPr lang="en-US" dirty="0"/>
              <a:t>Other potentially fatal complications are hypersensitivity myocarditis, pericarditis, pneumonitis, nephritis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096001"/>
            <a:ext cx="5164394" cy="619432"/>
          </a:xfrm>
        </p:spPr>
        <p:txBody>
          <a:bodyPr/>
          <a:lstStyle/>
          <a:p>
            <a:r>
              <a:rPr lang="en-US" b="1" dirty="0"/>
              <a:t>Comparison of the Causes and Clinical Features of Drug Rash With</a:t>
            </a:r>
          </a:p>
          <a:p>
            <a:r>
              <a:rPr lang="en-US" b="1" dirty="0"/>
              <a:t>Eosinophilia and Systemic Symptoms and Stevens-Johnson</a:t>
            </a:r>
          </a:p>
          <a:p>
            <a:r>
              <a:rPr lang="en-US" b="1" dirty="0"/>
              <a:t>Syndrome. </a:t>
            </a:r>
            <a:r>
              <a:rPr lang="en-US" dirty="0"/>
              <a:t>Yun-</a:t>
            </a:r>
            <a:r>
              <a:rPr lang="en-US" dirty="0" err="1"/>
              <a:t>Jin</a:t>
            </a:r>
            <a:r>
              <a:rPr lang="en-US" dirty="0"/>
              <a:t> </a:t>
            </a:r>
            <a:r>
              <a:rPr lang="en-US" dirty="0" err="1"/>
              <a:t>Jeung</a:t>
            </a:r>
            <a:r>
              <a:rPr lang="en-US" dirty="0"/>
              <a:t> et al. Allergy Asthma </a:t>
            </a:r>
            <a:r>
              <a:rPr lang="en-US" dirty="0" err="1"/>
              <a:t>Immunol</a:t>
            </a:r>
            <a:r>
              <a:rPr lang="en-US" dirty="0"/>
              <a:t> Res. 2010 April</a:t>
            </a:r>
          </a:p>
        </p:txBody>
      </p:sp>
    </p:spTree>
    <p:extLst>
      <p:ext uri="{BB962C8B-B14F-4D97-AF65-F5344CB8AC3E}">
        <p14:creationId xmlns:p14="http://schemas.microsoft.com/office/powerpoint/2010/main" val="15744392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172"/>
            <a:ext cx="6956021" cy="4572435"/>
          </a:xfrm>
          <a:prstGeom prst="rect">
            <a:avLst/>
          </a:prstGeom>
        </p:spPr>
      </p:pic>
      <p:pic>
        <p:nvPicPr>
          <p:cNvPr id="1026" name="Picture 2" descr="Figure 1: Rash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38" y="9051"/>
            <a:ext cx="611609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57286" y="4360389"/>
            <a:ext cx="5405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Drug rash with eosinophilia and systemic symptoms syndrome due to anti-TB medication</a:t>
            </a:r>
            <a:r>
              <a:rPr lang="en-US" sz="1000" dirty="0"/>
              <a:t>. </a:t>
            </a:r>
            <a:r>
              <a:rPr lang="en-US" sz="1000" dirty="0" err="1"/>
              <a:t>Kaswala</a:t>
            </a:r>
            <a:endParaRPr lang="en-US" sz="1000" dirty="0"/>
          </a:p>
          <a:p>
            <a:pPr algn="ctr"/>
            <a:r>
              <a:rPr lang="en-US" sz="1000" dirty="0"/>
              <a:t>J Family Med Prim Care 2013</a:t>
            </a:r>
          </a:p>
        </p:txBody>
      </p:sp>
    </p:spTree>
    <p:extLst>
      <p:ext uri="{BB962C8B-B14F-4D97-AF65-F5344CB8AC3E}">
        <p14:creationId xmlns:p14="http://schemas.microsoft.com/office/powerpoint/2010/main" val="23869296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Common Cause of </a:t>
            </a:r>
            <a:r>
              <a:rPr lang="en-US" b="1" u="sng" dirty="0">
                <a:solidFill>
                  <a:srgbClr val="FF0000"/>
                </a:solidFill>
              </a:rPr>
              <a:t>Fatal</a:t>
            </a:r>
            <a:r>
              <a:rPr lang="en-US" dirty="0"/>
              <a:t> Anaphylaxis?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A) Medications</a:t>
            </a:r>
          </a:p>
          <a:p>
            <a:r>
              <a:rPr lang="en-US" dirty="0"/>
              <a:t>B) Venom (bees, wasps, hornets, fire ant)</a:t>
            </a:r>
          </a:p>
          <a:p>
            <a:r>
              <a:rPr lang="en-US" dirty="0"/>
              <a:t>C) Food</a:t>
            </a:r>
          </a:p>
          <a:p>
            <a:r>
              <a:rPr lang="en-US" dirty="0"/>
              <a:t>D) Environmental/chemical (pollen, mold, latex)</a:t>
            </a:r>
          </a:p>
          <a:p>
            <a:r>
              <a:rPr lang="en-US" dirty="0"/>
              <a:t>E) Other/Idiopathic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Surprising? Why?</a:t>
            </a:r>
          </a:p>
        </p:txBody>
      </p:sp>
    </p:spTree>
    <p:extLst>
      <p:ext uri="{BB962C8B-B14F-4D97-AF65-F5344CB8AC3E}">
        <p14:creationId xmlns:p14="http://schemas.microsoft.com/office/powerpoint/2010/main" val="87212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department diagnosis and treatment of anaphylaxis: a practice parameter. </a:t>
            </a:r>
            <a:r>
              <a:rPr lang="nb-NO" dirty="0"/>
              <a:t>R.L. Campbell et al. / Ann Allergy Asthma Immunol 113 (2014)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45" y="1219200"/>
            <a:ext cx="11773190" cy="347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48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he Mold Rush">
            <a:extLst>
              <a:ext uri="{FF2B5EF4-FFF2-40B4-BE49-F238E27FC236}">
                <a16:creationId xmlns:a16="http://schemas.microsoft.com/office/drawing/2014/main" id="{A585D0E0-5E61-44EC-8638-CADCB3A0B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r="6120" b="-2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B51C6-5228-4AF5-BD9C-51723CC15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US" sz="2800"/>
              <a:t>Penicillin History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B7BDC-B38B-40EB-BC50-3D9139590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48792" y="2718053"/>
            <a:ext cx="4114596" cy="3946697"/>
          </a:xfrm>
        </p:spPr>
        <p:txBody>
          <a:bodyPr anchor="t">
            <a:normAutofit/>
          </a:bodyPr>
          <a:lstStyle/>
          <a:p>
            <a:pPr lvl="1"/>
            <a:r>
              <a:rPr lang="en-US" sz="2800" b="0" i="0" dirty="0">
                <a:effectLst/>
              </a:rPr>
              <a:t>Fleming described the colony as a “fluffy white mass which rapidly increases in size and after a few days sporulates” and changes color.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68473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37E777-58BD-4959-BF76-2E683DCE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Fatal Anaphylaxis: Mortality Rate and Risk Factors. Turner et al. J Allergy Clin Immunol Pract. 2017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9DD051-80F8-4FE1-B05F-7D022A014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CF9907-71D9-4AB5-A020-91CA54D9E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327"/>
            <a:ext cx="12192000" cy="628794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C44E70C-905D-4F2A-90A4-FD2C7852CAA2}"/>
              </a:ext>
            </a:extLst>
          </p:cNvPr>
          <p:cNvSpPr/>
          <p:nvPr/>
        </p:nvSpPr>
        <p:spPr>
          <a:xfrm>
            <a:off x="8523514" y="1530219"/>
            <a:ext cx="1012372" cy="46763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139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30" y="1484671"/>
            <a:ext cx="11933870" cy="444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620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iagram of a structure&#10;&#10;AI-generated content may be incorrect.">
            <a:extLst>
              <a:ext uri="{FF2B5EF4-FFF2-40B4-BE49-F238E27FC236}">
                <a16:creationId xmlns:a16="http://schemas.microsoft.com/office/drawing/2014/main" id="{27B9F2A6-C517-1291-FD62-2057DE179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875055"/>
            <a:ext cx="10905066" cy="4552866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Cephalosporin Administration to Patients With a History of Penicillin Allergy? (</a:t>
            </a:r>
            <a:r>
              <a:rPr lang="en-US" dirty="0" err="1"/>
              <a:t>IgE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31931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Cross-reactivity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44200" cy="4351338"/>
          </a:xfrm>
        </p:spPr>
        <p:txBody>
          <a:bodyPr/>
          <a:lstStyle/>
          <a:p>
            <a:r>
              <a:rPr lang="en-US" dirty="0"/>
              <a:t>Cross-reactivity between </a:t>
            </a:r>
            <a:r>
              <a:rPr lang="en-US" dirty="0" err="1"/>
              <a:t>penicillins</a:t>
            </a:r>
            <a:r>
              <a:rPr lang="en-US" dirty="0"/>
              <a:t> and 1</a:t>
            </a:r>
            <a:r>
              <a:rPr lang="en-US" baseline="30000" dirty="0"/>
              <a:t>st</a:t>
            </a:r>
            <a:r>
              <a:rPr lang="en-US" dirty="0"/>
              <a:t> and early (before 1980) 2</a:t>
            </a:r>
            <a:r>
              <a:rPr lang="en-US" baseline="30000" dirty="0"/>
              <a:t>nd</a:t>
            </a:r>
            <a:r>
              <a:rPr lang="en-US" dirty="0"/>
              <a:t> gen </a:t>
            </a:r>
            <a:r>
              <a:rPr lang="en-US" dirty="0" err="1"/>
              <a:t>cephalosporins</a:t>
            </a:r>
            <a:r>
              <a:rPr lang="en-US" dirty="0"/>
              <a:t> has been reported to occur in up to </a:t>
            </a:r>
            <a:r>
              <a:rPr lang="en-US" b="1" dirty="0"/>
              <a:t>10%</a:t>
            </a:r>
            <a:r>
              <a:rPr lang="en-US" dirty="0"/>
              <a:t> of penicillin allergic patients</a:t>
            </a:r>
          </a:p>
          <a:p>
            <a:r>
              <a:rPr lang="en-US" dirty="0"/>
              <a:t>3rd gen; 2–3 % of penicillin-allergic patients </a:t>
            </a:r>
          </a:p>
          <a:p>
            <a:r>
              <a:rPr lang="en-US" dirty="0"/>
              <a:t>However, </a:t>
            </a:r>
            <a:r>
              <a:rPr lang="en-US" b="1" dirty="0"/>
              <a:t>contamination</a:t>
            </a:r>
            <a:r>
              <a:rPr lang="en-US" dirty="0"/>
              <a:t> of these early </a:t>
            </a:r>
            <a:r>
              <a:rPr lang="en-US" dirty="0" err="1"/>
              <a:t>cephalosporins</a:t>
            </a:r>
            <a:r>
              <a:rPr lang="en-US" dirty="0"/>
              <a:t> with trace amounts of </a:t>
            </a:r>
            <a:r>
              <a:rPr lang="en-US" dirty="0" err="1"/>
              <a:t>benzylpenicillin</a:t>
            </a:r>
            <a:r>
              <a:rPr lang="en-US" dirty="0"/>
              <a:t> resulted in overestimation of cross-reactivity</a:t>
            </a:r>
          </a:p>
          <a:p>
            <a:r>
              <a:rPr lang="en-US" dirty="0"/>
              <a:t>Anecdotally false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Cross-Reactivity among Beta-Lactams. A Romano et al. </a:t>
            </a:r>
          </a:p>
          <a:p>
            <a:r>
              <a:rPr lang="en-US" dirty="0" err="1"/>
              <a:t>Curr</a:t>
            </a:r>
            <a:r>
              <a:rPr lang="en-US" dirty="0"/>
              <a:t> Allergy Asthma Rep (2016)</a:t>
            </a:r>
          </a:p>
        </p:txBody>
      </p:sp>
    </p:spTree>
    <p:extLst>
      <p:ext uri="{BB962C8B-B14F-4D97-AF65-F5344CB8AC3E}">
        <p14:creationId xmlns:p14="http://schemas.microsoft.com/office/powerpoint/2010/main" val="11423071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Cross-reactivity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13026" cy="4351338"/>
          </a:xfrm>
        </p:spPr>
        <p:txBody>
          <a:bodyPr/>
          <a:lstStyle/>
          <a:p>
            <a:r>
              <a:rPr lang="en-US" dirty="0"/>
              <a:t>Meta-analysis of between 1966 and 2005, comparing reactions to cephalosporins in penicillin-allergic and non-penicillin-allergic patients</a:t>
            </a:r>
          </a:p>
          <a:p>
            <a:r>
              <a:rPr lang="en-US" dirty="0"/>
              <a:t>Significant increase (OR = 4.8) in allergic reactions to all </a:t>
            </a:r>
            <a:r>
              <a:rPr lang="en-US" dirty="0">
                <a:highlight>
                  <a:srgbClr val="FF0000"/>
                </a:highlight>
              </a:rPr>
              <a:t>1</a:t>
            </a:r>
            <a:r>
              <a:rPr lang="en-US" baseline="30000" dirty="0">
                <a:highlight>
                  <a:srgbClr val="FF0000"/>
                </a:highlight>
              </a:rPr>
              <a:t>st</a:t>
            </a:r>
            <a:r>
              <a:rPr lang="en-US" dirty="0">
                <a:highlight>
                  <a:srgbClr val="FF0000"/>
                </a:highlight>
              </a:rPr>
              <a:t> gen </a:t>
            </a:r>
            <a:r>
              <a:rPr lang="en-US" dirty="0" err="1"/>
              <a:t>cephalosporins</a:t>
            </a:r>
            <a:r>
              <a:rPr lang="en-US" dirty="0"/>
              <a:t> (e.g. cephalothin, cephaloridine, cephalexin), but </a:t>
            </a:r>
            <a:r>
              <a:rPr lang="en-US" b="1" dirty="0"/>
              <a:t>NO</a:t>
            </a:r>
            <a:r>
              <a:rPr lang="en-US" dirty="0"/>
              <a:t> increase with 2</a:t>
            </a:r>
            <a:r>
              <a:rPr lang="en-US" baseline="30000" dirty="0"/>
              <a:t>nd</a:t>
            </a:r>
            <a:r>
              <a:rPr lang="en-US" dirty="0"/>
              <a:t> or 3</a:t>
            </a:r>
            <a:r>
              <a:rPr lang="en-US" baseline="30000" dirty="0"/>
              <a:t>rd</a:t>
            </a:r>
            <a:r>
              <a:rPr lang="en-US" dirty="0"/>
              <a:t> gen cephalosporins</a:t>
            </a:r>
          </a:p>
          <a:p>
            <a:r>
              <a:rPr lang="en-US" dirty="0"/>
              <a:t>There are many other studies with slightly different cross-reactivity rates</a:t>
            </a:r>
          </a:p>
          <a:p>
            <a:r>
              <a:rPr lang="en-US" b="1" dirty="0"/>
              <a:t>Who do you listen to??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Cross-Reactivity among Beta-Lactams. A Romano et al. </a:t>
            </a:r>
          </a:p>
          <a:p>
            <a:r>
              <a:rPr lang="en-US" dirty="0" err="1"/>
              <a:t>Curr</a:t>
            </a:r>
            <a:r>
              <a:rPr lang="en-US" dirty="0"/>
              <a:t> Allergy Asthma Rep (2016)</a:t>
            </a:r>
          </a:p>
        </p:txBody>
      </p:sp>
    </p:spTree>
    <p:extLst>
      <p:ext uri="{BB962C8B-B14F-4D97-AF65-F5344CB8AC3E}">
        <p14:creationId xmlns:p14="http://schemas.microsoft.com/office/powerpoint/2010/main" val="38301491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ocument (8).jpg"/>
          <p:cNvPicPr>
            <a:picLocks noGrp="1" noChangeAspect="1"/>
          </p:cNvPicPr>
          <p:nvPr>
            <p:ph idx="1"/>
          </p:nvPr>
        </p:nvPicPr>
        <p:blipFill>
          <a:blip r:embed="rId2"/>
          <a:srcRect l="6761" t="11077" r="8202" b="76667"/>
          <a:stretch>
            <a:fillRect/>
          </a:stretch>
        </p:blipFill>
        <p:spPr>
          <a:xfrm>
            <a:off x="-92364" y="0"/>
            <a:ext cx="7527636" cy="2264654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079" y="0"/>
            <a:ext cx="5109921" cy="65912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213987" y="235974"/>
            <a:ext cx="868092" cy="6194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3186" y="2629779"/>
            <a:ext cx="5006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Cross-reactivity rates as high as 30% when identical/similar side chains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16277" y="6317021"/>
            <a:ext cx="4114800" cy="365125"/>
          </a:xfrm>
        </p:spPr>
        <p:txBody>
          <a:bodyPr/>
          <a:lstStyle/>
          <a:p>
            <a:r>
              <a:rPr lang="en-US" dirty="0"/>
              <a:t>Cross-Reactivity among Beta-Lactams. A Romano et al. </a:t>
            </a:r>
          </a:p>
          <a:p>
            <a:r>
              <a:rPr lang="en-US" dirty="0" err="1"/>
              <a:t>Curr</a:t>
            </a:r>
            <a:r>
              <a:rPr lang="en-US" dirty="0"/>
              <a:t> Allergy Asthma Rep (2016)</a:t>
            </a:r>
          </a:p>
        </p:txBody>
      </p:sp>
    </p:spTree>
    <p:extLst>
      <p:ext uri="{BB962C8B-B14F-4D97-AF65-F5344CB8AC3E}">
        <p14:creationId xmlns:p14="http://schemas.microsoft.com/office/powerpoint/2010/main" val="10329372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6F156-93EF-9B92-242D-09A720C66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6BEEEDB-4320-12E3-90A3-63BBD3AF3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 descr="Image result for allergy meme">
            <a:extLst>
              <a:ext uri="{FF2B5EF4-FFF2-40B4-BE49-F238E27FC236}">
                <a16:creationId xmlns:a16="http://schemas.microsoft.com/office/drawing/2014/main" id="{C645F961-DB22-5D0F-6F02-5CF6FA742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732" y="244274"/>
            <a:ext cx="4722536" cy="636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1281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Sulfa Allergy: Can’t take other “sulfa” drugs?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7850"/>
            <a:ext cx="6520873" cy="4351338"/>
          </a:xfrm>
        </p:spPr>
        <p:txBody>
          <a:bodyPr>
            <a:normAutofit/>
          </a:bodyPr>
          <a:lstStyle/>
          <a:p>
            <a:r>
              <a:rPr lang="en-US" dirty="0"/>
              <a:t>Sulfonamide antimicrobials (e.g. sulfamethoxazole, sulfadiazine, </a:t>
            </a:r>
            <a:r>
              <a:rPr lang="en-US" dirty="0" err="1"/>
              <a:t>sulfisoxazole</a:t>
            </a:r>
            <a:r>
              <a:rPr lang="en-US" dirty="0"/>
              <a:t>, sulfacetamide) have certain structures</a:t>
            </a:r>
          </a:p>
          <a:p>
            <a:endParaRPr lang="en-US" dirty="0"/>
          </a:p>
          <a:p>
            <a:r>
              <a:rPr lang="en-US" dirty="0"/>
              <a:t>Metabolism yields the predominant </a:t>
            </a:r>
            <a:r>
              <a:rPr lang="en-US" i="1" dirty="0"/>
              <a:t>N4</a:t>
            </a:r>
            <a:r>
              <a:rPr lang="en-US" dirty="0"/>
              <a:t>-sulfonamidoyl hapten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Middleton’s Allergy Principles &amp; Practice: 8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678" y="1690688"/>
            <a:ext cx="37657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207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Sulfa Allergy: Can’t take other “sulfa” drugs?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08" y="893253"/>
            <a:ext cx="11256984" cy="5071494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47331" y="6198235"/>
            <a:ext cx="7697337" cy="365125"/>
          </a:xfrm>
        </p:spPr>
        <p:txBody>
          <a:bodyPr/>
          <a:lstStyle/>
          <a:p>
            <a:r>
              <a:rPr lang="en-US" sz="1600" b="1" dirty="0"/>
              <a:t>Sulfonamide cross-reactivity: Is there evidence to support broad cross-</a:t>
            </a:r>
            <a:r>
              <a:rPr lang="en-US" sz="1600" b="1" dirty="0" err="1"/>
              <a:t>allergenicity</a:t>
            </a:r>
            <a:r>
              <a:rPr lang="en-US" sz="1600" b="1" dirty="0"/>
              <a:t>? Nicole R. </a:t>
            </a:r>
            <a:r>
              <a:rPr lang="en-US" sz="1600" b="1" dirty="0" err="1"/>
              <a:t>Wulf</a:t>
            </a:r>
            <a:r>
              <a:rPr lang="en-US" sz="1600" b="1" dirty="0"/>
              <a:t> &amp; Karl A. </a:t>
            </a:r>
            <a:r>
              <a:rPr lang="en-US" sz="1600" b="1" dirty="0" err="1"/>
              <a:t>Matuszewski</a:t>
            </a:r>
            <a:r>
              <a:rPr lang="en-US" sz="1600" b="1" dirty="0"/>
              <a:t>. Am J Health-</a:t>
            </a:r>
            <a:r>
              <a:rPr lang="en-US" sz="1600" b="1" dirty="0" err="1"/>
              <a:t>Syst</a:t>
            </a:r>
            <a:r>
              <a:rPr lang="en-US" sz="1600" b="1" dirty="0"/>
              <a:t> Pharm—</a:t>
            </a:r>
            <a:r>
              <a:rPr lang="en-US" sz="1600" b="1" dirty="0" err="1"/>
              <a:t>Vol</a:t>
            </a:r>
            <a:r>
              <a:rPr lang="en-US" sz="1600" b="1" dirty="0"/>
              <a:t> 70 Sep 1, 2013</a:t>
            </a:r>
          </a:p>
        </p:txBody>
      </p:sp>
    </p:spTree>
    <p:extLst>
      <p:ext uri="{BB962C8B-B14F-4D97-AF65-F5344CB8AC3E}">
        <p14:creationId xmlns:p14="http://schemas.microsoft.com/office/powerpoint/2010/main" val="42555545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lang="en-US" dirty="0"/>
              <a:t>Sulfa Allergy: Can’t take other “sulfa” drugs?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60298"/>
            <a:ext cx="3730170" cy="5284859"/>
          </a:xfrm>
        </p:spPr>
        <p:txBody>
          <a:bodyPr>
            <a:normAutofit/>
          </a:bodyPr>
          <a:lstStyle/>
          <a:p>
            <a:r>
              <a:rPr lang="en-US" sz="2400" dirty="0" err="1"/>
              <a:t>Nonantibacterial</a:t>
            </a:r>
            <a:r>
              <a:rPr lang="en-US" sz="2400" dirty="0"/>
              <a:t> sulfonamides often called sulfonamide derivatives since derived from sulfonamide </a:t>
            </a:r>
            <a:r>
              <a:rPr lang="en-US" sz="2400" dirty="0" err="1"/>
              <a:t>antibacterials</a:t>
            </a:r>
            <a:endParaRPr lang="en-US" sz="2400" dirty="0"/>
          </a:p>
          <a:p>
            <a:r>
              <a:rPr lang="en-US" sz="2400" dirty="0"/>
              <a:t>No studies to support the contraindications and warnings </a:t>
            </a:r>
          </a:p>
          <a:p>
            <a:r>
              <a:rPr lang="en-US" sz="2400" dirty="0"/>
              <a:t>New drugs with sulfonamide structures often given “sulfa class effect” warning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634" y="949108"/>
            <a:ext cx="4318946" cy="5182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865" y="1457135"/>
            <a:ext cx="4268135" cy="4560423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4051" y="6492875"/>
            <a:ext cx="7697337" cy="365125"/>
          </a:xfrm>
        </p:spPr>
        <p:txBody>
          <a:bodyPr/>
          <a:lstStyle/>
          <a:p>
            <a:r>
              <a:rPr lang="en-US" sz="1600" b="1" dirty="0"/>
              <a:t>Sulfonamide cross-reactivity: Is there evidence to support broad cross-</a:t>
            </a:r>
            <a:r>
              <a:rPr lang="en-US" sz="1600" b="1" dirty="0" err="1"/>
              <a:t>allergenicity</a:t>
            </a:r>
            <a:r>
              <a:rPr lang="en-US" sz="1600" b="1" dirty="0"/>
              <a:t>? Nicole R. </a:t>
            </a:r>
            <a:r>
              <a:rPr lang="en-US" sz="1600" b="1" dirty="0" err="1"/>
              <a:t>Wulf</a:t>
            </a:r>
            <a:r>
              <a:rPr lang="en-US" sz="1600" b="1" dirty="0"/>
              <a:t> &amp; Karl A. </a:t>
            </a:r>
            <a:r>
              <a:rPr lang="en-US" sz="1600" b="1" dirty="0" err="1"/>
              <a:t>Matuszewski</a:t>
            </a:r>
            <a:r>
              <a:rPr lang="en-US" sz="1600" b="1" dirty="0"/>
              <a:t>. Am J Health-</a:t>
            </a:r>
            <a:r>
              <a:rPr lang="en-US" sz="1600" b="1" dirty="0" err="1"/>
              <a:t>Syst</a:t>
            </a:r>
            <a:r>
              <a:rPr lang="en-US" sz="1600" b="1" dirty="0"/>
              <a:t> Pharm—</a:t>
            </a:r>
            <a:r>
              <a:rPr lang="en-US" sz="1600" b="1" dirty="0" err="1"/>
              <a:t>Vol</a:t>
            </a:r>
            <a:r>
              <a:rPr lang="en-US" sz="1600" b="1" dirty="0"/>
              <a:t> 70 Sep 1, 2013</a:t>
            </a:r>
          </a:p>
        </p:txBody>
      </p:sp>
    </p:spTree>
    <p:extLst>
      <p:ext uri="{BB962C8B-B14F-4D97-AF65-F5344CB8AC3E}">
        <p14:creationId xmlns:p14="http://schemas.microsoft.com/office/powerpoint/2010/main" val="2580877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B51C6-5228-4AF5-BD9C-51723CC15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498"/>
            <a:ext cx="4806184" cy="364453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Penicillin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B7BDC-B38B-40EB-BC50-3D9139590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50" y="4545874"/>
            <a:ext cx="4806184" cy="1672046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b="0" dirty="0">
                <a:solidFill>
                  <a:schemeClr val="bg1"/>
                </a:solidFill>
                <a:effectLst/>
              </a:rPr>
              <a:t>Genus:</a:t>
            </a:r>
            <a:r>
              <a:rPr lang="en-US" b="0" i="1" dirty="0">
                <a:solidFill>
                  <a:schemeClr val="bg1"/>
                </a:solidFill>
                <a:effectLst/>
              </a:rPr>
              <a:t> Penicillium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4" name="Picture 2" descr="Penicillium notatum | Fungi, Kingdom fungi, Microscopic">
            <a:extLst>
              <a:ext uri="{FF2B5EF4-FFF2-40B4-BE49-F238E27FC236}">
                <a16:creationId xmlns:a16="http://schemas.microsoft.com/office/drawing/2014/main" id="{5F8AEA78-2A60-46A7-8406-FE00EAEBA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527"/>
          <a:stretch/>
        </p:blipFill>
        <p:spPr bwMode="auto">
          <a:xfrm>
            <a:off x="6095999" y="10"/>
            <a:ext cx="610565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0861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Drug Allergy: An Updated Practice Parameter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There is no evidence to suggest allergic cross-reactivity between sulfonamide antibiotics and </a:t>
            </a:r>
            <a:r>
              <a:rPr lang="en-US" dirty="0" err="1"/>
              <a:t>nonantibiotic</a:t>
            </a:r>
            <a:r>
              <a:rPr lang="en-US" dirty="0"/>
              <a:t> sulfonamides. (C)</a:t>
            </a:r>
          </a:p>
          <a:p>
            <a:r>
              <a:rPr lang="en-US" i="1" dirty="0"/>
              <a:t>Absence of cross-reactivity between sulfonamide antibiotics and sulfonamide </a:t>
            </a:r>
            <a:r>
              <a:rPr lang="en-US" i="1" dirty="0" err="1"/>
              <a:t>nonantibiotics</a:t>
            </a:r>
            <a:r>
              <a:rPr lang="en-US" i="1" dirty="0"/>
              <a:t>. Strom et al, NEJM 2003:</a:t>
            </a:r>
          </a:p>
          <a:p>
            <a:pPr lvl="1"/>
            <a:r>
              <a:rPr lang="en-US" i="1" dirty="0"/>
              <a:t>Retrospective cohort study from pool of 8 million patients in the UK</a:t>
            </a:r>
          </a:p>
          <a:p>
            <a:pPr lvl="1"/>
            <a:r>
              <a:rPr lang="en-US" dirty="0"/>
              <a:t>Of 969 patients with an </a:t>
            </a:r>
            <a:r>
              <a:rPr lang="en-US" dirty="0">
                <a:solidFill>
                  <a:srgbClr val="FF0000"/>
                </a:solidFill>
              </a:rPr>
              <a:t>allergic reaction after a sulfonamide </a:t>
            </a:r>
            <a:r>
              <a:rPr lang="en-US" dirty="0"/>
              <a:t>antibiotic, 96 </a:t>
            </a:r>
            <a:r>
              <a:rPr lang="en-US" dirty="0">
                <a:solidFill>
                  <a:srgbClr val="FF0000"/>
                </a:solidFill>
              </a:rPr>
              <a:t>(9.9%) </a:t>
            </a:r>
            <a:r>
              <a:rPr lang="en-US" dirty="0"/>
              <a:t>had an allergic reaction after subsequently receiving a </a:t>
            </a:r>
            <a:r>
              <a:rPr lang="en-US" dirty="0">
                <a:solidFill>
                  <a:srgbClr val="FF0000"/>
                </a:solidFill>
              </a:rPr>
              <a:t>sulfonamide </a:t>
            </a:r>
            <a:r>
              <a:rPr lang="en-US" dirty="0" err="1">
                <a:solidFill>
                  <a:srgbClr val="FF0000"/>
                </a:solidFill>
              </a:rPr>
              <a:t>nonantibiotic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Of 19,257 who had no allergic reaction after a sulfonamide antibiotic, 315 </a:t>
            </a:r>
            <a:r>
              <a:rPr lang="en-US" dirty="0">
                <a:solidFill>
                  <a:srgbClr val="FF0000"/>
                </a:solidFill>
              </a:rPr>
              <a:t>(1.6%) </a:t>
            </a:r>
            <a:r>
              <a:rPr lang="en-US" dirty="0"/>
              <a:t>had an allergic reaction after receiving a </a:t>
            </a:r>
            <a:r>
              <a:rPr lang="en-US" dirty="0">
                <a:solidFill>
                  <a:srgbClr val="FF0000"/>
                </a:solidFill>
              </a:rPr>
              <a:t>sulfonamide </a:t>
            </a:r>
            <a:r>
              <a:rPr lang="en-US" dirty="0" err="1">
                <a:solidFill>
                  <a:srgbClr val="FF0000"/>
                </a:solidFill>
              </a:rPr>
              <a:t>nonantibiotic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u="sng" dirty="0"/>
              <a:t>CROSS-REACTIVITY??</a:t>
            </a:r>
          </a:p>
        </p:txBody>
      </p:sp>
    </p:spTree>
    <p:extLst>
      <p:ext uri="{BB962C8B-B14F-4D97-AF65-F5344CB8AC3E}">
        <p14:creationId xmlns:p14="http://schemas.microsoft.com/office/powerpoint/2010/main" val="14063361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Allergy to a sulfonamide </a:t>
            </a:r>
            <a:r>
              <a:rPr lang="en-US" dirty="0">
                <a:solidFill>
                  <a:srgbClr val="FF0000"/>
                </a:solidFill>
              </a:rPr>
              <a:t>antibiotic</a:t>
            </a:r>
            <a:r>
              <a:rPr lang="en-US" dirty="0"/>
              <a:t> increases rate of allergic reaction to sulfonamide </a:t>
            </a:r>
            <a:r>
              <a:rPr lang="en-US" dirty="0">
                <a:solidFill>
                  <a:srgbClr val="FF0000"/>
                </a:solidFill>
              </a:rPr>
              <a:t>nonantibiotic</a:t>
            </a:r>
            <a:r>
              <a:rPr lang="en-US" dirty="0"/>
              <a:t>, but this association appears to be </a:t>
            </a:r>
            <a:r>
              <a:rPr lang="en-US" b="1" u="sng" dirty="0">
                <a:solidFill>
                  <a:srgbClr val="FF0000"/>
                </a:solidFill>
              </a:rPr>
              <a:t>due to a predisposition to allergic reactions in general rather than to cross-reactivity</a:t>
            </a:r>
            <a:r>
              <a:rPr lang="en-US" dirty="0"/>
              <a:t> with sulfonamide-based drugs</a:t>
            </a:r>
          </a:p>
          <a:p>
            <a:r>
              <a:rPr lang="en-US" dirty="0"/>
              <a:t>This confounds many studies on drug allergy; patients predisposed to drug allergies (multiple drug allergy syndrome)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007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age result for hilarious allergy headl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77" y="0"/>
            <a:ext cx="5222773" cy="685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088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4FEEC7-4D8B-4523-9AC7-A5C78E81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000000"/>
                </a:solidFill>
              </a:rPr>
              <a:t>Radiocontrast Media </a:t>
            </a:r>
            <a:r>
              <a:rPr lang="en-US" sz="3700" dirty="0">
                <a:solidFill>
                  <a:srgbClr val="FF0000"/>
                </a:solidFill>
              </a:rPr>
              <a:t>Anaphylactoid</a:t>
            </a:r>
            <a:r>
              <a:rPr lang="en-US" sz="3700" dirty="0">
                <a:solidFill>
                  <a:srgbClr val="000000"/>
                </a:solidFill>
              </a:rPr>
              <a:t> Reactions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1F2F9-2AA0-4A7F-9915-E4B77B49D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2"/>
            <a:ext cx="4706803" cy="3942083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RCM reactions occur 1% to 3% of patients who receive </a:t>
            </a:r>
            <a:r>
              <a:rPr lang="en-US" sz="2400" dirty="0">
                <a:solidFill>
                  <a:srgbClr val="FF0000"/>
                </a:solidFill>
              </a:rPr>
              <a:t>ionic </a:t>
            </a:r>
            <a:r>
              <a:rPr lang="en-US" sz="2400" dirty="0">
                <a:solidFill>
                  <a:srgbClr val="000000"/>
                </a:solidFill>
              </a:rPr>
              <a:t>radiocontrast media and less than 0.5% of patients who receive </a:t>
            </a:r>
            <a:r>
              <a:rPr lang="en-US" sz="2400" dirty="0">
                <a:solidFill>
                  <a:srgbClr val="FF0000"/>
                </a:solidFill>
              </a:rPr>
              <a:t>nonionic</a:t>
            </a:r>
            <a:r>
              <a:rPr lang="en-US" sz="2400" dirty="0">
                <a:solidFill>
                  <a:srgbClr val="000000"/>
                </a:solidFill>
              </a:rPr>
              <a:t> agents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Severe life-threatening reactions occur in 0.22% of patients receiving </a:t>
            </a:r>
            <a:r>
              <a:rPr lang="en-US" sz="2400" dirty="0">
                <a:solidFill>
                  <a:srgbClr val="FF0000"/>
                </a:solidFill>
              </a:rPr>
              <a:t>ionic</a:t>
            </a:r>
            <a:r>
              <a:rPr lang="en-US" sz="2400" dirty="0">
                <a:solidFill>
                  <a:srgbClr val="000000"/>
                </a:solidFill>
              </a:rPr>
              <a:t> RCM and 0.04% of patients receiving </a:t>
            </a:r>
            <a:r>
              <a:rPr lang="en-US" sz="2400" dirty="0">
                <a:solidFill>
                  <a:srgbClr val="FF0000"/>
                </a:solidFill>
              </a:rPr>
              <a:t>nonionic</a:t>
            </a:r>
            <a:r>
              <a:rPr lang="en-US" sz="2400" dirty="0">
                <a:solidFill>
                  <a:srgbClr val="000000"/>
                </a:solidFill>
              </a:rPr>
              <a:t> RCM</a:t>
            </a:r>
          </a:p>
        </p:txBody>
      </p:sp>
      <p:sp>
        <p:nvSpPr>
          <p:cNvPr id="77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364" name="Picture 4" descr="Computed tomography of the abdomen and pelvis - Wikipedia">
            <a:extLst>
              <a:ext uri="{FF2B5EF4-FFF2-40B4-BE49-F238E27FC236}">
                <a16:creationId xmlns:a16="http://schemas.microsoft.com/office/drawing/2014/main" id="{5E8DF3E0-22DB-4B98-8D3A-754416966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7433"/>
          <a:stretch/>
        </p:blipFill>
        <p:spPr bwMode="auto"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5CB449-712C-4283-BA8D-8EBED74E7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>
                <a:solidFill>
                  <a:srgbClr val="898989"/>
                </a:solidFill>
              </a:rPr>
              <a:t>Practice Parameters</a:t>
            </a:r>
          </a:p>
        </p:txBody>
      </p:sp>
    </p:spTree>
    <p:extLst>
      <p:ext uri="{BB962C8B-B14F-4D97-AF65-F5344CB8AC3E}">
        <p14:creationId xmlns:p14="http://schemas.microsoft.com/office/powerpoint/2010/main" val="5424461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4FEEC7-4D8B-4523-9AC7-A5C78E81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000000"/>
                </a:solidFill>
              </a:rPr>
              <a:t>Radiocontrast Media </a:t>
            </a:r>
            <a:r>
              <a:rPr lang="en-US" sz="3700" dirty="0">
                <a:solidFill>
                  <a:srgbClr val="FF0000"/>
                </a:solidFill>
              </a:rPr>
              <a:t>Anaphylactoid</a:t>
            </a:r>
            <a:r>
              <a:rPr lang="en-US" sz="3700" dirty="0">
                <a:solidFill>
                  <a:srgbClr val="000000"/>
                </a:solidFill>
              </a:rPr>
              <a:t> Reactions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1F2F9-2AA0-4A7F-9915-E4B77B49D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Risk factors for anaphylactoid reactions to RCM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Female sex, asthma, history of previous anaphylactoid reaction to RCM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Beta-blocker exposure and/or cardiovascular conditions has greater risk for more serious reactions</a:t>
            </a:r>
          </a:p>
        </p:txBody>
      </p:sp>
      <p:sp>
        <p:nvSpPr>
          <p:cNvPr id="77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364" name="Picture 4" descr="Computed tomography of the abdomen and pelvis - Wikipedia">
            <a:extLst>
              <a:ext uri="{FF2B5EF4-FFF2-40B4-BE49-F238E27FC236}">
                <a16:creationId xmlns:a16="http://schemas.microsoft.com/office/drawing/2014/main" id="{5E8DF3E0-22DB-4B98-8D3A-754416966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7433"/>
          <a:stretch/>
        </p:blipFill>
        <p:spPr bwMode="auto"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5CB449-712C-4283-BA8D-8EBED74E7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>
                <a:solidFill>
                  <a:srgbClr val="898989"/>
                </a:solidFill>
              </a:rPr>
              <a:t>Practice Parameters</a:t>
            </a:r>
          </a:p>
        </p:txBody>
      </p:sp>
    </p:spTree>
    <p:extLst>
      <p:ext uri="{BB962C8B-B14F-4D97-AF65-F5344CB8AC3E}">
        <p14:creationId xmlns:p14="http://schemas.microsoft.com/office/powerpoint/2010/main" val="18019089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FEEC7-4D8B-4523-9AC7-A5C78E81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400"/>
              <a:t>Radiocontrast Media Anaphylactoid Reactions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1F2F9-2AA0-4A7F-9915-E4B77B49D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 fontScale="92500"/>
          </a:bodyPr>
          <a:lstStyle/>
          <a:p>
            <a:r>
              <a:rPr lang="en-US" sz="2400" dirty="0"/>
              <a:t>No convincing evidence that individuals with seafood allergy are at elevated risk for reaction to RCM compared with the general population</a:t>
            </a:r>
          </a:p>
          <a:p>
            <a:r>
              <a:rPr lang="en-US" sz="2400" dirty="0"/>
              <a:t>The pathogenesis of anaphylactoid reactions is </a:t>
            </a:r>
            <a:r>
              <a:rPr lang="en-US" sz="2400" dirty="0">
                <a:solidFill>
                  <a:srgbClr val="FF0000"/>
                </a:solidFill>
              </a:rPr>
              <a:t>unrelated to iodine</a:t>
            </a:r>
            <a:r>
              <a:rPr lang="en-US" sz="2400" dirty="0"/>
              <a:t>. Rates of reactions to </a:t>
            </a:r>
            <a:r>
              <a:rPr lang="en-US" sz="2400" dirty="0">
                <a:highlight>
                  <a:srgbClr val="FF0000"/>
                </a:highlight>
              </a:rPr>
              <a:t>low-osmolar</a:t>
            </a:r>
            <a:r>
              <a:rPr lang="en-US" sz="2400" dirty="0"/>
              <a:t> contrast agents are significantly lower than rates observed with conventional contrast, content of iodine is similar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Shellfish Allergy | Allergies and Health">
            <a:extLst>
              <a:ext uri="{FF2B5EF4-FFF2-40B4-BE49-F238E27FC236}">
                <a16:creationId xmlns:a16="http://schemas.microsoft.com/office/drawing/2014/main" id="{1516B38B-2765-4357-92EA-8F08B432D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r="4841" b="2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CEFDC-057E-4EB5-82FA-05F35DF4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5810" y="6492240"/>
            <a:ext cx="305086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/>
              <a:t>Practice Parameters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371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EEC7-4D8B-4523-9AC7-A5C78E81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Radiocontrast Media Anaphylactoid Reactions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1F2F9-2AA0-4A7F-9915-E4B77B49D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Management of a patient who requires RCM and has had a prior anaphylactoid reaction to RCM includes the following: </a:t>
            </a:r>
          </a:p>
          <a:p>
            <a:pPr lvl="1"/>
            <a:r>
              <a:rPr lang="en-US" dirty="0"/>
              <a:t>(1) determine whether the study is essential</a:t>
            </a:r>
          </a:p>
          <a:p>
            <a:pPr lvl="1"/>
            <a:r>
              <a:rPr lang="en-US" dirty="0"/>
              <a:t>(2) determine that the patient understands the risks</a:t>
            </a:r>
          </a:p>
          <a:p>
            <a:pPr lvl="1"/>
            <a:r>
              <a:rPr lang="en-US" dirty="0"/>
              <a:t>(3) ensure proper hydration</a:t>
            </a:r>
          </a:p>
          <a:p>
            <a:pPr lvl="1"/>
            <a:r>
              <a:rPr lang="en-US" dirty="0"/>
              <a:t>(4) use a </a:t>
            </a:r>
            <a:r>
              <a:rPr lang="en-US" dirty="0">
                <a:solidFill>
                  <a:srgbClr val="FF0000"/>
                </a:solidFill>
              </a:rPr>
              <a:t>nonionic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iso-</a:t>
            </a:r>
            <a:r>
              <a:rPr lang="en-US" dirty="0" err="1">
                <a:solidFill>
                  <a:srgbClr val="FF0000"/>
                </a:solidFill>
              </a:rPr>
              <a:t>osmolar</a:t>
            </a:r>
            <a:r>
              <a:rPr lang="en-US" dirty="0"/>
              <a:t> RCM, especially in high-risk patients (asthmatic patients, patients taking beta-blockers and those with cardiovascular disease)</a:t>
            </a:r>
          </a:p>
          <a:p>
            <a:pPr lvl="1"/>
            <a:r>
              <a:rPr lang="en-US" dirty="0"/>
              <a:t>(5) use a pretreatment regimen that has been documented to be successful in preventing most reactions</a:t>
            </a:r>
          </a:p>
          <a:p>
            <a:pPr lvl="2"/>
            <a:r>
              <a:rPr lang="en-US" dirty="0"/>
              <a:t>One reported regimen consists of prednisone, 50 mg, at 13, 7, and 1 hour before the procedure; diphenhydramine, 50 mg, at 1 hour before the procedure; and either ephedrine, 25 mg, or albuterol, 4 mg, at 1 hour before the procedure</a:t>
            </a:r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CEFDC-057E-4EB5-82FA-05F35DF4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Practice Parameters</a:t>
            </a:r>
          </a:p>
        </p:txBody>
      </p:sp>
    </p:spTree>
    <p:extLst>
      <p:ext uri="{BB962C8B-B14F-4D97-AF65-F5344CB8AC3E}">
        <p14:creationId xmlns:p14="http://schemas.microsoft.com/office/powerpoint/2010/main" val="24014252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307AF-2182-480D-97C8-45B9FCB1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Malpractice Award in Iowa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C82D2-E370-483A-AF38-098518622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2015: 40-year-old Carrie </a:t>
            </a:r>
            <a:r>
              <a:rPr lang="en-US" dirty="0" err="1"/>
              <a:t>DeJongh</a:t>
            </a:r>
            <a:r>
              <a:rPr lang="en-US" dirty="0"/>
              <a:t>, who died on June 9, 2015 while receiving a CT scan awarded a $29.5 million verdict by Sioux County jury</a:t>
            </a:r>
          </a:p>
          <a:p>
            <a:endParaRPr lang="en-US" dirty="0"/>
          </a:p>
          <a:p>
            <a:r>
              <a:rPr lang="en-US" dirty="0" err="1"/>
              <a:t>DeJongh</a:t>
            </a:r>
            <a:r>
              <a:rPr lang="en-US" dirty="0"/>
              <a:t> was at the center to receive a CT scan. She had an allergic reaction to the contrast dye given to her for the scan and went into anaphylactic shock and lost consciousness</a:t>
            </a:r>
          </a:p>
          <a:p>
            <a:endParaRPr lang="en-US" dirty="0"/>
          </a:p>
          <a:p>
            <a:r>
              <a:rPr lang="en-US" dirty="0">
                <a:solidFill>
                  <a:srgbClr val="303030"/>
                </a:solidFill>
              </a:rPr>
              <a:t>D</a:t>
            </a:r>
            <a:r>
              <a:rPr lang="en-US" b="0" i="0" dirty="0">
                <a:solidFill>
                  <a:srgbClr val="303030"/>
                </a:solidFill>
                <a:effectLst/>
              </a:rPr>
              <a:t>octor administering the scan gave </a:t>
            </a:r>
            <a:r>
              <a:rPr lang="en-US" b="0" i="0" dirty="0" err="1">
                <a:solidFill>
                  <a:srgbClr val="303030"/>
                </a:solidFill>
                <a:effectLst/>
              </a:rPr>
              <a:t>DeJongh</a:t>
            </a:r>
            <a:r>
              <a:rPr lang="en-US" b="0" i="0" dirty="0">
                <a:solidFill>
                  <a:srgbClr val="303030"/>
                </a:solidFill>
                <a:effectLst/>
              </a:rPr>
              <a:t> Benadryl but failed to immediately take her vital signs and did not administer epinephrine, which could have reversed her anaphylactic shock, attorney stated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7629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EEC7-4D8B-4523-9AC7-A5C78E81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Radiocontrast Media Anaphylactoid Reactions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1F2F9-2AA0-4A7F-9915-E4B77B49D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Delayed</a:t>
            </a:r>
            <a:r>
              <a:rPr lang="en-US" dirty="0"/>
              <a:t> reactions to RCM, occurring between 1 hour and 1 week after administration, occur in approximately 2% of patients. Usually mild, self-limited cutaneous eruptions and do not require any treatment. Although SJS, DRESS, TEN can occur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74A4B-8C20-47A7-96D3-D555CBB3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Practice Parameters</a:t>
            </a:r>
          </a:p>
        </p:txBody>
      </p:sp>
    </p:spTree>
    <p:extLst>
      <p:ext uri="{BB962C8B-B14F-4D97-AF65-F5344CB8AC3E}">
        <p14:creationId xmlns:p14="http://schemas.microsoft.com/office/powerpoint/2010/main" val="31701980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EEC7-4D8B-4523-9AC7-A5C78E81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1" y="365125"/>
            <a:ext cx="10670219" cy="1325563"/>
          </a:xfrm>
        </p:spPr>
        <p:txBody>
          <a:bodyPr/>
          <a:lstStyle/>
          <a:p>
            <a:r>
              <a:rPr lang="en-US" dirty="0"/>
              <a:t>Aspirin/NSAIDs – anaphylaxis </a:t>
            </a:r>
            <a:r>
              <a:rPr lang="en-US" dirty="0">
                <a:solidFill>
                  <a:srgbClr val="FF0000"/>
                </a:solidFill>
              </a:rPr>
              <a:t>or</a:t>
            </a:r>
            <a:r>
              <a:rPr lang="en-US" dirty="0"/>
              <a:t> anaphylactoid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1F2F9-2AA0-4A7F-9915-E4B77B49D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Aspirin/NSAIDs can cause a spectrum of drug allergic reactions;</a:t>
            </a:r>
          </a:p>
          <a:p>
            <a:pPr lvl="1"/>
            <a:r>
              <a:rPr lang="en-US" dirty="0"/>
              <a:t>Exacerbation of underlying respiratory disease (aberrant arachidonic acid metabolism)</a:t>
            </a:r>
          </a:p>
          <a:p>
            <a:pPr lvl="1"/>
            <a:r>
              <a:rPr lang="en-US" dirty="0"/>
              <a:t>Urticaria/angioedema (may or may not cross-react depending on mechanism)</a:t>
            </a:r>
          </a:p>
          <a:p>
            <a:pPr lvl="1"/>
            <a:r>
              <a:rPr lang="en-US" dirty="0"/>
              <a:t>Anaphylaxis (generally no cross-reactivity between NSAIDs)</a:t>
            </a:r>
          </a:p>
          <a:p>
            <a:pPr lvl="1"/>
            <a:r>
              <a:rPr lang="en-US" dirty="0"/>
              <a:t>Rarely pneumonitis and meningitis</a:t>
            </a:r>
          </a:p>
          <a:p>
            <a:pPr lvl="1"/>
            <a:endParaRPr lang="en-US" dirty="0"/>
          </a:p>
          <a:p>
            <a:r>
              <a:rPr lang="en-US" dirty="0"/>
              <a:t>Selective COX-2 inhibitors are generally well tolerated in patients with chronic idiopathic urticaria, although there may be rare exceptions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CEFDC-057E-4EB5-82FA-05F35DF4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Practice Parameters</a:t>
            </a:r>
          </a:p>
        </p:txBody>
      </p:sp>
    </p:spTree>
    <p:extLst>
      <p:ext uri="{BB962C8B-B14F-4D97-AF65-F5344CB8AC3E}">
        <p14:creationId xmlns:p14="http://schemas.microsoft.com/office/powerpoint/2010/main" val="4127503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nicillin, cheese allergy, and stomach cancer | REB Research Blog">
            <a:extLst>
              <a:ext uri="{FF2B5EF4-FFF2-40B4-BE49-F238E27FC236}">
                <a16:creationId xmlns:a16="http://schemas.microsoft.com/office/drawing/2014/main" id="{7D57EE12-5D43-4A88-9042-CD9061373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r="2" b="2"/>
          <a:stretch/>
        </p:blipFill>
        <p:spPr bwMode="auto"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BB51C6-5228-4AF5-BD9C-51723CC15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396289"/>
            <a:ext cx="4782458" cy="1325563"/>
          </a:xfrm>
        </p:spPr>
        <p:txBody>
          <a:bodyPr>
            <a:normAutofit/>
          </a:bodyPr>
          <a:lstStyle/>
          <a:p>
            <a:r>
              <a:rPr lang="en-US"/>
              <a:t>Penicillin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B7BDC-B38B-40EB-BC50-3D9139590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3" y="2645739"/>
            <a:ext cx="4782458" cy="3181684"/>
          </a:xfrm>
        </p:spPr>
        <p:txBody>
          <a:bodyPr anchor="t">
            <a:normAutofit/>
          </a:bodyPr>
          <a:lstStyle/>
          <a:p>
            <a:r>
              <a:rPr lang="en-US" sz="2400" b="0" i="0" dirty="0">
                <a:effectLst/>
                <a:latin typeface="Merriweather"/>
              </a:rPr>
              <a:t>“One sometimes finds what one is not looking for. When I woke up just after dawn on Sept. 28, 1928, I certainly didn’t plan to revolutionize all medicine by discovering the world’s first antibiotic, or bacteria killer. But I guess that was exactly what I did.”</a:t>
            </a:r>
          </a:p>
          <a:p>
            <a:endParaRPr lang="en-US" sz="1800" b="0" i="0" dirty="0">
              <a:effectLst/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8103251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B23F-57DB-E37D-4194-26DB799D1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02310-B33C-65A9-6243-678043242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C135D-E69E-09BF-153A-A06800DC7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495" y="31848"/>
            <a:ext cx="7591010" cy="68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294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E233E-E861-4778-B849-5F57255E2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Steroid allergy- possible?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9B00C-87D5-449D-9DF3-23618EA1A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Yes!</a:t>
            </a:r>
          </a:p>
          <a:p>
            <a:r>
              <a:rPr lang="en-US" dirty="0"/>
              <a:t>First documented allergy to CS in the 1950s to topical and injected hydrocortisone</a:t>
            </a:r>
          </a:p>
          <a:p>
            <a:r>
              <a:rPr lang="en-US" dirty="0"/>
              <a:t>CS allergy following topical application ranges from 0.2% to 5% (contact dermatitis)</a:t>
            </a:r>
          </a:p>
          <a:p>
            <a:r>
              <a:rPr lang="en-US" dirty="0"/>
              <a:t>Reactions (</a:t>
            </a:r>
            <a:r>
              <a:rPr lang="en-US" dirty="0">
                <a:solidFill>
                  <a:srgbClr val="FF0000"/>
                </a:solidFill>
              </a:rPr>
              <a:t>anaphylaxis</a:t>
            </a:r>
            <a:r>
              <a:rPr lang="en-US" dirty="0"/>
              <a:t>) following systemic use of CS about 0.1%</a:t>
            </a:r>
          </a:p>
          <a:p>
            <a:r>
              <a:rPr lang="en-US" dirty="0"/>
              <a:t>ABCD classification system of CS based on structural and clinical characteristics determine cross-reactivity rates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65F101-256C-42BE-889C-DE52F1AB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Allergic hypersensitivity to topical and systemic corticosteroids: a review. Allergy 2009. Baeck et al</a:t>
            </a:r>
          </a:p>
        </p:txBody>
      </p:sp>
    </p:spTree>
    <p:extLst>
      <p:ext uri="{BB962C8B-B14F-4D97-AF65-F5344CB8AC3E}">
        <p14:creationId xmlns:p14="http://schemas.microsoft.com/office/powerpoint/2010/main" val="235354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65F101-256C-42BE-889C-DE52F1AB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Allergic hypersensitivity to topical and systemic corticosteroids: a review. Allergy 2009. Baeck et 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4B16CB-E2E9-46F8-95A6-CFED5371C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53B67B-DAA1-4C0E-A5B5-2C075E59E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0EFD97-C085-4670-932F-62D9304B8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70" y="29791"/>
            <a:ext cx="5684129" cy="6154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32F80-5B63-48D4-A429-637D86A93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0"/>
            <a:ext cx="6002368" cy="25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504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E233E-E861-4778-B849-5F57255E2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Steroid allergy- possible?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9B00C-87D5-449D-9DF3-23618EA1A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 Statement 140: Most reported reactions to corticosteroids involved intravenous methylprednisolone and hydrocortisone, and preservatives and diluents have also been implicated. (C)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65F101-256C-42BE-889C-DE52F1AB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Practice Parameters</a:t>
            </a:r>
          </a:p>
        </p:txBody>
      </p:sp>
    </p:spTree>
    <p:extLst>
      <p:ext uri="{BB962C8B-B14F-4D97-AF65-F5344CB8AC3E}">
        <p14:creationId xmlns:p14="http://schemas.microsoft.com/office/powerpoint/2010/main" val="205336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646AB-7D9C-4B7C-9EB1-8C10DDCFB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Antihistamine allergy possible?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67512-4236-4B35-A089-D4A678C42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Yes!</a:t>
            </a:r>
          </a:p>
          <a:p>
            <a:r>
              <a:rPr lang="en-US" dirty="0"/>
              <a:t>Rare: 104 cases identified between 1949 – 2013, which included:</a:t>
            </a:r>
          </a:p>
          <a:p>
            <a:pPr lvl="1"/>
            <a:r>
              <a:rPr lang="en-US" dirty="0"/>
              <a:t>Urticaria</a:t>
            </a:r>
          </a:p>
          <a:p>
            <a:pPr lvl="1"/>
            <a:r>
              <a:rPr lang="en-US" dirty="0"/>
              <a:t>Angioedema</a:t>
            </a:r>
          </a:p>
          <a:p>
            <a:pPr lvl="1"/>
            <a:r>
              <a:rPr lang="en-US" dirty="0"/>
              <a:t>Anaphylaxis</a:t>
            </a:r>
          </a:p>
          <a:p>
            <a:pPr lvl="1"/>
            <a:r>
              <a:rPr lang="en-US" dirty="0"/>
              <a:t>Fixed drug eruptions</a:t>
            </a:r>
          </a:p>
          <a:p>
            <a:pPr lvl="1"/>
            <a:r>
              <a:rPr lang="en-US" dirty="0"/>
              <a:t>Allergic contact</a:t>
            </a:r>
          </a:p>
          <a:p>
            <a:pPr lvl="1"/>
            <a:r>
              <a:rPr lang="en-US" dirty="0"/>
              <a:t>Photosensitive dermatitis </a:t>
            </a:r>
          </a:p>
          <a:p>
            <a:pPr lvl="1"/>
            <a:r>
              <a:rPr lang="en-US" dirty="0"/>
              <a:t>Generalized nonspecific rashes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38F7EE-9A68-4F82-AC8F-B63835A66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Paradox of Antihistamine Hypersensitivity. J Allergy Clin Immunol </a:t>
            </a:r>
            <a:r>
              <a:rPr lang="en-US" dirty="0" err="1"/>
              <a:t>Pract</a:t>
            </a:r>
            <a:r>
              <a:rPr lang="en-US" dirty="0"/>
              <a:t> 2018. Rutkowski et al. </a:t>
            </a:r>
          </a:p>
        </p:txBody>
      </p:sp>
    </p:spTree>
    <p:extLst>
      <p:ext uri="{BB962C8B-B14F-4D97-AF65-F5344CB8AC3E}">
        <p14:creationId xmlns:p14="http://schemas.microsoft.com/office/powerpoint/2010/main" val="48887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A4FED-FCDD-4BBF-96CA-235EB276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Local Anesthetic Allergy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A1110-03BA-4ED6-B370-D14B80D7C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/>
              <a:t>Most adverse reactions to local anesthetics are not due to IgE-mediated mechanisms but are due to nonallergic factors </a:t>
            </a:r>
          </a:p>
          <a:p>
            <a:pPr lvl="1"/>
            <a:r>
              <a:rPr lang="en-US" sz="2000"/>
              <a:t>vasovagal responses</a:t>
            </a:r>
          </a:p>
          <a:p>
            <a:pPr lvl="1"/>
            <a:r>
              <a:rPr lang="en-US" sz="2000"/>
              <a:t>anxiety</a:t>
            </a:r>
          </a:p>
          <a:p>
            <a:pPr lvl="1"/>
            <a:r>
              <a:rPr lang="en-US" sz="2000"/>
              <a:t>toxic reactions including dysrhythmias</a:t>
            </a:r>
          </a:p>
          <a:p>
            <a:pPr lvl="1"/>
            <a:r>
              <a:rPr lang="en-US" sz="2000"/>
              <a:t>idiosyncratic reactions due to inadvertent IV epinephrine</a:t>
            </a:r>
          </a:p>
          <a:p>
            <a:r>
              <a:rPr lang="en-US" sz="2000"/>
              <a:t>Documentation of IgE-mediated reactions is extremely rare</a:t>
            </a:r>
          </a:p>
        </p:txBody>
      </p:sp>
      <p:pic>
        <p:nvPicPr>
          <p:cNvPr id="17410" name="Picture 2" descr="Thee most important functions of a good anesthetic drug | Business Insider  India">
            <a:extLst>
              <a:ext uri="{FF2B5EF4-FFF2-40B4-BE49-F238E27FC236}">
                <a16:creationId xmlns:a16="http://schemas.microsoft.com/office/drawing/2014/main" id="{ABB61028-386F-41A0-926E-31A3D3599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6" r="32006" b="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B1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EB600-B86B-4065-A398-1BE87345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65430" y="6356350"/>
            <a:ext cx="4139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/>
              <a:t>Practice Parameters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420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AA4FED-FCDD-4BBF-96CA-235EB276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/>
              <a:t>Local Anesthetic Allergy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A1110-03BA-4ED6-B370-D14B80D7C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/>
              <a:t>Summary Statement 145: To exclude the rare possibility of an IgE-mediated reaction to local anesthetics, skin testing and graded challenge can be performed in patients who present with a reaction history suggestive of possible IgE-mediated allergy to these drugs. (B)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Thee most important functions of a good anesthetic drug | Business Insider  India">
            <a:extLst>
              <a:ext uri="{FF2B5EF4-FFF2-40B4-BE49-F238E27FC236}">
                <a16:creationId xmlns:a16="http://schemas.microsoft.com/office/drawing/2014/main" id="{8D4366A5-AFAD-4C88-93C4-275D728C5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8" r="23647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EB600-B86B-4065-A398-1BE87345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5810" y="6492240"/>
            <a:ext cx="305086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/>
              <a:t>Practice Parameters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814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A4FED-FCDD-4BBF-96CA-235EB276F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Anesthetic Allergy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A1110-03BA-4ED6-B370-D14B80D7C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Local anesthetics are either group 1 benzoic acid </a:t>
            </a:r>
            <a:r>
              <a:rPr lang="en-US" dirty="0">
                <a:solidFill>
                  <a:srgbClr val="FF0000"/>
                </a:solidFill>
              </a:rPr>
              <a:t>esters</a:t>
            </a:r>
            <a:r>
              <a:rPr lang="en-US" dirty="0"/>
              <a:t> or group 2 </a:t>
            </a:r>
            <a:r>
              <a:rPr lang="en-US" dirty="0">
                <a:solidFill>
                  <a:srgbClr val="FF0000"/>
                </a:solidFill>
              </a:rPr>
              <a:t>amides</a:t>
            </a:r>
            <a:r>
              <a:rPr lang="en-US" dirty="0"/>
              <a:t> </a:t>
            </a:r>
          </a:p>
          <a:p>
            <a:r>
              <a:rPr lang="en-US" dirty="0"/>
              <a:t>On the basis of patch testing, the </a:t>
            </a:r>
            <a:r>
              <a:rPr lang="en-US" dirty="0">
                <a:solidFill>
                  <a:srgbClr val="FF0000"/>
                </a:solidFill>
              </a:rPr>
              <a:t>esters</a:t>
            </a:r>
            <a:r>
              <a:rPr lang="en-US" dirty="0"/>
              <a:t> cross-react with each other, but they do not cross-react with </a:t>
            </a:r>
            <a:r>
              <a:rPr lang="en-US" dirty="0">
                <a:solidFill>
                  <a:srgbClr val="FF0000"/>
                </a:solidFill>
              </a:rPr>
              <a:t>amide</a:t>
            </a:r>
            <a:r>
              <a:rPr lang="en-US" dirty="0"/>
              <a:t> drugs. Unknown relevance this has on immediate-type reactions to local anesthetics</a:t>
            </a:r>
          </a:p>
          <a:p>
            <a:r>
              <a:rPr lang="en-US" dirty="0"/>
              <a:t>Testing reagent should not contain epinephrine or other additives, such as parabens or sulfites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EB600-B86B-4065-A398-1BE87345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Practice Parameters</a:t>
            </a:r>
          </a:p>
          <a:p>
            <a:r>
              <a:rPr lang="en-US" dirty="0"/>
              <a:t>JCAD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E8B74-DDB2-4507-8D7E-E85393512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825625"/>
            <a:ext cx="59436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266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8DC5-58DC-49A9-98BE-8B5997DA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F6CF5-583B-4707-9510-732F7069B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7388AA3-CED3-819A-4535-0FA908211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59" y="225938"/>
            <a:ext cx="7918881" cy="66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330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EEC7-4D8B-4523-9AC7-A5C78E81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Gadolinium-based Contrast Allergy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1F2F9-2AA0-4A7F-9915-E4B77B49D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112 </a:t>
            </a:r>
            <a:r>
              <a:rPr lang="en-US" dirty="0">
                <a:solidFill>
                  <a:srgbClr val="FF0000"/>
                </a:solidFill>
              </a:rPr>
              <a:t>immediate</a:t>
            </a:r>
            <a:r>
              <a:rPr lang="en-US" dirty="0"/>
              <a:t> hypersensitivity reactions </a:t>
            </a:r>
            <a:r>
              <a:rPr lang="en-US" dirty="0">
                <a:solidFill>
                  <a:srgbClr val="FF0000"/>
                </a:solidFill>
              </a:rPr>
              <a:t>(0.079%) </a:t>
            </a:r>
            <a:r>
              <a:rPr lang="en-US" dirty="0"/>
              <a:t>of 141,623 total doses</a:t>
            </a:r>
          </a:p>
          <a:p>
            <a:r>
              <a:rPr lang="en-US" dirty="0"/>
              <a:t>Among the 6 evaluated MR contrast media, gadodiamide had the lowest rate (0.013%) of immediate hypersensitivity reactions, while </a:t>
            </a:r>
            <a:r>
              <a:rPr lang="en-US" dirty="0" err="1"/>
              <a:t>gadobenate</a:t>
            </a:r>
            <a:r>
              <a:rPr lang="en-US" dirty="0"/>
              <a:t> </a:t>
            </a:r>
            <a:r>
              <a:rPr lang="en-US" dirty="0" err="1"/>
              <a:t>dimeglumine</a:t>
            </a:r>
            <a:r>
              <a:rPr lang="en-US" dirty="0"/>
              <a:t> had the highest rate (0.22%)</a:t>
            </a:r>
          </a:p>
          <a:p>
            <a:r>
              <a:rPr lang="en-US" dirty="0"/>
              <a:t>Risk factors</a:t>
            </a:r>
          </a:p>
          <a:p>
            <a:pPr lvl="1"/>
            <a:r>
              <a:rPr lang="en-US" dirty="0"/>
              <a:t>Female patients </a:t>
            </a:r>
          </a:p>
          <a:p>
            <a:pPr lvl="1"/>
            <a:r>
              <a:rPr lang="en-US" dirty="0"/>
              <a:t>Allergies</a:t>
            </a:r>
          </a:p>
          <a:p>
            <a:pPr lvl="1"/>
            <a:r>
              <a:rPr lang="en-US" dirty="0"/>
              <a:t>Asthma</a:t>
            </a:r>
          </a:p>
          <a:p>
            <a:pPr lvl="1"/>
            <a:r>
              <a:rPr lang="en-US" dirty="0"/>
              <a:t>Higher frequency of exposure to MR contrast </a:t>
            </a:r>
          </a:p>
          <a:p>
            <a:r>
              <a:rPr lang="en-US" dirty="0"/>
              <a:t>Patients with a </a:t>
            </a:r>
            <a:r>
              <a:rPr lang="en-US" dirty="0">
                <a:solidFill>
                  <a:srgbClr val="FF0000"/>
                </a:solidFill>
              </a:rPr>
              <a:t>previous history </a:t>
            </a:r>
            <a:r>
              <a:rPr lang="en-US" dirty="0"/>
              <a:t>of immediate hypersensitivity reactions had a </a:t>
            </a:r>
            <a:r>
              <a:rPr lang="en-US" dirty="0">
                <a:solidFill>
                  <a:srgbClr val="FF0000"/>
                </a:solidFill>
              </a:rPr>
              <a:t>30% </a:t>
            </a:r>
            <a:r>
              <a:rPr lang="en-US" dirty="0"/>
              <a:t>recurrence after re-exposure to MR contrast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74A4B-8C20-47A7-96D3-D555CBB3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/>
              <a:t>Immediate Hypersensitivity Reaction to Gadolinium-based MR Contrast Media</a:t>
            </a:r>
          </a:p>
          <a:p>
            <a:r>
              <a:rPr lang="en-US" dirty="0">
                <a:hlinkClick r:id="rId2" tooltip="Jae-Woo Jung"/>
              </a:rPr>
              <a:t>Jae-Woo Jung</a:t>
            </a:r>
            <a:r>
              <a:rPr lang="en-US" dirty="0"/>
              <a:t> et al. RSNA 2012</a:t>
            </a:r>
          </a:p>
        </p:txBody>
      </p:sp>
    </p:spTree>
    <p:extLst>
      <p:ext uri="{BB962C8B-B14F-4D97-AF65-F5344CB8AC3E}">
        <p14:creationId xmlns:p14="http://schemas.microsoft.com/office/powerpoint/2010/main" val="4188174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lbert Alexander - Alchetron, The Free Social Encyclopedia">
            <a:extLst>
              <a:ext uri="{FF2B5EF4-FFF2-40B4-BE49-F238E27FC236}">
                <a16:creationId xmlns:a16="http://schemas.microsoft.com/office/drawing/2014/main" id="{6A9FED3B-D9D1-42A7-9A3C-9698A34C2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" b="8912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BB51C6-5228-4AF5-BD9C-51723CC15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Penicillin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B7BDC-B38B-40EB-BC50-3D9139590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75" y="2272143"/>
            <a:ext cx="5263225" cy="3788830"/>
          </a:xfrm>
        </p:spPr>
        <p:txBody>
          <a:bodyPr anchor="ctr">
            <a:normAutofit/>
          </a:bodyPr>
          <a:lstStyle/>
          <a:p>
            <a:r>
              <a:rPr lang="en-US" sz="2400" b="0" i="0" dirty="0">
                <a:solidFill>
                  <a:srgbClr val="000000"/>
                </a:solidFill>
                <a:effectLst/>
              </a:rPr>
              <a:t>First patient: In 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1941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, Albert Alexander (Oxford) scratched his face on a rose bush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became infected.</a:t>
            </a:r>
          </a:p>
          <a:p>
            <a:endParaRPr lang="en-US" sz="2400" b="0" i="0" dirty="0">
              <a:solidFill>
                <a:srgbClr val="000000"/>
              </a:solidFill>
              <a:effectLst/>
            </a:endParaRPr>
          </a:p>
          <a:p>
            <a:r>
              <a:rPr lang="en-US" sz="2400" b="0" i="0" dirty="0">
                <a:solidFill>
                  <a:srgbClr val="000000"/>
                </a:solidFill>
                <a:effectLst/>
              </a:rPr>
              <a:t>Injected with penicillin regularly over four days, greatly improved. Even with extracting penicillin from his urine and re-injecting it, supplies ran out before his cure was complete. Relapsed and died a month later.</a:t>
            </a:r>
          </a:p>
        </p:txBody>
      </p:sp>
    </p:spTree>
    <p:extLst>
      <p:ext uri="{BB962C8B-B14F-4D97-AF65-F5344CB8AC3E}">
        <p14:creationId xmlns:p14="http://schemas.microsoft.com/office/powerpoint/2010/main" val="16898470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EEC7-4D8B-4523-9AC7-A5C78E81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Gadolinium-based Contrast Allergy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1F2F9-2AA0-4A7F-9915-E4B77B49D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most common symptom was urticaria (91.1%), and anaphylaxis occurred in 11 cases (9.8%). The mortality rate was 0.0007% because of </a:t>
            </a:r>
            <a:r>
              <a:rPr lang="en-US" dirty="0">
                <a:solidFill>
                  <a:srgbClr val="FF0000"/>
                </a:solidFill>
              </a:rPr>
              <a:t>one fatality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76yo F w/hypotension, dyspnea, nausea, and decreased consciousness after </a:t>
            </a:r>
            <a:r>
              <a:rPr lang="en-US" dirty="0" err="1"/>
              <a:t>gadobutrol</a:t>
            </a:r>
            <a:r>
              <a:rPr lang="en-US" dirty="0"/>
              <a:t> injection. Died despite prompt cardiopulmonary resuscitation</a:t>
            </a:r>
          </a:p>
          <a:p>
            <a:endParaRPr lang="en-US" dirty="0"/>
          </a:p>
          <a:p>
            <a:r>
              <a:rPr lang="en-US" dirty="0"/>
              <a:t>Breakdown of reactions</a:t>
            </a:r>
          </a:p>
          <a:p>
            <a:pPr lvl="1"/>
            <a:r>
              <a:rPr lang="en-US" dirty="0"/>
              <a:t>Mild reactions – 83%</a:t>
            </a:r>
          </a:p>
          <a:p>
            <a:pPr lvl="1"/>
            <a:r>
              <a:rPr lang="en-US" dirty="0"/>
              <a:t>Moderate reactions – 7.1%</a:t>
            </a:r>
          </a:p>
          <a:p>
            <a:pPr lvl="1"/>
            <a:r>
              <a:rPr lang="en-US" dirty="0"/>
              <a:t>Severe reactions – 9.8%</a:t>
            </a:r>
          </a:p>
          <a:p>
            <a:endParaRPr lang="en-US" dirty="0"/>
          </a:p>
          <a:p>
            <a:r>
              <a:rPr lang="en-US" dirty="0"/>
              <a:t>The over incidence of mild, moderate, and severe reactions – are 0.066%, 0.006%, and 0.008%, respectively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74A4B-8C20-47A7-96D3-D555CBB3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/>
              <a:t>Immediate Hypersensitivity Reaction to Gadolinium-based MR Contrast Media</a:t>
            </a:r>
          </a:p>
          <a:p>
            <a:r>
              <a:rPr lang="en-US" dirty="0">
                <a:hlinkClick r:id="rId2" tooltip="Jae-Woo Jung"/>
              </a:rPr>
              <a:t>Jae-Woo Jung</a:t>
            </a:r>
            <a:r>
              <a:rPr lang="en-US" dirty="0"/>
              <a:t> et al. RSNA 2012</a:t>
            </a:r>
          </a:p>
        </p:txBody>
      </p:sp>
    </p:spTree>
    <p:extLst>
      <p:ext uri="{BB962C8B-B14F-4D97-AF65-F5344CB8AC3E}">
        <p14:creationId xmlns:p14="http://schemas.microsoft.com/office/powerpoint/2010/main" val="3065323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EEC7-4D8B-4523-9AC7-A5C78E81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Gadolinium-based Adverse Reactions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1F2F9-2AA0-4A7F-9915-E4B77B49D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Mild reactions are the most common clinical manifestation</a:t>
            </a:r>
          </a:p>
          <a:p>
            <a:pPr lvl="1"/>
            <a:r>
              <a:rPr lang="en-US" dirty="0"/>
              <a:t>Rate between 0.07% and 2.4%</a:t>
            </a:r>
          </a:p>
          <a:p>
            <a:pPr lvl="1"/>
            <a:r>
              <a:rPr lang="en-US" dirty="0"/>
              <a:t>Rash, itch, cough, hives, sneezing, nasal stuffiness, mild eye swelling, mild facial swelling, vomiting, nausea, perspiration, warmth, anxiety, flushing, altered taste</a:t>
            </a:r>
          </a:p>
          <a:p>
            <a:r>
              <a:rPr lang="en-US" dirty="0"/>
              <a:t>Moderate reactions </a:t>
            </a:r>
          </a:p>
          <a:p>
            <a:pPr lvl="1"/>
            <a:r>
              <a:rPr lang="en-US" dirty="0"/>
              <a:t>rate between 0.004%–0.7%</a:t>
            </a:r>
          </a:p>
          <a:p>
            <a:pPr lvl="1"/>
            <a:r>
              <a:rPr lang="en-US" dirty="0"/>
              <a:t>Dyspnea, bronchospasm, symptomatic tachycardia, symptomatic bradycardia, mild laryngeal edema, hypotension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74A4B-8C20-47A7-96D3-D555CBB3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/>
              <a:t>Immediate Adverse Reactions to Gadolinium-Based MR Contrast Media: A Retrospective Analysis on 10,608 Examinations. </a:t>
            </a:r>
            <a:r>
              <a:rPr lang="en-US" i="1" dirty="0" err="1"/>
              <a:t>Granata</a:t>
            </a:r>
            <a:r>
              <a:rPr lang="en-US" i="1" dirty="0"/>
              <a:t> et al. </a:t>
            </a:r>
            <a:r>
              <a:rPr lang="en-US" dirty="0">
                <a:hlinkClick r:id="rId2"/>
              </a:rPr>
              <a:t>BioMed Research International</a:t>
            </a:r>
            <a:r>
              <a:rPr lang="en-US" dirty="0"/>
              <a:t>. </a:t>
            </a:r>
            <a:r>
              <a:rPr lang="en-US" dirty="0">
                <a:hlinkClick r:id="rId3"/>
              </a:rPr>
              <a:t>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95777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EEC7-4D8B-4523-9AC7-A5C78E81E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Gadolinium-based Adverse Reactions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1F2F9-2AA0-4A7F-9915-E4B77B49D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Severe reactions endangering patient’s life</a:t>
            </a:r>
          </a:p>
          <a:p>
            <a:pPr lvl="1"/>
            <a:r>
              <a:rPr lang="en-US" dirty="0"/>
              <a:t>rate </a:t>
            </a:r>
            <a:r>
              <a:rPr lang="en-US" dirty="0" err="1"/>
              <a:t>bewteen</a:t>
            </a:r>
            <a:r>
              <a:rPr lang="en-US" dirty="0"/>
              <a:t> 0.001%–0.01%</a:t>
            </a:r>
          </a:p>
          <a:p>
            <a:pPr lvl="1"/>
            <a:r>
              <a:rPr lang="en-US" dirty="0"/>
              <a:t>Severe respiratory distress, responsiveness, arrhythmia, convulsion, cardiopulmonary arrest, progressive angioedema, marked hypotension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74A4B-8C20-47A7-96D3-D555CBB3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 dirty="0"/>
              <a:t>Immediate Adverse Reactions to Gadolinium-Based MR Contrast Media: A Retrospective Analysis on 10,608 Examinations. </a:t>
            </a:r>
            <a:r>
              <a:rPr lang="en-US" i="1" dirty="0" err="1"/>
              <a:t>Granata</a:t>
            </a:r>
            <a:r>
              <a:rPr lang="en-US" i="1" dirty="0"/>
              <a:t> et al. </a:t>
            </a:r>
            <a:r>
              <a:rPr lang="en-US" dirty="0">
                <a:hlinkClick r:id="rId2"/>
              </a:rPr>
              <a:t>BioMed Research International</a:t>
            </a:r>
            <a:r>
              <a:rPr lang="en-US" dirty="0"/>
              <a:t>. </a:t>
            </a:r>
            <a:r>
              <a:rPr lang="en-US" dirty="0">
                <a:hlinkClick r:id="rId3"/>
              </a:rPr>
              <a:t>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241635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6537-E987-486B-8D32-C9215DEBD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Fluoroquinolone Allergy?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0B960-7F5E-49FD-B0A1-143E6DDC7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4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3620</Words>
  <Application>Microsoft Office PowerPoint</Application>
  <PresentationFormat>Widescreen</PresentationFormat>
  <Paragraphs>413</Paragraphs>
  <Slides>93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9" baseType="lpstr">
      <vt:lpstr>Arial</vt:lpstr>
      <vt:lpstr>Calibri</vt:lpstr>
      <vt:lpstr>Calibri Light</vt:lpstr>
      <vt:lpstr>Cambria</vt:lpstr>
      <vt:lpstr>Merriweather</vt:lpstr>
      <vt:lpstr>Office Theme</vt:lpstr>
      <vt:lpstr>Drug Allergy</vt:lpstr>
      <vt:lpstr>PowerPoint Presentation</vt:lpstr>
      <vt:lpstr>Topics in Allergy/Immunology</vt:lpstr>
      <vt:lpstr>PowerPoint Presentation</vt:lpstr>
      <vt:lpstr>Penicillin History</vt:lpstr>
      <vt:lpstr>Penicillin History</vt:lpstr>
      <vt:lpstr>Penicillin History</vt:lpstr>
      <vt:lpstr>Penicillin History</vt:lpstr>
      <vt:lpstr>Penicillin History</vt:lpstr>
      <vt:lpstr>Penicillin History</vt:lpstr>
      <vt:lpstr>Penicillin History</vt:lpstr>
      <vt:lpstr>Penicillin History</vt:lpstr>
      <vt:lpstr>Why Do We Care About Penicillin History?</vt:lpstr>
      <vt:lpstr>Skin Testing </vt:lpstr>
      <vt:lpstr>PowerPoint Presentation</vt:lpstr>
      <vt:lpstr>PowerPoint Presentation</vt:lpstr>
      <vt:lpstr>PowerPoint Presentation</vt:lpstr>
      <vt:lpstr>Prick/puncture tests are used to confirm clinical sensitivity induced by drugs, aeroallergens, foods, venom, and a few chemicals </vt:lpstr>
      <vt:lpstr>PowerPoint Presentation</vt:lpstr>
      <vt:lpstr>Real Life</vt:lpstr>
      <vt:lpstr>What does “Allergy” mean?</vt:lpstr>
      <vt:lpstr>My own definition</vt:lpstr>
      <vt:lpstr>0</vt:lpstr>
      <vt:lpstr>PowerPoint Presentation</vt:lpstr>
      <vt:lpstr>Drug Allergies</vt:lpstr>
      <vt:lpstr>PowerPoint Presentation</vt:lpstr>
      <vt:lpstr>PowerPoint Presentation</vt:lpstr>
      <vt:lpstr>Adverse Drug Reactions (ADRs)</vt:lpstr>
      <vt:lpstr>PowerPoint Presentation</vt:lpstr>
      <vt:lpstr>PowerPoint Presentation</vt:lpstr>
      <vt:lpstr>PowerPoint Presentation</vt:lpstr>
      <vt:lpstr>Drug Allergy?</vt:lpstr>
      <vt:lpstr>PowerPoint Presentation</vt:lpstr>
      <vt:lpstr>PowerPoint Presentation</vt:lpstr>
      <vt:lpstr>PowerPoint Presentation</vt:lpstr>
      <vt:lpstr>PowerPoint Presentation</vt:lpstr>
      <vt:lpstr>Why So Important? Side Effects</vt:lpstr>
      <vt:lpstr>Why So Important? Side Effects</vt:lpstr>
      <vt:lpstr>PowerPoint Presentation</vt:lpstr>
      <vt:lpstr>Why So Important? Works better and is first line for most infections – Indeed penicillin CAN get the illin’ to stop</vt:lpstr>
      <vt:lpstr>PowerPoint Presentation</vt:lpstr>
      <vt:lpstr>PowerPoint Presentation</vt:lpstr>
      <vt:lpstr>PowerPoint Presentation</vt:lpstr>
      <vt:lpstr>PowerPoint Presentation</vt:lpstr>
      <vt:lpstr>Penicillin Allergy</vt:lpstr>
      <vt:lpstr>Penicillin Allergy</vt:lpstr>
      <vt:lpstr>Words From Other Physicians</vt:lpstr>
      <vt:lpstr>The Immune System is NOT Static</vt:lpstr>
      <vt:lpstr>Name the two criteria for referral for penicillin testing</vt:lpstr>
      <vt:lpstr>Elective Penicillin Skin Testing – Co$t Savings </vt:lpstr>
      <vt:lpstr>PowerPoint Presentation</vt:lpstr>
      <vt:lpstr>PowerPoint Presentation</vt:lpstr>
      <vt:lpstr>PowerPoint Presentation</vt:lpstr>
      <vt:lpstr>PowerPoint Presentation</vt:lpstr>
      <vt:lpstr>DRESS Syndrome- Drug Rash with Eosinophilia and Systemic Symptoms</vt:lpstr>
      <vt:lpstr>DRESS Syndrome- Drug Rash with Eosinophilia and Systemic Symptoms</vt:lpstr>
      <vt:lpstr>PowerPoint Presentation</vt:lpstr>
      <vt:lpstr>Most Common Cause of Fatal Anaphylaxis?</vt:lpstr>
      <vt:lpstr>PowerPoint Presentation</vt:lpstr>
      <vt:lpstr>PowerPoint Presentation</vt:lpstr>
      <vt:lpstr>PowerPoint Presentation</vt:lpstr>
      <vt:lpstr>Cephalosporin Administration to Patients With a History of Penicillin Allergy? (IgE)</vt:lpstr>
      <vt:lpstr>Cross-reactivity</vt:lpstr>
      <vt:lpstr>Cross-reactivity</vt:lpstr>
      <vt:lpstr>PowerPoint Presentation</vt:lpstr>
      <vt:lpstr>PowerPoint Presentation</vt:lpstr>
      <vt:lpstr>Sulfa Allergy: Can’t take other “sulfa” drugs?</vt:lpstr>
      <vt:lpstr>Sulfa Allergy: Can’t take other “sulfa” drugs?</vt:lpstr>
      <vt:lpstr>Sulfa Allergy: Can’t take other “sulfa” drugs?</vt:lpstr>
      <vt:lpstr>Drug Allergy: An Updated Practice Parameter 2010</vt:lpstr>
      <vt:lpstr>Conclusion </vt:lpstr>
      <vt:lpstr>PowerPoint Presentation</vt:lpstr>
      <vt:lpstr>Radiocontrast Media Anaphylactoid Reactions</vt:lpstr>
      <vt:lpstr>Radiocontrast Media Anaphylactoid Reactions</vt:lpstr>
      <vt:lpstr>Radiocontrast Media Anaphylactoid Reactions</vt:lpstr>
      <vt:lpstr>Radiocontrast Media Anaphylactoid Reactions</vt:lpstr>
      <vt:lpstr>Malpractice Award in Iowa</vt:lpstr>
      <vt:lpstr>Radiocontrast Media Anaphylactoid Reactions</vt:lpstr>
      <vt:lpstr>Aspirin/NSAIDs – anaphylaxis or anaphylactoid</vt:lpstr>
      <vt:lpstr>PowerPoint Presentation</vt:lpstr>
      <vt:lpstr>Steroid allergy- possible?</vt:lpstr>
      <vt:lpstr>PowerPoint Presentation</vt:lpstr>
      <vt:lpstr>Steroid allergy- possible?</vt:lpstr>
      <vt:lpstr>Antihistamine allergy possible?</vt:lpstr>
      <vt:lpstr>Local Anesthetic Allergy</vt:lpstr>
      <vt:lpstr>Local Anesthetic Allergy</vt:lpstr>
      <vt:lpstr>Local Anesthetic Allergy</vt:lpstr>
      <vt:lpstr>PowerPoint Presentation</vt:lpstr>
      <vt:lpstr>Gadolinium-based Contrast Allergy</vt:lpstr>
      <vt:lpstr>Gadolinium-based Contrast Allergy</vt:lpstr>
      <vt:lpstr>Gadolinium-based Adverse Reactions</vt:lpstr>
      <vt:lpstr>Gadolinium-based Adverse Reactions</vt:lpstr>
      <vt:lpstr>Fluoroquinolone Allergy?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Drug Allergy</dc:title>
  <dc:creator>Vuong Nayima</dc:creator>
  <cp:lastModifiedBy>Nick Rains</cp:lastModifiedBy>
  <cp:revision>2</cp:revision>
  <dcterms:created xsi:type="dcterms:W3CDTF">2020-09-02T03:09:07Z</dcterms:created>
  <dcterms:modified xsi:type="dcterms:W3CDTF">2025-10-15T19:39:41Z</dcterms:modified>
</cp:coreProperties>
</file>