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346" r:id="rId7"/>
    <p:sldId id="330" r:id="rId8"/>
    <p:sldId id="343" r:id="rId9"/>
    <p:sldId id="344" r:id="rId10"/>
    <p:sldId id="345" r:id="rId11"/>
    <p:sldId id="305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42" r:id="rId29"/>
    <p:sldId id="363" r:id="rId30"/>
    <p:sldId id="364" r:id="rId31"/>
    <p:sldId id="365" r:id="rId32"/>
    <p:sldId id="366" r:id="rId33"/>
    <p:sldId id="367" r:id="rId34"/>
    <p:sldId id="368" r:id="rId35"/>
    <p:sldId id="332" r:id="rId36"/>
    <p:sldId id="33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25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major mechanisms (ectopic tumoral secretion of PTH is rare)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Labs: Elevated serum </a:t>
            </a:r>
            <a:r>
              <a:rPr lang="en-US" dirty="0" err="1"/>
              <a:t>PTHrP</a:t>
            </a:r>
            <a:r>
              <a:rPr lang="en-US" dirty="0"/>
              <a:t>, very low / suppressed PTH (endogenous PTH is suppressed by </a:t>
            </a:r>
            <a:r>
              <a:rPr lang="en-US" dirty="0" err="1"/>
              <a:t>PTHrP</a:t>
            </a:r>
            <a:r>
              <a:rPr lang="en-US" dirty="0"/>
              <a:t>-mediated hypercalcemia), variable calcitriol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51CCA-1261-BA44-BCEA-CA0F4CC4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D58BF-E569-E1CF-50E7-DAF9FEFB1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5236C-5641-411A-FA0D-D0B4A1F2C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Pericardiocentesis, pericardial window – removing a small part of the pericardium (sac surrounding the heart)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DEB63-B250-4A97-4604-4C3A9A5BC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7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5B0BA-8425-3736-CE70-36A040AB9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D0801-0CA9-976F-8953-CC999A62C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9F83F-ECD2-B99E-8117-7DCB932D9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F9F6D-6083-E11A-30F2-69736A468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6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entury Gothic "/>
                <a:cs typeface="Calibri" panose="020F0502020204030204" pitchFamily="34" charset="0"/>
              </a:rPr>
              <a:t>hypercoagulable state then consumes clotting factors / platelets in a positive feedback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8B7C7-8561-4518-4BE0-4166EE067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5337C-B0EE-5B89-CC46-36C28AE49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59201-14E8-9BD4-B1C0-9F37B87A8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BD525-A908-EC44-368D-C0FD846D1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29D5-EE97-9F82-E91E-CB16E1885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138B26-1695-A72F-2C5A-8CAAF22CA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F082E-413E-F515-B4BB-D02432344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10F4-F2DE-A268-029E-07B61B573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74DE8-0860-1B55-4E1C-7DEC4FA25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A5A35-1F13-5F41-BDD8-DDDD27CC5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E37DF0-42F2-433E-6ABB-00D0D12D9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0B7F5-A831-DC42-12D9-9ED76DC34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BAC88-1222-E7EC-314C-DE331EEAC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DFA084-C530-08B2-50EB-028EABCB5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61B20-D395-3D27-2745-AE0B1F035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C56EA-B90A-3ED2-E1E5-877619309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obstructed SVC will initiate collateral venous return to the heart from the upper half of the body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3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A4BA3-C574-61D0-E47B-7E329D8B6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F23C1-7E15-84A5-38D5-4AC0DBCE1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DDA35-442E-BA10-9EBD-1AE9A6F8B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9916B-FC2F-43BC-2494-0022EEEAA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6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BCB52-B9DC-2207-F45B-37FAC7C3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F2F90-C88C-B794-6E6A-3F4512494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1EBB4-E168-4E23-FE31-C9270FEF6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Emergencyeducation.net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A4F7-CE03-2D4D-365F-F657473EC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7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C88B3-03A9-955C-2BBD-6A6457781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1B60A-A9AB-6DC1-75ED-BC8CD9B1E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EB815-1985-4003-F01F-6DE4C40D3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F4D67-4FE2-F0AB-70BE-BA9D6FD16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0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43D4-3D1E-1166-FDF0-9BFFAA1F5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3D44C-FB50-4F06-A134-4268B766A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C2083-69EA-6FB5-E818-645ADB2D1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8188E-8850-71CE-1F73-9F0311790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2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ED2C-38AB-8207-F277-FE1927F9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2F6E4-B57F-8F54-F9E7-15A54E9A8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203B39-016F-42A6-85B5-5332BC205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0070-513F-16D3-B0E2-A8E087991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1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4/10/2026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alpha val="60000"/>
                  </a:schemeClr>
                </a:solidFill>
              </a:rPr>
              <a:t>Sample footer text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anchor="b" anchorCtr="0"/>
          <a:lstStyle/>
          <a:p>
            <a:r>
              <a:rPr lang="en-US" dirty="0"/>
              <a:t>Oncologic and Hematologic Emergencies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/>
          <a:lstStyle/>
          <a:p>
            <a:r>
              <a:rPr lang="en-US" dirty="0"/>
              <a:t>Amy McGraw, PA-C</a:t>
            </a:r>
          </a:p>
          <a:p>
            <a:r>
              <a:rPr lang="en-US" sz="2000" dirty="0"/>
              <a:t>Mission Cancer + Blood, part of University of Iowa Health Care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2C10A-A946-8014-DBBF-C30D940E6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28957CA-BF4A-8180-52F3-74BF1BED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Tumor Lysis Syndrome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B616D4-C7A7-8F77-1242-8245EA7E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39983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Prevention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Identification of risk (malignant process and high burden of disease vs. low burden)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Underlying renal disease/neoplastic process/markers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Allopurinol </a:t>
            </a:r>
            <a:r>
              <a:rPr lang="en-US" sz="2000" dirty="0" err="1"/>
              <a:t>ppx</a:t>
            </a:r>
            <a:r>
              <a:rPr lang="en-US" sz="2000" dirty="0"/>
              <a:t>, IVF </a:t>
            </a:r>
            <a:r>
              <a:rPr lang="en-US" sz="2000" dirty="0" err="1"/>
              <a:t>ppx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Treatment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Aggressive IV hydration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Urinary alkalinization – bicarbonate to increase uric acid excretion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Hypouricemic agents – allopurinol, </a:t>
            </a:r>
            <a:r>
              <a:rPr lang="en-US" sz="2000" dirty="0" err="1"/>
              <a:t>rasburicase</a:t>
            </a:r>
            <a:r>
              <a:rPr lang="en-US" sz="2000" dirty="0"/>
              <a:t> (IV)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5D8973-E2DB-A536-CCE1-A953868F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5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63E37-0779-97A7-D30C-96889DB0F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298" y="1939636"/>
            <a:ext cx="6136120" cy="4237327"/>
          </a:xfrm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500" b="1" dirty="0"/>
              <a:t>Tumor secretion of Parathyroid related protein (</a:t>
            </a:r>
            <a:r>
              <a:rPr lang="en-US" sz="5500" b="1" dirty="0" err="1"/>
              <a:t>PTHrP</a:t>
            </a:r>
            <a:r>
              <a:rPr lang="en-US" sz="5500" b="1" dirty="0"/>
              <a:t>) (Humoral Hypercalcemia)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900" dirty="0"/>
              <a:t>Increased bone resorption and increased renal tubular calcium reabsorption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900" dirty="0"/>
              <a:t>Most common cause in nonmetastatic solid tumors and NHL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900" dirty="0"/>
              <a:t>SCC, RCC, bladder, breast, lung, ovarian, prostate, colorectal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4900" dirty="0"/>
              <a:t>NHL, CML, leukemia, lymphoma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500" b="1" dirty="0"/>
              <a:t>Bone </a:t>
            </a:r>
            <a:r>
              <a:rPr lang="en-US" sz="5500" b="1" dirty="0" err="1"/>
              <a:t>mets</a:t>
            </a:r>
            <a:r>
              <a:rPr lang="en-US" sz="5500" b="1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900" dirty="0"/>
              <a:t>Tumors produce factors that increase osteoclast production, results in bone resorption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900" dirty="0"/>
              <a:t>breast cancer most common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900" dirty="0"/>
              <a:t>Also - Multiple myeloma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A0AD60-EE26-D39B-6DFD-CF345EADA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7199" y="2025072"/>
            <a:ext cx="4421909" cy="40671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Tumor production of 1,25-dihydroxyvitamin 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Hodgkin’s Lymphoma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Ectopic PTH secretion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Other causes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Coexisting Primary hyperparathyroidism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High dose antiestrogens (IE tamoxifen, fulvestrant, anastrozole)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20842-E24A-435B-187D-2200DF1C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9795F-D7A6-E20F-F906-590BEE15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Hypercalcemia of Malignancy</a:t>
            </a:r>
          </a:p>
        </p:txBody>
      </p:sp>
    </p:spTree>
    <p:extLst>
      <p:ext uri="{BB962C8B-B14F-4D97-AF65-F5344CB8AC3E}">
        <p14:creationId xmlns:p14="http://schemas.microsoft.com/office/powerpoint/2010/main" val="280906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36E3E-4FD5-AFE1-AC3F-EBB7A82AF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3A4B5-EBF6-97B0-A9A8-3102AE79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Hypercalcemia of Malignancy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FF4F-85DF-92AB-5482-6A8ED6174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2">
                    <a:alpha val="60000"/>
                  </a:schemeClr>
                </a:solidFill>
              </a:rPr>
              <a:t>Always correct calcium with albumin, whether high, low or normal reading</a:t>
            </a:r>
          </a:p>
          <a:p>
            <a:pPr lvl="1"/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MD Calc!</a:t>
            </a:r>
          </a:p>
          <a:p>
            <a:pPr lvl="1"/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See Algorithm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2583-8295-B3FD-DE1D-1322AA1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E3A20F-350E-75B2-9770-8B9E8127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09" y="595312"/>
            <a:ext cx="3466318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007B7-B8CB-0C59-58EA-34DC8A564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1E44-DADA-D0B0-40F8-EABA80D8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7456055" cy="1325563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Hypercalcemia of Malignancy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C53F-235A-4D0E-24A6-DD5DDB25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6" y="2178657"/>
            <a:ext cx="5902036" cy="3998306"/>
          </a:xfrm>
        </p:spPr>
        <p:txBody>
          <a:bodyPr>
            <a:normAutofit/>
          </a:bodyPr>
          <a:lstStyle/>
          <a:p>
            <a:pPr lvl="1" defTabSz="457200">
              <a:lnSpc>
                <a:spcPct val="100000"/>
              </a:lnSpc>
              <a:spcBef>
                <a:spcPts val="1000"/>
              </a:spcBef>
              <a:buClr>
                <a:srgbClr val="4E67C8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Indications to treat: symptoms of any kind or asymptomatic with serum calcium &gt;14 mg/dL </a:t>
            </a:r>
          </a:p>
          <a:p>
            <a:pPr lvl="1" defTabSz="457200">
              <a:lnSpc>
                <a:spcPct val="100000"/>
              </a:lnSpc>
              <a:spcBef>
                <a:spcPts val="1000"/>
              </a:spcBef>
              <a:buClr>
                <a:srgbClr val="4E67C8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Symptoms of hypercalcemia</a:t>
            </a:r>
          </a:p>
          <a:p>
            <a:pPr lvl="2" defTabSz="457200">
              <a:lnSpc>
                <a:spcPct val="100000"/>
              </a:lnSpc>
              <a:spcBef>
                <a:spcPts val="1000"/>
              </a:spcBef>
              <a:buClr>
                <a:srgbClr val="4E67C8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Polyuria, polydipsia, dehydration, anorexia, nausea, muscle weakness, and changes in sensorium</a:t>
            </a:r>
          </a:p>
          <a:p>
            <a:pPr lvl="1" defTabSz="457200">
              <a:lnSpc>
                <a:spcPct val="100000"/>
              </a:lnSpc>
              <a:spcBef>
                <a:spcPts val="1000"/>
              </a:spcBef>
              <a:buClr>
                <a:srgbClr val="4E67C8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Saline Hydration, Calcitonin, Bisphosphonates – renal dosing, Loop diuretics, Glucocorticoids, Denosumab, </a:t>
            </a:r>
            <a:r>
              <a:rPr lang="en-US" sz="2000" dirty="0" err="1"/>
              <a:t>Calcimimetics</a:t>
            </a:r>
            <a:r>
              <a:rPr lang="en-US" sz="2000" dirty="0"/>
              <a:t>, Dialysis</a:t>
            </a:r>
          </a:p>
          <a:p>
            <a:pPr marL="457200" lvl="1" indent="0" defTabSz="457200">
              <a:lnSpc>
                <a:spcPct val="100000"/>
              </a:lnSpc>
              <a:spcBef>
                <a:spcPts val="1000"/>
              </a:spcBef>
              <a:buClr>
                <a:srgbClr val="4E67C8">
                  <a:lumMod val="60000"/>
                  <a:lumOff val="40000"/>
                </a:srgbClr>
              </a:buClr>
              <a:buNone/>
              <a:defRPr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DA35-E321-2555-BB40-02F32B41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09A99-6E4A-4621-51C3-FCB542D9D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961" y="511629"/>
            <a:ext cx="3966314" cy="58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2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1553-5DFC-2F36-D051-AA174051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8469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SIADH </a:t>
            </a:r>
            <a:br>
              <a:rPr lang="en-US" b="1" dirty="0"/>
            </a:br>
            <a:r>
              <a:rPr lang="en-US" sz="3100" b="1" dirty="0"/>
              <a:t>Syndrome of Inappropriate antidiuretic hormone secretion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B121-D4B2-19B7-B3C5-A67C52A2C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2431069"/>
            <a:ext cx="10515600" cy="39983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Hyponatremia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Ectopic production of ADH by tumor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Most common SCLC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Less commonly seen with head/heck cancers, olfactory neuroblastoma, and extrapulmonary small cell carcinomas (neuroendocrine)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0C21F-8349-3DE0-EFF2-5ECE401C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74A-1065-5423-ECC0-09CC0C06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0D5EB-7EFA-D7A6-70AC-8C1FE446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E42D-2379-697C-4AFA-60EB60C31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382" y="836077"/>
            <a:ext cx="5322618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Cardiac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68A97-91C4-38F9-5291-42CEEF01AA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7477" y="3083214"/>
            <a:ext cx="5322888" cy="2451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SVC Syndrome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Malignant Effusions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2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3452-B80C-F787-56DD-72354FD5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Superior Vena Cava (SVC)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91D7-D430-1EE8-7431-24A13285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2" y="2161309"/>
            <a:ext cx="5449454" cy="4015654"/>
          </a:xfrm>
        </p:spPr>
        <p:txBody>
          <a:bodyPr/>
          <a:lstStyle/>
          <a:p>
            <a:pPr lvl="1"/>
            <a:r>
              <a:rPr lang="en-US" sz="2000" b="1" dirty="0"/>
              <a:t>Pathophysiology</a:t>
            </a:r>
          </a:p>
          <a:p>
            <a:pPr lvl="2"/>
            <a:r>
              <a:rPr lang="en-US" sz="1600" dirty="0"/>
              <a:t>Direct invasion or external compression of SVC</a:t>
            </a:r>
          </a:p>
          <a:p>
            <a:pPr lvl="2"/>
            <a:r>
              <a:rPr lang="en-US" sz="1600" dirty="0"/>
              <a:t>Collateral veins arise from azygos, internal mammary, lateral thoracic, paraspinous or esophageal venous systems</a:t>
            </a:r>
          </a:p>
          <a:p>
            <a:pPr lvl="2"/>
            <a:r>
              <a:rPr lang="en-US" sz="1600" dirty="0"/>
              <a:t>Vessels dilate over several weeks</a:t>
            </a:r>
          </a:p>
          <a:p>
            <a:pPr lvl="2"/>
            <a:r>
              <a:rPr lang="en-US" sz="1600" dirty="0"/>
              <a:t>Increased central venous pressures can develop rapidly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28373-6A0D-C88F-BB6A-057272DF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15765-E2A3-F69D-8F7F-7A74E4B52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83" y="1779134"/>
            <a:ext cx="5204034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DAE73-033C-762A-C421-53CD7BF18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932B-16FC-F539-4BE2-077C4B2F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8" y="8380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Superior Vena Cava (SVC) Syndrome Etiology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6870C-D651-63A9-A0DA-5F687DD44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3721"/>
            <a:ext cx="10113817" cy="40156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Intrathoracic malignancies (60-95%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Lung Cancer: Non-small cell lung cancer, small cell lung cancer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Non-Hodgkin's Lymphomas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Generally due to extrinsic compression with adenopathy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Non-Malignant Causes (5-40%)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Thrombosis, iatrogenesis (pacemaker leads/venous access ports), infections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Fibrosing mediastinitis, post-radiation fibrosis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6D99-CA33-52DA-22B9-1C59C47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3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3E0B3-F29F-4A73-E04C-C2F98BF88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5C1-6B78-B2F0-5BEF-7C476369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8" y="8380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Superior Vena Cava (SVC) Syndrome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6489-B439-39E5-698A-2E8D8410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36" y="2288669"/>
            <a:ext cx="4989945" cy="401565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Signs and symptoms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Onset from days to weeks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Face/neck swelling, conjunctival suffusion, distended neck and chest veins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Cough, dyspnea, orthopnea, upper extremity swelling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Pemberton Sign — thoracic outlet restriction (see picture)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3962-1488-C932-F392-BDF8E21A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2D136-BE20-FECC-67B4-68DBC63D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08" y="1638511"/>
            <a:ext cx="4717474" cy="44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0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BE701-0D59-7FB0-4C98-32A5FC962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FF57-71F0-8783-7248-07F3B067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Superior Vena Cava (SVC) Syndrome 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6A424-FADE-EF10-5C05-53D26D81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237" y="2149762"/>
            <a:ext cx="5502564" cy="4119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High clinical suspicion in known cancer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Clinical signs or symptoms of concern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Radiographic imaging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CT scan: Can define the cause, level of blockage, map collaterals (strong specificity and sensitivity)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Bilateral upper extremity venography – Gold Standard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23B8B-ED1B-BD03-6AE8-DD2B4582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256703"/>
            <a:ext cx="5181600" cy="4119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Histologic diagnosis – clinical suspicion of primary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Solid tumor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Sputum cytology, nodal biopsy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Bronchoscopy, IR guided biopsy,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Lymphoma: Consider marrow assessment if tissue difficult to obtain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11283-0431-812A-04C9-89E9112C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7686-487A-4245-814E-58B1C25C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5355"/>
            <a:ext cx="5992550" cy="2827422"/>
          </a:xfrm>
        </p:spPr>
        <p:txBody>
          <a:bodyPr>
            <a:normAutofit/>
          </a:bodyPr>
          <a:lstStyle/>
          <a:p>
            <a:r>
              <a:rPr lang="en-US" sz="7200" b="1" dirty="0"/>
              <a:t>Oncologic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328" y="789710"/>
            <a:ext cx="4971472" cy="51538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Neurologic: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Increased intracranial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Spinal cord compression</a:t>
            </a:r>
          </a:p>
          <a:p>
            <a:r>
              <a:rPr lang="en-US" dirty="0"/>
              <a:t>Metabolic: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Tumor lysis syndrome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Hypercalcemia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Syndrome of Inappropriate AHD (SIADH)</a:t>
            </a:r>
          </a:p>
          <a:p>
            <a:r>
              <a:rPr lang="en-US" dirty="0"/>
              <a:t>Cardiac: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Superior Vena Cava Syndrome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Malignant effusions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8910-2C15-D96B-1709-817014CF0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52A4-E60B-F99D-377E-24688127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Superior Vena Cava (SVC) Syndrome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1720-C146-682B-B238-175F95B2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Treatment of underlying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Chemotherapy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Radiation + Chemotherapy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Emergent stent placement by IR to facilitate drainage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Elevation of head to support drainage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Glucocorticoids, consideration of diuretics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Thrombosis – anticoagulation         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Iatrogenic – removal foreign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DE09-B83B-D868-BB61-62F4E5EA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4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2200E-7889-FE5E-6D0E-A6A494B91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C27A-2B9A-C23C-4C35-A2D2CDB4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Pericardial Effusion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D5AB9-27C9-3914-A29D-E1B0089C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46" y="1893454"/>
            <a:ext cx="6209145" cy="40341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Associated with malignancy in ~13-23% of cases, sometimes this is the presenting 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Tamponade: Shortness of breath, chest discomfort, peripheral edema, fatigue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Without tamponade present, there are no consistent identifying signs or symptoms for pericardial effusion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Physical exam: sinus tachycardia, Beck’s triad (JVD, hypotension, muffled heart sounds)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5D0EE-823C-ADA3-5723-A14821F3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46A2A-C403-094F-4556-D61E0D3D1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341" y="510785"/>
            <a:ext cx="4365330" cy="58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9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8EF2E-AA84-2B38-AF02-B4CC4F6B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8899-5951-175B-F21E-51CAA180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Pericardial Effusion </a:t>
            </a:r>
            <a:br>
              <a:rPr lang="en-US" b="1" dirty="0"/>
            </a:br>
            <a:r>
              <a:rPr lang="en-US" b="1" dirty="0"/>
              <a:t>Dx and 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2FC7-EE4D-6657-5868-C1345B0E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46" y="2142835"/>
            <a:ext cx="5505545" cy="37968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Echocardiogram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Rapid diagnosis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Evaluation for right heart strain, tamponade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Consult cardiology for consideration of drainage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Emergent drainage vs. catheter drainage, pericardial window or balloon pericardiotomy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8A6F-6314-8EA5-E460-0E5A973B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6BA16-C761-3800-CA79-D5E426CB6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45" y="1733756"/>
            <a:ext cx="5277909" cy="37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7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6254E-3281-435B-54B7-D18CFE189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B6C3-741E-37C7-1728-07EF1E4B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Malignant</a:t>
            </a:r>
            <a:r>
              <a:rPr lang="en-US" b="1" dirty="0"/>
              <a:t> Pericardial Effusion </a:t>
            </a:r>
            <a:br>
              <a:rPr lang="en-US" b="1" dirty="0"/>
            </a:br>
            <a:r>
              <a:rPr lang="en-US" b="1" dirty="0"/>
              <a:t>Dx and 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A843F-F28C-D16F-8B7D-AA6B69B3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544"/>
            <a:ext cx="7529945" cy="3796887"/>
          </a:xfrm>
        </p:spPr>
        <p:txBody>
          <a:bodyPr>
            <a:normAutofit/>
          </a:bodyPr>
          <a:lstStyle/>
          <a:p>
            <a:r>
              <a:rPr lang="en-US" sz="2000" dirty="0"/>
              <a:t>EKG </a:t>
            </a:r>
          </a:p>
          <a:p>
            <a:r>
              <a:rPr lang="en-US" sz="2000" dirty="0"/>
              <a:t>Radiographic imaging – Echo, can use CT and MRI if needed </a:t>
            </a:r>
          </a:p>
          <a:p>
            <a:r>
              <a:rPr lang="en-US" sz="2000" dirty="0"/>
              <a:t>Pericardial fluid drainage </a:t>
            </a:r>
          </a:p>
          <a:p>
            <a:pPr lvl="1"/>
            <a:r>
              <a:rPr lang="en-US" sz="2000" u="sng" dirty="0"/>
              <a:t>Cytology</a:t>
            </a:r>
          </a:p>
          <a:p>
            <a:pPr lvl="1"/>
            <a:r>
              <a:rPr lang="en-US" sz="2000" u="sng" dirty="0"/>
              <a:t>Flow cytometry (Lymphoma, Leukemia)</a:t>
            </a:r>
          </a:p>
          <a:p>
            <a:r>
              <a:rPr lang="en-US" sz="2000" dirty="0"/>
              <a:t>Treatment directed at underlying cause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FBD0-96CC-E657-B76E-8B89BC25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83D82-8EA9-2008-3F37-7315D1ED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433709"/>
            <a:ext cx="6061364" cy="1325563"/>
          </a:xfrm>
        </p:spPr>
        <p:txBody>
          <a:bodyPr>
            <a:noAutofit/>
          </a:bodyPr>
          <a:lstStyle/>
          <a:p>
            <a:r>
              <a:rPr lang="en-US" sz="8000" b="1" dirty="0"/>
              <a:t>Hematologic Emergencies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080137-A13A-154D-A55F-5A76A896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3746" y="1274618"/>
            <a:ext cx="3380508" cy="40917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Leukostasis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Febrile Neutropenia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Disseminated Intravascular Coagulation (DIC)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9F4C0-F2FB-7A84-6D94-484E42A2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0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ABD28EE-70A5-ABE9-339E-02FE6FE9D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670" y="2607281"/>
            <a:ext cx="5338330" cy="36457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Hyperleukocytosis: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1600" dirty="0"/>
              <a:t>total white blood count &gt;50,000-100,000/</a:t>
            </a:r>
            <a:r>
              <a:rPr lang="en-US" sz="1600" dirty="0" err="1"/>
              <a:t>uL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Most common in AML, CML (blast crisis)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Less common in CLL, unless WBC &gt;400,000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If untreated, mortality rate 20-40% at one week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4767F43-393E-3412-F478-1A9C8F516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7882" y="2165086"/>
            <a:ext cx="5406448" cy="4325765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Clinical presentation: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Hypoxia, headache, neurologic symptoms, fevers, AKI, priapism, bowel infarction, limb ischemia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Laboratory abnormalities: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Leukocytosis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Increased PT/PTT (coagulopathies/DIC)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Elevated serum potassium (destruction of leukemic blasts)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Thrombocytosis – automated counters because blast fragments can be counted as platelets – manual/PBS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TLS (</a:t>
            </a:r>
            <a:r>
              <a:rPr lang="en-US" sz="2600" dirty="0" err="1"/>
              <a:t>elev</a:t>
            </a:r>
            <a:r>
              <a:rPr lang="en-US" sz="2600" dirty="0"/>
              <a:t> uric acid, </a:t>
            </a:r>
            <a:r>
              <a:rPr lang="en-US" sz="2600" dirty="0" err="1"/>
              <a:t>elev</a:t>
            </a:r>
            <a:r>
              <a:rPr lang="en-US" sz="2600" dirty="0"/>
              <a:t> K, </a:t>
            </a:r>
            <a:r>
              <a:rPr lang="en-US" sz="2600" dirty="0" err="1"/>
              <a:t>elev</a:t>
            </a:r>
            <a:r>
              <a:rPr lang="en-US" sz="2600" dirty="0"/>
              <a:t> </a:t>
            </a:r>
            <a:r>
              <a:rPr lang="en-US" sz="2600" dirty="0" err="1"/>
              <a:t>phos</a:t>
            </a:r>
            <a:r>
              <a:rPr lang="en-US" sz="2600" dirty="0"/>
              <a:t>, dec Ca)</a:t>
            </a:r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67B498-D587-4BC1-B0F3-4316C41A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60FCC-0BF5-45B2-9CDD-17A4BA1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52" y="978069"/>
            <a:ext cx="10651836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 err="1"/>
              <a:t>Leukostasis</a:t>
            </a:r>
            <a:br>
              <a:rPr lang="en-US" sz="4800" b="1" dirty="0"/>
            </a:br>
            <a:r>
              <a:rPr lang="en-US" sz="2700" dirty="0"/>
              <a:t>Systemic compromises due to stasis in microvasculature (tumor cell clogging)</a:t>
            </a:r>
            <a:br>
              <a:rPr lang="en-US" sz="4800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1126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8C31A-8189-ACF6-1E10-8C1D59A53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75D016-624C-045C-B66F-1F60A7AB5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670" y="2087419"/>
            <a:ext cx="5338330" cy="4165600"/>
          </a:xfrm>
        </p:spPr>
        <p:txBody>
          <a:bodyPr>
            <a:normAutofit/>
          </a:bodyPr>
          <a:lstStyle/>
          <a:p>
            <a:r>
              <a:rPr lang="en-US" sz="2000" b="1" dirty="0"/>
              <a:t>Cytoreduction</a:t>
            </a:r>
          </a:p>
          <a:p>
            <a:pPr lvl="1"/>
            <a:r>
              <a:rPr lang="en-US" sz="2000" dirty="0"/>
              <a:t>Hydroxyurea</a:t>
            </a:r>
          </a:p>
          <a:p>
            <a:pPr lvl="1"/>
            <a:r>
              <a:rPr lang="en-US" sz="2000" dirty="0"/>
              <a:t>Leukapheresis </a:t>
            </a:r>
          </a:p>
          <a:p>
            <a:pPr lvl="1"/>
            <a:r>
              <a:rPr lang="en-US" sz="2000" dirty="0"/>
              <a:t>Induction chemotherapy</a:t>
            </a:r>
          </a:p>
          <a:p>
            <a:r>
              <a:rPr lang="en-US" sz="2000" b="1" dirty="0"/>
              <a:t>Supportive care</a:t>
            </a:r>
          </a:p>
          <a:p>
            <a:pPr lvl="1"/>
            <a:r>
              <a:rPr lang="en-US" sz="2000" dirty="0"/>
              <a:t>Electrolyte monitoring</a:t>
            </a:r>
          </a:p>
          <a:p>
            <a:pPr lvl="1"/>
            <a:r>
              <a:rPr lang="en-US" sz="2000" dirty="0"/>
              <a:t>Transfusion as needed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12B79D-5FAA-16B9-0925-1C7CCBF5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C7D04-C8FD-F938-6A39-96570805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52" y="978069"/>
            <a:ext cx="10651836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 err="1"/>
              <a:t>Leukostasis</a:t>
            </a:r>
            <a:r>
              <a:rPr lang="en-US" sz="4800" b="1" dirty="0"/>
              <a:t> Tx</a:t>
            </a:r>
            <a:br>
              <a:rPr lang="en-US" sz="4800" dirty="0"/>
            </a:br>
            <a:endParaRPr lang="en-US" sz="4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BBB599-076D-775F-416C-F515302098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07645" y="1115786"/>
            <a:ext cx="5146422" cy="4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37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263B-5537-6ED2-3684-7849A367F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1A6CE4-8E2E-2FA4-FA2D-E04ECE994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669" y="1828800"/>
            <a:ext cx="9134475" cy="4424219"/>
          </a:xfrm>
        </p:spPr>
        <p:txBody>
          <a:bodyPr>
            <a:normAutofit/>
          </a:bodyPr>
          <a:lstStyle/>
          <a:p>
            <a:r>
              <a:rPr lang="en-US" sz="2000" dirty="0"/>
              <a:t>Neutropenia is most common in patients undergoing chemotherapy with anticipated nadir of counts ~10-14 days after treatment</a:t>
            </a:r>
          </a:p>
          <a:p>
            <a:pPr lvl="1"/>
            <a:r>
              <a:rPr lang="en-US" sz="2000" dirty="0"/>
              <a:t>Patients with hematologic malignancies (leukemia and lymphoma) are at high risk of prolonged neutropenia secondary to the disease processes effect on blood counts in addition to chemotherapy treatment</a:t>
            </a:r>
          </a:p>
          <a:p>
            <a:r>
              <a:rPr lang="en-US" sz="2000" dirty="0"/>
              <a:t>Neutropenia : </a:t>
            </a:r>
            <a:r>
              <a:rPr lang="en-US" sz="2000" b="1" dirty="0"/>
              <a:t>ANC &lt; 0.5, or &lt;/=1.0 and anticipated decline</a:t>
            </a:r>
          </a:p>
          <a:p>
            <a:r>
              <a:rPr lang="en-US" sz="2000" dirty="0"/>
              <a:t>Fever: &gt;/= 101</a:t>
            </a:r>
            <a:r>
              <a:rPr lang="en-US" sz="2000" dirty="0">
                <a:cs typeface="Calibri" panose="020F0502020204030204" pitchFamily="34" charset="0"/>
              </a:rPr>
              <a:t>⁰ F or &gt;/= 100.4 for &gt; 1 hour</a:t>
            </a:r>
          </a:p>
          <a:p>
            <a:pPr lvl="1"/>
            <a:r>
              <a:rPr lang="en-US" sz="2000" dirty="0">
                <a:latin typeface="Century Gothic "/>
                <a:cs typeface="Calibri" panose="020F0502020204030204" pitchFamily="34" charset="0"/>
              </a:rPr>
              <a:t>Mortality rate if left untreated: 6.8-9.5%</a:t>
            </a:r>
          </a:p>
          <a:p>
            <a:pPr lvl="1"/>
            <a:r>
              <a:rPr lang="en-US" sz="2000" dirty="0">
                <a:latin typeface="Century Gothic "/>
                <a:cs typeface="Calibri" panose="020F0502020204030204" pitchFamily="34" charset="0"/>
              </a:rPr>
              <a:t>Rapid identification and treatment cornerstone of care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8E2A31-EF13-BFB2-BD6F-8FCD3F77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46C8A-8635-0BF7-EE52-009FD58D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52" y="978069"/>
            <a:ext cx="10651836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Neutropenic Fever </a:t>
            </a:r>
            <a:br>
              <a:rPr lang="en-US" sz="4800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52879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2DB18-AEC7-D98D-B1D1-293523CFC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7AB462-9C35-7F46-F377-CADC92A3C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612" y="2022764"/>
            <a:ext cx="8718840" cy="36945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Look for infectious cause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Pan-culture: urine culture, blood culture x 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If indicated: Chest XR, respiratory film array, stool film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Empiric IV Antibiotics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Cefepime or Zosyn +/- vancomycin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73BC5F-8004-50A5-8583-FFA5A8A6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38B8D-465C-AFD1-E4B8-918B03DF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52" y="978069"/>
            <a:ext cx="10651836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Neutropenic Fever Treatment</a:t>
            </a:r>
            <a:br>
              <a:rPr lang="en-US" sz="4800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6256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83F2-E2EE-647E-4B4D-48253390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FDC2B0E-6A2B-FFB6-67AA-76742380A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139" y="2582548"/>
            <a:ext cx="8542770" cy="329738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Hemorrhages / thromboses: Can present acutely vs subclinical / chronic depending on the cause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Most common causes: severe sepsis, malignancy, trauma, OB complications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 "/>
                <a:cs typeface="Calibri" panose="020F0502020204030204" pitchFamily="34" charset="0"/>
              </a:rPr>
              <a:t>Presentation / Symptoms: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Clots &amp;/or bleeding from multiple sites – subsequent symptoms from these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Signs of end organ damage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 "/>
                <a:cs typeface="Calibri" panose="020F0502020204030204" pitchFamily="34" charset="0"/>
              </a:rPr>
              <a:t>PE findings: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Obvious bleeding, bruising, petechiae, purpura, jaundice, necrosis, gangrene, cyanosis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Respiratory failure, neuro deficits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C1C10D-3E01-ABBD-A86D-9373BD0E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F6687-3348-EAF4-1071-2ED9AE20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97" y="1172033"/>
            <a:ext cx="10651836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Disseminated Intravascular Coagulation (DIC)</a:t>
            </a:r>
            <a:br>
              <a:rPr lang="en-US" sz="5300" b="1" dirty="0"/>
            </a:br>
            <a:r>
              <a:rPr lang="en-US" sz="2700" b="1" dirty="0"/>
              <a:t>AKA Consumptive Coagulopathy </a:t>
            </a:r>
            <a:br>
              <a:rPr lang="en-US" sz="4800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579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66CB-DC8F-BAAF-0C88-48665D41D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804" y="869950"/>
            <a:ext cx="5322618" cy="2387600"/>
          </a:xfrm>
        </p:spPr>
        <p:txBody>
          <a:bodyPr/>
          <a:lstStyle/>
          <a:p>
            <a:r>
              <a:rPr lang="en-US" sz="8000" b="1" dirty="0"/>
              <a:t>Neurologic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E2B3B-D187-76F8-8391-4D147799F3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0018" y="3055505"/>
            <a:ext cx="6578600" cy="24511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Increased intracranial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/>
              <a:t>Spinal cord compression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C3262-96BB-4ABD-62B6-C801B00F9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A323C70-0B51-B2D1-0452-E220D504D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8394" y="2068945"/>
            <a:ext cx="8542770" cy="3617022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2000" b="1" dirty="0">
                <a:latin typeface="Century Gothic "/>
                <a:cs typeface="Calibri" panose="020F0502020204030204" pitchFamily="34" charset="0"/>
              </a:rPr>
              <a:t>It takes a combination of </a:t>
            </a:r>
            <a:r>
              <a:rPr lang="en-US" sz="2000" b="1" dirty="0" err="1">
                <a:latin typeface="Century Gothic "/>
                <a:cs typeface="Calibri" panose="020F0502020204030204" pitchFamily="34" charset="0"/>
              </a:rPr>
              <a:t>Hx</a:t>
            </a:r>
            <a:r>
              <a:rPr lang="en-US" sz="2000" b="1" dirty="0">
                <a:latin typeface="Century Gothic "/>
                <a:cs typeface="Calibri" panose="020F0502020204030204" pitchFamily="34" charset="0"/>
              </a:rPr>
              <a:t>, PE, labs to dx or rule out DIC!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Labs: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Decreased platelets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Increased prothrombin time (PT) and partial thromboplastin time (PTT)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Decreased fibrinogen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Elevated D-dimer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PBS may show schistocytes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 "/>
                <a:cs typeface="Calibri" panose="020F0502020204030204" pitchFamily="34" charset="0"/>
              </a:rPr>
              <a:t>End-organ damage (IE renal failure, transaminitis)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7E21BE6-A9D2-089E-92DA-74168F14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528AE-260E-3548-D492-FE4AC0FD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97" y="1172033"/>
            <a:ext cx="10651836" cy="1325563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DIC </a:t>
            </a:r>
            <a:br>
              <a:rPr lang="en-US" sz="4800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1332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130D8-67AA-34B5-747F-D6FDC28A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05783FB-3A23-12E2-D91E-54E4123C8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8393" y="1921164"/>
            <a:ext cx="10066771" cy="386080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TREAT THE UNDERLYING PROBLEM!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Transfusion support?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Platelets: generally, transfuse if &lt;10k **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Threshold may change pending active bleeding or invasive procedure preparation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If Acute Promyelocytic Leukemia (APL), 50k is the threshold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Cryoprecipitate: fibrinogen &lt;100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Unless APL is the cause, then give 10 units if &lt;150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FFP pending PT/PTT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PRBCs pending Hgb and bleeding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Heparin?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If extensive clotting is present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If not actively bleeding, should receive </a:t>
            </a:r>
            <a:r>
              <a:rPr lang="en-US" sz="2400" dirty="0" err="1"/>
              <a:t>ppx</a:t>
            </a:r>
            <a:r>
              <a:rPr lang="en-US" sz="2400" dirty="0"/>
              <a:t> anticoagulation with heparin or LMWH</a:t>
            </a:r>
          </a:p>
          <a:p>
            <a:pPr marL="228600" indent="0">
              <a:buNone/>
            </a:pPr>
            <a:endParaRPr lang="en-US" sz="2000" dirty="0">
              <a:latin typeface="Century Gothic "/>
              <a:cs typeface="Calibri" panose="020F050202020403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2EF778-7EE2-C4C5-57DC-46CC094F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08A09-8514-4EC4-C456-C440DFDB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3" y="662755"/>
            <a:ext cx="10651836" cy="1325563"/>
          </a:xfrm>
        </p:spPr>
        <p:txBody>
          <a:bodyPr>
            <a:normAutofit/>
          </a:bodyPr>
          <a:lstStyle/>
          <a:p>
            <a:r>
              <a:rPr lang="en-US" sz="5300" b="1" dirty="0"/>
              <a:t>DIC Tx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5423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1566AC62-7AC7-4ED5-A03D-E28AC560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3DBD4-E398-4AA3-AEC1-4BF03F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3769"/>
            <a:ext cx="5992550" cy="2319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Thank you!</a:t>
            </a:r>
          </a:p>
        </p:txBody>
      </p:sp>
      <p:pic>
        <p:nvPicPr>
          <p:cNvPr id="11" name="Picture Placeholder 10" descr="Pink hued beach sand meeting the sea">
            <a:extLst>
              <a:ext uri="{FF2B5EF4-FFF2-40B4-BE49-F238E27FC236}">
                <a16:creationId xmlns:a16="http://schemas.microsoft.com/office/drawing/2014/main" id="{8E61A39E-C4E3-FBDB-3CC5-582F65DB7D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467" r="1" b="33906"/>
          <a:stretch>
            <a:fillRect/>
          </a:stretch>
        </p:blipFill>
        <p:spPr>
          <a:xfrm>
            <a:off x="490506" y="487252"/>
            <a:ext cx="11211919" cy="31902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0182-DF99-445E-8055-837D597C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3893770"/>
            <a:ext cx="4377714" cy="2319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Amy McGraw, PA-C</a:t>
            </a:r>
          </a:p>
          <a:p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amcgraw@missioncancer.com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55AA7-3B73-477B-A886-58F8E99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43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8CC6-FF60-4FC8-BA35-52A8BDDC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48" y="173760"/>
            <a:ext cx="6156051" cy="2076450"/>
          </a:xfrm>
        </p:spPr>
        <p:txBody>
          <a:bodyPr/>
          <a:lstStyle/>
          <a:p>
            <a:r>
              <a:rPr lang="en-US" b="1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0066-50A4-4BA2-9D04-DA968D2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595419"/>
            <a:ext cx="6415408" cy="358154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Dr. Angela Sandre Mission Cancer + Blood, UIHC Oncologic Emergencies Resident lecture power point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Uptodate.com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Verywellhealth.com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Emergencyeducation.net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Cancergrace.org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ncbi.nlm.nih.gov/books/NBK441834/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B067F41-22A4-40B6-A3DA-26D8E0FC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B2F7A7-6A7C-429F-A261-494305D5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068389-EB02-493E-9416-4F35FEE4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9" y="605058"/>
            <a:ext cx="10515600" cy="1544211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800" b="1" dirty="0"/>
              <a:t>Increased ICP secondary to brain tumor</a:t>
            </a:r>
            <a:br>
              <a:rPr lang="en-US" sz="4800" b="1" dirty="0"/>
            </a:br>
            <a:r>
              <a:rPr lang="en-US" sz="4800" b="1" dirty="0"/>
              <a:t>			 </a:t>
            </a:r>
            <a:r>
              <a:rPr lang="en-US" sz="3600" b="1" dirty="0"/>
              <a:t>(primary or metastatic)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904" y="2059709"/>
            <a:ext cx="5449842" cy="4041591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en-US" sz="1500" b="1" dirty="0"/>
              <a:t>Increased Intracranial Pressure (ICP)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Highly variable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Headache, nausea, vomiting, seizures, vision changes, weakness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Physical exam findings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Neurologic deficits: including sensory or motor changes, seizures.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Diagnosis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CT scan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MRI Brain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Tissue sampling</a:t>
            </a:r>
          </a:p>
          <a:p>
            <a:pPr marL="228600" indent="0">
              <a:buNone/>
            </a:pPr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5895260-6185-7FA4-8F83-0CA38B7540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73231" y="1968497"/>
            <a:ext cx="2316018" cy="4284445"/>
          </a:xfrm>
          <a:prstGeom prst="rect">
            <a:avLst/>
          </a:prstGeom>
        </p:spPr>
      </p:pic>
      <p:sp>
        <p:nvSpPr>
          <p:cNvPr id="81" name="Date Placeholder 80">
            <a:extLst>
              <a:ext uri="{FF2B5EF4-FFF2-40B4-BE49-F238E27FC236}">
                <a16:creationId xmlns:a16="http://schemas.microsoft.com/office/drawing/2014/main" id="{82960077-7DAA-4543-8719-74137BCB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0" y="7034529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503949B9-68A2-4ABE-91ED-37C05B24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7218" y="712210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D3778-CC06-1CC1-3169-837D23DB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249" y="3114147"/>
            <a:ext cx="3541584" cy="25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2EA9-547B-8560-2CBC-668D30B4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5" y="681037"/>
            <a:ext cx="11092871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Increased ICP secondary to brain tumor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78E18-72F2-13F5-CF0C-EAC2F80F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47112F-27D5-42CD-E811-E11DE4E50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Imaging findings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Midline shift, vasogenic edema, mass effect, effacement of sulci,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Treatment: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corticosteroids to reduce intracranial swelling/pressure, Neurosurgery consult for interventions as needed.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Anti- seizure medication (IE Keppra)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Rad </a:t>
            </a:r>
            <a:r>
              <a:rPr lang="en-US" sz="2000" dirty="0" err="1"/>
              <a:t>onc</a:t>
            </a:r>
            <a:r>
              <a:rPr lang="en-US" sz="2000" dirty="0"/>
              <a:t> consultation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6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76DF5-2F99-5C00-F9C1-2BF99F662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2692"/>
            <a:ext cx="5157787" cy="4104092"/>
          </a:xfrm>
        </p:spPr>
        <p:txBody>
          <a:bodyPr>
            <a:normAutofit/>
          </a:bodyPr>
          <a:lstStyle/>
          <a:p>
            <a:r>
              <a:rPr lang="en-US" sz="2000" dirty="0"/>
              <a:t>High degree of clinical suspicion in all cancer patients (more likely solid tumors, however hematologic process possible)</a:t>
            </a:r>
          </a:p>
          <a:p>
            <a:r>
              <a:rPr lang="en-US" sz="2000" dirty="0"/>
              <a:t>Back pain – presenting symptom in up to 95% of patients</a:t>
            </a:r>
            <a:endParaRPr lang="en-US" dirty="0"/>
          </a:p>
          <a:p>
            <a:r>
              <a:rPr lang="en-US" sz="2000" dirty="0"/>
              <a:t>Motor and sensory neurologic findings</a:t>
            </a:r>
          </a:p>
          <a:p>
            <a:pPr lvl="1"/>
            <a:r>
              <a:rPr lang="en-US" sz="2000" dirty="0"/>
              <a:t>Weakness, neuropathy</a:t>
            </a:r>
          </a:p>
          <a:p>
            <a:pPr lvl="1"/>
            <a:r>
              <a:rPr lang="en-US" sz="2000" dirty="0"/>
              <a:t>Incontinence and saddle anesthesia in cauda equina lesion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E4D0180-A4B0-6783-31F7-A4DFB060B7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86886" y="1902692"/>
            <a:ext cx="4232256" cy="41044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DC44-DA39-75C8-A35D-DF402BBD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B0467C-D334-44C9-4081-71079298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Malignant Spinal Cord Compression</a:t>
            </a:r>
          </a:p>
        </p:txBody>
      </p:sp>
    </p:spTree>
    <p:extLst>
      <p:ext uri="{BB962C8B-B14F-4D97-AF65-F5344CB8AC3E}">
        <p14:creationId xmlns:p14="http://schemas.microsoft.com/office/powerpoint/2010/main" val="205556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B315-4C1D-3AD7-A44D-16109F10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Malignant Spinal Cord Compression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7081D-CFDD-0527-3B6C-99B2ED1DE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39983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Evaluation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Urgent recognition to prevent permanent damage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MRI is gold standard imaging modality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Treatment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Corticosteroids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Emergent neurosurgical consultation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Emergent radiation oncology consultation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Possible chemotherapy (if indicated)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F806-1E6E-AFD1-9A8B-D26E3848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Metabolic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2237" y="3110923"/>
            <a:ext cx="5322888" cy="2451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Tumor Lysis Syndrome (TLS)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Hypercalcemia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SIADH </a:t>
            </a:r>
          </a:p>
        </p:txBody>
      </p:sp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F0916B-AB5C-1DED-8BFC-3ABE08A4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Tumor Lysis Syndrome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759073-069C-1E7C-6E7C-1B752FB3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399830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Common malignancy related implications when initiating treatment– Lymphoma, Leukemia, SCLC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Massive tumor cell lysis and release of uric acid, phosphate and potassium into circulation with resulting decrease in calcium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Elevated Uric acid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Elevated phosphorus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Elevated potassium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Decreased calcium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results in damage to renal tissue, specifically deposition of uric acid/calcium phosphate in renal tubules leading to acute renal injury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59C15A-B652-2DCD-999D-8413FD35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43576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Luminous design</Template>
  <TotalTime>183</TotalTime>
  <Words>1724</Words>
  <Application>Microsoft Office PowerPoint</Application>
  <PresentationFormat>Widescreen</PresentationFormat>
  <Paragraphs>296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Avenir Next LT Pro</vt:lpstr>
      <vt:lpstr>Calibri</vt:lpstr>
      <vt:lpstr>Cambria</vt:lpstr>
      <vt:lpstr>Century Gothic </vt:lpstr>
      <vt:lpstr>Sabon Next LT</vt:lpstr>
      <vt:lpstr>Wingdings</vt:lpstr>
      <vt:lpstr>LuminousVTI</vt:lpstr>
      <vt:lpstr>Oncologic and Hematologic Emergencies</vt:lpstr>
      <vt:lpstr>Oncologic Emergencies</vt:lpstr>
      <vt:lpstr>Neurologic </vt:lpstr>
      <vt:lpstr> Increased ICP secondary to brain tumor     (primary or metastatic) </vt:lpstr>
      <vt:lpstr>Increased ICP secondary to brain tumor</vt:lpstr>
      <vt:lpstr>Malignant Spinal Cord Compression</vt:lpstr>
      <vt:lpstr>Malignant Spinal Cord Compression </vt:lpstr>
      <vt:lpstr>Metabolic </vt:lpstr>
      <vt:lpstr>Tumor Lysis Syndrome</vt:lpstr>
      <vt:lpstr>Tumor Lysis Syndrome</vt:lpstr>
      <vt:lpstr>Hypercalcemia of Malignancy</vt:lpstr>
      <vt:lpstr>Hypercalcemia of Malignancy </vt:lpstr>
      <vt:lpstr>Hypercalcemia of Malignancy </vt:lpstr>
      <vt:lpstr>SIADH  Syndrome of Inappropriate antidiuretic hormone secretion</vt:lpstr>
      <vt:lpstr>Cardiac</vt:lpstr>
      <vt:lpstr>Superior Vena Cava (SVC) Syndrome</vt:lpstr>
      <vt:lpstr>Superior Vena Cava (SVC) Syndrome Etiology </vt:lpstr>
      <vt:lpstr>Superior Vena Cava (SVC) Syndrome Presentation </vt:lpstr>
      <vt:lpstr>Superior Vena Cava (SVC) Syndrome Diagnosis </vt:lpstr>
      <vt:lpstr>Superior Vena Cava (SVC) Syndrome Treatment</vt:lpstr>
      <vt:lpstr>Pericardial Effusion</vt:lpstr>
      <vt:lpstr>Pericardial Effusion  Dx and Tx</vt:lpstr>
      <vt:lpstr>Malignant Pericardial Effusion  Dx and Tx</vt:lpstr>
      <vt:lpstr>Hematologic Emergencies</vt:lpstr>
      <vt:lpstr>Leukostasis Systemic compromises due to stasis in microvasculature (tumor cell clogging) </vt:lpstr>
      <vt:lpstr>Leukostasis Tx </vt:lpstr>
      <vt:lpstr>Neutropenic Fever  </vt:lpstr>
      <vt:lpstr>Neutropenic Fever Treatment </vt:lpstr>
      <vt:lpstr>Disseminated Intravascular Coagulation (DIC) AKA Consumptive Coagulopathy  </vt:lpstr>
      <vt:lpstr>DIC  </vt:lpstr>
      <vt:lpstr>DIC Tx</vt:lpstr>
      <vt:lpstr>Thank you!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McGraw</dc:creator>
  <cp:lastModifiedBy>Amy McGraw</cp:lastModifiedBy>
  <cp:revision>23</cp:revision>
  <dcterms:created xsi:type="dcterms:W3CDTF">2026-04-10T12:32:40Z</dcterms:created>
  <dcterms:modified xsi:type="dcterms:W3CDTF">2026-04-10T15:36:40Z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